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5" r:id="rId2"/>
    <p:sldId id="316" r:id="rId3"/>
    <p:sldId id="289" r:id="rId4"/>
    <p:sldId id="290" r:id="rId5"/>
    <p:sldId id="291" r:id="rId6"/>
    <p:sldId id="317" r:id="rId7"/>
    <p:sldId id="292" r:id="rId8"/>
    <p:sldId id="293" r:id="rId9"/>
    <p:sldId id="294" r:id="rId10"/>
    <p:sldId id="295" r:id="rId11"/>
    <p:sldId id="308" r:id="rId12"/>
    <p:sldId id="297" r:id="rId13"/>
    <p:sldId id="298" r:id="rId14"/>
    <p:sldId id="299" r:id="rId15"/>
    <p:sldId id="300" r:id="rId16"/>
    <p:sldId id="318" r:id="rId17"/>
    <p:sldId id="309" r:id="rId18"/>
    <p:sldId id="310" r:id="rId19"/>
    <p:sldId id="319" r:id="rId20"/>
    <p:sldId id="303" r:id="rId21"/>
    <p:sldId id="304" r:id="rId22"/>
    <p:sldId id="312" r:id="rId23"/>
    <p:sldId id="313" r:id="rId24"/>
    <p:sldId id="314" r:id="rId25"/>
  </p:sldIdLst>
  <p:sldSz cx="9144000" cy="6858000" type="screen4x3"/>
  <p:notesSz cx="6400800" cy="86868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36">
          <p15:clr>
            <a:srgbClr val="A4A3A4"/>
          </p15:clr>
        </p15:guide>
        <p15:guide id="2" pos="20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FFFFCC"/>
    <a:srgbClr val="FF5050"/>
    <a:srgbClr val="FF9999"/>
    <a:srgbClr val="DDDDDD"/>
    <a:srgbClr val="FFFFFF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54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2736"/>
        <p:guide pos="20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18" Type="http://schemas.openxmlformats.org/officeDocument/2006/relationships/slide" Target="slides/slide22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21.xml"/><Relationship Id="rId2" Type="http://schemas.openxmlformats.org/officeDocument/2006/relationships/slide" Target="slides/slide3.xml"/><Relationship Id="rId16" Type="http://schemas.openxmlformats.org/officeDocument/2006/relationships/slide" Target="slides/slide20.xml"/><Relationship Id="rId20" Type="http://schemas.openxmlformats.org/officeDocument/2006/relationships/slide" Target="slides/slide24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8.xml"/><Relationship Id="rId10" Type="http://schemas.openxmlformats.org/officeDocument/2006/relationships/slide" Target="slides/slide12.xml"/><Relationship Id="rId19" Type="http://schemas.openxmlformats.org/officeDocument/2006/relationships/slide" Target="slides/slide23.xml"/><Relationship Id="rId4" Type="http://schemas.openxmlformats.org/officeDocument/2006/relationships/slide" Target="slides/slide5.xml"/><Relationship Id="rId9" Type="http://schemas.openxmlformats.org/officeDocument/2006/relationships/slide" Target="slides/slide11.xml"/><Relationship Id="rId14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432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t" anchorCtr="0" compatLnSpc="1">
            <a:prstTxWarp prst="textNoShape">
              <a:avLst/>
            </a:prstTxWarp>
          </a:bodyPr>
          <a:lstStyle>
            <a:lvl1pPr defTabSz="82491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09975" y="0"/>
            <a:ext cx="281622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t" anchorCtr="0" compatLnSpc="1">
            <a:prstTxWarp prst="textNoShape">
              <a:avLst/>
            </a:prstTxWarp>
          </a:bodyPr>
          <a:lstStyle>
            <a:lvl1pPr algn="r" defTabSz="82491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72463"/>
            <a:ext cx="27432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b" anchorCtr="0" compatLnSpc="1">
            <a:prstTxWarp prst="textNoShape">
              <a:avLst/>
            </a:prstTxWarp>
          </a:bodyPr>
          <a:lstStyle>
            <a:lvl1pPr defTabSz="824911">
              <a:defRPr sz="10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09975" y="8272463"/>
            <a:ext cx="28162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b" anchorCtr="0" compatLnSpc="1">
            <a:prstTxWarp prst="textNoShape">
              <a:avLst/>
            </a:prstTxWarp>
          </a:bodyPr>
          <a:lstStyle>
            <a:lvl1pPr algn="r" defTabSz="823913">
              <a:defRPr sz="1000"/>
            </a:lvl1pPr>
          </a:lstStyle>
          <a:p>
            <a:pPr>
              <a:defRPr/>
            </a:pPr>
            <a:fld id="{E77014B9-20CF-4F21-95E7-565FDEFCA1F0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432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t" anchorCtr="0" compatLnSpc="1">
            <a:prstTxWarp prst="textNoShape">
              <a:avLst/>
            </a:prstTxWarp>
          </a:bodyPr>
          <a:lstStyle>
            <a:lvl1pPr defTabSz="82491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09975" y="0"/>
            <a:ext cx="281622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t" anchorCtr="0" compatLnSpc="1">
            <a:prstTxWarp prst="textNoShape">
              <a:avLst/>
            </a:prstTxWarp>
          </a:bodyPr>
          <a:lstStyle>
            <a:lvl1pPr algn="r" defTabSz="82491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2038" y="673100"/>
            <a:ext cx="4303712" cy="3227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65188" y="4102100"/>
            <a:ext cx="4694237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72463"/>
            <a:ext cx="27432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b" anchorCtr="0" compatLnSpc="1">
            <a:prstTxWarp prst="textNoShape">
              <a:avLst/>
            </a:prstTxWarp>
          </a:bodyPr>
          <a:lstStyle>
            <a:lvl1pPr defTabSz="824911">
              <a:defRPr sz="1000"/>
            </a:lvl1pPr>
          </a:lstStyle>
          <a:p>
            <a:pPr>
              <a:defRPr/>
            </a:pPr>
            <a:r>
              <a:rPr 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09975" y="8272463"/>
            <a:ext cx="28162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486" tIns="41243" rIns="82486" bIns="41243" numCol="1" anchor="b" anchorCtr="0" compatLnSpc="1">
            <a:prstTxWarp prst="textNoShape">
              <a:avLst/>
            </a:prstTxWarp>
          </a:bodyPr>
          <a:lstStyle>
            <a:lvl1pPr algn="r" defTabSz="823913">
              <a:defRPr sz="1000"/>
            </a:lvl1pPr>
          </a:lstStyle>
          <a:p>
            <a:pPr>
              <a:defRPr/>
            </a:pPr>
            <a:fld id="{80873E6F-12CA-4B72-B841-59F91F9AA86B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6495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98227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6043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41998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3775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15894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37289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46434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76040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16687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9562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99799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81604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82626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3507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5635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52695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67419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09890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81196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49717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9915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43498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Überblick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873E6F-12CA-4B72-B841-59F91F9AA86B}" type="slidenum">
              <a:rPr lang="en-US" altLang="de-DE" smtClean="0"/>
              <a:pPr>
                <a:defRPr/>
              </a:pPr>
              <a:t>24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94837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508C6-806D-4323-8A91-962B951711C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278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4CF93-2FEF-4C1E-96FC-575B8731919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1552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821B8-FAFC-4C43-97BF-1A34D85D466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9269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FCAC6-F197-4D7D-9ADF-28F8A108C22B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959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291D-315A-4A48-BEB7-5FD6656E202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379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0F5D-B7EC-4BF4-8CB5-AFD1FB065C5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4890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BE4B1-6C4F-40AE-867C-F07FD324C3E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6797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92917-1D0D-4240-BB03-B9DEFE9D750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6619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82641-AA95-4FC1-946F-AC1D2417E7F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791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515FF-E86C-425D-BB48-70E94956B2C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67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8EB5A-B629-4DDD-9982-3E7F6EB0D5B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4422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0CE2532-E791-4083-8E34-49C98A6EA57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sw.jku.at/Teaching/Lectures/SW1/V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96927"/>
            <a:ext cx="7772400" cy="762000"/>
          </a:xfrm>
        </p:spPr>
        <p:txBody>
          <a:bodyPr/>
          <a:lstStyle/>
          <a:p>
            <a:r>
              <a:rPr lang="de-AT" altLang="en-US" b="1" smtClean="0">
                <a:solidFill>
                  <a:srgbClr val="FF3300"/>
                </a:solidFill>
              </a:rPr>
              <a:t>Softwareentwicklung 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282727"/>
            <a:ext cx="6400800" cy="457200"/>
          </a:xfrm>
        </p:spPr>
        <p:txBody>
          <a:bodyPr/>
          <a:lstStyle/>
          <a:p>
            <a:pPr algn="l"/>
            <a:r>
              <a:rPr lang="de-AT" altLang="en-US" i="1" smtClean="0"/>
              <a:t>Prof. Dr. Hanspeter Mössenböck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2114550" y="3580436"/>
            <a:ext cx="32194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H. Mössenböck: </a:t>
            </a:r>
            <a:r>
              <a:rPr lang="de-AT" altLang="en-US" sz="1600" i="1"/>
              <a:t>Sprechen Sie Java</a:t>
            </a:r>
            <a:r>
              <a:rPr lang="de-AT" altLang="en-US" sz="1600"/>
              <a:t>?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5. erweiterte Auflage,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dpunkt.verlag, 2014</a:t>
            </a:r>
          </a:p>
        </p:txBody>
      </p:sp>
      <p:pic>
        <p:nvPicPr>
          <p:cNvPr id="4101" name="Picture 6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3455024"/>
            <a:ext cx="9525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5258765"/>
            <a:ext cx="3118161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Klausur am 29.01.2024, 8:30-10:00</a:t>
            </a:r>
          </a:p>
          <a:p>
            <a:pPr>
              <a:spcBef>
                <a:spcPts val="600"/>
              </a:spcBef>
            </a:pPr>
            <a:r>
              <a:rPr lang="de-AT" smtClean="0"/>
              <a:t>Übungen</a:t>
            </a:r>
          </a:p>
          <a:p>
            <a:pPr>
              <a:spcBef>
                <a:spcPts val="0"/>
              </a:spcBef>
            </a:pPr>
            <a:r>
              <a:rPr lang="de-AT" smtClean="0"/>
              <a:t>Tutorium</a:t>
            </a:r>
            <a:endParaRPr lang="de-AT" smtClean="0"/>
          </a:p>
          <a:p>
            <a:r>
              <a:rPr lang="de-AT" smtClean="0"/>
              <a:t>Self </a:t>
            </a:r>
            <a:r>
              <a:rPr lang="de-AT" smtClean="0"/>
              <a:t>Assessments</a:t>
            </a:r>
            <a:endParaRPr lang="de-AT" smtClean="0"/>
          </a:p>
        </p:txBody>
      </p:sp>
      <p:sp>
        <p:nvSpPr>
          <p:cNvPr id="7" name="TextBox 6"/>
          <p:cNvSpPr txBox="1"/>
          <p:nvPr/>
        </p:nvSpPr>
        <p:spPr>
          <a:xfrm>
            <a:off x="672816" y="2703849"/>
            <a:ext cx="4049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>
                <a:hlinkClick r:id="rId4"/>
              </a:rPr>
              <a:t>https://ssw.jku.at/Teaching/Lectures/SW1/VL</a:t>
            </a:r>
            <a:r>
              <a:rPr lang="de-AT" smtClean="0">
                <a:hlinkClick r:id="rId4"/>
              </a:rPr>
              <a:t>/</a:t>
            </a:r>
            <a:r>
              <a:rPr lang="de-AT" smtClean="0"/>
              <a:t> 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1932972"/>
            <a:ext cx="4560426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851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1. Einführung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1.1	Grundbegriffe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1.2	Algorithmen und Ablaufdiagramme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1.3	Struktogramme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1.4	Grammatiken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3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469693-0D5E-4F03-9724-915799E115C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Worum geht es?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>
              <a:buFontTx/>
              <a:buNone/>
            </a:pPr>
            <a:r>
              <a:rPr lang="de-AT" altLang="en-US" sz="1800" smtClean="0">
                <a:solidFill>
                  <a:srgbClr val="FF3300"/>
                </a:solidFill>
              </a:rPr>
              <a:t>Programmieren</a:t>
            </a:r>
          </a:p>
          <a:p>
            <a:pPr>
              <a:buFontTx/>
              <a:buNone/>
            </a:pPr>
            <a:r>
              <a:rPr lang="de-AT" altLang="en-US" smtClean="0"/>
              <a:t>	</a:t>
            </a:r>
            <a:r>
              <a:rPr lang="de-AT" altLang="en-US" sz="1800" smtClean="0"/>
              <a:t>ein Problem so exakt beschreiben, dass es ein Computer lösen kann</a:t>
            </a:r>
            <a:endParaRPr lang="de-AT" altLang="en-US" smtClean="0"/>
          </a:p>
          <a:p>
            <a:pPr>
              <a:spcBef>
                <a:spcPct val="60000"/>
              </a:spcBef>
              <a:buFontTx/>
              <a:buNone/>
            </a:pPr>
            <a:r>
              <a:rPr lang="de-AT" altLang="en-US" smtClean="0"/>
              <a:t>	</a:t>
            </a:r>
            <a:r>
              <a:rPr lang="de-AT" altLang="en-US" sz="2400" smtClean="0">
                <a:sym typeface="Wingdings" panose="05000000000000000000" pitchFamily="2" charset="2"/>
              </a:rPr>
              <a:t></a:t>
            </a:r>
            <a:r>
              <a:rPr lang="de-AT" altLang="en-US" smtClean="0"/>
              <a:t>	</a:t>
            </a:r>
            <a:r>
              <a:rPr lang="de-AT" altLang="en-US" sz="1800" smtClean="0"/>
              <a:t>kreative Tätigkeit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mtClean="0"/>
              <a:t>	</a:t>
            </a:r>
            <a:r>
              <a:rPr lang="de-AT" altLang="en-US" sz="2400" smtClean="0">
                <a:sym typeface="Wingdings" panose="05000000000000000000" pitchFamily="2" charset="2"/>
              </a:rPr>
              <a:t></a:t>
            </a:r>
            <a:r>
              <a:rPr lang="de-AT" altLang="en-US" smtClean="0"/>
              <a:t> 	</a:t>
            </a:r>
            <a:r>
              <a:rPr lang="de-AT" altLang="en-US" sz="1800" smtClean="0"/>
              <a:t>Ingenieurtätigkeit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mtClean="0"/>
              <a:t>	</a:t>
            </a:r>
            <a:r>
              <a:rPr lang="de-AT" altLang="en-US" sz="2400" smtClean="0">
                <a:sym typeface="Wingdings" panose="05000000000000000000" pitchFamily="2" charset="2"/>
              </a:rPr>
              <a:t></a:t>
            </a:r>
            <a:r>
              <a:rPr lang="de-AT" altLang="en-US" smtClean="0"/>
              <a:t> 	</a:t>
            </a:r>
            <a:r>
              <a:rPr lang="de-AT" altLang="en-US" sz="1800" smtClean="0"/>
              <a:t>Nur wenige Leute können </a:t>
            </a:r>
            <a:r>
              <a:rPr lang="de-AT" altLang="en-US" sz="1800" u="sng" smtClean="0"/>
              <a:t>gut</a:t>
            </a:r>
            <a:r>
              <a:rPr lang="de-AT" altLang="en-US" sz="1800" smtClean="0"/>
              <a:t> programmieren</a:t>
            </a:r>
          </a:p>
        </p:txBody>
      </p:sp>
      <p:grpSp>
        <p:nvGrpSpPr>
          <p:cNvPr id="64518" name="Group 6"/>
          <p:cNvGrpSpPr>
            <a:grpSpLocks/>
          </p:cNvGrpSpPr>
          <p:nvPr/>
        </p:nvGrpSpPr>
        <p:grpSpPr bwMode="auto">
          <a:xfrm>
            <a:off x="762000" y="4419600"/>
            <a:ext cx="7315200" cy="1295400"/>
            <a:chOff x="480" y="2784"/>
            <a:chExt cx="4608" cy="816"/>
          </a:xfrm>
        </p:grpSpPr>
        <p:sp>
          <p:nvSpPr>
            <p:cNvPr id="5126" name="Rectangle 5"/>
            <p:cNvSpPr>
              <a:spLocks noChangeArrowheads="1"/>
            </p:cNvSpPr>
            <p:nvPr/>
          </p:nvSpPr>
          <p:spPr bwMode="auto">
            <a:xfrm>
              <a:off x="480" y="2784"/>
              <a:ext cx="4608" cy="81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27" name="Text Box 4"/>
            <p:cNvSpPr txBox="1">
              <a:spLocks noChangeArrowheads="1"/>
            </p:cNvSpPr>
            <p:nvPr/>
          </p:nvSpPr>
          <p:spPr bwMode="auto">
            <a:xfrm>
              <a:off x="1452" y="3072"/>
              <a:ext cx="23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2400"/>
                <a:t>Programm = Daten + Befehle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D356BE-F9E8-4521-A551-0B002381040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Daten und Befehle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2913"/>
          </a:xfrm>
        </p:spPr>
        <p:txBody>
          <a:bodyPr/>
          <a:lstStyle/>
          <a:p>
            <a:pPr>
              <a:buFontTx/>
              <a:buNone/>
              <a:tabLst>
                <a:tab pos="1327150" algn="l"/>
              </a:tabLst>
            </a:pPr>
            <a:r>
              <a:rPr lang="de-AT" altLang="en-US" smtClean="0">
                <a:solidFill>
                  <a:srgbClr val="FF3300"/>
                </a:solidFill>
              </a:rPr>
              <a:t>Daten</a:t>
            </a:r>
            <a:r>
              <a:rPr lang="de-AT" altLang="en-US" smtClean="0"/>
              <a:t>	Menge adressierbarer Speicherzellen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133600" y="2133600"/>
            <a:ext cx="533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2743200" y="2133600"/>
            <a:ext cx="533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2286000" y="182880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x</a:t>
            </a: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2895600" y="182880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y</a:t>
            </a:r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3524250" y="1828800"/>
            <a:ext cx="274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2209800" y="2132013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2889250" y="2132013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3422650" y="2132013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6158" name="Line 13"/>
          <p:cNvSpPr>
            <a:spLocks noChangeShapeType="1"/>
          </p:cNvSpPr>
          <p:nvPr/>
        </p:nvSpPr>
        <p:spPr bwMode="auto">
          <a:xfrm flipH="1">
            <a:off x="3810000" y="198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9" name="Text Box 14"/>
          <p:cNvSpPr txBox="1">
            <a:spLocks noChangeArrowheads="1"/>
          </p:cNvSpPr>
          <p:nvPr/>
        </p:nvSpPr>
        <p:spPr bwMode="auto">
          <a:xfrm>
            <a:off x="4449763" y="182880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Name</a:t>
            </a:r>
          </a:p>
        </p:txBody>
      </p:sp>
      <p:sp>
        <p:nvSpPr>
          <p:cNvPr id="6160" name="Line 15"/>
          <p:cNvSpPr>
            <a:spLocks noChangeShapeType="1"/>
          </p:cNvSpPr>
          <p:nvPr/>
        </p:nvSpPr>
        <p:spPr bwMode="auto">
          <a:xfrm flipH="1">
            <a:off x="3748088" y="2273300"/>
            <a:ext cx="671512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61" name="Text Box 16"/>
          <p:cNvSpPr txBox="1">
            <a:spLocks noChangeArrowheads="1"/>
          </p:cNvSpPr>
          <p:nvPr/>
        </p:nvSpPr>
        <p:spPr bwMode="auto">
          <a:xfrm>
            <a:off x="4449763" y="2120900"/>
            <a:ext cx="592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Wert</a:t>
            </a:r>
          </a:p>
        </p:txBody>
      </p:sp>
      <p:sp>
        <p:nvSpPr>
          <p:cNvPr id="6162" name="Text Box 17"/>
          <p:cNvSpPr txBox="1">
            <a:spLocks noChangeArrowheads="1"/>
          </p:cNvSpPr>
          <p:nvPr/>
        </p:nvSpPr>
        <p:spPr bwMode="auto">
          <a:xfrm>
            <a:off x="2084388" y="2717800"/>
            <a:ext cx="53324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Daten sind binär gespeichert (z.B. 17 = 10001)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Binärspeicherung ist universell (Zahlen, Texte, Bilder, Ton, ...)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 Byte = 8 Bit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 Wort = 4 Byte</a:t>
            </a:r>
          </a:p>
        </p:txBody>
      </p:sp>
      <p:grpSp>
        <p:nvGrpSpPr>
          <p:cNvPr id="98343" name="Group 39"/>
          <p:cNvGrpSpPr>
            <a:grpSpLocks/>
          </p:cNvGrpSpPr>
          <p:nvPr/>
        </p:nvGrpSpPr>
        <p:grpSpPr bwMode="auto">
          <a:xfrm>
            <a:off x="685800" y="4105275"/>
            <a:ext cx="7848600" cy="1795463"/>
            <a:chOff x="432" y="2712"/>
            <a:chExt cx="4944" cy="1131"/>
          </a:xfrm>
        </p:grpSpPr>
        <p:sp>
          <p:nvSpPr>
            <p:cNvPr id="6164" name="Rectangle 18"/>
            <p:cNvSpPr>
              <a:spLocks noChangeArrowheads="1"/>
            </p:cNvSpPr>
            <p:nvPr/>
          </p:nvSpPr>
          <p:spPr bwMode="auto">
            <a:xfrm>
              <a:off x="432" y="2712"/>
              <a:ext cx="489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288925" indent="-288925">
                <a:spcBef>
                  <a:spcPct val="20000"/>
                </a:spcBef>
                <a:buChar char="•"/>
                <a:tabLst>
                  <a:tab pos="132715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32715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32715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32715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3271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271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271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271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32715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de-AT" altLang="en-US">
                  <a:solidFill>
                    <a:srgbClr val="FF3300"/>
                  </a:solidFill>
                </a:rPr>
                <a:t>Befehle</a:t>
              </a:r>
              <a:r>
                <a:rPr lang="de-AT" altLang="en-US"/>
                <a:t>	Operationen mit den Speicherzellen</a:t>
              </a:r>
            </a:p>
          </p:txBody>
        </p:sp>
        <p:sp>
          <p:nvSpPr>
            <p:cNvPr id="6165" name="Text Box 32"/>
            <p:cNvSpPr txBox="1">
              <a:spLocks noChangeArrowheads="1"/>
            </p:cNvSpPr>
            <p:nvPr/>
          </p:nvSpPr>
          <p:spPr bwMode="auto">
            <a:xfrm>
              <a:off x="2352" y="3315"/>
              <a:ext cx="1731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// Lade Zelle x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// Addiere Zelle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// Speichere Ergebnis in Zelle z</a:t>
              </a:r>
            </a:p>
          </p:txBody>
        </p:sp>
        <p:sp>
          <p:nvSpPr>
            <p:cNvPr id="6166" name="Text Box 33"/>
            <p:cNvSpPr txBox="1">
              <a:spLocks noChangeArrowheads="1"/>
            </p:cNvSpPr>
            <p:nvPr/>
          </p:nvSpPr>
          <p:spPr bwMode="auto">
            <a:xfrm>
              <a:off x="1344" y="3320"/>
              <a:ext cx="97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600">
                  <a:solidFill>
                    <a:schemeClr val="accent2"/>
                  </a:solidFill>
                  <a:sym typeface="Symbol" panose="05050102010706020507" pitchFamily="18" charset="2"/>
                </a:rPr>
                <a:t>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600">
                  <a:solidFill>
                    <a:schemeClr val="accent2"/>
                  </a:solidFill>
                  <a:sym typeface="Symbol" panose="05050102010706020507" pitchFamily="18" charset="2"/>
                </a:rPr>
                <a:t>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 +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600">
                  <a:solidFill>
                    <a:schemeClr val="accent2"/>
                  </a:solidFill>
                  <a:sym typeface="Symbol" panose="05050102010706020507" pitchFamily="18" charset="2"/>
                </a:rPr>
                <a:t>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</a:t>
              </a:r>
            </a:p>
          </p:txBody>
        </p:sp>
        <p:sp>
          <p:nvSpPr>
            <p:cNvPr id="6167" name="Line 34"/>
            <p:cNvSpPr>
              <a:spLocks noChangeShapeType="1"/>
            </p:cNvSpPr>
            <p:nvPr/>
          </p:nvSpPr>
          <p:spPr bwMode="auto">
            <a:xfrm>
              <a:off x="1344" y="3264"/>
              <a:ext cx="40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8" name="Line 35"/>
            <p:cNvSpPr>
              <a:spLocks noChangeShapeType="1"/>
            </p:cNvSpPr>
            <p:nvPr/>
          </p:nvSpPr>
          <p:spPr bwMode="auto">
            <a:xfrm>
              <a:off x="4128" y="312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9" name="Text Box 36"/>
            <p:cNvSpPr txBox="1">
              <a:spLocks noChangeArrowheads="1"/>
            </p:cNvSpPr>
            <p:nvPr/>
          </p:nvSpPr>
          <p:spPr bwMode="auto">
            <a:xfrm>
              <a:off x="1344" y="3052"/>
              <a:ext cx="108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Maschinensprache</a:t>
              </a:r>
            </a:p>
          </p:txBody>
        </p:sp>
        <p:sp>
          <p:nvSpPr>
            <p:cNvPr id="6170" name="Text Box 37"/>
            <p:cNvSpPr txBox="1">
              <a:spLocks noChangeArrowheads="1"/>
            </p:cNvSpPr>
            <p:nvPr/>
          </p:nvSpPr>
          <p:spPr bwMode="auto">
            <a:xfrm>
              <a:off x="4147" y="3052"/>
              <a:ext cx="79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Hochsprache</a:t>
              </a:r>
            </a:p>
          </p:txBody>
        </p:sp>
        <p:sp>
          <p:nvSpPr>
            <p:cNvPr id="6171" name="Text Box 38"/>
            <p:cNvSpPr txBox="1">
              <a:spLocks noChangeArrowheads="1"/>
            </p:cNvSpPr>
            <p:nvPr/>
          </p:nvSpPr>
          <p:spPr bwMode="auto">
            <a:xfrm>
              <a:off x="4154" y="3315"/>
              <a:ext cx="57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 = x + y;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8000D0-0AD9-4B6C-B8BD-B4036D86692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en-US" sz="1400" smtClean="0"/>
          </a:p>
        </p:txBody>
      </p:sp>
      <p:sp>
        <p:nvSpPr>
          <p:cNvPr id="7171" name="Rectangle 34"/>
          <p:cNvSpPr>
            <a:spLocks noChangeArrowheads="1"/>
          </p:cNvSpPr>
          <p:nvPr/>
        </p:nvSpPr>
        <p:spPr bwMode="auto">
          <a:xfrm>
            <a:off x="2209800" y="5410200"/>
            <a:ext cx="5943600" cy="1143000"/>
          </a:xfrm>
          <a:prstGeom prst="rect">
            <a:avLst/>
          </a:prstGeom>
          <a:solidFill>
            <a:srgbClr val="FF9999"/>
          </a:solidFill>
          <a:ln w="6350">
            <a:solidFill>
              <a:srgbClr val="FF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2" name="Rectangle 33"/>
          <p:cNvSpPr>
            <a:spLocks noChangeArrowheads="1"/>
          </p:cNvSpPr>
          <p:nvPr/>
        </p:nvSpPr>
        <p:spPr bwMode="auto">
          <a:xfrm>
            <a:off x="2209800" y="4495800"/>
            <a:ext cx="5943600" cy="8382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3" name="Rectangle 32"/>
          <p:cNvSpPr>
            <a:spLocks noChangeArrowheads="1"/>
          </p:cNvSpPr>
          <p:nvPr/>
        </p:nvSpPr>
        <p:spPr bwMode="auto">
          <a:xfrm>
            <a:off x="2209800" y="1143000"/>
            <a:ext cx="5943600" cy="3276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Programmerstellung</a:t>
            </a:r>
          </a:p>
        </p:txBody>
      </p:sp>
      <p:sp>
        <p:nvSpPr>
          <p:cNvPr id="7175" name="AutoShape 4"/>
          <p:cNvSpPr>
            <a:spLocks noChangeArrowheads="1"/>
          </p:cNvSpPr>
          <p:nvPr/>
        </p:nvSpPr>
        <p:spPr bwMode="auto">
          <a:xfrm>
            <a:off x="3206750" y="1155700"/>
            <a:ext cx="1295400" cy="59690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6" name="Text Box 5"/>
          <p:cNvSpPr txBox="1">
            <a:spLocks noChangeArrowheads="1"/>
          </p:cNvSpPr>
          <p:nvPr/>
        </p:nvSpPr>
        <p:spPr bwMode="auto">
          <a:xfrm>
            <a:off x="3417888" y="1257300"/>
            <a:ext cx="874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Problem</a:t>
            </a:r>
          </a:p>
        </p:txBody>
      </p:sp>
      <p:sp>
        <p:nvSpPr>
          <p:cNvPr id="7177" name="Rectangle 7"/>
          <p:cNvSpPr>
            <a:spLocks noChangeArrowheads="1"/>
          </p:cNvSpPr>
          <p:nvPr/>
        </p:nvSpPr>
        <p:spPr bwMode="auto">
          <a:xfrm>
            <a:off x="3052763" y="2209800"/>
            <a:ext cx="1601787" cy="381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3206750" y="2209800"/>
            <a:ext cx="1271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Spezifikation</a:t>
            </a:r>
          </a:p>
        </p:txBody>
      </p:sp>
      <p:sp>
        <p:nvSpPr>
          <p:cNvPr id="7179" name="Rectangle 9"/>
          <p:cNvSpPr>
            <a:spLocks noChangeArrowheads="1"/>
          </p:cNvSpPr>
          <p:nvPr/>
        </p:nvSpPr>
        <p:spPr bwMode="auto">
          <a:xfrm>
            <a:off x="3054350" y="3048000"/>
            <a:ext cx="1524000" cy="381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80" name="Text Box 10"/>
          <p:cNvSpPr txBox="1">
            <a:spLocks noChangeArrowheads="1"/>
          </p:cNvSpPr>
          <p:nvPr/>
        </p:nvSpPr>
        <p:spPr bwMode="auto">
          <a:xfrm>
            <a:off x="3208338" y="3048000"/>
            <a:ext cx="12144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Algorithmus</a:t>
            </a:r>
          </a:p>
        </p:txBody>
      </p:sp>
      <p:sp>
        <p:nvSpPr>
          <p:cNvPr id="7181" name="Rectangle 11"/>
          <p:cNvSpPr>
            <a:spLocks noChangeArrowheads="1"/>
          </p:cNvSpPr>
          <p:nvPr/>
        </p:nvSpPr>
        <p:spPr bwMode="auto">
          <a:xfrm>
            <a:off x="3130550" y="3886200"/>
            <a:ext cx="1371600" cy="381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82" name="Text Box 12"/>
          <p:cNvSpPr txBox="1">
            <a:spLocks noChangeArrowheads="1"/>
          </p:cNvSpPr>
          <p:nvPr/>
        </p:nvSpPr>
        <p:spPr bwMode="auto">
          <a:xfrm>
            <a:off x="3284538" y="3886200"/>
            <a:ext cx="1044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Programm</a:t>
            </a:r>
          </a:p>
        </p:txBody>
      </p:sp>
      <p:sp>
        <p:nvSpPr>
          <p:cNvPr id="7183" name="Rectangle 13"/>
          <p:cNvSpPr>
            <a:spLocks noChangeArrowheads="1"/>
          </p:cNvSpPr>
          <p:nvPr/>
        </p:nvSpPr>
        <p:spPr bwMode="auto">
          <a:xfrm>
            <a:off x="2674938" y="4724400"/>
            <a:ext cx="2286000" cy="381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84" name="Text Box 14"/>
          <p:cNvSpPr txBox="1">
            <a:spLocks noChangeArrowheads="1"/>
          </p:cNvSpPr>
          <p:nvPr/>
        </p:nvSpPr>
        <p:spPr bwMode="auto">
          <a:xfrm>
            <a:off x="2828925" y="4724400"/>
            <a:ext cx="1927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Maschinenprogramm</a:t>
            </a:r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3816350" y="2590800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3816350" y="3429000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3816350" y="4267200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3816350" y="5105400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3816350" y="1752600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90" name="Text Box 24"/>
          <p:cNvSpPr txBox="1">
            <a:spLocks noChangeArrowheads="1"/>
          </p:cNvSpPr>
          <p:nvPr/>
        </p:nvSpPr>
        <p:spPr bwMode="auto">
          <a:xfrm>
            <a:off x="5384800" y="2209800"/>
            <a:ext cx="1631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Aufgabenstellung</a:t>
            </a:r>
          </a:p>
        </p:txBody>
      </p:sp>
      <p:sp>
        <p:nvSpPr>
          <p:cNvPr id="7191" name="Text Box 25"/>
          <p:cNvSpPr txBox="1">
            <a:spLocks noChangeArrowheads="1"/>
          </p:cNvSpPr>
          <p:nvPr/>
        </p:nvSpPr>
        <p:spPr bwMode="auto">
          <a:xfrm>
            <a:off x="5360988" y="3092450"/>
            <a:ext cx="1654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Lösungsverfahren</a:t>
            </a:r>
          </a:p>
        </p:txBody>
      </p:sp>
      <p:sp>
        <p:nvSpPr>
          <p:cNvPr id="7192" name="Rectangle 26"/>
          <p:cNvSpPr>
            <a:spLocks noChangeArrowheads="1"/>
          </p:cNvSpPr>
          <p:nvPr/>
        </p:nvSpPr>
        <p:spPr bwMode="auto">
          <a:xfrm>
            <a:off x="3359150" y="5638800"/>
            <a:ext cx="762000" cy="5334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93" name="AutoShape 28"/>
          <p:cNvSpPr>
            <a:spLocks noChangeArrowheads="1"/>
          </p:cNvSpPr>
          <p:nvPr/>
        </p:nvSpPr>
        <p:spPr bwMode="auto">
          <a:xfrm>
            <a:off x="3435350" y="5715000"/>
            <a:ext cx="609600" cy="38100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94" name="Rectangle 29"/>
          <p:cNvSpPr>
            <a:spLocks noChangeArrowheads="1"/>
          </p:cNvSpPr>
          <p:nvPr/>
        </p:nvSpPr>
        <p:spPr bwMode="auto">
          <a:xfrm>
            <a:off x="3282950" y="6248400"/>
            <a:ext cx="914400" cy="228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95" name="Text Box 31"/>
          <p:cNvSpPr txBox="1">
            <a:spLocks noChangeArrowheads="1"/>
          </p:cNvSpPr>
          <p:nvPr/>
        </p:nvSpPr>
        <p:spPr bwMode="auto">
          <a:xfrm>
            <a:off x="5362575" y="3886200"/>
            <a:ext cx="2486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Codiertes Lösungsverfahren</a:t>
            </a:r>
          </a:p>
        </p:txBody>
      </p:sp>
      <p:sp>
        <p:nvSpPr>
          <p:cNvPr id="7196" name="Text Box 35"/>
          <p:cNvSpPr txBox="1">
            <a:spLocks noChangeArrowheads="1"/>
          </p:cNvSpPr>
          <p:nvPr/>
        </p:nvSpPr>
        <p:spPr bwMode="auto">
          <a:xfrm>
            <a:off x="1066800" y="2514600"/>
            <a:ext cx="81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>
                <a:solidFill>
                  <a:srgbClr val="FF3300"/>
                </a:solidFill>
              </a:rPr>
              <a:t>Mensch</a:t>
            </a:r>
          </a:p>
        </p:txBody>
      </p:sp>
      <p:sp>
        <p:nvSpPr>
          <p:cNvPr id="7197" name="Text Box 36"/>
          <p:cNvSpPr txBox="1">
            <a:spLocks noChangeArrowheads="1"/>
          </p:cNvSpPr>
          <p:nvPr/>
        </p:nvSpPr>
        <p:spPr bwMode="auto">
          <a:xfrm>
            <a:off x="950913" y="4724400"/>
            <a:ext cx="954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>
                <a:solidFill>
                  <a:srgbClr val="FF3300"/>
                </a:solidFill>
              </a:rPr>
              <a:t>Compiler</a:t>
            </a:r>
          </a:p>
        </p:txBody>
      </p:sp>
      <p:sp>
        <p:nvSpPr>
          <p:cNvPr id="7198" name="Text Box 37"/>
          <p:cNvSpPr txBox="1">
            <a:spLocks noChangeArrowheads="1"/>
          </p:cNvSpPr>
          <p:nvPr/>
        </p:nvSpPr>
        <p:spPr bwMode="auto">
          <a:xfrm>
            <a:off x="1143000" y="586740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>
                <a:solidFill>
                  <a:srgbClr val="FF3300"/>
                </a:solidFill>
              </a:rPr>
              <a:t>Lader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230056"/>
            <a:ext cx="4560426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851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1. Einführung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1.1	Grundbegriffe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1.2	Algorithmen und Ablaufdiagramme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1.3	Struktogramme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1.4	Grammatiken</a:t>
            </a:r>
          </a:p>
        </p:txBody>
      </p:sp>
    </p:spTree>
    <p:extLst>
      <p:ext uri="{BB962C8B-B14F-4D97-AF65-F5344CB8AC3E}">
        <p14:creationId xmlns:p14="http://schemas.microsoft.com/office/powerpoint/2010/main" val="164717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DFCFCE-9420-4A11-A0F4-0A5C51BF4A67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en-US" sz="1400" smtClean="0"/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762000" y="1295400"/>
            <a:ext cx="7696200" cy="6096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Algorithmus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308100" y="1385888"/>
            <a:ext cx="6388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Schrittweises, präzises Verfahren zur Lösung eines Problems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46125" y="2794000"/>
            <a:ext cx="4168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Summiere Zahlen von 1 bis </a:t>
            </a:r>
            <a:r>
              <a:rPr lang="de-AT" altLang="en-US" sz="1600" b="1" i="1"/>
              <a:t>max</a:t>
            </a:r>
            <a:r>
              <a:rPr lang="de-AT" altLang="en-US" sz="1600"/>
              <a:t> (</a:t>
            </a:r>
            <a:r>
              <a:rPr lang="de-AT" altLang="en-US" sz="1600">
                <a:sym typeface="Symbol" panose="05050102010706020507" pitchFamily="18" charset="2"/>
              </a:rPr>
              <a:t></a:t>
            </a:r>
            <a:r>
              <a:rPr lang="de-AT" altLang="en-US" sz="1600" i="1"/>
              <a:t>max</a:t>
            </a:r>
            <a:r>
              <a:rPr lang="de-AT" altLang="en-US" sz="1600"/>
              <a:t>, </a:t>
            </a:r>
            <a:r>
              <a:rPr lang="de-AT" altLang="en-US" sz="1600">
                <a:sym typeface="Symbol" panose="05050102010706020507" pitchFamily="18" charset="2"/>
              </a:rPr>
              <a:t></a:t>
            </a:r>
            <a:r>
              <a:rPr lang="de-AT" altLang="en-US" sz="1600" i="1"/>
              <a:t>sum</a:t>
            </a:r>
            <a:r>
              <a:rPr lang="de-AT" altLang="en-US" sz="1600"/>
              <a:t>)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050925" y="3105150"/>
            <a:ext cx="30892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6635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6635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6635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6635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6635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1.	</a:t>
            </a:r>
            <a:r>
              <a:rPr lang="de-AT" altLang="en-US" sz="1600" i="1"/>
              <a:t>sum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2.	</a:t>
            </a:r>
            <a:r>
              <a:rPr lang="de-AT" altLang="en-US" sz="1600" i="1"/>
              <a:t>zahl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3.	Wiederhole, solange </a:t>
            </a:r>
            <a:r>
              <a:rPr lang="de-AT" altLang="en-US" sz="1600" i="1"/>
              <a:t>zahl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</a:t>
            </a:r>
            <a:r>
              <a:rPr lang="de-AT" altLang="en-US" sz="1600"/>
              <a:t> </a:t>
            </a:r>
            <a:r>
              <a:rPr lang="de-AT" altLang="en-US" sz="1600" i="1"/>
              <a:t>max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3.1	</a:t>
            </a:r>
            <a:r>
              <a:rPr lang="de-AT" altLang="en-US" sz="1600" i="1"/>
              <a:t>sum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</a:t>
            </a:r>
            <a:r>
              <a:rPr lang="de-AT" altLang="en-US" sz="1600" i="1"/>
              <a:t>sum</a:t>
            </a:r>
            <a:r>
              <a:rPr lang="de-AT" altLang="en-US" sz="1600"/>
              <a:t> + </a:t>
            </a:r>
            <a:r>
              <a:rPr lang="de-AT" altLang="en-US" sz="1600" i="1"/>
              <a:t>zahl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	3.2	</a:t>
            </a:r>
            <a:r>
              <a:rPr lang="de-AT" altLang="en-US" sz="1600" i="1"/>
              <a:t>zahl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</a:t>
            </a:r>
            <a:r>
              <a:rPr lang="de-AT" altLang="en-US" sz="1600" i="1"/>
              <a:t>zahl</a:t>
            </a:r>
            <a:r>
              <a:rPr lang="de-AT" altLang="en-US" sz="1600"/>
              <a:t> + 1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1447800" y="2286000"/>
            <a:ext cx="1295400" cy="381000"/>
          </a:xfrm>
          <a:prstGeom prst="wedgeRectCallout">
            <a:avLst>
              <a:gd name="adj1" fmla="val -44731"/>
              <a:gd name="adj2" fmla="val 93333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Name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3962400" y="2286000"/>
            <a:ext cx="1295400" cy="381000"/>
          </a:xfrm>
          <a:prstGeom prst="wedgeRectCallout">
            <a:avLst>
              <a:gd name="adj1" fmla="val -44731"/>
              <a:gd name="adj2" fmla="val 93333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Parameter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4572000" y="3733800"/>
            <a:ext cx="1905000" cy="381000"/>
          </a:xfrm>
          <a:prstGeom prst="wedgeRectCallout">
            <a:avLst>
              <a:gd name="adj1" fmla="val -81083"/>
              <a:gd name="adj2" fmla="val 0"/>
            </a:avLst>
          </a:prstGeom>
          <a:solidFill>
            <a:srgbClr val="FF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Folge von Schritten</a:t>
            </a:r>
          </a:p>
        </p:txBody>
      </p:sp>
      <p:grpSp>
        <p:nvGrpSpPr>
          <p:cNvPr id="100365" name="Group 13"/>
          <p:cNvGrpSpPr>
            <a:grpSpLocks/>
          </p:cNvGrpSpPr>
          <p:nvPr/>
        </p:nvGrpSpPr>
        <p:grpSpPr bwMode="auto">
          <a:xfrm>
            <a:off x="757238" y="4953000"/>
            <a:ext cx="7853362" cy="609600"/>
            <a:chOff x="477" y="3120"/>
            <a:chExt cx="4947" cy="384"/>
          </a:xfrm>
        </p:grpSpPr>
        <p:sp>
          <p:nvSpPr>
            <p:cNvPr id="8204" name="Rectangle 11"/>
            <p:cNvSpPr>
              <a:spLocks noChangeArrowheads="1"/>
            </p:cNvSpPr>
            <p:nvPr/>
          </p:nvSpPr>
          <p:spPr bwMode="auto">
            <a:xfrm>
              <a:off x="480" y="3120"/>
              <a:ext cx="4944" cy="384"/>
            </a:xfrm>
            <a:prstGeom prst="rect">
              <a:avLst/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8205" name="Text Box 12"/>
            <p:cNvSpPr txBox="1">
              <a:spLocks noChangeArrowheads="1"/>
            </p:cNvSpPr>
            <p:nvPr/>
          </p:nvSpPr>
          <p:spPr bwMode="auto">
            <a:xfrm>
              <a:off x="477" y="3177"/>
              <a:ext cx="49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Programm = Beschreibung eines Algorithmus in einer Programmiersprache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92DFF3-7812-4EAA-9173-09856531BADC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Variablen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46125" y="1309688"/>
            <a:ext cx="3592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Sind benannte Behälter für Werte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43000" y="2057400"/>
            <a:ext cx="609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265238" y="2057400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905000" y="2057400"/>
            <a:ext cx="609600" cy="304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051050" y="205740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057400" y="171926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y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1295400" y="171926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x</a:t>
            </a:r>
          </a:p>
        </p:txBody>
      </p:sp>
      <p:grpSp>
        <p:nvGrpSpPr>
          <p:cNvPr id="101415" name="Group 39"/>
          <p:cNvGrpSpPr>
            <a:grpSpLocks/>
          </p:cNvGrpSpPr>
          <p:nvPr/>
        </p:nvGrpSpPr>
        <p:grpSpPr bwMode="auto">
          <a:xfrm>
            <a:off x="762000" y="2573338"/>
            <a:ext cx="2897188" cy="1009650"/>
            <a:chOff x="480" y="1621"/>
            <a:chExt cx="1825" cy="636"/>
          </a:xfrm>
        </p:grpSpPr>
        <p:sp>
          <p:nvSpPr>
            <p:cNvPr id="9247" name="Text Box 11"/>
            <p:cNvSpPr txBox="1">
              <a:spLocks noChangeArrowheads="1"/>
            </p:cNvSpPr>
            <p:nvPr/>
          </p:nvSpPr>
          <p:spPr bwMode="auto">
            <a:xfrm>
              <a:off x="480" y="1621"/>
              <a:ext cx="182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Können ihren Wert ändern</a:t>
              </a:r>
            </a:p>
          </p:txBody>
        </p:sp>
        <p:sp>
          <p:nvSpPr>
            <p:cNvPr id="9248" name="Rectangle 12"/>
            <p:cNvSpPr>
              <a:spLocks noChangeArrowheads="1"/>
            </p:cNvSpPr>
            <p:nvPr/>
          </p:nvSpPr>
          <p:spPr bwMode="auto">
            <a:xfrm>
              <a:off x="1536" y="2037"/>
              <a:ext cx="384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49" name="Text Box 13"/>
            <p:cNvSpPr txBox="1">
              <a:spLocks noChangeArrowheads="1"/>
            </p:cNvSpPr>
            <p:nvPr/>
          </p:nvSpPr>
          <p:spPr bwMode="auto">
            <a:xfrm>
              <a:off x="1574" y="2037"/>
              <a:ext cx="30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250" name="Text Box 17"/>
            <p:cNvSpPr txBox="1">
              <a:spLocks noChangeArrowheads="1"/>
            </p:cNvSpPr>
            <p:nvPr/>
          </p:nvSpPr>
          <p:spPr bwMode="auto">
            <a:xfrm>
              <a:off x="1632" y="182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9251" name="Text Box 18"/>
            <p:cNvSpPr txBox="1">
              <a:spLocks noChangeArrowheads="1"/>
            </p:cNvSpPr>
            <p:nvPr/>
          </p:nvSpPr>
          <p:spPr bwMode="auto">
            <a:xfrm>
              <a:off x="672" y="2044"/>
              <a:ext cx="61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600"/>
                <a:t> </a:t>
              </a:r>
              <a:r>
                <a:rPr lang="de-AT" altLang="en-US" sz="1600">
                  <a:sym typeface="Symbol" panose="05050102010706020507" pitchFamily="18" charset="2"/>
                </a:rPr>
                <a:t></a:t>
              </a:r>
              <a:r>
                <a:rPr lang="de-AT" altLang="en-US" sz="1600"/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+ 1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62000" y="3962400"/>
            <a:ext cx="4573588" cy="1789113"/>
            <a:chOff x="762000" y="3962400"/>
            <a:chExt cx="4573588" cy="1789113"/>
          </a:xfrm>
        </p:grpSpPr>
        <p:sp>
          <p:nvSpPr>
            <p:cNvPr id="9229" name="Text Box 19"/>
            <p:cNvSpPr txBox="1">
              <a:spLocks noChangeArrowheads="1"/>
            </p:cNvSpPr>
            <p:nvPr/>
          </p:nvSpPr>
          <p:spPr bwMode="auto">
            <a:xfrm>
              <a:off x="762000" y="3962400"/>
              <a:ext cx="4573588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/>
                <a:t>Haben einen Datentyp </a:t>
              </a:r>
              <a:r>
                <a:rPr lang="de-AT" altLang="en-US" sz="1600"/>
                <a:t>= Menge erlaubter Werte</a:t>
              </a:r>
            </a:p>
          </p:txBody>
        </p:sp>
        <p:sp>
          <p:nvSpPr>
            <p:cNvPr id="9230" name="Rectangle 20"/>
            <p:cNvSpPr>
              <a:spLocks noChangeArrowheads="1"/>
            </p:cNvSpPr>
            <p:nvPr/>
          </p:nvSpPr>
          <p:spPr bwMode="auto">
            <a:xfrm>
              <a:off x="1219200" y="4913313"/>
              <a:ext cx="609600" cy="3048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31" name="Text Box 22"/>
            <p:cNvSpPr txBox="1">
              <a:spLocks noChangeArrowheads="1"/>
            </p:cNvSpPr>
            <p:nvPr/>
          </p:nvSpPr>
          <p:spPr bwMode="auto">
            <a:xfrm>
              <a:off x="990600" y="4456113"/>
              <a:ext cx="12477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Variablentyp</a:t>
              </a:r>
            </a:p>
          </p:txBody>
        </p:sp>
        <p:sp>
          <p:nvSpPr>
            <p:cNvPr id="9238" name="Oval 30"/>
            <p:cNvSpPr>
              <a:spLocks noChangeArrowheads="1"/>
            </p:cNvSpPr>
            <p:nvPr/>
          </p:nvSpPr>
          <p:spPr bwMode="auto">
            <a:xfrm>
              <a:off x="1295400" y="5370513"/>
              <a:ext cx="381000" cy="381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44" name="Text Box 36"/>
            <p:cNvSpPr txBox="1">
              <a:spLocks noChangeArrowheads="1"/>
            </p:cNvSpPr>
            <p:nvPr/>
          </p:nvSpPr>
          <p:spPr bwMode="auto">
            <a:xfrm>
              <a:off x="1905000" y="4921250"/>
              <a:ext cx="5572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Zahl</a:t>
              </a:r>
            </a:p>
          </p:txBody>
        </p:sp>
        <p:sp>
          <p:nvSpPr>
            <p:cNvPr id="9245" name="Text Box 37"/>
            <p:cNvSpPr txBox="1">
              <a:spLocks noChangeArrowheads="1"/>
            </p:cNvSpPr>
            <p:nvPr/>
          </p:nvSpPr>
          <p:spPr bwMode="auto">
            <a:xfrm>
              <a:off x="1905000" y="5378450"/>
              <a:ext cx="8286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Zeichen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59100" y="4456113"/>
            <a:ext cx="6032500" cy="1663749"/>
            <a:chOff x="2959100" y="4456113"/>
            <a:chExt cx="6032500" cy="1663749"/>
          </a:xfrm>
        </p:grpSpPr>
        <p:sp>
          <p:nvSpPr>
            <p:cNvPr id="9232" name="Rectangle 24"/>
            <p:cNvSpPr>
              <a:spLocks noChangeArrowheads="1"/>
            </p:cNvSpPr>
            <p:nvPr/>
          </p:nvSpPr>
          <p:spPr bwMode="auto">
            <a:xfrm>
              <a:off x="3032125" y="4913313"/>
              <a:ext cx="6096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33" name="Text Box 25"/>
            <p:cNvSpPr txBox="1">
              <a:spLocks noChangeArrowheads="1"/>
            </p:cNvSpPr>
            <p:nvPr/>
          </p:nvSpPr>
          <p:spPr bwMode="auto">
            <a:xfrm>
              <a:off x="3149600" y="4913313"/>
              <a:ext cx="3841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9234" name="Rectangle 26"/>
            <p:cNvSpPr>
              <a:spLocks noChangeArrowheads="1"/>
            </p:cNvSpPr>
            <p:nvPr/>
          </p:nvSpPr>
          <p:spPr bwMode="auto">
            <a:xfrm>
              <a:off x="3794125" y="4913313"/>
              <a:ext cx="609600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35" name="Text Box 27"/>
            <p:cNvSpPr txBox="1">
              <a:spLocks noChangeArrowheads="1"/>
            </p:cNvSpPr>
            <p:nvPr/>
          </p:nvSpPr>
          <p:spPr bwMode="auto">
            <a:xfrm>
              <a:off x="3911600" y="4913313"/>
              <a:ext cx="3841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</a:t>
              </a:r>
            </a:p>
          </p:txBody>
        </p:sp>
        <p:sp>
          <p:nvSpPr>
            <p:cNvPr id="9236" name="Text Box 28"/>
            <p:cNvSpPr txBox="1">
              <a:spLocks noChangeArrowheads="1"/>
            </p:cNvSpPr>
            <p:nvPr/>
          </p:nvSpPr>
          <p:spPr bwMode="auto">
            <a:xfrm>
              <a:off x="4540250" y="4975225"/>
              <a:ext cx="3365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...</a:t>
              </a:r>
            </a:p>
          </p:txBody>
        </p:sp>
        <p:sp>
          <p:nvSpPr>
            <p:cNvPr id="9237" name="Text Box 29"/>
            <p:cNvSpPr txBox="1">
              <a:spLocks noChangeArrowheads="1"/>
            </p:cNvSpPr>
            <p:nvPr/>
          </p:nvSpPr>
          <p:spPr bwMode="auto">
            <a:xfrm>
              <a:off x="2959100" y="4456113"/>
              <a:ext cx="6826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Werte</a:t>
              </a:r>
            </a:p>
          </p:txBody>
        </p:sp>
        <p:sp>
          <p:nvSpPr>
            <p:cNvPr id="9239" name="Oval 31"/>
            <p:cNvSpPr>
              <a:spLocks noChangeArrowheads="1"/>
            </p:cNvSpPr>
            <p:nvPr/>
          </p:nvSpPr>
          <p:spPr bwMode="auto">
            <a:xfrm>
              <a:off x="3032125" y="5370513"/>
              <a:ext cx="381000" cy="381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40" name="Text Box 32"/>
            <p:cNvSpPr txBox="1">
              <a:spLocks noChangeArrowheads="1"/>
            </p:cNvSpPr>
            <p:nvPr/>
          </p:nvSpPr>
          <p:spPr bwMode="auto">
            <a:xfrm>
              <a:off x="3049588" y="5399088"/>
              <a:ext cx="35083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'a'</a:t>
              </a:r>
            </a:p>
          </p:txBody>
        </p:sp>
        <p:sp>
          <p:nvSpPr>
            <p:cNvPr id="9241" name="Oval 33"/>
            <p:cNvSpPr>
              <a:spLocks noChangeArrowheads="1"/>
            </p:cNvSpPr>
            <p:nvPr/>
          </p:nvSpPr>
          <p:spPr bwMode="auto">
            <a:xfrm>
              <a:off x="3565525" y="5370513"/>
              <a:ext cx="381000" cy="381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9242" name="Text Box 34"/>
            <p:cNvSpPr txBox="1">
              <a:spLocks noChangeArrowheads="1"/>
            </p:cNvSpPr>
            <p:nvPr/>
          </p:nvSpPr>
          <p:spPr bwMode="auto">
            <a:xfrm>
              <a:off x="3582988" y="5399088"/>
              <a:ext cx="34131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'x'</a:t>
              </a:r>
            </a:p>
          </p:txBody>
        </p:sp>
        <p:sp>
          <p:nvSpPr>
            <p:cNvPr id="9243" name="Text Box 35"/>
            <p:cNvSpPr txBox="1">
              <a:spLocks noChangeArrowheads="1"/>
            </p:cNvSpPr>
            <p:nvPr/>
          </p:nvSpPr>
          <p:spPr bwMode="auto">
            <a:xfrm>
              <a:off x="3990975" y="5414963"/>
              <a:ext cx="3365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...</a:t>
              </a:r>
            </a:p>
          </p:txBody>
        </p:sp>
        <p:sp>
          <p:nvSpPr>
            <p:cNvPr id="9246" name="Text Box 38"/>
            <p:cNvSpPr txBox="1">
              <a:spLocks noChangeArrowheads="1"/>
            </p:cNvSpPr>
            <p:nvPr/>
          </p:nvSpPr>
          <p:spPr bwMode="auto">
            <a:xfrm>
              <a:off x="5029200" y="4965700"/>
              <a:ext cx="3962400" cy="1154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Typ </a:t>
              </a:r>
              <a:r>
                <a:rPr lang="de-AT" altLang="en-US" sz="1600">
                  <a:sym typeface="Symbol" panose="05050102010706020507" pitchFamily="18" charset="2"/>
                </a:rPr>
                <a:t></a:t>
              </a:r>
              <a:r>
                <a:rPr lang="de-AT" altLang="en-US" sz="1600"/>
                <a:t> Form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in eine Zahlenvariable passen nur Zahlen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- in eine Zeichenvariable passen nur </a:t>
              </a:r>
              <a:r>
                <a:rPr lang="de-AT" altLang="en-US" sz="1600" smtClean="0"/>
                <a:t>Zeichen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de-AT" altLang="en-US" sz="1600" smtClean="0"/>
                <a:t>wird vom Compiler geprüft!</a:t>
              </a:r>
              <a:endParaRPr lang="de-AT" alt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AE6CE1-6181-4A41-B091-2AA184BB5B1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2362200" y="2000250"/>
            <a:ext cx="465138" cy="30480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1828800" y="2000250"/>
            <a:ext cx="228600" cy="3048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Anweisungen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669925" y="1385888"/>
            <a:ext cx="1876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Wertzuweisung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1812925" y="1974850"/>
            <a:ext cx="10747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600"/>
              <a:t> 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+ 1</a:t>
            </a:r>
          </a:p>
        </p:txBody>
      </p:sp>
      <p:sp>
        <p:nvSpPr>
          <p:cNvPr id="10248" name="AutoShape 7"/>
          <p:cNvSpPr>
            <a:spLocks noChangeArrowheads="1"/>
          </p:cNvSpPr>
          <p:nvPr/>
        </p:nvSpPr>
        <p:spPr bwMode="auto">
          <a:xfrm>
            <a:off x="990600" y="2514600"/>
            <a:ext cx="914400" cy="304800"/>
          </a:xfrm>
          <a:prstGeom prst="wedgeRectCallout">
            <a:avLst>
              <a:gd name="adj1" fmla="val 49306"/>
              <a:gd name="adj2" fmla="val -92708"/>
            </a:avLst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Variable</a:t>
            </a:r>
          </a:p>
        </p:txBody>
      </p:sp>
      <p:sp>
        <p:nvSpPr>
          <p:cNvPr id="10249" name="AutoShape 8"/>
          <p:cNvSpPr>
            <a:spLocks noChangeArrowheads="1"/>
          </p:cNvSpPr>
          <p:nvPr/>
        </p:nvSpPr>
        <p:spPr bwMode="auto">
          <a:xfrm>
            <a:off x="2438400" y="2514600"/>
            <a:ext cx="990600" cy="304800"/>
          </a:xfrm>
          <a:prstGeom prst="wedgeRectCallout">
            <a:avLst>
              <a:gd name="adj1" fmla="val -42949"/>
              <a:gd name="adj2" fmla="val -92708"/>
            </a:avLst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/>
              <a:t>Ausdruck</a:t>
            </a:r>
          </a:p>
        </p:txBody>
      </p:sp>
      <p:sp>
        <p:nvSpPr>
          <p:cNvPr id="10250" name="Text Box 11"/>
          <p:cNvSpPr txBox="1">
            <a:spLocks noChangeArrowheads="1"/>
          </p:cNvSpPr>
          <p:nvPr/>
        </p:nvSpPr>
        <p:spPr bwMode="auto">
          <a:xfrm>
            <a:off x="4327525" y="1966913"/>
            <a:ext cx="32893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1. werte Ausdruck aus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2. weise seinen Wert der Variablen zu</a:t>
            </a:r>
          </a:p>
        </p:txBody>
      </p:sp>
      <p:grpSp>
        <p:nvGrpSpPr>
          <p:cNvPr id="102421" name="Group 21"/>
          <p:cNvGrpSpPr>
            <a:grpSpLocks/>
          </p:cNvGrpSpPr>
          <p:nvPr/>
        </p:nvGrpSpPr>
        <p:grpSpPr bwMode="auto">
          <a:xfrm>
            <a:off x="661988" y="3516313"/>
            <a:ext cx="3638550" cy="1997075"/>
            <a:chOff x="417" y="2215"/>
            <a:chExt cx="2292" cy="1258"/>
          </a:xfrm>
        </p:grpSpPr>
        <p:sp>
          <p:nvSpPr>
            <p:cNvPr id="10257" name="Text Box 12"/>
            <p:cNvSpPr txBox="1">
              <a:spLocks noChangeArrowheads="1"/>
            </p:cNvSpPr>
            <p:nvPr/>
          </p:nvSpPr>
          <p:spPr bwMode="auto">
            <a:xfrm>
              <a:off x="417" y="2215"/>
              <a:ext cx="22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Anweisungsfolge</a:t>
              </a:r>
              <a:r>
                <a:rPr lang="de-AT" altLang="en-US"/>
                <a:t> (auch Sequenz)</a:t>
              </a:r>
            </a:p>
          </p:txBody>
        </p:sp>
        <p:sp>
          <p:nvSpPr>
            <p:cNvPr id="10258" name="Text Box 13"/>
            <p:cNvSpPr txBox="1">
              <a:spLocks noChangeArrowheads="1"/>
            </p:cNvSpPr>
            <p:nvPr/>
          </p:nvSpPr>
          <p:spPr bwMode="auto">
            <a:xfrm>
              <a:off x="758" y="2749"/>
              <a:ext cx="60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600"/>
                <a:t> </a:t>
              </a:r>
              <a:r>
                <a:rPr lang="de-AT" altLang="en-US" sz="1600">
                  <a:sym typeface="Symbol" panose="05050102010706020507" pitchFamily="18" charset="2"/>
                </a:rPr>
                <a:t></a:t>
              </a:r>
              <a:r>
                <a:rPr lang="de-AT" altLang="en-US" sz="1600"/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de-AT" altLang="en-US" sz="1600"/>
                <a:t> </a:t>
              </a:r>
              <a:r>
                <a:rPr lang="de-AT" altLang="en-US" sz="1600">
                  <a:sym typeface="Symbol" panose="05050102010706020507" pitchFamily="18" charset="2"/>
                </a:rPr>
                <a:t></a:t>
              </a:r>
              <a:r>
                <a:rPr lang="de-AT" altLang="en-US" sz="1600"/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r>
                <a:rPr lang="de-AT" altLang="en-US" sz="1600"/>
                <a:t> </a:t>
              </a:r>
              <a:r>
                <a:rPr lang="de-AT" altLang="en-US" sz="1600">
                  <a:sym typeface="Symbol" panose="05050102010706020507" pitchFamily="18" charset="2"/>
                </a:rPr>
                <a:t></a:t>
              </a:r>
              <a:r>
                <a:rPr lang="de-AT" altLang="en-US" sz="1600"/>
                <a:t>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+ y</a:t>
              </a:r>
            </a:p>
          </p:txBody>
        </p:sp>
        <p:sp>
          <p:nvSpPr>
            <p:cNvPr id="10259" name="Line 14"/>
            <p:cNvSpPr>
              <a:spLocks noChangeShapeType="1"/>
            </p:cNvSpPr>
            <p:nvPr/>
          </p:nvSpPr>
          <p:spPr bwMode="auto">
            <a:xfrm>
              <a:off x="960" y="2513"/>
              <a:ext cx="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60" name="Line 15"/>
            <p:cNvSpPr>
              <a:spLocks noChangeShapeType="1"/>
            </p:cNvSpPr>
            <p:nvPr/>
          </p:nvSpPr>
          <p:spPr bwMode="auto">
            <a:xfrm>
              <a:off x="960" y="3281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61" name="Text Box 16"/>
            <p:cNvSpPr txBox="1">
              <a:spLocks noChangeArrowheads="1"/>
            </p:cNvSpPr>
            <p:nvPr/>
          </p:nvSpPr>
          <p:spPr bwMode="auto">
            <a:xfrm>
              <a:off x="1392" y="2496"/>
              <a:ext cx="10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"Ablaufdiagramm"</a:t>
              </a:r>
            </a:p>
          </p:txBody>
        </p:sp>
      </p:grpSp>
      <p:grpSp>
        <p:nvGrpSpPr>
          <p:cNvPr id="102423" name="Group 23"/>
          <p:cNvGrpSpPr>
            <a:grpSpLocks/>
          </p:cNvGrpSpPr>
          <p:nvPr/>
        </p:nvGrpSpPr>
        <p:grpSpPr bwMode="auto">
          <a:xfrm>
            <a:off x="1524000" y="4827588"/>
            <a:ext cx="6543675" cy="1420812"/>
            <a:chOff x="960" y="3041"/>
            <a:chExt cx="4122" cy="895"/>
          </a:xfrm>
        </p:grpSpPr>
        <p:sp>
          <p:nvSpPr>
            <p:cNvPr id="10253" name="Line 17"/>
            <p:cNvSpPr>
              <a:spLocks noChangeShapeType="1"/>
            </p:cNvSpPr>
            <p:nvPr/>
          </p:nvSpPr>
          <p:spPr bwMode="auto">
            <a:xfrm>
              <a:off x="960" y="3329"/>
              <a:ext cx="57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4" name="Text Box 18"/>
            <p:cNvSpPr txBox="1">
              <a:spLocks noChangeArrowheads="1"/>
            </p:cNvSpPr>
            <p:nvPr/>
          </p:nvSpPr>
          <p:spPr bwMode="auto">
            <a:xfrm>
              <a:off x="1526" y="3224"/>
              <a:ext cx="101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= 3, y = 4, z = 7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0255" name="AutoShape 19"/>
            <p:cNvSpPr>
              <a:spLocks noChangeArrowheads="1"/>
            </p:cNvSpPr>
            <p:nvPr/>
          </p:nvSpPr>
          <p:spPr bwMode="auto">
            <a:xfrm>
              <a:off x="2730" y="3041"/>
              <a:ext cx="768" cy="240"/>
            </a:xfrm>
            <a:prstGeom prst="wedgeRectCallout">
              <a:avLst>
                <a:gd name="adj1" fmla="val -81509"/>
                <a:gd name="adj2" fmla="val 66250"/>
              </a:avLst>
            </a:prstGeom>
            <a:solidFill>
              <a:schemeClr val="hlink"/>
            </a:solidFill>
            <a:ln w="63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Assertion</a:t>
              </a:r>
            </a:p>
          </p:txBody>
        </p:sp>
        <p:sp>
          <p:nvSpPr>
            <p:cNvPr id="10256" name="Text Box 20"/>
            <p:cNvSpPr txBox="1">
              <a:spLocks noChangeArrowheads="1"/>
            </p:cNvSpPr>
            <p:nvPr/>
          </p:nvSpPr>
          <p:spPr bwMode="auto">
            <a:xfrm>
              <a:off x="2726" y="3416"/>
              <a:ext cx="2356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Assertion (Zusicherung)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Aussage über den Zustand des Algorithmus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an einer bestimmten Stelle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0EF30F-C67E-4CF8-9EC7-C189C775096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en-US" sz="1400" smtClean="0"/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Anweisungen</a:t>
            </a: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669925" y="1385888"/>
            <a:ext cx="5316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b="1"/>
              <a:t>Auswahl</a:t>
            </a:r>
            <a:r>
              <a:rPr lang="de-AT" altLang="en-US"/>
              <a:t> (auch Verzweigung, Abfrage, Selektion)</a:t>
            </a:r>
          </a:p>
        </p:txBody>
      </p:sp>
      <p:sp>
        <p:nvSpPr>
          <p:cNvPr id="11269" name="Text Box 19"/>
          <p:cNvSpPr txBox="1">
            <a:spLocks noChangeArrowheads="1"/>
          </p:cNvSpPr>
          <p:nvPr/>
        </p:nvSpPr>
        <p:spPr bwMode="auto">
          <a:xfrm>
            <a:off x="2136775" y="2347913"/>
            <a:ext cx="7175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&lt; y ?</a:t>
            </a:r>
          </a:p>
        </p:txBody>
      </p:sp>
      <p:sp>
        <p:nvSpPr>
          <p:cNvPr id="11270" name="Line 20"/>
          <p:cNvSpPr>
            <a:spLocks noChangeShapeType="1"/>
          </p:cNvSpPr>
          <p:nvPr/>
        </p:nvSpPr>
        <p:spPr bwMode="auto">
          <a:xfrm flipH="1">
            <a:off x="1600200" y="25146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1" name="Line 21"/>
          <p:cNvSpPr>
            <a:spLocks noChangeShapeType="1"/>
          </p:cNvSpPr>
          <p:nvPr/>
        </p:nvSpPr>
        <p:spPr bwMode="auto">
          <a:xfrm flipH="1">
            <a:off x="2895600" y="2514600"/>
            <a:ext cx="457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2" name="Text Box 22"/>
          <p:cNvSpPr txBox="1">
            <a:spLocks noChangeArrowheads="1"/>
          </p:cNvSpPr>
          <p:nvPr/>
        </p:nvSpPr>
        <p:spPr bwMode="auto">
          <a:xfrm>
            <a:off x="1752600" y="2209800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1273" name="Text Box 23"/>
          <p:cNvSpPr txBox="1">
            <a:spLocks noChangeArrowheads="1"/>
          </p:cNvSpPr>
          <p:nvPr/>
        </p:nvSpPr>
        <p:spPr bwMode="auto">
          <a:xfrm>
            <a:off x="3035300" y="220980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1274" name="Text Box 24"/>
          <p:cNvSpPr txBox="1">
            <a:spLocks noChangeArrowheads="1"/>
          </p:cNvSpPr>
          <p:nvPr/>
        </p:nvSpPr>
        <p:spPr bwMode="auto">
          <a:xfrm>
            <a:off x="1127125" y="2889250"/>
            <a:ext cx="881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275" name="Text Box 25"/>
          <p:cNvSpPr txBox="1">
            <a:spLocks noChangeArrowheads="1"/>
          </p:cNvSpPr>
          <p:nvPr/>
        </p:nvSpPr>
        <p:spPr bwMode="auto">
          <a:xfrm>
            <a:off x="2905125" y="2895600"/>
            <a:ext cx="881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de-AT" altLang="en-US" sz="1600"/>
              <a:t> </a:t>
            </a:r>
            <a:r>
              <a:rPr lang="de-AT" altLang="en-US" sz="1600">
                <a:sym typeface="Symbol" panose="05050102010706020507" pitchFamily="18" charset="2"/>
              </a:rPr>
              <a:t></a:t>
            </a:r>
            <a:r>
              <a:rPr lang="de-AT" altLang="en-US" sz="1600"/>
              <a:t>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</a:p>
        </p:txBody>
      </p:sp>
      <p:sp>
        <p:nvSpPr>
          <p:cNvPr id="11276" name="Line 26"/>
          <p:cNvSpPr>
            <a:spLocks noChangeShapeType="1"/>
          </p:cNvSpPr>
          <p:nvPr/>
        </p:nvSpPr>
        <p:spPr bwMode="auto">
          <a:xfrm>
            <a:off x="1600200" y="25146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7" name="Line 28"/>
          <p:cNvSpPr>
            <a:spLocks noChangeShapeType="1"/>
          </p:cNvSpPr>
          <p:nvPr/>
        </p:nvSpPr>
        <p:spPr bwMode="auto">
          <a:xfrm>
            <a:off x="3352800" y="25146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8" name="Line 29"/>
          <p:cNvSpPr>
            <a:spLocks noChangeShapeType="1"/>
          </p:cNvSpPr>
          <p:nvPr/>
        </p:nvSpPr>
        <p:spPr bwMode="auto">
          <a:xfrm>
            <a:off x="2438400" y="1981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79" name="Line 30"/>
          <p:cNvSpPr>
            <a:spLocks noChangeShapeType="1"/>
          </p:cNvSpPr>
          <p:nvPr/>
        </p:nvSpPr>
        <p:spPr bwMode="auto">
          <a:xfrm>
            <a:off x="1600200" y="32004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0" name="Line 31"/>
          <p:cNvSpPr>
            <a:spLocks noChangeShapeType="1"/>
          </p:cNvSpPr>
          <p:nvPr/>
        </p:nvSpPr>
        <p:spPr bwMode="auto">
          <a:xfrm>
            <a:off x="3352800" y="32004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1" name="Line 32"/>
          <p:cNvSpPr>
            <a:spLocks noChangeShapeType="1"/>
          </p:cNvSpPr>
          <p:nvPr/>
        </p:nvSpPr>
        <p:spPr bwMode="auto">
          <a:xfrm>
            <a:off x="1600200" y="35814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2" name="Line 33"/>
          <p:cNvSpPr>
            <a:spLocks noChangeShapeType="1"/>
          </p:cNvSpPr>
          <p:nvPr/>
        </p:nvSpPr>
        <p:spPr bwMode="auto">
          <a:xfrm flipH="1">
            <a:off x="2438400" y="3581400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1283" name="Line 34"/>
          <p:cNvSpPr>
            <a:spLocks noChangeShapeType="1"/>
          </p:cNvSpPr>
          <p:nvPr/>
        </p:nvSpPr>
        <p:spPr bwMode="auto">
          <a:xfrm>
            <a:off x="2438400" y="3581400"/>
            <a:ext cx="0" cy="533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3" name="Group 2"/>
          <p:cNvGrpSpPr/>
          <p:nvPr/>
        </p:nvGrpSpPr>
        <p:grpSpPr>
          <a:xfrm>
            <a:off x="3352800" y="2413000"/>
            <a:ext cx="1371600" cy="336550"/>
            <a:chOff x="3352800" y="2413000"/>
            <a:chExt cx="1371600" cy="336550"/>
          </a:xfrm>
        </p:grpSpPr>
        <p:sp>
          <p:nvSpPr>
            <p:cNvPr id="11285" name="Line 35"/>
            <p:cNvSpPr>
              <a:spLocks noChangeShapeType="1"/>
            </p:cNvSpPr>
            <p:nvPr/>
          </p:nvSpPr>
          <p:spPr bwMode="auto">
            <a:xfrm>
              <a:off x="3352800" y="2590800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86" name="Text Box 36"/>
            <p:cNvSpPr txBox="1">
              <a:spLocks noChangeArrowheads="1"/>
            </p:cNvSpPr>
            <p:nvPr/>
          </p:nvSpPr>
          <p:spPr bwMode="auto">
            <a:xfrm>
              <a:off x="4022725" y="2413000"/>
              <a:ext cx="7016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600">
                  <a:solidFill>
                    <a:schemeClr val="accent2"/>
                  </a:solidFill>
                  <a:sym typeface="Symbol" panose="05050102010706020507" pitchFamily="18" charset="2"/>
                </a:rPr>
                <a:t></a:t>
              </a:r>
              <a:r>
                <a:rPr lang="de-AT" altLang="en-US" sz="1600">
                  <a:solidFill>
                    <a:schemeClr val="accent2"/>
                  </a:solidFill>
                </a:rPr>
                <a:t>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38400" y="3625850"/>
            <a:ext cx="4267200" cy="307975"/>
            <a:chOff x="2438400" y="3625850"/>
            <a:chExt cx="4267200" cy="307975"/>
          </a:xfrm>
        </p:grpSpPr>
        <p:sp>
          <p:nvSpPr>
            <p:cNvPr id="11287" name="Line 37"/>
            <p:cNvSpPr>
              <a:spLocks noChangeShapeType="1"/>
            </p:cNvSpPr>
            <p:nvPr/>
          </p:nvSpPr>
          <p:spPr bwMode="auto">
            <a:xfrm>
              <a:off x="2438400" y="3810000"/>
              <a:ext cx="14478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88" name="Text Box 38"/>
            <p:cNvSpPr txBox="1">
              <a:spLocks noChangeArrowheads="1"/>
            </p:cNvSpPr>
            <p:nvPr/>
          </p:nvSpPr>
          <p:spPr bwMode="auto">
            <a:xfrm>
              <a:off x="4038600" y="3625850"/>
              <a:ext cx="2667000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 = Minimum von x und y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79450" y="2413000"/>
            <a:ext cx="920750" cy="307975"/>
            <a:chOff x="679450" y="2413000"/>
            <a:chExt cx="920750" cy="307975"/>
          </a:xfrm>
        </p:grpSpPr>
        <p:sp>
          <p:nvSpPr>
            <p:cNvPr id="11289" name="Line 41"/>
            <p:cNvSpPr>
              <a:spLocks noChangeShapeType="1"/>
            </p:cNvSpPr>
            <p:nvPr/>
          </p:nvSpPr>
          <p:spPr bwMode="auto">
            <a:xfrm>
              <a:off x="1314450" y="2590800"/>
              <a:ext cx="28575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1290" name="Text Box 42"/>
            <p:cNvSpPr txBox="1">
              <a:spLocks noChangeArrowheads="1"/>
            </p:cNvSpPr>
            <p:nvPr/>
          </p:nvSpPr>
          <p:spPr bwMode="auto">
            <a:xfrm>
              <a:off x="679450" y="2413000"/>
              <a:ext cx="7016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&lt; 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082E60-BA5D-49F3-B16E-46D76898989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Anweisungen</a:t>
            </a:r>
          </a:p>
        </p:txBody>
      </p:sp>
      <p:grpSp>
        <p:nvGrpSpPr>
          <p:cNvPr id="12292" name="Group 3"/>
          <p:cNvGrpSpPr>
            <a:grpSpLocks/>
          </p:cNvGrpSpPr>
          <p:nvPr/>
        </p:nvGrpSpPr>
        <p:grpSpPr bwMode="auto">
          <a:xfrm>
            <a:off x="669925" y="1385888"/>
            <a:ext cx="4324350" cy="3862387"/>
            <a:chOff x="422" y="873"/>
            <a:chExt cx="2724" cy="2433"/>
          </a:xfrm>
        </p:grpSpPr>
        <p:sp>
          <p:nvSpPr>
            <p:cNvPr id="12315" name="Text Box 4"/>
            <p:cNvSpPr txBox="1">
              <a:spLocks noChangeArrowheads="1"/>
            </p:cNvSpPr>
            <p:nvPr/>
          </p:nvSpPr>
          <p:spPr bwMode="auto">
            <a:xfrm>
              <a:off x="422" y="873"/>
              <a:ext cx="27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b="1"/>
                <a:t>Wiederholung</a:t>
              </a:r>
              <a:r>
                <a:rPr lang="de-AT" altLang="en-US"/>
                <a:t> (auch Schleife, Iteration)</a:t>
              </a:r>
            </a:p>
          </p:txBody>
        </p:sp>
        <p:sp>
          <p:nvSpPr>
            <p:cNvPr id="12316" name="Text Box 5"/>
            <p:cNvSpPr txBox="1">
              <a:spLocks noChangeArrowheads="1"/>
            </p:cNvSpPr>
            <p:nvPr/>
          </p:nvSpPr>
          <p:spPr bwMode="auto">
            <a:xfrm>
              <a:off x="1108" y="1815"/>
              <a:ext cx="45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&gt; 1 ?</a:t>
              </a:r>
            </a:p>
          </p:txBody>
        </p:sp>
        <p:sp>
          <p:nvSpPr>
            <p:cNvPr id="12317" name="Text Box 6"/>
            <p:cNvSpPr txBox="1">
              <a:spLocks noChangeArrowheads="1"/>
            </p:cNvSpPr>
            <p:nvPr/>
          </p:nvSpPr>
          <p:spPr bwMode="auto">
            <a:xfrm>
              <a:off x="1296" y="1968"/>
              <a:ext cx="14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2318" name="Text Box 7"/>
            <p:cNvSpPr txBox="1">
              <a:spLocks noChangeArrowheads="1"/>
            </p:cNvSpPr>
            <p:nvPr/>
          </p:nvSpPr>
          <p:spPr bwMode="auto">
            <a:xfrm>
              <a:off x="1536" y="1728"/>
              <a:ext cx="1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12319" name="Line 8"/>
            <p:cNvSpPr>
              <a:spLocks noChangeShapeType="1"/>
            </p:cNvSpPr>
            <p:nvPr/>
          </p:nvSpPr>
          <p:spPr bwMode="auto">
            <a:xfrm>
              <a:off x="1296" y="1584"/>
              <a:ext cx="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0" name="Text Box 9"/>
            <p:cNvSpPr txBox="1">
              <a:spLocks noChangeArrowheads="1"/>
            </p:cNvSpPr>
            <p:nvPr/>
          </p:nvSpPr>
          <p:spPr bwMode="auto">
            <a:xfrm>
              <a:off x="1076" y="1392"/>
              <a:ext cx="47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0</a:t>
              </a:r>
            </a:p>
          </p:txBody>
        </p:sp>
        <p:sp>
          <p:nvSpPr>
            <p:cNvPr id="12321" name="Line 10"/>
            <p:cNvSpPr>
              <a:spLocks noChangeShapeType="1"/>
            </p:cNvSpPr>
            <p:nvPr/>
          </p:nvSpPr>
          <p:spPr bwMode="auto">
            <a:xfrm>
              <a:off x="1296" y="2016"/>
              <a:ext cx="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2" name="Text Box 11"/>
            <p:cNvSpPr txBox="1">
              <a:spLocks noChangeArrowheads="1"/>
            </p:cNvSpPr>
            <p:nvPr/>
          </p:nvSpPr>
          <p:spPr bwMode="auto">
            <a:xfrm>
              <a:off x="1070" y="2236"/>
              <a:ext cx="6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/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n + 1</a:t>
              </a:r>
            </a:p>
          </p:txBody>
        </p:sp>
        <p:sp>
          <p:nvSpPr>
            <p:cNvPr id="12323" name="Line 12"/>
            <p:cNvSpPr>
              <a:spLocks noChangeShapeType="1"/>
            </p:cNvSpPr>
            <p:nvPr/>
          </p:nvSpPr>
          <p:spPr bwMode="auto">
            <a:xfrm>
              <a:off x="1296" y="2592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4" name="Line 13"/>
            <p:cNvSpPr>
              <a:spLocks noChangeShapeType="1"/>
            </p:cNvSpPr>
            <p:nvPr/>
          </p:nvSpPr>
          <p:spPr bwMode="auto">
            <a:xfrm flipH="1">
              <a:off x="816" y="2784"/>
              <a:ext cx="48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5" name="Line 14"/>
            <p:cNvSpPr>
              <a:spLocks noChangeShapeType="1"/>
            </p:cNvSpPr>
            <p:nvPr/>
          </p:nvSpPr>
          <p:spPr bwMode="auto">
            <a:xfrm flipV="1">
              <a:off x="816" y="1680"/>
              <a:ext cx="0" cy="110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6" name="Line 15"/>
            <p:cNvSpPr>
              <a:spLocks noChangeShapeType="1"/>
            </p:cNvSpPr>
            <p:nvPr/>
          </p:nvSpPr>
          <p:spPr bwMode="auto">
            <a:xfrm>
              <a:off x="816" y="1680"/>
              <a:ext cx="48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7" name="Line 16"/>
            <p:cNvSpPr>
              <a:spLocks noChangeShapeType="1"/>
            </p:cNvSpPr>
            <p:nvPr/>
          </p:nvSpPr>
          <p:spPr bwMode="auto">
            <a:xfrm>
              <a:off x="1536" y="1920"/>
              <a:ext cx="28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8" name="Line 17"/>
            <p:cNvSpPr>
              <a:spLocks noChangeShapeType="1"/>
            </p:cNvSpPr>
            <p:nvPr/>
          </p:nvSpPr>
          <p:spPr bwMode="auto">
            <a:xfrm>
              <a:off x="1296" y="1248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29" name="Line 18"/>
            <p:cNvSpPr>
              <a:spLocks noChangeShapeType="1"/>
            </p:cNvSpPr>
            <p:nvPr/>
          </p:nvSpPr>
          <p:spPr bwMode="auto">
            <a:xfrm>
              <a:off x="1824" y="1920"/>
              <a:ext cx="0" cy="100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0" name="Line 19"/>
            <p:cNvSpPr>
              <a:spLocks noChangeShapeType="1"/>
            </p:cNvSpPr>
            <p:nvPr/>
          </p:nvSpPr>
          <p:spPr bwMode="auto">
            <a:xfrm flipH="1">
              <a:off x="1296" y="2928"/>
              <a:ext cx="52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1" name="Line 20"/>
            <p:cNvSpPr>
              <a:spLocks noChangeShapeType="1"/>
            </p:cNvSpPr>
            <p:nvPr/>
          </p:nvSpPr>
          <p:spPr bwMode="auto">
            <a:xfrm>
              <a:off x="1296" y="2928"/>
              <a:ext cx="0" cy="33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2" name="Line 21"/>
            <p:cNvSpPr>
              <a:spLocks noChangeShapeType="1"/>
            </p:cNvSpPr>
            <p:nvPr/>
          </p:nvSpPr>
          <p:spPr bwMode="auto">
            <a:xfrm>
              <a:off x="1296" y="3072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33" name="Text Box 22"/>
            <p:cNvSpPr txBox="1">
              <a:spLocks noChangeArrowheads="1"/>
            </p:cNvSpPr>
            <p:nvPr/>
          </p:nvSpPr>
          <p:spPr bwMode="auto">
            <a:xfrm>
              <a:off x="1536" y="2976"/>
              <a:ext cx="71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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=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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de-AT" altLang="en-US" sz="14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de-AT" altLang="en-US" sz="14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</a:t>
              </a:r>
              <a:endPara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807" name="Group 23"/>
          <p:cNvGrpSpPr>
            <a:grpSpLocks/>
          </p:cNvGrpSpPr>
          <p:nvPr/>
        </p:nvGrpSpPr>
        <p:grpSpPr bwMode="auto">
          <a:xfrm>
            <a:off x="4357688" y="1981200"/>
            <a:ext cx="2571750" cy="3217863"/>
            <a:chOff x="2745" y="1248"/>
            <a:chExt cx="1620" cy="2027"/>
          </a:xfrm>
        </p:grpSpPr>
        <p:sp>
          <p:nvSpPr>
            <p:cNvPr id="12294" name="Line 24"/>
            <p:cNvSpPr>
              <a:spLocks noChangeShapeType="1"/>
            </p:cNvSpPr>
            <p:nvPr/>
          </p:nvSpPr>
          <p:spPr bwMode="auto">
            <a:xfrm>
              <a:off x="3408" y="2660"/>
              <a:ext cx="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295" name="Text Box 25"/>
            <p:cNvSpPr txBox="1">
              <a:spLocks noChangeArrowheads="1"/>
            </p:cNvSpPr>
            <p:nvPr/>
          </p:nvSpPr>
          <p:spPr bwMode="auto">
            <a:xfrm>
              <a:off x="3230" y="1691"/>
              <a:ext cx="36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&gt; 1</a:t>
              </a:r>
            </a:p>
          </p:txBody>
        </p:sp>
        <p:sp>
          <p:nvSpPr>
            <p:cNvPr id="12296" name="Line 26"/>
            <p:cNvSpPr>
              <a:spLocks noChangeShapeType="1"/>
            </p:cNvSpPr>
            <p:nvPr/>
          </p:nvSpPr>
          <p:spPr bwMode="auto">
            <a:xfrm>
              <a:off x="3408" y="155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297" name="Text Box 27"/>
            <p:cNvSpPr txBox="1">
              <a:spLocks noChangeArrowheads="1"/>
            </p:cNvSpPr>
            <p:nvPr/>
          </p:nvSpPr>
          <p:spPr bwMode="auto">
            <a:xfrm>
              <a:off x="3184" y="1392"/>
              <a:ext cx="47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0</a:t>
              </a:r>
            </a:p>
          </p:txBody>
        </p:sp>
        <p:sp>
          <p:nvSpPr>
            <p:cNvPr id="12298" name="Line 28"/>
            <p:cNvSpPr>
              <a:spLocks noChangeShapeType="1"/>
            </p:cNvSpPr>
            <p:nvPr/>
          </p:nvSpPr>
          <p:spPr bwMode="auto">
            <a:xfrm>
              <a:off x="3408" y="1892"/>
              <a:ext cx="0" cy="2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299" name="Text Box 29"/>
            <p:cNvSpPr txBox="1">
              <a:spLocks noChangeArrowheads="1"/>
            </p:cNvSpPr>
            <p:nvPr/>
          </p:nvSpPr>
          <p:spPr bwMode="auto">
            <a:xfrm>
              <a:off x="3178" y="2112"/>
              <a:ext cx="6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/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n + 1</a:t>
              </a:r>
            </a:p>
          </p:txBody>
        </p:sp>
        <p:sp>
          <p:nvSpPr>
            <p:cNvPr id="12300" name="Line 30"/>
            <p:cNvSpPr>
              <a:spLocks noChangeShapeType="1"/>
            </p:cNvSpPr>
            <p:nvPr/>
          </p:nvSpPr>
          <p:spPr bwMode="auto">
            <a:xfrm>
              <a:off x="3408" y="2468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1" name="Line 31"/>
            <p:cNvSpPr>
              <a:spLocks noChangeShapeType="1"/>
            </p:cNvSpPr>
            <p:nvPr/>
          </p:nvSpPr>
          <p:spPr bwMode="auto">
            <a:xfrm flipH="1">
              <a:off x="2928" y="2660"/>
              <a:ext cx="48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2" name="Line 32"/>
            <p:cNvSpPr>
              <a:spLocks noChangeShapeType="1"/>
            </p:cNvSpPr>
            <p:nvPr/>
          </p:nvSpPr>
          <p:spPr bwMode="auto">
            <a:xfrm flipV="1">
              <a:off x="2928" y="1796"/>
              <a:ext cx="0" cy="86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3" name="Line 33"/>
            <p:cNvSpPr>
              <a:spLocks noChangeShapeType="1"/>
            </p:cNvSpPr>
            <p:nvPr/>
          </p:nvSpPr>
          <p:spPr bwMode="auto">
            <a:xfrm>
              <a:off x="3216" y="1700"/>
              <a:ext cx="4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4" name="Line 34"/>
            <p:cNvSpPr>
              <a:spLocks noChangeShapeType="1"/>
            </p:cNvSpPr>
            <p:nvPr/>
          </p:nvSpPr>
          <p:spPr bwMode="auto">
            <a:xfrm>
              <a:off x="3216" y="1892"/>
              <a:ext cx="43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5" name="Line 35"/>
            <p:cNvSpPr>
              <a:spLocks noChangeShapeType="1"/>
            </p:cNvSpPr>
            <p:nvPr/>
          </p:nvSpPr>
          <p:spPr bwMode="auto">
            <a:xfrm>
              <a:off x="3648" y="1700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6" name="Line 36"/>
            <p:cNvSpPr>
              <a:spLocks noChangeShapeType="1"/>
            </p:cNvSpPr>
            <p:nvPr/>
          </p:nvSpPr>
          <p:spPr bwMode="auto">
            <a:xfrm flipV="1">
              <a:off x="3648" y="1796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7" name="Line 37"/>
            <p:cNvSpPr>
              <a:spLocks noChangeShapeType="1"/>
            </p:cNvSpPr>
            <p:nvPr/>
          </p:nvSpPr>
          <p:spPr bwMode="auto">
            <a:xfrm flipV="1">
              <a:off x="3120" y="1700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8" name="Line 38"/>
            <p:cNvSpPr>
              <a:spLocks noChangeShapeType="1"/>
            </p:cNvSpPr>
            <p:nvPr/>
          </p:nvSpPr>
          <p:spPr bwMode="auto">
            <a:xfrm>
              <a:off x="3120" y="1796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09" name="Line 39"/>
            <p:cNvSpPr>
              <a:spLocks noChangeShapeType="1"/>
            </p:cNvSpPr>
            <p:nvPr/>
          </p:nvSpPr>
          <p:spPr bwMode="auto">
            <a:xfrm>
              <a:off x="2928" y="1796"/>
              <a:ext cx="19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0" name="Oval 40"/>
            <p:cNvSpPr>
              <a:spLocks noChangeArrowheads="1"/>
            </p:cNvSpPr>
            <p:nvPr/>
          </p:nvSpPr>
          <p:spPr bwMode="auto">
            <a:xfrm>
              <a:off x="3380" y="2632"/>
              <a:ext cx="48" cy="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2311" name="Line 41"/>
            <p:cNvSpPr>
              <a:spLocks noChangeShapeType="1"/>
            </p:cNvSpPr>
            <p:nvPr/>
          </p:nvSpPr>
          <p:spPr bwMode="auto">
            <a:xfrm>
              <a:off x="3408" y="1248"/>
              <a:ext cx="0" cy="19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2" name="Text Box 42"/>
            <p:cNvSpPr txBox="1">
              <a:spLocks noChangeArrowheads="1"/>
            </p:cNvSpPr>
            <p:nvPr/>
          </p:nvSpPr>
          <p:spPr bwMode="auto">
            <a:xfrm>
              <a:off x="2745" y="3063"/>
              <a:ext cx="13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Alternative Darstellung</a:t>
              </a:r>
            </a:p>
          </p:txBody>
        </p:sp>
        <p:sp>
          <p:nvSpPr>
            <p:cNvPr id="12313" name="Line 43"/>
            <p:cNvSpPr>
              <a:spLocks noChangeShapeType="1"/>
            </p:cNvSpPr>
            <p:nvPr/>
          </p:nvSpPr>
          <p:spPr bwMode="auto">
            <a:xfrm>
              <a:off x="3408" y="2736"/>
              <a:ext cx="24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2314" name="Text Box 44"/>
            <p:cNvSpPr txBox="1">
              <a:spLocks noChangeArrowheads="1"/>
            </p:cNvSpPr>
            <p:nvPr/>
          </p:nvSpPr>
          <p:spPr bwMode="auto">
            <a:xfrm>
              <a:off x="3648" y="2640"/>
              <a:ext cx="71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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=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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de-AT" altLang="en-US" sz="14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de-AT" altLang="en-US" sz="1400" baseline="-250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</a:t>
              </a:r>
              <a:endPara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ED0341-0BA6-4803-9E58-63D29A2DF5A3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Beispiel: Vertauschen zweier Variableninhalte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 flipV="1">
            <a:off x="1712913" y="1828800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1905000" y="2057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1905000" y="2861439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3319" name="AutoShape 8"/>
          <p:cNvSpPr>
            <a:spLocks noChangeArrowheads="1"/>
          </p:cNvSpPr>
          <p:nvPr/>
        </p:nvSpPr>
        <p:spPr bwMode="auto">
          <a:xfrm flipV="1">
            <a:off x="1724025" y="3090039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1120186" y="1484313"/>
            <a:ext cx="15664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Swap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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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05495" name="Group 23"/>
          <p:cNvGrpSpPr>
            <a:grpSpLocks/>
          </p:cNvGrpSpPr>
          <p:nvPr/>
        </p:nvGrpSpPr>
        <p:grpSpPr bwMode="auto">
          <a:xfrm>
            <a:off x="4865279" y="1585913"/>
            <a:ext cx="1539875" cy="1843087"/>
            <a:chOff x="2486" y="999"/>
            <a:chExt cx="970" cy="1161"/>
          </a:xfrm>
        </p:grpSpPr>
        <p:sp>
          <p:nvSpPr>
            <p:cNvPr id="13331" name="Text Box 10"/>
            <p:cNvSpPr txBox="1">
              <a:spLocks noChangeArrowheads="1"/>
            </p:cNvSpPr>
            <p:nvPr/>
          </p:nvSpPr>
          <p:spPr bwMode="auto">
            <a:xfrm>
              <a:off x="2486" y="999"/>
              <a:ext cx="9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Schreibtischtest</a:t>
              </a:r>
            </a:p>
          </p:txBody>
        </p:sp>
        <p:sp>
          <p:nvSpPr>
            <p:cNvPr id="13332" name="Text Box 11"/>
            <p:cNvSpPr txBox="1">
              <a:spLocks noChangeArrowheads="1"/>
            </p:cNvSpPr>
            <p:nvPr/>
          </p:nvSpPr>
          <p:spPr bwMode="auto">
            <a:xfrm>
              <a:off x="2508" y="132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13333" name="Text Box 13"/>
            <p:cNvSpPr txBox="1">
              <a:spLocks noChangeArrowheads="1"/>
            </p:cNvSpPr>
            <p:nvPr/>
          </p:nvSpPr>
          <p:spPr bwMode="auto">
            <a:xfrm>
              <a:off x="2844" y="132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y</a:t>
              </a:r>
            </a:p>
          </p:txBody>
        </p:sp>
        <p:sp>
          <p:nvSpPr>
            <p:cNvPr id="13334" name="Text Box 14"/>
            <p:cNvSpPr txBox="1">
              <a:spLocks noChangeArrowheads="1"/>
            </p:cNvSpPr>
            <p:nvPr/>
          </p:nvSpPr>
          <p:spPr bwMode="auto">
            <a:xfrm>
              <a:off x="3180" y="132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h</a:t>
              </a:r>
            </a:p>
          </p:txBody>
        </p:sp>
        <p:sp>
          <p:nvSpPr>
            <p:cNvPr id="13335" name="Line 15"/>
            <p:cNvSpPr>
              <a:spLocks noChangeShapeType="1"/>
            </p:cNvSpPr>
            <p:nvPr/>
          </p:nvSpPr>
          <p:spPr bwMode="auto">
            <a:xfrm>
              <a:off x="2496" y="1536"/>
              <a:ext cx="96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36" name="Line 16"/>
            <p:cNvSpPr>
              <a:spLocks noChangeShapeType="1"/>
            </p:cNvSpPr>
            <p:nvPr/>
          </p:nvSpPr>
          <p:spPr bwMode="auto">
            <a:xfrm>
              <a:off x="2784" y="1392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37" name="Line 17"/>
            <p:cNvSpPr>
              <a:spLocks noChangeShapeType="1"/>
            </p:cNvSpPr>
            <p:nvPr/>
          </p:nvSpPr>
          <p:spPr bwMode="auto">
            <a:xfrm>
              <a:off x="3120" y="1392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3338" name="Text Box 18"/>
            <p:cNvSpPr txBox="1">
              <a:spLocks noChangeArrowheads="1"/>
            </p:cNvSpPr>
            <p:nvPr/>
          </p:nvSpPr>
          <p:spPr bwMode="auto">
            <a:xfrm>
              <a:off x="2508" y="1516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</a:t>
              </a:r>
            </a:p>
          </p:txBody>
        </p:sp>
        <p:sp>
          <p:nvSpPr>
            <p:cNvPr id="13339" name="Text Box 19"/>
            <p:cNvSpPr txBox="1">
              <a:spLocks noChangeArrowheads="1"/>
            </p:cNvSpPr>
            <p:nvPr/>
          </p:nvSpPr>
          <p:spPr bwMode="auto">
            <a:xfrm>
              <a:off x="2844" y="1516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</a:t>
              </a:r>
            </a:p>
          </p:txBody>
        </p:sp>
      </p:grpSp>
      <p:sp>
        <p:nvSpPr>
          <p:cNvPr id="105492" name="Text Box 20"/>
          <p:cNvSpPr txBox="1">
            <a:spLocks noChangeArrowheads="1"/>
          </p:cNvSpPr>
          <p:nvPr/>
        </p:nvSpPr>
        <p:spPr bwMode="auto">
          <a:xfrm>
            <a:off x="5967004" y="24066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3</a:t>
            </a:r>
          </a:p>
        </p:txBody>
      </p:sp>
      <p:grpSp>
        <p:nvGrpSpPr>
          <p:cNvPr id="105499" name="Group 27"/>
          <p:cNvGrpSpPr>
            <a:grpSpLocks/>
          </p:cNvGrpSpPr>
          <p:nvPr/>
        </p:nvGrpSpPr>
        <p:grpSpPr bwMode="auto">
          <a:xfrm>
            <a:off x="4900204" y="2514600"/>
            <a:ext cx="285750" cy="457200"/>
            <a:chOff x="2508" y="1584"/>
            <a:chExt cx="180" cy="288"/>
          </a:xfrm>
        </p:grpSpPr>
        <p:sp>
          <p:nvSpPr>
            <p:cNvPr id="13329" name="Text Box 21"/>
            <p:cNvSpPr txBox="1">
              <a:spLocks noChangeArrowheads="1"/>
            </p:cNvSpPr>
            <p:nvPr/>
          </p:nvSpPr>
          <p:spPr bwMode="auto">
            <a:xfrm>
              <a:off x="2508" y="1660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2</a:t>
              </a:r>
            </a:p>
          </p:txBody>
        </p:sp>
        <p:sp>
          <p:nvSpPr>
            <p:cNvPr id="13330" name="Line 24"/>
            <p:cNvSpPr>
              <a:spLocks noChangeShapeType="1"/>
            </p:cNvSpPr>
            <p:nvPr/>
          </p:nvSpPr>
          <p:spPr bwMode="auto">
            <a:xfrm flipV="1">
              <a:off x="2544" y="1584"/>
              <a:ext cx="96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5498" name="Group 26"/>
          <p:cNvGrpSpPr>
            <a:grpSpLocks/>
          </p:cNvGrpSpPr>
          <p:nvPr/>
        </p:nvGrpSpPr>
        <p:grpSpPr bwMode="auto">
          <a:xfrm>
            <a:off x="5433604" y="2514600"/>
            <a:ext cx="285750" cy="457200"/>
            <a:chOff x="2844" y="1584"/>
            <a:chExt cx="180" cy="288"/>
          </a:xfrm>
        </p:grpSpPr>
        <p:sp>
          <p:nvSpPr>
            <p:cNvPr id="13327" name="Text Box 22"/>
            <p:cNvSpPr txBox="1">
              <a:spLocks noChangeArrowheads="1"/>
            </p:cNvSpPr>
            <p:nvPr/>
          </p:nvSpPr>
          <p:spPr bwMode="auto">
            <a:xfrm>
              <a:off x="2844" y="1660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</a:t>
              </a:r>
            </a:p>
          </p:txBody>
        </p:sp>
        <p:sp>
          <p:nvSpPr>
            <p:cNvPr id="13328" name="Line 25"/>
            <p:cNvSpPr>
              <a:spLocks noChangeShapeType="1"/>
            </p:cNvSpPr>
            <p:nvPr/>
          </p:nvSpPr>
          <p:spPr bwMode="auto">
            <a:xfrm flipV="1">
              <a:off x="2880" y="1584"/>
              <a:ext cx="96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3325" name="Text Box 6"/>
          <p:cNvSpPr txBox="1">
            <a:spLocks noChangeArrowheads="1"/>
          </p:cNvSpPr>
          <p:nvPr/>
        </p:nvSpPr>
        <p:spPr bwMode="auto">
          <a:xfrm>
            <a:off x="1736725" y="2355995"/>
            <a:ext cx="7016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smtClean="0"/>
              <a:t>...</a:t>
            </a:r>
            <a:endParaRPr lang="de-AT" altLang="en-US" sz="1600"/>
          </a:p>
        </p:txBody>
      </p:sp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598613" y="2301815"/>
            <a:ext cx="701675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24752" y="1484313"/>
            <a:ext cx="1566454" cy="2062162"/>
            <a:chOff x="2677644" y="1484313"/>
            <a:chExt cx="1566454" cy="2062162"/>
          </a:xfrm>
        </p:grpSpPr>
        <p:sp>
          <p:nvSpPr>
            <p:cNvPr id="28" name="AutoShape 4"/>
            <p:cNvSpPr>
              <a:spLocks noChangeArrowheads="1"/>
            </p:cNvSpPr>
            <p:nvPr/>
          </p:nvSpPr>
          <p:spPr bwMode="auto">
            <a:xfrm flipV="1">
              <a:off x="3259259" y="1828800"/>
              <a:ext cx="381000" cy="2286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9" name="Line 5"/>
            <p:cNvSpPr>
              <a:spLocks noChangeShapeType="1"/>
            </p:cNvSpPr>
            <p:nvPr/>
          </p:nvSpPr>
          <p:spPr bwMode="auto">
            <a:xfrm>
              <a:off x="3451346" y="20574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3451346" y="3089275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" name="AutoShape 8"/>
            <p:cNvSpPr>
              <a:spLocks noChangeArrowheads="1"/>
            </p:cNvSpPr>
            <p:nvPr/>
          </p:nvSpPr>
          <p:spPr bwMode="auto">
            <a:xfrm flipV="1">
              <a:off x="3270371" y="3317875"/>
              <a:ext cx="381000" cy="2286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2677644" y="1484313"/>
              <a:ext cx="15664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Swap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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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3125246" y="2306638"/>
              <a:ext cx="701675" cy="739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h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y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h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 bwMode="auto">
          <a:xfrm flipV="1">
            <a:off x="1560513" y="2406650"/>
            <a:ext cx="701675" cy="367416"/>
          </a:xfrm>
          <a:prstGeom prst="line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92" grpId="0" autoUpdateAnimBg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905C26-D82E-45A0-ADF4-3478F1898B5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Beispiel: Maximum dreier Zahlen bestimmen</a:t>
            </a: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 flipV="1">
            <a:off x="4152900" y="1828800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>
            <a:off x="4344988" y="2057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4343400" y="4210050"/>
            <a:ext cx="0" cy="4000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 flipV="1">
            <a:off x="4162425" y="4610100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278188" y="1476375"/>
            <a:ext cx="21510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max)</a:t>
            </a:r>
          </a:p>
        </p:txBody>
      </p:sp>
      <p:sp>
        <p:nvSpPr>
          <p:cNvPr id="14345" name="Text Box 26"/>
          <p:cNvSpPr txBox="1">
            <a:spLocks noChangeArrowheads="1"/>
          </p:cNvSpPr>
          <p:nvPr/>
        </p:nvSpPr>
        <p:spPr bwMode="auto">
          <a:xfrm>
            <a:off x="4059238" y="2320925"/>
            <a:ext cx="736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 &gt; b ?</a:t>
            </a:r>
          </a:p>
        </p:txBody>
      </p:sp>
      <p:sp>
        <p:nvSpPr>
          <p:cNvPr id="14346" name="Line 27"/>
          <p:cNvSpPr>
            <a:spLocks noChangeShapeType="1"/>
          </p:cNvSpPr>
          <p:nvPr/>
        </p:nvSpPr>
        <p:spPr bwMode="auto">
          <a:xfrm flipH="1">
            <a:off x="2209800" y="2514600"/>
            <a:ext cx="1828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7" name="Line 28"/>
          <p:cNvSpPr>
            <a:spLocks noChangeShapeType="1"/>
          </p:cNvSpPr>
          <p:nvPr/>
        </p:nvSpPr>
        <p:spPr bwMode="auto">
          <a:xfrm flipH="1">
            <a:off x="4800600" y="2514600"/>
            <a:ext cx="1828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48" name="Text Box 29"/>
          <p:cNvSpPr txBox="1">
            <a:spLocks noChangeArrowheads="1"/>
          </p:cNvSpPr>
          <p:nvPr/>
        </p:nvSpPr>
        <p:spPr bwMode="auto">
          <a:xfrm>
            <a:off x="3657600" y="2209800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4349" name="Text Box 30"/>
          <p:cNvSpPr txBox="1">
            <a:spLocks noChangeArrowheads="1"/>
          </p:cNvSpPr>
          <p:nvPr/>
        </p:nvSpPr>
        <p:spPr bwMode="auto">
          <a:xfrm>
            <a:off x="4953000" y="2209800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4350" name="Line 31"/>
          <p:cNvSpPr>
            <a:spLocks noChangeShapeType="1"/>
          </p:cNvSpPr>
          <p:nvPr/>
        </p:nvSpPr>
        <p:spPr bwMode="auto">
          <a:xfrm>
            <a:off x="2209800" y="25146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1" name="Line 32"/>
          <p:cNvSpPr>
            <a:spLocks noChangeShapeType="1"/>
          </p:cNvSpPr>
          <p:nvPr/>
        </p:nvSpPr>
        <p:spPr bwMode="auto">
          <a:xfrm>
            <a:off x="6629400" y="25146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2" name="Text Box 33"/>
          <p:cNvSpPr txBox="1">
            <a:spLocks noChangeArrowheads="1"/>
          </p:cNvSpPr>
          <p:nvPr/>
        </p:nvSpPr>
        <p:spPr bwMode="auto">
          <a:xfrm>
            <a:off x="1905000" y="2787650"/>
            <a:ext cx="7270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 &gt; c ?</a:t>
            </a:r>
          </a:p>
        </p:txBody>
      </p:sp>
      <p:sp>
        <p:nvSpPr>
          <p:cNvPr id="14353" name="Text Box 34"/>
          <p:cNvSpPr txBox="1">
            <a:spLocks noChangeArrowheads="1"/>
          </p:cNvSpPr>
          <p:nvPr/>
        </p:nvSpPr>
        <p:spPr bwMode="auto">
          <a:xfrm>
            <a:off x="6364288" y="2787650"/>
            <a:ext cx="7270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b &gt; c ?</a:t>
            </a:r>
          </a:p>
        </p:txBody>
      </p:sp>
      <p:sp>
        <p:nvSpPr>
          <p:cNvPr id="14354" name="Line 35"/>
          <p:cNvSpPr>
            <a:spLocks noChangeShapeType="1"/>
          </p:cNvSpPr>
          <p:nvPr/>
        </p:nvSpPr>
        <p:spPr bwMode="auto">
          <a:xfrm flipH="1">
            <a:off x="1600200" y="297180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5" name="Line 36"/>
          <p:cNvSpPr>
            <a:spLocks noChangeShapeType="1"/>
          </p:cNvSpPr>
          <p:nvPr/>
        </p:nvSpPr>
        <p:spPr bwMode="auto">
          <a:xfrm flipH="1">
            <a:off x="2590800" y="2971800"/>
            <a:ext cx="31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6" name="Line 39"/>
          <p:cNvSpPr>
            <a:spLocks noChangeShapeType="1"/>
          </p:cNvSpPr>
          <p:nvPr/>
        </p:nvSpPr>
        <p:spPr bwMode="auto">
          <a:xfrm>
            <a:off x="1600200" y="29718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7" name="Line 40"/>
          <p:cNvSpPr>
            <a:spLocks noChangeShapeType="1"/>
          </p:cNvSpPr>
          <p:nvPr/>
        </p:nvSpPr>
        <p:spPr bwMode="auto">
          <a:xfrm>
            <a:off x="2908300" y="29718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8" name="Text Box 41"/>
          <p:cNvSpPr txBox="1">
            <a:spLocks noChangeArrowheads="1"/>
          </p:cNvSpPr>
          <p:nvPr/>
        </p:nvSpPr>
        <p:spPr bwMode="auto">
          <a:xfrm>
            <a:off x="1130300" y="3314700"/>
            <a:ext cx="9001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</a:p>
        </p:txBody>
      </p:sp>
      <p:sp>
        <p:nvSpPr>
          <p:cNvPr id="14359" name="Text Box 42"/>
          <p:cNvSpPr txBox="1">
            <a:spLocks noChangeArrowheads="1"/>
          </p:cNvSpPr>
          <p:nvPr/>
        </p:nvSpPr>
        <p:spPr bwMode="auto">
          <a:xfrm>
            <a:off x="2438400" y="3321050"/>
            <a:ext cx="8905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</a:p>
        </p:txBody>
      </p:sp>
      <p:grpSp>
        <p:nvGrpSpPr>
          <p:cNvPr id="106575" name="Group 79"/>
          <p:cNvGrpSpPr>
            <a:grpSpLocks/>
          </p:cNvGrpSpPr>
          <p:nvPr/>
        </p:nvGrpSpPr>
        <p:grpSpPr bwMode="auto">
          <a:xfrm>
            <a:off x="2914650" y="2870200"/>
            <a:ext cx="1077913" cy="307975"/>
            <a:chOff x="1836" y="1808"/>
            <a:chExt cx="679" cy="194"/>
          </a:xfrm>
        </p:grpSpPr>
        <p:sp>
          <p:nvSpPr>
            <p:cNvPr id="14396" name="Line 43"/>
            <p:cNvSpPr>
              <a:spLocks noChangeShapeType="1"/>
            </p:cNvSpPr>
            <p:nvPr/>
          </p:nvSpPr>
          <p:spPr bwMode="auto">
            <a:xfrm>
              <a:off x="1836" y="1920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97" name="Text Box 44"/>
            <p:cNvSpPr txBox="1">
              <a:spLocks noChangeArrowheads="1"/>
            </p:cNvSpPr>
            <p:nvPr/>
          </p:nvSpPr>
          <p:spPr bwMode="auto">
            <a:xfrm>
              <a:off x="1964" y="1808"/>
              <a:ext cx="55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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&gt; b</a:t>
              </a:r>
            </a:p>
          </p:txBody>
        </p:sp>
      </p:grpSp>
      <p:sp>
        <p:nvSpPr>
          <p:cNvPr id="14361" name="Line 45"/>
          <p:cNvSpPr>
            <a:spLocks noChangeShapeType="1"/>
          </p:cNvSpPr>
          <p:nvPr/>
        </p:nvSpPr>
        <p:spPr bwMode="auto">
          <a:xfrm>
            <a:off x="1600200" y="3657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2" name="Line 46"/>
          <p:cNvSpPr>
            <a:spLocks noChangeShapeType="1"/>
          </p:cNvSpPr>
          <p:nvPr/>
        </p:nvSpPr>
        <p:spPr bwMode="auto">
          <a:xfrm>
            <a:off x="2895600" y="36576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3" name="Line 47"/>
          <p:cNvSpPr>
            <a:spLocks noChangeShapeType="1"/>
          </p:cNvSpPr>
          <p:nvPr/>
        </p:nvSpPr>
        <p:spPr bwMode="auto">
          <a:xfrm>
            <a:off x="1600200" y="3886200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4" name="Line 48"/>
          <p:cNvSpPr>
            <a:spLocks noChangeShapeType="1"/>
          </p:cNvSpPr>
          <p:nvPr/>
        </p:nvSpPr>
        <p:spPr bwMode="auto">
          <a:xfrm flipH="1">
            <a:off x="2209800" y="3886200"/>
            <a:ext cx="68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5" name="Line 49"/>
          <p:cNvSpPr>
            <a:spLocks noChangeShapeType="1"/>
          </p:cNvSpPr>
          <p:nvPr/>
        </p:nvSpPr>
        <p:spPr bwMode="auto">
          <a:xfrm>
            <a:off x="2209800" y="3886200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6" name="Line 50"/>
          <p:cNvSpPr>
            <a:spLocks noChangeShapeType="1"/>
          </p:cNvSpPr>
          <p:nvPr/>
        </p:nvSpPr>
        <p:spPr bwMode="auto">
          <a:xfrm flipH="1">
            <a:off x="6054725" y="2978150"/>
            <a:ext cx="304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7" name="Line 51"/>
          <p:cNvSpPr>
            <a:spLocks noChangeShapeType="1"/>
          </p:cNvSpPr>
          <p:nvPr/>
        </p:nvSpPr>
        <p:spPr bwMode="auto">
          <a:xfrm flipH="1">
            <a:off x="7045325" y="2978150"/>
            <a:ext cx="31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8" name="Line 52"/>
          <p:cNvSpPr>
            <a:spLocks noChangeShapeType="1"/>
          </p:cNvSpPr>
          <p:nvPr/>
        </p:nvSpPr>
        <p:spPr bwMode="auto">
          <a:xfrm>
            <a:off x="6054725" y="297815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69" name="Line 53"/>
          <p:cNvSpPr>
            <a:spLocks noChangeShapeType="1"/>
          </p:cNvSpPr>
          <p:nvPr/>
        </p:nvSpPr>
        <p:spPr bwMode="auto">
          <a:xfrm>
            <a:off x="7362825" y="297815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0" name="Text Box 54"/>
          <p:cNvSpPr txBox="1">
            <a:spLocks noChangeArrowheads="1"/>
          </p:cNvSpPr>
          <p:nvPr/>
        </p:nvSpPr>
        <p:spPr bwMode="auto">
          <a:xfrm>
            <a:off x="6892925" y="3327400"/>
            <a:ext cx="8905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</a:p>
        </p:txBody>
      </p:sp>
      <p:grpSp>
        <p:nvGrpSpPr>
          <p:cNvPr id="106577" name="Group 81"/>
          <p:cNvGrpSpPr>
            <a:grpSpLocks/>
          </p:cNvGrpSpPr>
          <p:nvPr/>
        </p:nvGrpSpPr>
        <p:grpSpPr bwMode="auto">
          <a:xfrm>
            <a:off x="7369175" y="2867025"/>
            <a:ext cx="1069975" cy="307975"/>
            <a:chOff x="4642" y="1806"/>
            <a:chExt cx="674" cy="194"/>
          </a:xfrm>
        </p:grpSpPr>
        <p:sp>
          <p:nvSpPr>
            <p:cNvPr id="14394" name="Line 55"/>
            <p:cNvSpPr>
              <a:spLocks noChangeShapeType="1"/>
            </p:cNvSpPr>
            <p:nvPr/>
          </p:nvSpPr>
          <p:spPr bwMode="auto">
            <a:xfrm>
              <a:off x="4642" y="1924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95" name="Text Box 56"/>
            <p:cNvSpPr txBox="1">
              <a:spLocks noChangeArrowheads="1"/>
            </p:cNvSpPr>
            <p:nvPr/>
          </p:nvSpPr>
          <p:spPr bwMode="auto">
            <a:xfrm>
              <a:off x="4770" y="1806"/>
              <a:ext cx="54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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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</a:t>
              </a:r>
            </a:p>
          </p:txBody>
        </p:sp>
      </p:grpSp>
      <p:sp>
        <p:nvSpPr>
          <p:cNvPr id="14372" name="Line 57"/>
          <p:cNvSpPr>
            <a:spLocks noChangeShapeType="1"/>
          </p:cNvSpPr>
          <p:nvPr/>
        </p:nvSpPr>
        <p:spPr bwMode="auto">
          <a:xfrm>
            <a:off x="6054725" y="366395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3" name="Line 58"/>
          <p:cNvSpPr>
            <a:spLocks noChangeShapeType="1"/>
          </p:cNvSpPr>
          <p:nvPr/>
        </p:nvSpPr>
        <p:spPr bwMode="auto">
          <a:xfrm>
            <a:off x="7350125" y="366395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4" name="Line 59"/>
          <p:cNvSpPr>
            <a:spLocks noChangeShapeType="1"/>
          </p:cNvSpPr>
          <p:nvPr/>
        </p:nvSpPr>
        <p:spPr bwMode="auto">
          <a:xfrm>
            <a:off x="6054725" y="3892550"/>
            <a:ext cx="60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5" name="Line 60"/>
          <p:cNvSpPr>
            <a:spLocks noChangeShapeType="1"/>
          </p:cNvSpPr>
          <p:nvPr/>
        </p:nvSpPr>
        <p:spPr bwMode="auto">
          <a:xfrm flipH="1">
            <a:off x="6664325" y="3892550"/>
            <a:ext cx="68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6" name="Line 61"/>
          <p:cNvSpPr>
            <a:spLocks noChangeShapeType="1"/>
          </p:cNvSpPr>
          <p:nvPr/>
        </p:nvSpPr>
        <p:spPr bwMode="auto">
          <a:xfrm>
            <a:off x="6664325" y="3892550"/>
            <a:ext cx="0" cy="2952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79" name="Line 65"/>
          <p:cNvSpPr>
            <a:spLocks noChangeShapeType="1"/>
          </p:cNvSpPr>
          <p:nvPr/>
        </p:nvSpPr>
        <p:spPr bwMode="auto">
          <a:xfrm>
            <a:off x="2209800" y="4191000"/>
            <a:ext cx="2133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80" name="Line 66"/>
          <p:cNvSpPr>
            <a:spLocks noChangeShapeType="1"/>
          </p:cNvSpPr>
          <p:nvPr/>
        </p:nvSpPr>
        <p:spPr bwMode="auto">
          <a:xfrm flipH="1">
            <a:off x="4343400" y="4191000"/>
            <a:ext cx="23145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81" name="Text Box 67"/>
          <p:cNvSpPr txBox="1">
            <a:spLocks noChangeArrowheads="1"/>
          </p:cNvSpPr>
          <p:nvPr/>
        </p:nvSpPr>
        <p:spPr bwMode="auto">
          <a:xfrm>
            <a:off x="1676400" y="2667000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4382" name="Text Box 68"/>
          <p:cNvSpPr txBox="1">
            <a:spLocks noChangeArrowheads="1"/>
          </p:cNvSpPr>
          <p:nvPr/>
        </p:nvSpPr>
        <p:spPr bwMode="auto">
          <a:xfrm>
            <a:off x="2654300" y="2678113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4383" name="Text Box 69"/>
          <p:cNvSpPr txBox="1">
            <a:spLocks noChangeArrowheads="1"/>
          </p:cNvSpPr>
          <p:nvPr/>
        </p:nvSpPr>
        <p:spPr bwMode="auto">
          <a:xfrm>
            <a:off x="6127750" y="2670175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4384" name="Text Box 70"/>
          <p:cNvSpPr txBox="1">
            <a:spLocks noChangeArrowheads="1"/>
          </p:cNvSpPr>
          <p:nvPr/>
        </p:nvSpPr>
        <p:spPr bwMode="auto">
          <a:xfrm>
            <a:off x="7105650" y="2682875"/>
            <a:ext cx="2841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4385" name="Text Box 71"/>
          <p:cNvSpPr txBox="1">
            <a:spLocks noChangeArrowheads="1"/>
          </p:cNvSpPr>
          <p:nvPr/>
        </p:nvSpPr>
        <p:spPr bwMode="auto">
          <a:xfrm>
            <a:off x="5562600" y="3327400"/>
            <a:ext cx="9001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max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629400" y="2403475"/>
            <a:ext cx="1022350" cy="307975"/>
            <a:chOff x="6629400" y="2403475"/>
            <a:chExt cx="1022350" cy="307975"/>
          </a:xfrm>
        </p:grpSpPr>
        <p:sp>
          <p:nvSpPr>
            <p:cNvPr id="14377" name="Line 62"/>
            <p:cNvSpPr>
              <a:spLocks noChangeShapeType="1"/>
            </p:cNvSpPr>
            <p:nvPr/>
          </p:nvSpPr>
          <p:spPr bwMode="auto">
            <a:xfrm>
              <a:off x="6629400" y="2590800"/>
              <a:ext cx="381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78" name="Text Box 63"/>
            <p:cNvSpPr txBox="1">
              <a:spLocks noChangeArrowheads="1"/>
            </p:cNvSpPr>
            <p:nvPr/>
          </p:nvSpPr>
          <p:spPr bwMode="auto">
            <a:xfrm>
              <a:off x="7070725" y="2403475"/>
              <a:ext cx="58102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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50950" y="2408238"/>
            <a:ext cx="958850" cy="307975"/>
            <a:chOff x="1250950" y="2408238"/>
            <a:chExt cx="958850" cy="307975"/>
          </a:xfrm>
        </p:grpSpPr>
        <p:sp>
          <p:nvSpPr>
            <p:cNvPr id="14386" name="Line 72"/>
            <p:cNvSpPr>
              <a:spLocks noChangeShapeType="1"/>
            </p:cNvSpPr>
            <p:nvPr/>
          </p:nvSpPr>
          <p:spPr bwMode="auto">
            <a:xfrm>
              <a:off x="1828800" y="2590800"/>
              <a:ext cx="381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87" name="Text Box 73"/>
            <p:cNvSpPr txBox="1">
              <a:spLocks noChangeArrowheads="1"/>
            </p:cNvSpPr>
            <p:nvPr/>
          </p:nvSpPr>
          <p:spPr bwMode="auto">
            <a:xfrm>
              <a:off x="1250950" y="2408238"/>
              <a:ext cx="5873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&gt;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</a:p>
          </p:txBody>
        </p:sp>
      </p:grpSp>
      <p:grpSp>
        <p:nvGrpSpPr>
          <p:cNvPr id="106574" name="Group 78"/>
          <p:cNvGrpSpPr>
            <a:grpSpLocks/>
          </p:cNvGrpSpPr>
          <p:nvPr/>
        </p:nvGrpSpPr>
        <p:grpSpPr bwMode="auto">
          <a:xfrm>
            <a:off x="155575" y="2874963"/>
            <a:ext cx="1444625" cy="307975"/>
            <a:chOff x="98" y="1811"/>
            <a:chExt cx="910" cy="194"/>
          </a:xfrm>
        </p:grpSpPr>
        <p:sp>
          <p:nvSpPr>
            <p:cNvPr id="14392" name="Line 74"/>
            <p:cNvSpPr>
              <a:spLocks noChangeShapeType="1"/>
            </p:cNvSpPr>
            <p:nvPr/>
          </p:nvSpPr>
          <p:spPr bwMode="auto">
            <a:xfrm>
              <a:off x="864" y="1920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93" name="Text Box 75"/>
            <p:cNvSpPr txBox="1">
              <a:spLocks noChangeArrowheads="1"/>
            </p:cNvSpPr>
            <p:nvPr/>
          </p:nvSpPr>
          <p:spPr bwMode="auto">
            <a:xfrm>
              <a:off x="98" y="1811"/>
              <a:ext cx="75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&gt; b &amp; a &gt; c</a:t>
              </a:r>
            </a:p>
          </p:txBody>
        </p:sp>
      </p:grpSp>
      <p:grpSp>
        <p:nvGrpSpPr>
          <p:cNvPr id="106576" name="Group 80"/>
          <p:cNvGrpSpPr>
            <a:grpSpLocks/>
          </p:cNvGrpSpPr>
          <p:nvPr/>
        </p:nvGrpSpPr>
        <p:grpSpPr bwMode="auto">
          <a:xfrm>
            <a:off x="4565650" y="2870200"/>
            <a:ext cx="1479550" cy="307975"/>
            <a:chOff x="2876" y="1808"/>
            <a:chExt cx="932" cy="194"/>
          </a:xfrm>
        </p:grpSpPr>
        <p:sp>
          <p:nvSpPr>
            <p:cNvPr id="14390" name="Line 76"/>
            <p:cNvSpPr>
              <a:spLocks noChangeShapeType="1"/>
            </p:cNvSpPr>
            <p:nvPr/>
          </p:nvSpPr>
          <p:spPr bwMode="auto">
            <a:xfrm>
              <a:off x="3664" y="1924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91" name="Text Box 77"/>
            <p:cNvSpPr txBox="1">
              <a:spLocks noChangeArrowheads="1"/>
            </p:cNvSpPr>
            <p:nvPr/>
          </p:nvSpPr>
          <p:spPr bwMode="auto">
            <a:xfrm>
              <a:off x="2876" y="1808"/>
              <a:ext cx="75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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&amp; b &gt; c</a:t>
              </a:r>
            </a:p>
          </p:txBody>
        </p:sp>
      </p:grpSp>
      <p:grpSp>
        <p:nvGrpSpPr>
          <p:cNvPr id="64" name="Group 81"/>
          <p:cNvGrpSpPr>
            <a:grpSpLocks/>
          </p:cNvGrpSpPr>
          <p:nvPr/>
        </p:nvGrpSpPr>
        <p:grpSpPr bwMode="auto">
          <a:xfrm>
            <a:off x="4343425" y="4245883"/>
            <a:ext cx="3292486" cy="307975"/>
            <a:chOff x="4642" y="1806"/>
            <a:chExt cx="2074" cy="194"/>
          </a:xfrm>
        </p:grpSpPr>
        <p:sp>
          <p:nvSpPr>
            <p:cNvPr id="65" name="Line 55"/>
            <p:cNvSpPr>
              <a:spLocks noChangeShapeType="1"/>
            </p:cNvSpPr>
            <p:nvPr/>
          </p:nvSpPr>
          <p:spPr bwMode="auto">
            <a:xfrm>
              <a:off x="4642" y="1924"/>
              <a:ext cx="14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6" name="Text Box 56"/>
            <p:cNvSpPr txBox="1">
              <a:spLocks noChangeArrowheads="1"/>
            </p:cNvSpPr>
            <p:nvPr/>
          </p:nvSpPr>
          <p:spPr bwMode="auto">
            <a:xfrm>
              <a:off x="4770" y="1806"/>
              <a:ext cx="194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 ist das Maximum von a, b und c</a:t>
              </a:r>
              <a:endPara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83935F-B8C7-4977-8795-3559528E2EA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 smtClean="0"/>
          </a:p>
        </p:txBody>
      </p:sp>
      <p:sp>
        <p:nvSpPr>
          <p:cNvPr id="15363" name="Line 63"/>
          <p:cNvSpPr>
            <a:spLocks noChangeShapeType="1"/>
          </p:cNvSpPr>
          <p:nvPr/>
        </p:nvSpPr>
        <p:spPr bwMode="auto">
          <a:xfrm flipH="1">
            <a:off x="1295400" y="4838700"/>
            <a:ext cx="1143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Beispiel: Euklidscher Algorithmus</a:t>
            </a:r>
          </a:p>
        </p:txBody>
      </p:sp>
      <p:sp>
        <p:nvSpPr>
          <p:cNvPr id="15365" name="AutoShape 3"/>
          <p:cNvSpPr>
            <a:spLocks noChangeArrowheads="1"/>
          </p:cNvSpPr>
          <p:nvPr/>
        </p:nvSpPr>
        <p:spPr bwMode="auto">
          <a:xfrm flipV="1">
            <a:off x="2247900" y="2247900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6" name="Line 4"/>
          <p:cNvSpPr>
            <a:spLocks noChangeShapeType="1"/>
          </p:cNvSpPr>
          <p:nvPr/>
        </p:nvSpPr>
        <p:spPr bwMode="auto">
          <a:xfrm>
            <a:off x="2439988" y="24765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67" name="Line 5"/>
          <p:cNvSpPr>
            <a:spLocks noChangeShapeType="1"/>
          </p:cNvSpPr>
          <p:nvPr/>
        </p:nvSpPr>
        <p:spPr bwMode="auto">
          <a:xfrm>
            <a:off x="2438400" y="4648200"/>
            <a:ext cx="0" cy="9271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68" name="AutoShape 6"/>
          <p:cNvSpPr>
            <a:spLocks noChangeArrowheads="1"/>
          </p:cNvSpPr>
          <p:nvPr/>
        </p:nvSpPr>
        <p:spPr bwMode="auto">
          <a:xfrm flipV="1">
            <a:off x="2257425" y="5575300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69" name="Text Box 7"/>
          <p:cNvSpPr txBox="1">
            <a:spLocks noChangeArrowheads="1"/>
          </p:cNvSpPr>
          <p:nvPr/>
        </p:nvSpPr>
        <p:spPr bwMode="auto">
          <a:xfrm>
            <a:off x="1581150" y="1922463"/>
            <a:ext cx="17287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GGT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y,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ggt)</a:t>
            </a:r>
          </a:p>
        </p:txBody>
      </p:sp>
      <p:sp>
        <p:nvSpPr>
          <p:cNvPr id="15370" name="Text Box 50"/>
          <p:cNvSpPr txBox="1">
            <a:spLocks noChangeArrowheads="1"/>
          </p:cNvSpPr>
          <p:nvPr/>
        </p:nvSpPr>
        <p:spPr bwMode="auto">
          <a:xfrm>
            <a:off x="669925" y="1233488"/>
            <a:ext cx="7254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/>
              <a:t>Berechnet den größten gemeinsamen Teiler zweier Zahlen </a:t>
            </a:r>
            <a:r>
              <a:rPr lang="de-AT" altLang="en-US" i="1"/>
              <a:t>x</a:t>
            </a:r>
            <a:r>
              <a:rPr lang="de-AT" altLang="en-US"/>
              <a:t> und </a:t>
            </a:r>
            <a:r>
              <a:rPr lang="de-AT" altLang="en-US" i="1"/>
              <a:t>y</a:t>
            </a:r>
          </a:p>
        </p:txBody>
      </p:sp>
      <p:sp>
        <p:nvSpPr>
          <p:cNvPr id="15371" name="Text Box 51"/>
          <p:cNvSpPr txBox="1">
            <a:spLocks noChangeArrowheads="1"/>
          </p:cNvSpPr>
          <p:nvPr/>
        </p:nvSpPr>
        <p:spPr bwMode="auto">
          <a:xfrm>
            <a:off x="1509713" y="2736850"/>
            <a:ext cx="18446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Rest von x / y</a:t>
            </a:r>
          </a:p>
        </p:txBody>
      </p:sp>
      <p:sp>
        <p:nvSpPr>
          <p:cNvPr id="15372" name="Text Box 52"/>
          <p:cNvSpPr txBox="1">
            <a:spLocks noChangeArrowheads="1"/>
          </p:cNvSpPr>
          <p:nvPr/>
        </p:nvSpPr>
        <p:spPr bwMode="auto">
          <a:xfrm>
            <a:off x="2041525" y="3263900"/>
            <a:ext cx="7794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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</p:txBody>
      </p:sp>
      <p:sp>
        <p:nvSpPr>
          <p:cNvPr id="15373" name="Line 53"/>
          <p:cNvSpPr>
            <a:spLocks noChangeShapeType="1"/>
          </p:cNvSpPr>
          <p:nvPr/>
        </p:nvSpPr>
        <p:spPr bwMode="auto">
          <a:xfrm>
            <a:off x="1828800" y="3276600"/>
            <a:ext cx="1219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4" name="Line 54"/>
          <p:cNvSpPr>
            <a:spLocks noChangeShapeType="1"/>
          </p:cNvSpPr>
          <p:nvPr/>
        </p:nvSpPr>
        <p:spPr bwMode="auto">
          <a:xfrm>
            <a:off x="1828800" y="3581400"/>
            <a:ext cx="1219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5" name="Line 55"/>
          <p:cNvSpPr>
            <a:spLocks noChangeShapeType="1"/>
          </p:cNvSpPr>
          <p:nvPr/>
        </p:nvSpPr>
        <p:spPr bwMode="auto">
          <a:xfrm>
            <a:off x="3048000" y="327660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6" name="Line 56"/>
          <p:cNvSpPr>
            <a:spLocks noChangeShapeType="1"/>
          </p:cNvSpPr>
          <p:nvPr/>
        </p:nvSpPr>
        <p:spPr bwMode="auto">
          <a:xfrm flipV="1">
            <a:off x="3048000" y="342900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7" name="Line 57"/>
          <p:cNvSpPr>
            <a:spLocks noChangeShapeType="1"/>
          </p:cNvSpPr>
          <p:nvPr/>
        </p:nvSpPr>
        <p:spPr bwMode="auto">
          <a:xfrm flipV="1">
            <a:off x="1676400" y="327660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8" name="Line 58"/>
          <p:cNvSpPr>
            <a:spLocks noChangeShapeType="1"/>
          </p:cNvSpPr>
          <p:nvPr/>
        </p:nvSpPr>
        <p:spPr bwMode="auto">
          <a:xfrm>
            <a:off x="1676400" y="3429000"/>
            <a:ext cx="152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79" name="Line 59"/>
          <p:cNvSpPr>
            <a:spLocks noChangeShapeType="1"/>
          </p:cNvSpPr>
          <p:nvPr/>
        </p:nvSpPr>
        <p:spPr bwMode="auto">
          <a:xfrm>
            <a:off x="2438400" y="30480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0" name="Line 60"/>
          <p:cNvSpPr>
            <a:spLocks noChangeShapeType="1"/>
          </p:cNvSpPr>
          <p:nvPr/>
        </p:nvSpPr>
        <p:spPr bwMode="auto">
          <a:xfrm>
            <a:off x="2438400" y="3581400"/>
            <a:ext cx="0" cy="228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1" name="Text Box 61"/>
          <p:cNvSpPr txBox="1">
            <a:spLocks noChangeArrowheads="1"/>
          </p:cNvSpPr>
          <p:nvPr/>
        </p:nvSpPr>
        <p:spPr bwMode="auto">
          <a:xfrm>
            <a:off x="1514475" y="3830638"/>
            <a:ext cx="18446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rest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Rest von x / y</a:t>
            </a:r>
          </a:p>
        </p:txBody>
      </p:sp>
      <p:sp>
        <p:nvSpPr>
          <p:cNvPr id="15382" name="Oval 62"/>
          <p:cNvSpPr>
            <a:spLocks noChangeArrowheads="1"/>
          </p:cNvSpPr>
          <p:nvPr/>
        </p:nvSpPr>
        <p:spPr bwMode="auto">
          <a:xfrm>
            <a:off x="2400300" y="4800600"/>
            <a:ext cx="76200" cy="762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5383" name="Line 64"/>
          <p:cNvSpPr>
            <a:spLocks noChangeShapeType="1"/>
          </p:cNvSpPr>
          <p:nvPr/>
        </p:nvSpPr>
        <p:spPr bwMode="auto">
          <a:xfrm flipV="1">
            <a:off x="1289050" y="3435350"/>
            <a:ext cx="0" cy="14033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4" name="Line 65"/>
          <p:cNvSpPr>
            <a:spLocks noChangeShapeType="1"/>
          </p:cNvSpPr>
          <p:nvPr/>
        </p:nvSpPr>
        <p:spPr bwMode="auto">
          <a:xfrm>
            <a:off x="1289050" y="3429000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5" name="Text Box 66"/>
          <p:cNvSpPr txBox="1">
            <a:spLocks noChangeArrowheads="1"/>
          </p:cNvSpPr>
          <p:nvPr/>
        </p:nvSpPr>
        <p:spPr bwMode="auto">
          <a:xfrm>
            <a:off x="2039938" y="5041900"/>
            <a:ext cx="800100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ggt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</a:p>
        </p:txBody>
      </p:sp>
      <p:sp>
        <p:nvSpPr>
          <p:cNvPr id="15386" name="Line 67"/>
          <p:cNvSpPr>
            <a:spLocks noChangeShapeType="1"/>
          </p:cNvSpPr>
          <p:nvPr/>
        </p:nvSpPr>
        <p:spPr bwMode="auto">
          <a:xfrm>
            <a:off x="2438400" y="4959350"/>
            <a:ext cx="4318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5387" name="Text Box 68"/>
          <p:cNvSpPr txBox="1">
            <a:spLocks noChangeArrowheads="1"/>
          </p:cNvSpPr>
          <p:nvPr/>
        </p:nvSpPr>
        <p:spPr bwMode="auto">
          <a:xfrm>
            <a:off x="2868613" y="4786313"/>
            <a:ext cx="7858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 = 0</a:t>
            </a:r>
          </a:p>
        </p:txBody>
      </p:sp>
      <p:grpSp>
        <p:nvGrpSpPr>
          <p:cNvPr id="107599" name="Group 79"/>
          <p:cNvGrpSpPr>
            <a:grpSpLocks/>
          </p:cNvGrpSpPr>
          <p:nvPr/>
        </p:nvGrpSpPr>
        <p:grpSpPr bwMode="auto">
          <a:xfrm>
            <a:off x="4632325" y="1890713"/>
            <a:ext cx="1997075" cy="1766887"/>
            <a:chOff x="2918" y="1191"/>
            <a:chExt cx="1258" cy="1113"/>
          </a:xfrm>
        </p:grpSpPr>
        <p:sp>
          <p:nvSpPr>
            <p:cNvPr id="15406" name="Text Box 69"/>
            <p:cNvSpPr txBox="1">
              <a:spLocks noChangeArrowheads="1"/>
            </p:cNvSpPr>
            <p:nvPr/>
          </p:nvSpPr>
          <p:spPr bwMode="auto">
            <a:xfrm>
              <a:off x="2918" y="1191"/>
              <a:ext cx="9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Schreibtischtest</a:t>
              </a:r>
            </a:p>
          </p:txBody>
        </p:sp>
        <p:sp>
          <p:nvSpPr>
            <p:cNvPr id="15407" name="Text Box 70"/>
            <p:cNvSpPr txBox="1">
              <a:spLocks noChangeArrowheads="1"/>
            </p:cNvSpPr>
            <p:nvPr/>
          </p:nvSpPr>
          <p:spPr bwMode="auto">
            <a:xfrm>
              <a:off x="2988" y="1440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15408" name="Text Box 72"/>
            <p:cNvSpPr txBox="1">
              <a:spLocks noChangeArrowheads="1"/>
            </p:cNvSpPr>
            <p:nvPr/>
          </p:nvSpPr>
          <p:spPr bwMode="auto">
            <a:xfrm>
              <a:off x="3372" y="1440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y</a:t>
              </a:r>
            </a:p>
          </p:txBody>
        </p:sp>
        <p:sp>
          <p:nvSpPr>
            <p:cNvPr id="15409" name="Text Box 73"/>
            <p:cNvSpPr txBox="1">
              <a:spLocks noChangeArrowheads="1"/>
            </p:cNvSpPr>
            <p:nvPr/>
          </p:nvSpPr>
          <p:spPr bwMode="auto">
            <a:xfrm>
              <a:off x="3744" y="1440"/>
              <a:ext cx="3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rest</a:t>
              </a:r>
            </a:p>
          </p:txBody>
        </p:sp>
        <p:sp>
          <p:nvSpPr>
            <p:cNvPr id="15410" name="Line 74"/>
            <p:cNvSpPr>
              <a:spLocks noChangeShapeType="1"/>
            </p:cNvSpPr>
            <p:nvPr/>
          </p:nvSpPr>
          <p:spPr bwMode="auto">
            <a:xfrm>
              <a:off x="2976" y="1632"/>
              <a:ext cx="1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11" name="Line 75"/>
            <p:cNvSpPr>
              <a:spLocks noChangeShapeType="1"/>
            </p:cNvSpPr>
            <p:nvPr/>
          </p:nvSpPr>
          <p:spPr bwMode="auto">
            <a:xfrm>
              <a:off x="3264" y="1488"/>
              <a:ext cx="0" cy="81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12" name="Line 76"/>
            <p:cNvSpPr>
              <a:spLocks noChangeShapeType="1"/>
            </p:cNvSpPr>
            <p:nvPr/>
          </p:nvSpPr>
          <p:spPr bwMode="auto">
            <a:xfrm>
              <a:off x="3648" y="1488"/>
              <a:ext cx="0" cy="81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5413" name="Text Box 77"/>
            <p:cNvSpPr txBox="1">
              <a:spLocks noChangeArrowheads="1"/>
            </p:cNvSpPr>
            <p:nvPr/>
          </p:nvSpPr>
          <p:spPr bwMode="auto">
            <a:xfrm>
              <a:off x="2928" y="1660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28</a:t>
              </a:r>
            </a:p>
          </p:txBody>
        </p:sp>
        <p:sp>
          <p:nvSpPr>
            <p:cNvPr id="15414" name="Text Box 78"/>
            <p:cNvSpPr txBox="1">
              <a:spLocks noChangeArrowheads="1"/>
            </p:cNvSpPr>
            <p:nvPr/>
          </p:nvSpPr>
          <p:spPr bwMode="auto">
            <a:xfrm>
              <a:off x="3312" y="1660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20</a:t>
              </a:r>
            </a:p>
          </p:txBody>
        </p:sp>
      </p:grpSp>
      <p:sp>
        <p:nvSpPr>
          <p:cNvPr id="107600" name="Text Box 80"/>
          <p:cNvSpPr txBox="1">
            <a:spLocks noChangeArrowheads="1"/>
          </p:cNvSpPr>
          <p:nvPr/>
        </p:nvSpPr>
        <p:spPr bwMode="auto">
          <a:xfrm>
            <a:off x="6019800" y="26352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8</a:t>
            </a:r>
          </a:p>
        </p:txBody>
      </p:sp>
      <p:grpSp>
        <p:nvGrpSpPr>
          <p:cNvPr id="107607" name="Group 87"/>
          <p:cNvGrpSpPr>
            <a:grpSpLocks/>
          </p:cNvGrpSpPr>
          <p:nvPr/>
        </p:nvGrpSpPr>
        <p:grpSpPr bwMode="auto">
          <a:xfrm>
            <a:off x="4641850" y="2667000"/>
            <a:ext cx="387350" cy="609600"/>
            <a:chOff x="2924" y="1680"/>
            <a:chExt cx="244" cy="384"/>
          </a:xfrm>
        </p:grpSpPr>
        <p:sp>
          <p:nvSpPr>
            <p:cNvPr id="15404" name="Text Box 81"/>
            <p:cNvSpPr txBox="1">
              <a:spLocks noChangeArrowheads="1"/>
            </p:cNvSpPr>
            <p:nvPr/>
          </p:nvSpPr>
          <p:spPr bwMode="auto">
            <a:xfrm>
              <a:off x="2924" y="1852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20</a:t>
              </a:r>
            </a:p>
          </p:txBody>
        </p:sp>
        <p:sp>
          <p:nvSpPr>
            <p:cNvPr id="15405" name="Line 82"/>
            <p:cNvSpPr>
              <a:spLocks noChangeShapeType="1"/>
            </p:cNvSpPr>
            <p:nvPr/>
          </p:nvSpPr>
          <p:spPr bwMode="auto">
            <a:xfrm flipV="1">
              <a:off x="2976" y="1680"/>
              <a:ext cx="144" cy="144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7608" name="Group 88"/>
          <p:cNvGrpSpPr>
            <a:grpSpLocks/>
          </p:cNvGrpSpPr>
          <p:nvPr/>
        </p:nvGrpSpPr>
        <p:grpSpPr bwMode="auto">
          <a:xfrm>
            <a:off x="5334000" y="2667000"/>
            <a:ext cx="304800" cy="609600"/>
            <a:chOff x="3360" y="1680"/>
            <a:chExt cx="192" cy="384"/>
          </a:xfrm>
        </p:grpSpPr>
        <p:sp>
          <p:nvSpPr>
            <p:cNvPr id="15402" name="Text Box 85"/>
            <p:cNvSpPr txBox="1">
              <a:spLocks noChangeArrowheads="1"/>
            </p:cNvSpPr>
            <p:nvPr/>
          </p:nvSpPr>
          <p:spPr bwMode="auto">
            <a:xfrm>
              <a:off x="3372" y="1852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8</a:t>
              </a:r>
            </a:p>
          </p:txBody>
        </p:sp>
        <p:sp>
          <p:nvSpPr>
            <p:cNvPr id="15403" name="Line 86"/>
            <p:cNvSpPr>
              <a:spLocks noChangeShapeType="1"/>
            </p:cNvSpPr>
            <p:nvPr/>
          </p:nvSpPr>
          <p:spPr bwMode="auto">
            <a:xfrm flipV="1">
              <a:off x="3360" y="1680"/>
              <a:ext cx="144" cy="144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7609" name="Text Box 89"/>
          <p:cNvSpPr txBox="1">
            <a:spLocks noChangeArrowheads="1"/>
          </p:cNvSpPr>
          <p:nvPr/>
        </p:nvSpPr>
        <p:spPr bwMode="auto">
          <a:xfrm>
            <a:off x="6019800" y="29400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4</a:t>
            </a:r>
          </a:p>
        </p:txBody>
      </p:sp>
      <p:grpSp>
        <p:nvGrpSpPr>
          <p:cNvPr id="107612" name="Group 92"/>
          <p:cNvGrpSpPr>
            <a:grpSpLocks/>
          </p:cNvGrpSpPr>
          <p:nvPr/>
        </p:nvGrpSpPr>
        <p:grpSpPr bwMode="auto">
          <a:xfrm>
            <a:off x="4724400" y="2971800"/>
            <a:ext cx="304800" cy="609600"/>
            <a:chOff x="2976" y="1872"/>
            <a:chExt cx="192" cy="384"/>
          </a:xfrm>
        </p:grpSpPr>
        <p:sp>
          <p:nvSpPr>
            <p:cNvPr id="15400" name="Text Box 90"/>
            <p:cNvSpPr txBox="1">
              <a:spLocks noChangeArrowheads="1"/>
            </p:cNvSpPr>
            <p:nvPr/>
          </p:nvSpPr>
          <p:spPr bwMode="auto">
            <a:xfrm>
              <a:off x="2988" y="204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8</a:t>
              </a:r>
            </a:p>
          </p:txBody>
        </p:sp>
        <p:sp>
          <p:nvSpPr>
            <p:cNvPr id="15401" name="Line 91"/>
            <p:cNvSpPr>
              <a:spLocks noChangeShapeType="1"/>
            </p:cNvSpPr>
            <p:nvPr/>
          </p:nvSpPr>
          <p:spPr bwMode="auto">
            <a:xfrm flipV="1">
              <a:off x="2976" y="1872"/>
              <a:ext cx="144" cy="144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7615" name="Group 95"/>
          <p:cNvGrpSpPr>
            <a:grpSpLocks/>
          </p:cNvGrpSpPr>
          <p:nvPr/>
        </p:nvGrpSpPr>
        <p:grpSpPr bwMode="auto">
          <a:xfrm>
            <a:off x="5353050" y="3048000"/>
            <a:ext cx="285750" cy="533400"/>
            <a:chOff x="3372" y="1920"/>
            <a:chExt cx="180" cy="336"/>
          </a:xfrm>
        </p:grpSpPr>
        <p:sp>
          <p:nvSpPr>
            <p:cNvPr id="15398" name="Text Box 93"/>
            <p:cNvSpPr txBox="1">
              <a:spLocks noChangeArrowheads="1"/>
            </p:cNvSpPr>
            <p:nvPr/>
          </p:nvSpPr>
          <p:spPr bwMode="auto">
            <a:xfrm>
              <a:off x="3372" y="204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4</a:t>
              </a:r>
            </a:p>
          </p:txBody>
        </p:sp>
        <p:sp>
          <p:nvSpPr>
            <p:cNvPr id="15399" name="Line 94"/>
            <p:cNvSpPr>
              <a:spLocks noChangeShapeType="1"/>
            </p:cNvSpPr>
            <p:nvPr/>
          </p:nvSpPr>
          <p:spPr bwMode="auto">
            <a:xfrm flipV="1">
              <a:off x="3408" y="1920"/>
              <a:ext cx="96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7616" name="Text Box 96"/>
          <p:cNvSpPr txBox="1">
            <a:spLocks noChangeArrowheads="1"/>
          </p:cNvSpPr>
          <p:nvPr/>
        </p:nvSpPr>
        <p:spPr bwMode="auto">
          <a:xfrm>
            <a:off x="6019800" y="32448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07617" name="Text Box 97"/>
          <p:cNvSpPr txBox="1">
            <a:spLocks noChangeArrowheads="1"/>
          </p:cNvSpPr>
          <p:nvPr/>
        </p:nvSpPr>
        <p:spPr bwMode="auto">
          <a:xfrm>
            <a:off x="4708525" y="4252913"/>
            <a:ext cx="3519488" cy="18034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Warum funktioniert dieser Algorithmus?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(ggt teilt x) &amp; (ggt teilt 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x = i*ggt, y = j*ggt, (x-y) = (i-j)*ggt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ggt teilt (x - 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ggt teilt (x - q*y)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ggt teilt rest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GGT(x, y) = GGT(y, rest)</a:t>
            </a:r>
          </a:p>
        </p:txBody>
      </p:sp>
      <p:sp>
        <p:nvSpPr>
          <p:cNvPr id="15397" name="TextBox 1"/>
          <p:cNvSpPr txBox="1">
            <a:spLocks noChangeArrowheads="1"/>
          </p:cNvSpPr>
          <p:nvPr/>
        </p:nvSpPr>
        <p:spPr bwMode="auto">
          <a:xfrm>
            <a:off x="5389563" y="273050"/>
            <a:ext cx="21161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 b="1"/>
              <a:t>Euklid</a:t>
            </a:r>
          </a:p>
          <a:p>
            <a:r>
              <a:rPr lang="de-AT" altLang="de-DE" sz="1400"/>
              <a:t>griechischer Mathematiker</a:t>
            </a:r>
          </a:p>
          <a:p>
            <a:r>
              <a:rPr lang="de-AT" altLang="de-DE" sz="1400"/>
              <a:t>ca. 300 v. Chr.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00" grpId="0" autoUpdateAnimBg="0"/>
      <p:bldP spid="107609" grpId="0" autoUpdateAnimBg="0"/>
      <p:bldP spid="107616" grpId="0" autoUpdateAnimBg="0"/>
      <p:bldP spid="10761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A24960-F652-43EA-A0C8-D31862B09FD2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Beispiel: Quadratwurzel von x berechnen</a:t>
            </a:r>
          </a:p>
        </p:txBody>
      </p:sp>
      <p:grpSp>
        <p:nvGrpSpPr>
          <p:cNvPr id="16388" name="Group 61"/>
          <p:cNvGrpSpPr>
            <a:grpSpLocks/>
          </p:cNvGrpSpPr>
          <p:nvPr/>
        </p:nvGrpSpPr>
        <p:grpSpPr bwMode="auto">
          <a:xfrm>
            <a:off x="2819400" y="1371600"/>
            <a:ext cx="5257800" cy="457200"/>
            <a:chOff x="1440" y="864"/>
            <a:chExt cx="3312" cy="288"/>
          </a:xfrm>
        </p:grpSpPr>
        <p:sp>
          <p:nvSpPr>
            <p:cNvPr id="16465" name="Line 54"/>
            <p:cNvSpPr>
              <a:spLocks noChangeShapeType="1"/>
            </p:cNvSpPr>
            <p:nvPr/>
          </p:nvSpPr>
          <p:spPr bwMode="auto">
            <a:xfrm>
              <a:off x="1536" y="1104"/>
              <a:ext cx="32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66" name="Line 55"/>
            <p:cNvSpPr>
              <a:spLocks noChangeShapeType="1"/>
            </p:cNvSpPr>
            <p:nvPr/>
          </p:nvSpPr>
          <p:spPr bwMode="auto">
            <a:xfrm>
              <a:off x="1536" y="1056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67" name="Line 56"/>
            <p:cNvSpPr>
              <a:spLocks noChangeShapeType="1"/>
            </p:cNvSpPr>
            <p:nvPr/>
          </p:nvSpPr>
          <p:spPr bwMode="auto">
            <a:xfrm>
              <a:off x="4128" y="1056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68" name="Text Box 57"/>
            <p:cNvSpPr txBox="1">
              <a:spLocks noChangeArrowheads="1"/>
            </p:cNvSpPr>
            <p:nvPr/>
          </p:nvSpPr>
          <p:spPr bwMode="auto">
            <a:xfrm>
              <a:off x="4044" y="86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16469" name="Text Box 58"/>
            <p:cNvSpPr txBox="1">
              <a:spLocks noChangeArrowheads="1"/>
            </p:cNvSpPr>
            <p:nvPr/>
          </p:nvSpPr>
          <p:spPr bwMode="auto">
            <a:xfrm>
              <a:off x="1440" y="864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0</a:t>
              </a:r>
            </a:p>
          </p:txBody>
        </p:sp>
        <p:sp>
          <p:nvSpPr>
            <p:cNvPr id="16470" name="Line 59"/>
            <p:cNvSpPr>
              <a:spLocks noChangeShapeType="1"/>
            </p:cNvSpPr>
            <p:nvPr/>
          </p:nvSpPr>
          <p:spPr bwMode="auto">
            <a:xfrm>
              <a:off x="2220" y="1056"/>
              <a:ext cx="0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71" name="Text Box 60"/>
            <p:cNvSpPr txBox="1">
              <a:spLocks noChangeArrowheads="1"/>
            </p:cNvSpPr>
            <p:nvPr/>
          </p:nvSpPr>
          <p:spPr bwMode="auto">
            <a:xfrm>
              <a:off x="2124" y="869"/>
              <a:ext cx="18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ym typeface="Symbol" panose="05050102010706020507" pitchFamily="18" charset="2"/>
                </a:rPr>
                <a:t></a:t>
              </a:r>
              <a:endParaRPr lang="de-AT" altLang="en-US" sz="1600"/>
            </a:p>
          </p:txBody>
        </p:sp>
      </p:grpSp>
      <p:grpSp>
        <p:nvGrpSpPr>
          <p:cNvPr id="108614" name="Group 70"/>
          <p:cNvGrpSpPr>
            <a:grpSpLocks/>
          </p:cNvGrpSpPr>
          <p:nvPr/>
        </p:nvGrpSpPr>
        <p:grpSpPr bwMode="auto">
          <a:xfrm>
            <a:off x="669925" y="1204913"/>
            <a:ext cx="4719638" cy="825500"/>
            <a:chOff x="422" y="759"/>
            <a:chExt cx="2973" cy="520"/>
          </a:xfrm>
        </p:grpSpPr>
        <p:sp>
          <p:nvSpPr>
            <p:cNvPr id="16460" name="Text Box 53"/>
            <p:cNvSpPr txBox="1">
              <a:spLocks noChangeArrowheads="1"/>
            </p:cNvSpPr>
            <p:nvPr/>
          </p:nvSpPr>
          <p:spPr bwMode="auto">
            <a:xfrm>
              <a:off x="422" y="759"/>
              <a:ext cx="87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chemeClr val="accent2"/>
                  </a:solidFill>
                </a:rPr>
                <a:t>1. Näherung: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 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root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/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a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/ root</a:t>
              </a:r>
            </a:p>
          </p:txBody>
        </p:sp>
        <p:sp>
          <p:nvSpPr>
            <p:cNvPr id="16461" name="Line 62"/>
            <p:cNvSpPr>
              <a:spLocks noChangeShapeType="1"/>
            </p:cNvSpPr>
            <p:nvPr/>
          </p:nvSpPr>
          <p:spPr bwMode="auto">
            <a:xfrm>
              <a:off x="3216" y="1056"/>
              <a:ext cx="0" cy="96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62" name="Text Box 63"/>
            <p:cNvSpPr txBox="1">
              <a:spLocks noChangeArrowheads="1"/>
            </p:cNvSpPr>
            <p:nvPr/>
          </p:nvSpPr>
          <p:spPr bwMode="auto">
            <a:xfrm>
              <a:off x="3072" y="864"/>
              <a:ext cx="32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root</a:t>
              </a:r>
            </a:p>
          </p:txBody>
        </p:sp>
        <p:sp>
          <p:nvSpPr>
            <p:cNvPr id="16463" name="Line 64"/>
            <p:cNvSpPr>
              <a:spLocks noChangeShapeType="1"/>
            </p:cNvSpPr>
            <p:nvPr/>
          </p:nvSpPr>
          <p:spPr bwMode="auto">
            <a:xfrm>
              <a:off x="2256" y="1056"/>
              <a:ext cx="0" cy="96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64" name="Text Box 65"/>
            <p:cNvSpPr txBox="1">
              <a:spLocks noChangeArrowheads="1"/>
            </p:cNvSpPr>
            <p:nvPr/>
          </p:nvSpPr>
          <p:spPr bwMode="auto">
            <a:xfrm>
              <a:off x="2179" y="864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chemeClr val="accent2"/>
                  </a:solidFill>
                </a:rPr>
                <a:t>a</a:t>
              </a:r>
            </a:p>
          </p:txBody>
        </p:sp>
      </p:grpSp>
      <p:grpSp>
        <p:nvGrpSpPr>
          <p:cNvPr id="108684" name="Group 140"/>
          <p:cNvGrpSpPr>
            <a:grpSpLocks/>
          </p:cNvGrpSpPr>
          <p:nvPr/>
        </p:nvGrpSpPr>
        <p:grpSpPr bwMode="auto">
          <a:xfrm>
            <a:off x="5089525" y="2271713"/>
            <a:ext cx="2606675" cy="1995487"/>
            <a:chOff x="3206" y="1431"/>
            <a:chExt cx="1642" cy="1257"/>
          </a:xfrm>
        </p:grpSpPr>
        <p:sp>
          <p:nvSpPr>
            <p:cNvPr id="16452" name="Text Box 105"/>
            <p:cNvSpPr txBox="1">
              <a:spLocks noChangeArrowheads="1"/>
            </p:cNvSpPr>
            <p:nvPr/>
          </p:nvSpPr>
          <p:spPr bwMode="auto">
            <a:xfrm>
              <a:off x="3206" y="1431"/>
              <a:ext cx="93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Schreibtischtest</a:t>
              </a:r>
            </a:p>
          </p:txBody>
        </p:sp>
        <p:sp>
          <p:nvSpPr>
            <p:cNvPr id="16453" name="Text Box 106"/>
            <p:cNvSpPr txBox="1">
              <a:spLocks noChangeArrowheads="1"/>
            </p:cNvSpPr>
            <p:nvPr/>
          </p:nvSpPr>
          <p:spPr bwMode="auto">
            <a:xfrm>
              <a:off x="3254" y="1632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16454" name="Text Box 108"/>
            <p:cNvSpPr txBox="1">
              <a:spLocks noChangeArrowheads="1"/>
            </p:cNvSpPr>
            <p:nvPr/>
          </p:nvSpPr>
          <p:spPr bwMode="auto">
            <a:xfrm>
              <a:off x="3612" y="1632"/>
              <a:ext cx="32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root</a:t>
              </a:r>
            </a:p>
          </p:txBody>
        </p:sp>
        <p:sp>
          <p:nvSpPr>
            <p:cNvPr id="16455" name="Text Box 109"/>
            <p:cNvSpPr txBox="1">
              <a:spLocks noChangeArrowheads="1"/>
            </p:cNvSpPr>
            <p:nvPr/>
          </p:nvSpPr>
          <p:spPr bwMode="auto">
            <a:xfrm>
              <a:off x="4195" y="1632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a</a:t>
              </a:r>
            </a:p>
          </p:txBody>
        </p:sp>
        <p:sp>
          <p:nvSpPr>
            <p:cNvPr id="16456" name="Line 110"/>
            <p:cNvSpPr>
              <a:spLocks noChangeShapeType="1"/>
            </p:cNvSpPr>
            <p:nvPr/>
          </p:nvSpPr>
          <p:spPr bwMode="auto">
            <a:xfrm>
              <a:off x="3264" y="1824"/>
              <a:ext cx="158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57" name="Line 111"/>
            <p:cNvSpPr>
              <a:spLocks noChangeShapeType="1"/>
            </p:cNvSpPr>
            <p:nvPr/>
          </p:nvSpPr>
          <p:spPr bwMode="auto">
            <a:xfrm>
              <a:off x="3504" y="1728"/>
              <a:ext cx="0" cy="9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58" name="Line 112"/>
            <p:cNvSpPr>
              <a:spLocks noChangeShapeType="1"/>
            </p:cNvSpPr>
            <p:nvPr/>
          </p:nvSpPr>
          <p:spPr bwMode="auto">
            <a:xfrm>
              <a:off x="4080" y="1728"/>
              <a:ext cx="0" cy="9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59" name="Text Box 113"/>
            <p:cNvSpPr txBox="1">
              <a:spLocks noChangeArrowheads="1"/>
            </p:cNvSpPr>
            <p:nvPr/>
          </p:nvSpPr>
          <p:spPr bwMode="auto">
            <a:xfrm>
              <a:off x="3216" y="1852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10</a:t>
              </a:r>
            </a:p>
          </p:txBody>
        </p:sp>
      </p:grpSp>
      <p:sp>
        <p:nvSpPr>
          <p:cNvPr id="108659" name="Text Box 115"/>
          <p:cNvSpPr txBox="1">
            <a:spLocks noChangeArrowheads="1"/>
          </p:cNvSpPr>
          <p:nvPr/>
        </p:nvSpPr>
        <p:spPr bwMode="auto">
          <a:xfrm>
            <a:off x="5810250" y="29400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5</a:t>
            </a:r>
          </a:p>
        </p:txBody>
      </p:sp>
      <p:sp>
        <p:nvSpPr>
          <p:cNvPr id="108660" name="Text Box 116"/>
          <p:cNvSpPr txBox="1">
            <a:spLocks noChangeArrowheads="1"/>
          </p:cNvSpPr>
          <p:nvPr/>
        </p:nvSpPr>
        <p:spPr bwMode="auto">
          <a:xfrm>
            <a:off x="6648450" y="2940050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3300"/>
                </a:solidFill>
              </a:rPr>
              <a:t>2</a:t>
            </a:r>
          </a:p>
        </p:txBody>
      </p:sp>
      <p:grpSp>
        <p:nvGrpSpPr>
          <p:cNvPr id="108663" name="Group 119"/>
          <p:cNvGrpSpPr>
            <a:grpSpLocks/>
          </p:cNvGrpSpPr>
          <p:nvPr/>
        </p:nvGrpSpPr>
        <p:grpSpPr bwMode="auto">
          <a:xfrm>
            <a:off x="5810250" y="3048000"/>
            <a:ext cx="438150" cy="488950"/>
            <a:chOff x="3660" y="1920"/>
            <a:chExt cx="276" cy="308"/>
          </a:xfrm>
        </p:grpSpPr>
        <p:sp>
          <p:nvSpPr>
            <p:cNvPr id="16450" name="Text Box 117"/>
            <p:cNvSpPr txBox="1">
              <a:spLocks noChangeArrowheads="1"/>
            </p:cNvSpPr>
            <p:nvPr/>
          </p:nvSpPr>
          <p:spPr bwMode="auto">
            <a:xfrm>
              <a:off x="3660" y="2016"/>
              <a:ext cx="2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3.5</a:t>
              </a:r>
            </a:p>
          </p:txBody>
        </p:sp>
        <p:sp>
          <p:nvSpPr>
            <p:cNvPr id="16451" name="Line 118"/>
            <p:cNvSpPr>
              <a:spLocks noChangeShapeType="1"/>
            </p:cNvSpPr>
            <p:nvPr/>
          </p:nvSpPr>
          <p:spPr bwMode="auto">
            <a:xfrm flipV="1">
              <a:off x="3696" y="1920"/>
              <a:ext cx="96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66" name="Group 122"/>
          <p:cNvGrpSpPr>
            <a:grpSpLocks/>
          </p:cNvGrpSpPr>
          <p:nvPr/>
        </p:nvGrpSpPr>
        <p:grpSpPr bwMode="auto">
          <a:xfrm>
            <a:off x="6629400" y="3048000"/>
            <a:ext cx="844550" cy="474663"/>
            <a:chOff x="4176" y="1920"/>
            <a:chExt cx="532" cy="299"/>
          </a:xfrm>
        </p:grpSpPr>
        <p:sp>
          <p:nvSpPr>
            <p:cNvPr id="16448" name="Text Box 120"/>
            <p:cNvSpPr txBox="1">
              <a:spLocks noChangeArrowheads="1"/>
            </p:cNvSpPr>
            <p:nvPr/>
          </p:nvSpPr>
          <p:spPr bwMode="auto">
            <a:xfrm>
              <a:off x="4176" y="2007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2.85714</a:t>
              </a:r>
            </a:p>
          </p:txBody>
        </p:sp>
        <p:sp>
          <p:nvSpPr>
            <p:cNvPr id="16449" name="Line 121"/>
            <p:cNvSpPr>
              <a:spLocks noChangeShapeType="1"/>
            </p:cNvSpPr>
            <p:nvPr/>
          </p:nvSpPr>
          <p:spPr bwMode="auto">
            <a:xfrm flipV="1">
              <a:off x="4224" y="1920"/>
              <a:ext cx="96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69" name="Group 125"/>
          <p:cNvGrpSpPr>
            <a:grpSpLocks/>
          </p:cNvGrpSpPr>
          <p:nvPr/>
        </p:nvGrpSpPr>
        <p:grpSpPr bwMode="auto">
          <a:xfrm>
            <a:off x="5622925" y="3276600"/>
            <a:ext cx="844550" cy="533400"/>
            <a:chOff x="3542" y="2064"/>
            <a:chExt cx="532" cy="336"/>
          </a:xfrm>
        </p:grpSpPr>
        <p:sp>
          <p:nvSpPr>
            <p:cNvPr id="16446" name="Text Box 123"/>
            <p:cNvSpPr txBox="1">
              <a:spLocks noChangeArrowheads="1"/>
            </p:cNvSpPr>
            <p:nvPr/>
          </p:nvSpPr>
          <p:spPr bwMode="auto">
            <a:xfrm>
              <a:off x="3542" y="2188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3.17857</a:t>
              </a:r>
            </a:p>
          </p:txBody>
        </p:sp>
        <p:sp>
          <p:nvSpPr>
            <p:cNvPr id="16447" name="Line 124"/>
            <p:cNvSpPr>
              <a:spLocks noChangeShapeType="1"/>
            </p:cNvSpPr>
            <p:nvPr/>
          </p:nvSpPr>
          <p:spPr bwMode="auto">
            <a:xfrm flipV="1">
              <a:off x="3696" y="2064"/>
              <a:ext cx="192" cy="144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85" name="Group 141"/>
          <p:cNvGrpSpPr>
            <a:grpSpLocks/>
          </p:cNvGrpSpPr>
          <p:nvPr/>
        </p:nvGrpSpPr>
        <p:grpSpPr bwMode="auto">
          <a:xfrm>
            <a:off x="6629400" y="3352800"/>
            <a:ext cx="844550" cy="457200"/>
            <a:chOff x="4176" y="2112"/>
            <a:chExt cx="532" cy="288"/>
          </a:xfrm>
        </p:grpSpPr>
        <p:sp>
          <p:nvSpPr>
            <p:cNvPr id="16444" name="Text Box 126"/>
            <p:cNvSpPr txBox="1">
              <a:spLocks noChangeArrowheads="1"/>
            </p:cNvSpPr>
            <p:nvPr/>
          </p:nvSpPr>
          <p:spPr bwMode="auto">
            <a:xfrm>
              <a:off x="4176" y="2188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3.14607</a:t>
              </a:r>
            </a:p>
          </p:txBody>
        </p:sp>
        <p:sp>
          <p:nvSpPr>
            <p:cNvPr id="16445" name="Line 127"/>
            <p:cNvSpPr>
              <a:spLocks noChangeShapeType="1"/>
            </p:cNvSpPr>
            <p:nvPr/>
          </p:nvSpPr>
          <p:spPr bwMode="auto">
            <a:xfrm>
              <a:off x="4176" y="2112"/>
              <a:ext cx="528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74" name="Group 130"/>
          <p:cNvGrpSpPr>
            <a:grpSpLocks/>
          </p:cNvGrpSpPr>
          <p:nvPr/>
        </p:nvGrpSpPr>
        <p:grpSpPr bwMode="auto">
          <a:xfrm>
            <a:off x="5622925" y="3657600"/>
            <a:ext cx="844550" cy="398463"/>
            <a:chOff x="3542" y="2304"/>
            <a:chExt cx="532" cy="251"/>
          </a:xfrm>
        </p:grpSpPr>
        <p:sp>
          <p:nvSpPr>
            <p:cNvPr id="16442" name="Text Box 128"/>
            <p:cNvSpPr txBox="1">
              <a:spLocks noChangeArrowheads="1"/>
            </p:cNvSpPr>
            <p:nvPr/>
          </p:nvSpPr>
          <p:spPr bwMode="auto">
            <a:xfrm>
              <a:off x="3542" y="2343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3.16232</a:t>
              </a:r>
            </a:p>
          </p:txBody>
        </p:sp>
        <p:sp>
          <p:nvSpPr>
            <p:cNvPr id="16443" name="Line 129"/>
            <p:cNvSpPr>
              <a:spLocks noChangeShapeType="1"/>
            </p:cNvSpPr>
            <p:nvPr/>
          </p:nvSpPr>
          <p:spPr bwMode="auto">
            <a:xfrm>
              <a:off x="3600" y="2304"/>
              <a:ext cx="432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77" name="Group 133"/>
          <p:cNvGrpSpPr>
            <a:grpSpLocks/>
          </p:cNvGrpSpPr>
          <p:nvPr/>
        </p:nvGrpSpPr>
        <p:grpSpPr bwMode="auto">
          <a:xfrm>
            <a:off x="6623050" y="3657600"/>
            <a:ext cx="844550" cy="398463"/>
            <a:chOff x="4172" y="2304"/>
            <a:chExt cx="532" cy="251"/>
          </a:xfrm>
        </p:grpSpPr>
        <p:sp>
          <p:nvSpPr>
            <p:cNvPr id="16440" name="Text Box 131"/>
            <p:cNvSpPr txBox="1">
              <a:spLocks noChangeArrowheads="1"/>
            </p:cNvSpPr>
            <p:nvPr/>
          </p:nvSpPr>
          <p:spPr bwMode="auto">
            <a:xfrm>
              <a:off x="4172" y="2343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3.16223</a:t>
              </a:r>
            </a:p>
          </p:txBody>
        </p:sp>
        <p:sp>
          <p:nvSpPr>
            <p:cNvPr id="16441" name="Line 132"/>
            <p:cNvSpPr>
              <a:spLocks noChangeShapeType="1"/>
            </p:cNvSpPr>
            <p:nvPr/>
          </p:nvSpPr>
          <p:spPr bwMode="auto">
            <a:xfrm>
              <a:off x="4224" y="2304"/>
              <a:ext cx="432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80" name="Group 136"/>
          <p:cNvGrpSpPr>
            <a:grpSpLocks/>
          </p:cNvGrpSpPr>
          <p:nvPr/>
        </p:nvGrpSpPr>
        <p:grpSpPr bwMode="auto">
          <a:xfrm>
            <a:off x="5622925" y="3886200"/>
            <a:ext cx="844550" cy="398463"/>
            <a:chOff x="3542" y="2448"/>
            <a:chExt cx="532" cy="251"/>
          </a:xfrm>
        </p:grpSpPr>
        <p:sp>
          <p:nvSpPr>
            <p:cNvPr id="16438" name="Text Box 134"/>
            <p:cNvSpPr txBox="1">
              <a:spLocks noChangeArrowheads="1"/>
            </p:cNvSpPr>
            <p:nvPr/>
          </p:nvSpPr>
          <p:spPr bwMode="auto">
            <a:xfrm>
              <a:off x="3542" y="2487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3.16228</a:t>
              </a:r>
            </a:p>
          </p:txBody>
        </p:sp>
        <p:sp>
          <p:nvSpPr>
            <p:cNvPr id="16439" name="Line 135"/>
            <p:cNvSpPr>
              <a:spLocks noChangeShapeType="1"/>
            </p:cNvSpPr>
            <p:nvPr/>
          </p:nvSpPr>
          <p:spPr bwMode="auto">
            <a:xfrm>
              <a:off x="3600" y="2448"/>
              <a:ext cx="432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81" name="Group 137"/>
          <p:cNvGrpSpPr>
            <a:grpSpLocks/>
          </p:cNvGrpSpPr>
          <p:nvPr/>
        </p:nvGrpSpPr>
        <p:grpSpPr bwMode="auto">
          <a:xfrm>
            <a:off x="6623050" y="3886200"/>
            <a:ext cx="844550" cy="398463"/>
            <a:chOff x="3542" y="2448"/>
            <a:chExt cx="532" cy="251"/>
          </a:xfrm>
        </p:grpSpPr>
        <p:sp>
          <p:nvSpPr>
            <p:cNvPr id="16436" name="Text Box 138"/>
            <p:cNvSpPr txBox="1">
              <a:spLocks noChangeArrowheads="1"/>
            </p:cNvSpPr>
            <p:nvPr/>
          </p:nvSpPr>
          <p:spPr bwMode="auto">
            <a:xfrm>
              <a:off x="3542" y="2487"/>
              <a:ext cx="5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3.16228</a:t>
              </a:r>
            </a:p>
          </p:txBody>
        </p:sp>
        <p:sp>
          <p:nvSpPr>
            <p:cNvPr id="16437" name="Line 139"/>
            <p:cNvSpPr>
              <a:spLocks noChangeShapeType="1"/>
            </p:cNvSpPr>
            <p:nvPr/>
          </p:nvSpPr>
          <p:spPr bwMode="auto">
            <a:xfrm>
              <a:off x="3600" y="2448"/>
              <a:ext cx="432" cy="0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8690" name="Group 146"/>
          <p:cNvGrpSpPr>
            <a:grpSpLocks/>
          </p:cNvGrpSpPr>
          <p:nvPr/>
        </p:nvGrpSpPr>
        <p:grpSpPr bwMode="auto">
          <a:xfrm>
            <a:off x="5105400" y="4702175"/>
            <a:ext cx="3806825" cy="958850"/>
            <a:chOff x="3216" y="2962"/>
            <a:chExt cx="2398" cy="604"/>
          </a:xfrm>
        </p:grpSpPr>
        <p:sp>
          <p:nvSpPr>
            <p:cNvPr id="16433" name="Rectangle 145"/>
            <p:cNvSpPr>
              <a:spLocks noChangeArrowheads="1"/>
            </p:cNvSpPr>
            <p:nvPr/>
          </p:nvSpPr>
          <p:spPr bwMode="auto">
            <a:xfrm>
              <a:off x="3218" y="2962"/>
              <a:ext cx="2396" cy="60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6434" name="Text Box 142"/>
            <p:cNvSpPr txBox="1">
              <a:spLocks noChangeArrowheads="1"/>
            </p:cNvSpPr>
            <p:nvPr/>
          </p:nvSpPr>
          <p:spPr bwMode="auto">
            <a:xfrm>
              <a:off x="3216" y="2967"/>
              <a:ext cx="2366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Kommazahlen sind meist nicht exakt gleich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daher besser           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| a-root | &gt; 0.0000001</a:t>
              </a:r>
            </a:p>
          </p:txBody>
        </p:sp>
        <p:sp>
          <p:nvSpPr>
            <p:cNvPr id="16435" name="AutoShape 144"/>
            <p:cNvSpPr>
              <a:spLocks noChangeArrowheads="1"/>
            </p:cNvSpPr>
            <p:nvPr/>
          </p:nvSpPr>
          <p:spPr bwMode="auto">
            <a:xfrm>
              <a:off x="4176" y="3294"/>
              <a:ext cx="1344" cy="192"/>
            </a:xfrm>
            <a:prstGeom prst="hexagon">
              <a:avLst>
                <a:gd name="adj" fmla="val 62514"/>
                <a:gd name="vf" fmla="val 11547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33600" y="3490913"/>
            <a:ext cx="2578100" cy="2259012"/>
            <a:chOff x="2133600" y="3490913"/>
            <a:chExt cx="2578100" cy="2259012"/>
          </a:xfrm>
        </p:grpSpPr>
        <p:sp>
          <p:nvSpPr>
            <p:cNvPr id="16410" name="Line 97"/>
            <p:cNvSpPr>
              <a:spLocks noChangeShapeType="1"/>
            </p:cNvSpPr>
            <p:nvPr/>
          </p:nvSpPr>
          <p:spPr bwMode="auto">
            <a:xfrm>
              <a:off x="2133600" y="3657600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11" name="Text Box 98"/>
            <p:cNvSpPr txBox="1">
              <a:spLocks noChangeArrowheads="1"/>
            </p:cNvSpPr>
            <p:nvPr/>
          </p:nvSpPr>
          <p:spPr bwMode="auto">
            <a:xfrm>
              <a:off x="2727325" y="3490913"/>
              <a:ext cx="105568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* root = x</a:t>
              </a:r>
            </a:p>
          </p:txBody>
        </p:sp>
        <p:sp>
          <p:nvSpPr>
            <p:cNvPr id="16412" name="Line 100"/>
            <p:cNvSpPr>
              <a:spLocks noChangeShapeType="1"/>
            </p:cNvSpPr>
            <p:nvPr/>
          </p:nvSpPr>
          <p:spPr bwMode="auto">
            <a:xfrm>
              <a:off x="2133600" y="4325938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13" name="Text Box 101"/>
            <p:cNvSpPr txBox="1">
              <a:spLocks noChangeArrowheads="1"/>
            </p:cNvSpPr>
            <p:nvPr/>
          </p:nvSpPr>
          <p:spPr bwMode="auto">
            <a:xfrm>
              <a:off x="2727325" y="4159250"/>
              <a:ext cx="105568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* root = x</a:t>
              </a:r>
            </a:p>
          </p:txBody>
        </p:sp>
        <p:sp>
          <p:nvSpPr>
            <p:cNvPr id="16414" name="Line 102"/>
            <p:cNvSpPr>
              <a:spLocks noChangeShapeType="1"/>
            </p:cNvSpPr>
            <p:nvPr/>
          </p:nvSpPr>
          <p:spPr bwMode="auto">
            <a:xfrm>
              <a:off x="2133600" y="5392738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15" name="Text Box 103"/>
            <p:cNvSpPr txBox="1">
              <a:spLocks noChangeArrowheads="1"/>
            </p:cNvSpPr>
            <p:nvPr/>
          </p:nvSpPr>
          <p:spPr bwMode="auto">
            <a:xfrm>
              <a:off x="2727325" y="5226050"/>
              <a:ext cx="19843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* root = x  &amp;  a = root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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root * root = x</a:t>
              </a:r>
            </a:p>
          </p:txBody>
        </p:sp>
        <p:sp>
          <p:nvSpPr>
            <p:cNvPr id="16416" name="Line 147"/>
            <p:cNvSpPr>
              <a:spLocks noChangeShapeType="1"/>
            </p:cNvSpPr>
            <p:nvPr/>
          </p:nvSpPr>
          <p:spPr bwMode="auto">
            <a:xfrm>
              <a:off x="2133600" y="5062538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17" name="Text Box 148"/>
            <p:cNvSpPr txBox="1">
              <a:spLocks noChangeArrowheads="1"/>
            </p:cNvSpPr>
            <p:nvPr/>
          </p:nvSpPr>
          <p:spPr bwMode="auto">
            <a:xfrm>
              <a:off x="2727325" y="4895850"/>
              <a:ext cx="105568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* root = x</a:t>
              </a:r>
            </a:p>
          </p:txBody>
        </p:sp>
      </p:grpSp>
      <p:grpSp>
        <p:nvGrpSpPr>
          <p:cNvPr id="108619" name="Group 75"/>
          <p:cNvGrpSpPr>
            <a:grpSpLocks/>
          </p:cNvGrpSpPr>
          <p:nvPr/>
        </p:nvGrpSpPr>
        <p:grpSpPr bwMode="auto">
          <a:xfrm>
            <a:off x="676275" y="1219200"/>
            <a:ext cx="3962400" cy="869950"/>
            <a:chOff x="432" y="768"/>
            <a:chExt cx="2496" cy="548"/>
          </a:xfrm>
        </p:grpSpPr>
        <p:sp>
          <p:nvSpPr>
            <p:cNvPr id="16405" name="Text Box 67"/>
            <p:cNvSpPr txBox="1">
              <a:spLocks noChangeArrowheads="1"/>
            </p:cNvSpPr>
            <p:nvPr/>
          </p:nvSpPr>
          <p:spPr bwMode="auto">
            <a:xfrm>
              <a:off x="432" y="768"/>
              <a:ext cx="1248" cy="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>
                  <a:solidFill>
                    <a:srgbClr val="FF3300"/>
                  </a:solidFill>
                </a:rPr>
                <a:t>2. Näherung: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  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root 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(a + root) /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a 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/ root</a:t>
              </a:r>
            </a:p>
          </p:txBody>
        </p:sp>
        <p:sp>
          <p:nvSpPr>
            <p:cNvPr id="16406" name="Line 71"/>
            <p:cNvSpPr>
              <a:spLocks noChangeShapeType="1"/>
            </p:cNvSpPr>
            <p:nvPr/>
          </p:nvSpPr>
          <p:spPr bwMode="auto">
            <a:xfrm>
              <a:off x="2736" y="1056"/>
              <a:ext cx="0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07" name="Text Box 72"/>
            <p:cNvSpPr txBox="1">
              <a:spLocks noChangeArrowheads="1"/>
            </p:cNvSpPr>
            <p:nvPr/>
          </p:nvSpPr>
          <p:spPr bwMode="auto">
            <a:xfrm>
              <a:off x="2605" y="1104"/>
              <a:ext cx="32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root</a:t>
              </a:r>
            </a:p>
          </p:txBody>
        </p:sp>
        <p:sp>
          <p:nvSpPr>
            <p:cNvPr id="16408" name="Line 73"/>
            <p:cNvSpPr>
              <a:spLocks noChangeShapeType="1"/>
            </p:cNvSpPr>
            <p:nvPr/>
          </p:nvSpPr>
          <p:spPr bwMode="auto">
            <a:xfrm>
              <a:off x="2435" y="1056"/>
              <a:ext cx="0" cy="96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09" name="Text Box 74"/>
            <p:cNvSpPr txBox="1">
              <a:spLocks noChangeArrowheads="1"/>
            </p:cNvSpPr>
            <p:nvPr/>
          </p:nvSpPr>
          <p:spPr bwMode="auto">
            <a:xfrm>
              <a:off x="2371" y="1104"/>
              <a:ext cx="1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>
                  <a:solidFill>
                    <a:srgbClr val="FF3300"/>
                  </a:solidFill>
                </a:rPr>
                <a:t>a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66800" y="2273300"/>
            <a:ext cx="2237927" cy="3670300"/>
            <a:chOff x="1066800" y="2273300"/>
            <a:chExt cx="2237927" cy="3670300"/>
          </a:xfrm>
        </p:grpSpPr>
        <p:sp>
          <p:nvSpPr>
            <p:cNvPr id="16418" name="Line 94"/>
            <p:cNvSpPr>
              <a:spLocks noChangeShapeType="1"/>
            </p:cNvSpPr>
            <p:nvPr/>
          </p:nvSpPr>
          <p:spPr bwMode="auto">
            <a:xfrm flipH="1">
              <a:off x="1066800" y="5219700"/>
              <a:ext cx="10668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19" name="AutoShape 76"/>
            <p:cNvSpPr>
              <a:spLocks noChangeArrowheads="1"/>
            </p:cNvSpPr>
            <p:nvPr/>
          </p:nvSpPr>
          <p:spPr bwMode="auto">
            <a:xfrm flipV="1">
              <a:off x="1941513" y="2590800"/>
              <a:ext cx="381000" cy="2286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6420" name="Line 77"/>
            <p:cNvSpPr>
              <a:spLocks noChangeShapeType="1"/>
            </p:cNvSpPr>
            <p:nvPr/>
          </p:nvSpPr>
          <p:spPr bwMode="auto">
            <a:xfrm>
              <a:off x="2135188" y="28194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21" name="Text Box 78"/>
            <p:cNvSpPr txBox="1">
              <a:spLocks noChangeArrowheads="1"/>
            </p:cNvSpPr>
            <p:nvPr/>
          </p:nvSpPr>
          <p:spPr bwMode="auto">
            <a:xfrm>
              <a:off x="1117600" y="2273300"/>
              <a:ext cx="20240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SquareRoot (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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x,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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root)</a:t>
              </a:r>
            </a:p>
          </p:txBody>
        </p:sp>
        <p:sp>
          <p:nvSpPr>
            <p:cNvPr id="16422" name="Text Box 79"/>
            <p:cNvSpPr txBox="1">
              <a:spLocks noChangeArrowheads="1"/>
            </p:cNvSpPr>
            <p:nvPr/>
          </p:nvSpPr>
          <p:spPr bwMode="auto">
            <a:xfrm>
              <a:off x="1576388" y="3048000"/>
              <a:ext cx="11080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root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/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/ root</a:t>
              </a:r>
            </a:p>
          </p:txBody>
        </p:sp>
        <p:sp>
          <p:nvSpPr>
            <p:cNvPr id="16423" name="Line 80"/>
            <p:cNvSpPr>
              <a:spLocks noChangeShapeType="1"/>
            </p:cNvSpPr>
            <p:nvPr/>
          </p:nvSpPr>
          <p:spPr bwMode="auto">
            <a:xfrm>
              <a:off x="2133600" y="3581400"/>
              <a:ext cx="0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24" name="Text Box 81"/>
            <p:cNvSpPr txBox="1">
              <a:spLocks noChangeArrowheads="1"/>
            </p:cNvSpPr>
            <p:nvPr/>
          </p:nvSpPr>
          <p:spPr bwMode="auto">
            <a:xfrm>
              <a:off x="1736725" y="3886200"/>
              <a:ext cx="78898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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root</a:t>
              </a:r>
            </a:p>
          </p:txBody>
        </p:sp>
        <p:sp>
          <p:nvSpPr>
            <p:cNvPr id="16425" name="AutoShape 88"/>
            <p:cNvSpPr>
              <a:spLocks noChangeArrowheads="1"/>
            </p:cNvSpPr>
            <p:nvPr/>
          </p:nvSpPr>
          <p:spPr bwMode="auto">
            <a:xfrm>
              <a:off x="1524000" y="3892550"/>
              <a:ext cx="1219200" cy="304800"/>
            </a:xfrm>
            <a:prstGeom prst="hexagon">
              <a:avLst>
                <a:gd name="adj" fmla="val 52093"/>
                <a:gd name="vf" fmla="val 11547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6426" name="Line 89"/>
            <p:cNvSpPr>
              <a:spLocks noChangeShapeType="1"/>
            </p:cNvSpPr>
            <p:nvPr/>
          </p:nvSpPr>
          <p:spPr bwMode="auto">
            <a:xfrm>
              <a:off x="2133600" y="4203700"/>
              <a:ext cx="0" cy="2921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27" name="Text Box 90"/>
            <p:cNvSpPr txBox="1">
              <a:spLocks noChangeArrowheads="1"/>
            </p:cNvSpPr>
            <p:nvPr/>
          </p:nvSpPr>
          <p:spPr bwMode="auto">
            <a:xfrm>
              <a:off x="1268413" y="4448175"/>
              <a:ext cx="1747838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root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(a + root) / 2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/ root</a:t>
              </a:r>
            </a:p>
          </p:txBody>
        </p:sp>
        <p:sp>
          <p:nvSpPr>
            <p:cNvPr id="16428" name="Line 91"/>
            <p:cNvSpPr>
              <a:spLocks noChangeShapeType="1"/>
            </p:cNvSpPr>
            <p:nvPr/>
          </p:nvSpPr>
          <p:spPr bwMode="auto">
            <a:xfrm>
              <a:off x="2133600" y="4953000"/>
              <a:ext cx="0" cy="7620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29" name="AutoShape 92"/>
            <p:cNvSpPr>
              <a:spLocks noChangeArrowheads="1"/>
            </p:cNvSpPr>
            <p:nvPr/>
          </p:nvSpPr>
          <p:spPr bwMode="auto">
            <a:xfrm flipV="1">
              <a:off x="1938338" y="5715000"/>
              <a:ext cx="381000" cy="228600"/>
            </a:xfrm>
            <a:prstGeom prst="triangle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6430" name="Oval 93"/>
            <p:cNvSpPr>
              <a:spLocks noChangeArrowheads="1"/>
            </p:cNvSpPr>
            <p:nvPr/>
          </p:nvSpPr>
          <p:spPr bwMode="auto">
            <a:xfrm>
              <a:off x="2095500" y="5181600"/>
              <a:ext cx="76200" cy="7620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16431" name="Line 95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11811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6432" name="Line 96"/>
            <p:cNvSpPr>
              <a:spLocks noChangeShapeType="1"/>
            </p:cNvSpPr>
            <p:nvPr/>
          </p:nvSpPr>
          <p:spPr bwMode="auto">
            <a:xfrm>
              <a:off x="1066800" y="4038600"/>
              <a:ext cx="4572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0" name="Line 97"/>
            <p:cNvSpPr>
              <a:spLocks noChangeShapeType="1"/>
            </p:cNvSpPr>
            <p:nvPr/>
          </p:nvSpPr>
          <p:spPr bwMode="auto">
            <a:xfrm>
              <a:off x="2133600" y="2901950"/>
              <a:ext cx="533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1" name="Text Box 98"/>
            <p:cNvSpPr txBox="1">
              <a:spLocks noChangeArrowheads="1"/>
            </p:cNvSpPr>
            <p:nvPr/>
          </p:nvSpPr>
          <p:spPr bwMode="auto">
            <a:xfrm>
              <a:off x="2727325" y="2735263"/>
              <a:ext cx="5774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&gt; 0</a:t>
              </a:r>
              <a:endPara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659" grpId="0" autoUpdateAnimBg="0"/>
      <p:bldP spid="10866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550289"/>
            <a:ext cx="4560426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851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1. Einführung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1.1	Grundbegriffe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1.2	Algorithmen und Ablaufdiagramme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1.3	Struktogramme</a:t>
            </a:r>
            <a:endParaRPr lang="de-AT" sz="2000" i="1" dirty="0" smtClean="0">
              <a:solidFill>
                <a:srgbClr val="FF0000"/>
              </a:solidFill>
            </a:endParaRP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1.4	Grammatiken</a:t>
            </a:r>
          </a:p>
        </p:txBody>
      </p:sp>
    </p:spTree>
    <p:extLst>
      <p:ext uri="{BB962C8B-B14F-4D97-AF65-F5344CB8AC3E}">
        <p14:creationId xmlns:p14="http://schemas.microsoft.com/office/powerpoint/2010/main" val="174321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1CFEE5-149A-45F0-89EB-1354D484B84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Struktugramme (Nassi-Shneiderman-Diagramme)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685800" y="1254125"/>
            <a:ext cx="4575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Alternative Darstellungsform von Algorithmen</a:t>
            </a:r>
          </a:p>
          <a:p>
            <a:r>
              <a:rPr lang="de-AT" altLang="de-DE"/>
              <a:t>Block-artige Bausteine mit </a:t>
            </a:r>
            <a:r>
              <a:rPr lang="de-AT" altLang="de-DE" u="sng"/>
              <a:t>1 Eingang </a:t>
            </a:r>
            <a:r>
              <a:rPr lang="de-AT" altLang="de-DE"/>
              <a:t>und </a:t>
            </a:r>
            <a:r>
              <a:rPr lang="de-AT" altLang="de-DE" u="sng"/>
              <a:t>1 Ausgang</a:t>
            </a:r>
          </a:p>
        </p:txBody>
      </p: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685800" y="2079625"/>
            <a:ext cx="1830388" cy="3343275"/>
            <a:chOff x="685800" y="2080269"/>
            <a:chExt cx="1830788" cy="3342512"/>
          </a:xfrm>
        </p:grpSpPr>
        <p:sp>
          <p:nvSpPr>
            <p:cNvPr id="45" name="Rectangle 44"/>
            <p:cNvSpPr/>
            <p:nvPr/>
          </p:nvSpPr>
          <p:spPr bwMode="auto">
            <a:xfrm>
              <a:off x="685800" y="4294327"/>
              <a:ext cx="1830788" cy="1128454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7467" name="Rectangle 5"/>
            <p:cNvSpPr>
              <a:spLocks noChangeArrowheads="1"/>
            </p:cNvSpPr>
            <p:nvPr/>
          </p:nvSpPr>
          <p:spPr bwMode="auto">
            <a:xfrm>
              <a:off x="995425" y="4493857"/>
              <a:ext cx="1210588" cy="738664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7468" name="TextBox 62"/>
            <p:cNvSpPr txBox="1">
              <a:spLocks noChangeArrowheads="1"/>
            </p:cNvSpPr>
            <p:nvPr/>
          </p:nvSpPr>
          <p:spPr bwMode="auto">
            <a:xfrm>
              <a:off x="735957" y="2080269"/>
              <a:ext cx="174759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 i="1"/>
                <a:t>Anweisungsfolgen</a:t>
              </a:r>
              <a:endParaRPr lang="de-AT" altLang="de-DE" b="1" i="1" u="sng"/>
            </a:p>
          </p:txBody>
        </p:sp>
        <p:cxnSp>
          <p:nvCxnSpPr>
            <p:cNvPr id="17469" name="Straight Arrow Connector 3"/>
            <p:cNvCxnSpPr>
              <a:cxnSpLocks noChangeShapeType="1"/>
            </p:cNvCxnSpPr>
            <p:nvPr/>
          </p:nvCxnSpPr>
          <p:spPr bwMode="auto">
            <a:xfrm>
              <a:off x="1598533" y="2585696"/>
              <a:ext cx="0" cy="28165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70" name="TextBox 4"/>
            <p:cNvSpPr txBox="1">
              <a:spLocks noChangeArrowheads="1"/>
            </p:cNvSpPr>
            <p:nvPr/>
          </p:nvSpPr>
          <p:spPr bwMode="auto">
            <a:xfrm>
              <a:off x="995425" y="2867347"/>
              <a:ext cx="121058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1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2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3</a:t>
              </a:r>
            </a:p>
          </p:txBody>
        </p:sp>
        <p:cxnSp>
          <p:nvCxnSpPr>
            <p:cNvPr id="17471" name="Straight Arrow Connector 68"/>
            <p:cNvCxnSpPr>
              <a:cxnSpLocks noChangeShapeType="1"/>
            </p:cNvCxnSpPr>
            <p:nvPr/>
          </p:nvCxnSpPr>
          <p:spPr bwMode="auto">
            <a:xfrm>
              <a:off x="1598533" y="3606011"/>
              <a:ext cx="0" cy="28165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72" name="TextBox 69"/>
            <p:cNvSpPr txBox="1">
              <a:spLocks noChangeArrowheads="1"/>
            </p:cNvSpPr>
            <p:nvPr/>
          </p:nvSpPr>
          <p:spPr bwMode="auto">
            <a:xfrm>
              <a:off x="995425" y="4493857"/>
              <a:ext cx="121058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1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2</a:t>
              </a:r>
            </a:p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3</a:t>
              </a:r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2706688" y="2079625"/>
            <a:ext cx="3224212" cy="3340100"/>
            <a:chOff x="2707365" y="2080269"/>
            <a:chExt cx="3224307" cy="3339107"/>
          </a:xfrm>
        </p:grpSpPr>
        <p:sp>
          <p:nvSpPr>
            <p:cNvPr id="141" name="Rectangle 140"/>
            <p:cNvSpPr/>
            <p:nvPr/>
          </p:nvSpPr>
          <p:spPr bwMode="auto">
            <a:xfrm>
              <a:off x="3028049" y="4286238"/>
              <a:ext cx="2903623" cy="1128377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7441" name="TextBox 63"/>
            <p:cNvSpPr txBox="1">
              <a:spLocks noChangeArrowheads="1"/>
            </p:cNvSpPr>
            <p:nvPr/>
          </p:nvSpPr>
          <p:spPr bwMode="auto">
            <a:xfrm>
              <a:off x="3638554" y="2080269"/>
              <a:ext cx="14619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 i="1"/>
                <a:t>Verzweigungen</a:t>
              </a:r>
              <a:endParaRPr lang="de-AT" altLang="de-DE" b="1" i="1" u="sng"/>
            </a:p>
          </p:txBody>
        </p:sp>
        <p:sp>
          <p:nvSpPr>
            <p:cNvPr id="17442" name="TextBox 71"/>
            <p:cNvSpPr txBox="1">
              <a:spLocks noChangeArrowheads="1"/>
            </p:cNvSpPr>
            <p:nvPr/>
          </p:nvSpPr>
          <p:spPr bwMode="auto">
            <a:xfrm>
              <a:off x="4011091" y="2867347"/>
              <a:ext cx="7168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&lt; y ?</a:t>
              </a:r>
            </a:p>
          </p:txBody>
        </p:sp>
        <p:cxnSp>
          <p:nvCxnSpPr>
            <p:cNvPr id="17443" name="Straight Connector 9"/>
            <p:cNvCxnSpPr>
              <a:cxnSpLocks noChangeShapeType="1"/>
            </p:cNvCxnSpPr>
            <p:nvPr/>
          </p:nvCxnSpPr>
          <p:spPr bwMode="auto">
            <a:xfrm>
              <a:off x="4685099" y="3021235"/>
              <a:ext cx="459129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44" name="Straight Connector 76"/>
            <p:cNvCxnSpPr>
              <a:cxnSpLocks noChangeShapeType="1"/>
            </p:cNvCxnSpPr>
            <p:nvPr/>
          </p:nvCxnSpPr>
          <p:spPr bwMode="auto">
            <a:xfrm>
              <a:off x="3589362" y="3021235"/>
              <a:ext cx="459129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45" name="TextBox 77"/>
            <p:cNvSpPr txBox="1">
              <a:spLocks noChangeArrowheads="1"/>
            </p:cNvSpPr>
            <p:nvPr/>
          </p:nvSpPr>
          <p:spPr bwMode="auto">
            <a:xfrm>
              <a:off x="3131268" y="3193095"/>
              <a:ext cx="1210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1</a:t>
              </a:r>
            </a:p>
          </p:txBody>
        </p:sp>
        <p:sp>
          <p:nvSpPr>
            <p:cNvPr id="17446" name="TextBox 78"/>
            <p:cNvSpPr txBox="1">
              <a:spLocks noChangeArrowheads="1"/>
            </p:cNvSpPr>
            <p:nvPr/>
          </p:nvSpPr>
          <p:spPr bwMode="auto">
            <a:xfrm>
              <a:off x="4440107" y="3193095"/>
              <a:ext cx="1210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2</a:t>
              </a:r>
            </a:p>
          </p:txBody>
        </p:sp>
        <p:cxnSp>
          <p:nvCxnSpPr>
            <p:cNvPr id="17447" name="Straight Arrow Connector 79"/>
            <p:cNvCxnSpPr>
              <a:cxnSpLocks noChangeShapeType="1"/>
            </p:cNvCxnSpPr>
            <p:nvPr/>
          </p:nvCxnSpPr>
          <p:spPr bwMode="auto">
            <a:xfrm>
              <a:off x="4323792" y="2585696"/>
              <a:ext cx="0" cy="28165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48" name="Straight Arrow Connector 80"/>
            <p:cNvCxnSpPr>
              <a:cxnSpLocks noChangeShapeType="1"/>
            </p:cNvCxnSpPr>
            <p:nvPr/>
          </p:nvCxnSpPr>
          <p:spPr bwMode="auto">
            <a:xfrm>
              <a:off x="3590729" y="3021235"/>
              <a:ext cx="0" cy="21544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49" name="Straight Arrow Connector 82"/>
            <p:cNvCxnSpPr>
              <a:cxnSpLocks noChangeShapeType="1"/>
            </p:cNvCxnSpPr>
            <p:nvPr/>
          </p:nvCxnSpPr>
          <p:spPr bwMode="auto">
            <a:xfrm>
              <a:off x="5144228" y="3021235"/>
              <a:ext cx="0" cy="21544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0" name="Straight Arrow Connector 83"/>
            <p:cNvCxnSpPr>
              <a:cxnSpLocks noChangeShapeType="1"/>
            </p:cNvCxnSpPr>
            <p:nvPr/>
          </p:nvCxnSpPr>
          <p:spPr bwMode="auto">
            <a:xfrm>
              <a:off x="3590729" y="3464747"/>
              <a:ext cx="0" cy="21544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1" name="Straight Arrow Connector 84"/>
            <p:cNvCxnSpPr>
              <a:cxnSpLocks noChangeShapeType="1"/>
            </p:cNvCxnSpPr>
            <p:nvPr/>
          </p:nvCxnSpPr>
          <p:spPr bwMode="auto">
            <a:xfrm>
              <a:off x="5144228" y="3464747"/>
              <a:ext cx="0" cy="21544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2" name="Straight Arrow Connector 87"/>
            <p:cNvCxnSpPr>
              <a:cxnSpLocks noChangeShapeType="1"/>
            </p:cNvCxnSpPr>
            <p:nvPr/>
          </p:nvCxnSpPr>
          <p:spPr bwMode="auto">
            <a:xfrm>
              <a:off x="4323792" y="3680191"/>
              <a:ext cx="0" cy="28165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3" name="Straight Arrow Connector 14"/>
            <p:cNvCxnSpPr>
              <a:cxnSpLocks noChangeShapeType="1"/>
            </p:cNvCxnSpPr>
            <p:nvPr/>
          </p:nvCxnSpPr>
          <p:spPr bwMode="auto">
            <a:xfrm>
              <a:off x="3589362" y="3680191"/>
              <a:ext cx="734430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54" name="Straight Connector 16"/>
            <p:cNvCxnSpPr>
              <a:cxnSpLocks noChangeShapeType="1"/>
            </p:cNvCxnSpPr>
            <p:nvPr/>
          </p:nvCxnSpPr>
          <p:spPr bwMode="auto">
            <a:xfrm flipH="1">
              <a:off x="4323792" y="3680191"/>
              <a:ext cx="820436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55" name="Rectangle 17"/>
            <p:cNvSpPr>
              <a:spLocks noChangeArrowheads="1"/>
            </p:cNvSpPr>
            <p:nvPr/>
          </p:nvSpPr>
          <p:spPr bwMode="auto">
            <a:xfrm>
              <a:off x="3297172" y="4851258"/>
              <a:ext cx="1210588" cy="30777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7456" name="Rectangle 95"/>
            <p:cNvSpPr>
              <a:spLocks noChangeArrowheads="1"/>
            </p:cNvSpPr>
            <p:nvPr/>
          </p:nvSpPr>
          <p:spPr bwMode="auto">
            <a:xfrm>
              <a:off x="4507760" y="4851258"/>
              <a:ext cx="1210588" cy="307778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7457" name="Rectangle 18"/>
            <p:cNvSpPr>
              <a:spLocks noChangeArrowheads="1"/>
            </p:cNvSpPr>
            <p:nvPr/>
          </p:nvSpPr>
          <p:spPr bwMode="auto">
            <a:xfrm>
              <a:off x="3297172" y="4555234"/>
              <a:ext cx="2421176" cy="296023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7458" name="TextBox 97"/>
            <p:cNvSpPr txBox="1">
              <a:spLocks noChangeArrowheads="1"/>
            </p:cNvSpPr>
            <p:nvPr/>
          </p:nvSpPr>
          <p:spPr bwMode="auto">
            <a:xfrm>
              <a:off x="4194737" y="4503668"/>
              <a:ext cx="7168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&lt; y ?</a:t>
              </a:r>
            </a:p>
          </p:txBody>
        </p:sp>
        <p:cxnSp>
          <p:nvCxnSpPr>
            <p:cNvPr id="17459" name="Straight Connector 24"/>
            <p:cNvCxnSpPr>
              <a:cxnSpLocks noChangeShapeType="1"/>
            </p:cNvCxnSpPr>
            <p:nvPr/>
          </p:nvCxnSpPr>
          <p:spPr bwMode="auto">
            <a:xfrm>
              <a:off x="3297172" y="4559093"/>
              <a:ext cx="1210588" cy="29216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60" name="Straight Connector 26"/>
            <p:cNvCxnSpPr>
              <a:cxnSpLocks noChangeShapeType="1"/>
              <a:endCxn id="17457" idx="2"/>
            </p:cNvCxnSpPr>
            <p:nvPr/>
          </p:nvCxnSpPr>
          <p:spPr bwMode="auto">
            <a:xfrm flipH="1">
              <a:off x="4507760" y="4555233"/>
              <a:ext cx="1210588" cy="29602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61" name="TextBox 107"/>
            <p:cNvSpPr txBox="1">
              <a:spLocks noChangeArrowheads="1"/>
            </p:cNvSpPr>
            <p:nvPr/>
          </p:nvSpPr>
          <p:spPr bwMode="auto">
            <a:xfrm>
              <a:off x="3382256" y="4574523"/>
              <a:ext cx="224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7462" name="TextBox 108"/>
            <p:cNvSpPr txBox="1">
              <a:spLocks noChangeArrowheads="1"/>
            </p:cNvSpPr>
            <p:nvPr/>
          </p:nvSpPr>
          <p:spPr bwMode="auto">
            <a:xfrm>
              <a:off x="5379252" y="4586097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>
              <a:off x="2707365" y="2218341"/>
              <a:ext cx="0" cy="320103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64" name="TextBox 92"/>
            <p:cNvSpPr txBox="1">
              <a:spLocks noChangeArrowheads="1"/>
            </p:cNvSpPr>
            <p:nvPr/>
          </p:nvSpPr>
          <p:spPr bwMode="auto">
            <a:xfrm>
              <a:off x="3285244" y="4857856"/>
              <a:ext cx="1210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1</a:t>
              </a:r>
            </a:p>
          </p:txBody>
        </p:sp>
        <p:sp>
          <p:nvSpPr>
            <p:cNvPr id="17465" name="TextBox 94"/>
            <p:cNvSpPr txBox="1">
              <a:spLocks noChangeArrowheads="1"/>
            </p:cNvSpPr>
            <p:nvPr/>
          </p:nvSpPr>
          <p:spPr bwMode="auto">
            <a:xfrm>
              <a:off x="4495832" y="4857856"/>
              <a:ext cx="1210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 2</a:t>
              </a:r>
            </a:p>
          </p:txBody>
        </p:sp>
        <p:sp>
          <p:nvSpPr>
            <p:cNvPr id="65" name="TextBox 107"/>
            <p:cNvSpPr txBox="1">
              <a:spLocks noChangeArrowheads="1"/>
            </p:cNvSpPr>
            <p:nvPr/>
          </p:nvSpPr>
          <p:spPr bwMode="auto">
            <a:xfrm>
              <a:off x="3714243" y="2736183"/>
              <a:ext cx="224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66" name="TextBox 108"/>
            <p:cNvSpPr txBox="1">
              <a:spLocks noChangeArrowheads="1"/>
            </p:cNvSpPr>
            <p:nvPr/>
          </p:nvSpPr>
          <p:spPr bwMode="auto">
            <a:xfrm>
              <a:off x="4728410" y="2740444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sp>
        <p:nvSpPr>
          <p:cNvPr id="143" name="TextBox 142"/>
          <p:cNvSpPr txBox="1">
            <a:spLocks noChangeArrowheads="1"/>
          </p:cNvSpPr>
          <p:nvPr/>
        </p:nvSpPr>
        <p:spPr bwMode="auto">
          <a:xfrm>
            <a:off x="685800" y="5780088"/>
            <a:ext cx="2722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Lassen sich auch schachteln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Aufwändig zu zeichnen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/>
              <a:t>Heute kaum noch verwendet</a:t>
            </a:r>
          </a:p>
        </p:txBody>
      </p: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6186488" y="2079625"/>
            <a:ext cx="2233612" cy="3340100"/>
            <a:chOff x="6186061" y="2080269"/>
            <a:chExt cx="2234370" cy="3339107"/>
          </a:xfrm>
        </p:grpSpPr>
        <p:sp>
          <p:nvSpPr>
            <p:cNvPr id="142" name="Rectangle 141"/>
            <p:cNvSpPr/>
            <p:nvPr/>
          </p:nvSpPr>
          <p:spPr bwMode="auto">
            <a:xfrm>
              <a:off x="6522725" y="4278303"/>
              <a:ext cx="1897706" cy="1128376"/>
            </a:xfrm>
            <a:prstGeom prst="rect">
              <a:avLst/>
            </a:prstGeom>
            <a:solidFill>
              <a:srgbClr val="FFFF99"/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721230" y="4573491"/>
              <a:ext cx="1473700" cy="580852"/>
            </a:xfrm>
            <a:prstGeom prst="rect">
              <a:avLst/>
            </a:prstGeom>
            <a:solidFill>
              <a:schemeClr val="accent3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7419" name="TextBox 64"/>
            <p:cNvSpPr txBox="1">
              <a:spLocks noChangeArrowheads="1"/>
            </p:cNvSpPr>
            <p:nvPr/>
          </p:nvSpPr>
          <p:spPr bwMode="auto">
            <a:xfrm>
              <a:off x="6984273" y="2080269"/>
              <a:ext cx="9845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b="1" i="1"/>
                <a:t>Schleifen</a:t>
              </a:r>
              <a:endParaRPr lang="de-AT" altLang="de-DE" b="1" i="1" u="sng"/>
            </a:p>
          </p:txBody>
        </p:sp>
        <p:sp>
          <p:nvSpPr>
            <p:cNvPr id="17420" name="TextBox 109"/>
            <p:cNvSpPr txBox="1">
              <a:spLocks noChangeArrowheads="1"/>
            </p:cNvSpPr>
            <p:nvPr/>
          </p:nvSpPr>
          <p:spPr bwMode="auto">
            <a:xfrm>
              <a:off x="7181450" y="2824909"/>
              <a:ext cx="577598" cy="30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&gt; </a:t>
              </a:r>
              <a:r>
                <a:rPr lang="de-AT" altLang="de-DE" sz="140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AT" altLang="de-DE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421" name="Straight Connector 28"/>
            <p:cNvCxnSpPr>
              <a:cxnSpLocks noChangeShapeType="1"/>
            </p:cNvCxnSpPr>
            <p:nvPr/>
          </p:nvCxnSpPr>
          <p:spPr bwMode="auto">
            <a:xfrm>
              <a:off x="7036139" y="2875066"/>
              <a:ext cx="87568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2" name="Straight Connector 30"/>
            <p:cNvCxnSpPr>
              <a:cxnSpLocks noChangeShapeType="1"/>
            </p:cNvCxnSpPr>
            <p:nvPr/>
          </p:nvCxnSpPr>
          <p:spPr bwMode="auto">
            <a:xfrm flipH="1">
              <a:off x="6932408" y="2875066"/>
              <a:ext cx="103731" cy="103731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3" name="Straight Connector 114"/>
            <p:cNvCxnSpPr>
              <a:cxnSpLocks noChangeShapeType="1"/>
            </p:cNvCxnSpPr>
            <p:nvPr/>
          </p:nvCxnSpPr>
          <p:spPr bwMode="auto">
            <a:xfrm flipH="1" flipV="1">
              <a:off x="6932408" y="2978664"/>
              <a:ext cx="103731" cy="103731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4" name="Straight Connector 115"/>
            <p:cNvCxnSpPr>
              <a:cxnSpLocks noChangeShapeType="1"/>
            </p:cNvCxnSpPr>
            <p:nvPr/>
          </p:nvCxnSpPr>
          <p:spPr bwMode="auto">
            <a:xfrm>
              <a:off x="7036139" y="3082395"/>
              <a:ext cx="87568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5" name="Straight Connector 116"/>
            <p:cNvCxnSpPr>
              <a:cxnSpLocks noChangeShapeType="1"/>
            </p:cNvCxnSpPr>
            <p:nvPr/>
          </p:nvCxnSpPr>
          <p:spPr bwMode="auto">
            <a:xfrm flipH="1" flipV="1">
              <a:off x="7906588" y="2875066"/>
              <a:ext cx="103731" cy="103731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6" name="Straight Connector 117"/>
            <p:cNvCxnSpPr>
              <a:cxnSpLocks noChangeShapeType="1"/>
            </p:cNvCxnSpPr>
            <p:nvPr/>
          </p:nvCxnSpPr>
          <p:spPr bwMode="auto">
            <a:xfrm flipH="1">
              <a:off x="7906588" y="2978664"/>
              <a:ext cx="103731" cy="103731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7" name="Straight Arrow Connector 118"/>
            <p:cNvCxnSpPr>
              <a:cxnSpLocks noChangeShapeType="1"/>
            </p:cNvCxnSpPr>
            <p:nvPr/>
          </p:nvCxnSpPr>
          <p:spPr bwMode="auto">
            <a:xfrm>
              <a:off x="7471363" y="2585696"/>
              <a:ext cx="0" cy="28165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8" name="Straight Connector 32"/>
            <p:cNvCxnSpPr>
              <a:cxnSpLocks noChangeShapeType="1"/>
            </p:cNvCxnSpPr>
            <p:nvPr/>
          </p:nvCxnSpPr>
          <p:spPr bwMode="auto">
            <a:xfrm>
              <a:off x="7471363" y="3088924"/>
              <a:ext cx="0" cy="22212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9" name="Straight Connector 121"/>
            <p:cNvCxnSpPr>
              <a:cxnSpLocks noChangeShapeType="1"/>
            </p:cNvCxnSpPr>
            <p:nvPr/>
          </p:nvCxnSpPr>
          <p:spPr bwMode="auto">
            <a:xfrm>
              <a:off x="7471363" y="3546811"/>
              <a:ext cx="0" cy="22212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30" name="TextBox 122"/>
            <p:cNvSpPr txBox="1">
              <a:spLocks noChangeArrowheads="1"/>
            </p:cNvSpPr>
            <p:nvPr/>
          </p:nvSpPr>
          <p:spPr bwMode="auto">
            <a:xfrm>
              <a:off x="6843854" y="3263452"/>
              <a:ext cx="12602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Anweisungen</a:t>
              </a:r>
            </a:p>
          </p:txBody>
        </p:sp>
        <p:sp>
          <p:nvSpPr>
            <p:cNvPr id="17431" name="Oval 33"/>
            <p:cNvSpPr>
              <a:spLocks noChangeArrowheads="1"/>
            </p:cNvSpPr>
            <p:nvPr/>
          </p:nvSpPr>
          <p:spPr bwMode="auto">
            <a:xfrm>
              <a:off x="7445973" y="3767848"/>
              <a:ext cx="45719" cy="45719"/>
            </a:xfrm>
            <a:prstGeom prst="ellips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cxnSp>
          <p:nvCxnSpPr>
            <p:cNvPr id="17432" name="Straight Connector 35"/>
            <p:cNvCxnSpPr>
              <a:cxnSpLocks noChangeShapeType="1"/>
            </p:cNvCxnSpPr>
            <p:nvPr/>
          </p:nvCxnSpPr>
          <p:spPr bwMode="auto">
            <a:xfrm flipH="1">
              <a:off x="6789882" y="3800497"/>
              <a:ext cx="65609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3" name="Straight Connector 37"/>
            <p:cNvCxnSpPr>
              <a:cxnSpLocks noChangeShapeType="1"/>
            </p:cNvCxnSpPr>
            <p:nvPr/>
          </p:nvCxnSpPr>
          <p:spPr bwMode="auto">
            <a:xfrm flipV="1">
              <a:off x="6789882" y="2978664"/>
              <a:ext cx="0" cy="82183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4" name="Straight Arrow Connector 39"/>
            <p:cNvCxnSpPr>
              <a:cxnSpLocks noChangeShapeType="1"/>
            </p:cNvCxnSpPr>
            <p:nvPr/>
          </p:nvCxnSpPr>
          <p:spPr bwMode="auto">
            <a:xfrm>
              <a:off x="6789882" y="2978664"/>
              <a:ext cx="142526" cy="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5" name="Straight Arrow Connector 130"/>
            <p:cNvCxnSpPr>
              <a:cxnSpLocks noChangeShapeType="1"/>
            </p:cNvCxnSpPr>
            <p:nvPr/>
          </p:nvCxnSpPr>
          <p:spPr bwMode="auto">
            <a:xfrm>
              <a:off x="7471363" y="3816126"/>
              <a:ext cx="0" cy="215776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36" name="TextBox 135"/>
            <p:cNvSpPr txBox="1">
              <a:spLocks noChangeArrowheads="1"/>
            </p:cNvSpPr>
            <p:nvPr/>
          </p:nvSpPr>
          <p:spPr bwMode="auto">
            <a:xfrm>
              <a:off x="6984273" y="4556164"/>
              <a:ext cx="5774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x &gt; 0</a:t>
              </a:r>
            </a:p>
          </p:txBody>
        </p:sp>
        <p:cxnSp>
          <p:nvCxnSpPr>
            <p:cNvPr id="139" name="Straight Connector 138"/>
            <p:cNvCxnSpPr/>
            <p:nvPr/>
          </p:nvCxnSpPr>
          <p:spPr bwMode="auto">
            <a:xfrm>
              <a:off x="6186061" y="2218341"/>
              <a:ext cx="0" cy="320103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4" name="Rectangle 133"/>
            <p:cNvSpPr/>
            <p:nvPr/>
          </p:nvSpPr>
          <p:spPr bwMode="auto">
            <a:xfrm>
              <a:off x="6984844" y="4846459"/>
              <a:ext cx="1210086" cy="307883"/>
            </a:xfrm>
            <a:prstGeom prst="rect">
              <a:avLst/>
            </a:prstGeom>
            <a:solidFill>
              <a:schemeClr val="accent3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7439" name="TextBox 132"/>
            <p:cNvSpPr txBox="1">
              <a:spLocks noChangeArrowheads="1"/>
            </p:cNvSpPr>
            <p:nvPr/>
          </p:nvSpPr>
          <p:spPr bwMode="auto">
            <a:xfrm>
              <a:off x="6960417" y="4839850"/>
              <a:ext cx="12602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B161CA-53D1-473A-AC25-BD9F34872F2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400" smtClean="0"/>
              <a:t>Struktugramme -- Beispiel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5800" y="1254125"/>
            <a:ext cx="3489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Berechnung der Exponentialfunktion x</a:t>
            </a:r>
            <a:r>
              <a:rPr lang="de-AT" altLang="de-DE" baseline="30000"/>
              <a:t>n</a:t>
            </a:r>
            <a:endParaRPr lang="de-AT" altLang="de-DE" u="sng" baseline="30000"/>
          </a:p>
        </p:txBody>
      </p:sp>
      <p:sp>
        <p:nvSpPr>
          <p:cNvPr id="18437" name="Text Box 51"/>
          <p:cNvSpPr txBox="1">
            <a:spLocks noChangeArrowheads="1"/>
          </p:cNvSpPr>
          <p:nvPr/>
        </p:nvSpPr>
        <p:spPr bwMode="auto">
          <a:xfrm>
            <a:off x="1898650" y="2525713"/>
            <a:ext cx="8096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cxnSp>
        <p:nvCxnSpPr>
          <p:cNvPr id="18438" name="Straight Arrow Connector 6"/>
          <p:cNvCxnSpPr>
            <a:cxnSpLocks noChangeShapeType="1"/>
          </p:cNvCxnSpPr>
          <p:nvPr/>
        </p:nvCxnSpPr>
        <p:spPr bwMode="auto">
          <a:xfrm flipH="1">
            <a:off x="2303463" y="2447925"/>
            <a:ext cx="3175" cy="1285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39" name="AutoShape 3"/>
          <p:cNvSpPr>
            <a:spLocks noChangeArrowheads="1"/>
          </p:cNvSpPr>
          <p:nvPr/>
        </p:nvSpPr>
        <p:spPr bwMode="auto">
          <a:xfrm flipV="1">
            <a:off x="2116138" y="2227263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1365250" y="1901825"/>
            <a:ext cx="18748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Power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n,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res)</a:t>
            </a:r>
          </a:p>
        </p:txBody>
      </p:sp>
      <p:sp>
        <p:nvSpPr>
          <p:cNvPr id="18441" name="Text Box 51"/>
          <p:cNvSpPr txBox="1">
            <a:spLocks noChangeArrowheads="1"/>
          </p:cNvSpPr>
          <p:nvPr/>
        </p:nvSpPr>
        <p:spPr bwMode="auto">
          <a:xfrm>
            <a:off x="2009182" y="2946400"/>
            <a:ext cx="5870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&gt;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442" name="Straight Connector 10"/>
          <p:cNvCxnSpPr>
            <a:cxnSpLocks noChangeShapeType="1"/>
          </p:cNvCxnSpPr>
          <p:nvPr/>
        </p:nvCxnSpPr>
        <p:spPr bwMode="auto">
          <a:xfrm>
            <a:off x="1865313" y="2962275"/>
            <a:ext cx="841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3" name="Straight Connector 74"/>
          <p:cNvCxnSpPr>
            <a:cxnSpLocks noChangeShapeType="1"/>
          </p:cNvCxnSpPr>
          <p:nvPr/>
        </p:nvCxnSpPr>
        <p:spPr bwMode="auto">
          <a:xfrm>
            <a:off x="1865313" y="3240088"/>
            <a:ext cx="841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4" name="Straight Connector 12"/>
          <p:cNvCxnSpPr>
            <a:cxnSpLocks noChangeShapeType="1"/>
          </p:cNvCxnSpPr>
          <p:nvPr/>
        </p:nvCxnSpPr>
        <p:spPr bwMode="auto">
          <a:xfrm flipH="1">
            <a:off x="1728788" y="2962275"/>
            <a:ext cx="136525" cy="1381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5" name="Straight Connector 81"/>
          <p:cNvCxnSpPr>
            <a:cxnSpLocks noChangeShapeType="1"/>
          </p:cNvCxnSpPr>
          <p:nvPr/>
        </p:nvCxnSpPr>
        <p:spPr bwMode="auto">
          <a:xfrm flipH="1" flipV="1">
            <a:off x="1728788" y="3100388"/>
            <a:ext cx="136525" cy="1381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6" name="Straight Connector 85"/>
          <p:cNvCxnSpPr>
            <a:cxnSpLocks noChangeShapeType="1"/>
          </p:cNvCxnSpPr>
          <p:nvPr/>
        </p:nvCxnSpPr>
        <p:spPr bwMode="auto">
          <a:xfrm flipH="1" flipV="1">
            <a:off x="2706688" y="2962275"/>
            <a:ext cx="138112" cy="13811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7" name="Straight Connector 86"/>
          <p:cNvCxnSpPr>
            <a:cxnSpLocks noChangeShapeType="1"/>
          </p:cNvCxnSpPr>
          <p:nvPr/>
        </p:nvCxnSpPr>
        <p:spPr bwMode="auto">
          <a:xfrm flipH="1">
            <a:off x="2708275" y="3097213"/>
            <a:ext cx="138113" cy="1381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8" name="Straight Arrow Connector 88"/>
          <p:cNvCxnSpPr>
            <a:cxnSpLocks noChangeShapeType="1"/>
          </p:cNvCxnSpPr>
          <p:nvPr/>
        </p:nvCxnSpPr>
        <p:spPr bwMode="auto">
          <a:xfrm>
            <a:off x="2306638" y="2787650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49" name="Text Box 51"/>
          <p:cNvSpPr txBox="1">
            <a:spLocks noChangeArrowheads="1"/>
          </p:cNvSpPr>
          <p:nvPr/>
        </p:nvSpPr>
        <p:spPr bwMode="auto">
          <a:xfrm>
            <a:off x="1765300" y="3430588"/>
            <a:ext cx="1095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% 2 = 0 ?</a:t>
            </a:r>
          </a:p>
        </p:txBody>
      </p:sp>
      <p:cxnSp>
        <p:nvCxnSpPr>
          <p:cNvPr id="18450" name="Straight Arrow Connector 91"/>
          <p:cNvCxnSpPr>
            <a:cxnSpLocks noChangeShapeType="1"/>
          </p:cNvCxnSpPr>
          <p:nvPr/>
        </p:nvCxnSpPr>
        <p:spPr bwMode="auto">
          <a:xfrm>
            <a:off x="2306638" y="3235325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1" name="Straight Connector 22"/>
          <p:cNvCxnSpPr>
            <a:cxnSpLocks noChangeShapeType="1"/>
          </p:cNvCxnSpPr>
          <p:nvPr/>
        </p:nvCxnSpPr>
        <p:spPr bwMode="auto">
          <a:xfrm>
            <a:off x="2790825" y="3584575"/>
            <a:ext cx="2667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2" name="Straight Connector 93"/>
          <p:cNvCxnSpPr>
            <a:cxnSpLocks noChangeShapeType="1"/>
          </p:cNvCxnSpPr>
          <p:nvPr/>
        </p:nvCxnSpPr>
        <p:spPr bwMode="auto">
          <a:xfrm>
            <a:off x="1514475" y="3584575"/>
            <a:ext cx="2825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53" name="Text Box 51"/>
          <p:cNvSpPr txBox="1">
            <a:spLocks noChangeArrowheads="1"/>
          </p:cNvSpPr>
          <p:nvPr/>
        </p:nvSpPr>
        <p:spPr bwMode="auto">
          <a:xfrm>
            <a:off x="1054100" y="3729038"/>
            <a:ext cx="911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x * 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 / 2</a:t>
            </a:r>
          </a:p>
        </p:txBody>
      </p:sp>
      <p:sp>
        <p:nvSpPr>
          <p:cNvPr id="18454" name="Text Box 51"/>
          <p:cNvSpPr txBox="1">
            <a:spLocks noChangeArrowheads="1"/>
          </p:cNvSpPr>
          <p:nvPr/>
        </p:nvSpPr>
        <p:spPr bwMode="auto">
          <a:xfrm>
            <a:off x="2444750" y="3719513"/>
            <a:ext cx="12176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res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res * 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 - 1</a:t>
            </a:r>
          </a:p>
        </p:txBody>
      </p:sp>
      <p:cxnSp>
        <p:nvCxnSpPr>
          <p:cNvPr id="18455" name="Straight Arrow Connector 99"/>
          <p:cNvCxnSpPr>
            <a:cxnSpLocks noChangeShapeType="1"/>
          </p:cNvCxnSpPr>
          <p:nvPr/>
        </p:nvCxnSpPr>
        <p:spPr bwMode="auto">
          <a:xfrm>
            <a:off x="1514475" y="3584575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6" name="Straight Arrow Connector 100"/>
          <p:cNvCxnSpPr>
            <a:cxnSpLocks noChangeShapeType="1"/>
          </p:cNvCxnSpPr>
          <p:nvPr/>
        </p:nvCxnSpPr>
        <p:spPr bwMode="auto">
          <a:xfrm>
            <a:off x="3054350" y="3584575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7" name="Straight Arrow Connector 101"/>
          <p:cNvCxnSpPr>
            <a:cxnSpLocks noChangeShapeType="1"/>
          </p:cNvCxnSpPr>
          <p:nvPr/>
        </p:nvCxnSpPr>
        <p:spPr bwMode="auto">
          <a:xfrm>
            <a:off x="1514475" y="4213225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8" name="Straight Arrow Connector 102"/>
          <p:cNvCxnSpPr>
            <a:cxnSpLocks noChangeShapeType="1"/>
          </p:cNvCxnSpPr>
          <p:nvPr/>
        </p:nvCxnSpPr>
        <p:spPr bwMode="auto">
          <a:xfrm>
            <a:off x="3054350" y="4213225"/>
            <a:ext cx="0" cy="166688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59" name="Straight Arrow Connector 103"/>
          <p:cNvCxnSpPr>
            <a:cxnSpLocks noChangeShapeType="1"/>
          </p:cNvCxnSpPr>
          <p:nvPr/>
        </p:nvCxnSpPr>
        <p:spPr bwMode="auto">
          <a:xfrm>
            <a:off x="2306638" y="4379913"/>
            <a:ext cx="0" cy="219075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60" name="Straight Arrow Connector 29"/>
          <p:cNvCxnSpPr>
            <a:cxnSpLocks noChangeShapeType="1"/>
          </p:cNvCxnSpPr>
          <p:nvPr/>
        </p:nvCxnSpPr>
        <p:spPr bwMode="auto">
          <a:xfrm>
            <a:off x="1509713" y="4379913"/>
            <a:ext cx="790575" cy="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61" name="Straight Arrow Connector 34"/>
          <p:cNvCxnSpPr>
            <a:cxnSpLocks noChangeShapeType="1"/>
          </p:cNvCxnSpPr>
          <p:nvPr/>
        </p:nvCxnSpPr>
        <p:spPr bwMode="auto">
          <a:xfrm flipH="1">
            <a:off x="2312988" y="4379913"/>
            <a:ext cx="741362" cy="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62" name="Oval 38"/>
          <p:cNvSpPr>
            <a:spLocks noChangeArrowheads="1"/>
          </p:cNvSpPr>
          <p:nvPr/>
        </p:nvSpPr>
        <p:spPr bwMode="auto">
          <a:xfrm>
            <a:off x="2263775" y="4598988"/>
            <a:ext cx="73025" cy="73025"/>
          </a:xfrm>
          <a:prstGeom prst="ellips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cxnSp>
        <p:nvCxnSpPr>
          <p:cNvPr id="18463" name="Straight Connector 42"/>
          <p:cNvCxnSpPr>
            <a:cxnSpLocks noChangeShapeType="1"/>
          </p:cNvCxnSpPr>
          <p:nvPr/>
        </p:nvCxnSpPr>
        <p:spPr bwMode="auto">
          <a:xfrm flipH="1">
            <a:off x="1023938" y="4635500"/>
            <a:ext cx="123983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64" name="Straight Connector 46"/>
          <p:cNvCxnSpPr>
            <a:cxnSpLocks noChangeShapeType="1"/>
          </p:cNvCxnSpPr>
          <p:nvPr/>
        </p:nvCxnSpPr>
        <p:spPr bwMode="auto">
          <a:xfrm flipV="1">
            <a:off x="1022350" y="3097213"/>
            <a:ext cx="0" cy="1538287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65" name="Straight Arrow Connector 51"/>
          <p:cNvCxnSpPr>
            <a:cxnSpLocks noChangeShapeType="1"/>
          </p:cNvCxnSpPr>
          <p:nvPr/>
        </p:nvCxnSpPr>
        <p:spPr bwMode="auto">
          <a:xfrm>
            <a:off x="1022350" y="3097213"/>
            <a:ext cx="706438" cy="0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66" name="Text Box 51"/>
          <p:cNvSpPr txBox="1">
            <a:spLocks noChangeArrowheads="1"/>
          </p:cNvSpPr>
          <p:nvPr/>
        </p:nvSpPr>
        <p:spPr bwMode="auto">
          <a:xfrm>
            <a:off x="1543050" y="3313113"/>
            <a:ext cx="2254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8467" name="Text Box 51"/>
          <p:cNvSpPr txBox="1">
            <a:spLocks noChangeArrowheads="1"/>
          </p:cNvSpPr>
          <p:nvPr/>
        </p:nvSpPr>
        <p:spPr bwMode="auto">
          <a:xfrm>
            <a:off x="2765425" y="3324225"/>
            <a:ext cx="284163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cxnSp>
        <p:nvCxnSpPr>
          <p:cNvPr id="18468" name="Straight Arrow Connector 113"/>
          <p:cNvCxnSpPr>
            <a:cxnSpLocks noChangeShapeType="1"/>
          </p:cNvCxnSpPr>
          <p:nvPr/>
        </p:nvCxnSpPr>
        <p:spPr bwMode="auto">
          <a:xfrm flipH="1">
            <a:off x="2303463" y="4672013"/>
            <a:ext cx="3175" cy="128587"/>
          </a:xfrm>
          <a:prstGeom prst="straightConnector1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69" name="AutoShape 3"/>
          <p:cNvSpPr>
            <a:spLocks noChangeArrowheads="1"/>
          </p:cNvSpPr>
          <p:nvPr/>
        </p:nvSpPr>
        <p:spPr bwMode="auto">
          <a:xfrm flipV="1">
            <a:off x="2116138" y="4797425"/>
            <a:ext cx="381000" cy="228600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grpSp>
        <p:nvGrpSpPr>
          <p:cNvPr id="5" name="Group 4"/>
          <p:cNvGrpSpPr/>
          <p:nvPr/>
        </p:nvGrpSpPr>
        <p:grpSpPr>
          <a:xfrm>
            <a:off x="4610100" y="1930400"/>
            <a:ext cx="2651125" cy="1809750"/>
            <a:chOff x="4610100" y="1930400"/>
            <a:chExt cx="2651125" cy="1809750"/>
          </a:xfrm>
        </p:grpSpPr>
        <p:sp>
          <p:nvSpPr>
            <p:cNvPr id="18470" name="Text Box 51"/>
            <p:cNvSpPr txBox="1">
              <a:spLocks noChangeArrowheads="1"/>
            </p:cNvSpPr>
            <p:nvPr/>
          </p:nvSpPr>
          <p:spPr bwMode="auto">
            <a:xfrm>
              <a:off x="4954588" y="3216275"/>
              <a:ext cx="91122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x * x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n / 2</a:t>
              </a:r>
            </a:p>
          </p:txBody>
        </p:sp>
        <p:sp>
          <p:nvSpPr>
            <p:cNvPr id="18471" name="Rectangle 52"/>
            <p:cNvSpPr>
              <a:spLocks noChangeArrowheads="1"/>
            </p:cNvSpPr>
            <p:nvPr/>
          </p:nvSpPr>
          <p:spPr bwMode="auto">
            <a:xfrm>
              <a:off x="4954588" y="3216275"/>
              <a:ext cx="1125537" cy="52387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8472" name="Rectangle 123"/>
            <p:cNvSpPr>
              <a:spLocks noChangeArrowheads="1"/>
            </p:cNvSpPr>
            <p:nvPr/>
          </p:nvSpPr>
          <p:spPr bwMode="auto">
            <a:xfrm>
              <a:off x="6080125" y="3216275"/>
              <a:ext cx="1147763" cy="52387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8473" name="Text Box 51"/>
            <p:cNvSpPr txBox="1">
              <a:spLocks noChangeArrowheads="1"/>
            </p:cNvSpPr>
            <p:nvPr/>
          </p:nvSpPr>
          <p:spPr bwMode="auto">
            <a:xfrm>
              <a:off x="6043613" y="3206750"/>
              <a:ext cx="1217612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res * x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n - 1</a:t>
              </a:r>
            </a:p>
          </p:txBody>
        </p:sp>
        <p:sp>
          <p:nvSpPr>
            <p:cNvPr id="18474" name="Rectangle 53"/>
            <p:cNvSpPr>
              <a:spLocks noChangeArrowheads="1"/>
            </p:cNvSpPr>
            <p:nvPr/>
          </p:nvSpPr>
          <p:spPr bwMode="auto">
            <a:xfrm>
              <a:off x="4954588" y="2889250"/>
              <a:ext cx="2273300" cy="32702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8475" name="Text Box 51"/>
            <p:cNvSpPr txBox="1">
              <a:spLocks noChangeArrowheads="1"/>
            </p:cNvSpPr>
            <p:nvPr/>
          </p:nvSpPr>
          <p:spPr bwMode="auto">
            <a:xfrm>
              <a:off x="5592763" y="2841625"/>
              <a:ext cx="109537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% 2 = 0 ?</a:t>
              </a:r>
            </a:p>
          </p:txBody>
        </p:sp>
        <p:cxnSp>
          <p:nvCxnSpPr>
            <p:cNvPr id="18476" name="Straight Connector 55"/>
            <p:cNvCxnSpPr>
              <a:cxnSpLocks noChangeShapeType="1"/>
              <a:endCxn id="18474" idx="2"/>
            </p:cNvCxnSpPr>
            <p:nvPr/>
          </p:nvCxnSpPr>
          <p:spPr bwMode="auto">
            <a:xfrm>
              <a:off x="4954588" y="2889250"/>
              <a:ext cx="1136650" cy="3270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77" name="Straight Connector 57"/>
            <p:cNvCxnSpPr>
              <a:cxnSpLocks noChangeShapeType="1"/>
              <a:endCxn id="18474" idx="2"/>
            </p:cNvCxnSpPr>
            <p:nvPr/>
          </p:nvCxnSpPr>
          <p:spPr bwMode="auto">
            <a:xfrm flipH="1">
              <a:off x="6091238" y="2889250"/>
              <a:ext cx="1136650" cy="3270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78" name="Text Box 51"/>
            <p:cNvSpPr txBox="1">
              <a:spLocks noChangeArrowheads="1"/>
            </p:cNvSpPr>
            <p:nvPr/>
          </p:nvSpPr>
          <p:spPr bwMode="auto">
            <a:xfrm>
              <a:off x="4991100" y="2932113"/>
              <a:ext cx="225425" cy="306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8479" name="Text Box 51"/>
            <p:cNvSpPr txBox="1">
              <a:spLocks noChangeArrowheads="1"/>
            </p:cNvSpPr>
            <p:nvPr/>
          </p:nvSpPr>
          <p:spPr bwMode="auto">
            <a:xfrm>
              <a:off x="6927850" y="2932113"/>
              <a:ext cx="284163" cy="306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18480" name="Rectangle 14340"/>
            <p:cNvSpPr>
              <a:spLocks noChangeArrowheads="1"/>
            </p:cNvSpPr>
            <p:nvPr/>
          </p:nvSpPr>
          <p:spPr bwMode="auto">
            <a:xfrm>
              <a:off x="4695825" y="2584450"/>
              <a:ext cx="2532063" cy="1155700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8481" name="Text Box 51"/>
            <p:cNvSpPr txBox="1">
              <a:spLocks noChangeArrowheads="1"/>
            </p:cNvSpPr>
            <p:nvPr/>
          </p:nvSpPr>
          <p:spPr bwMode="auto">
            <a:xfrm>
              <a:off x="4899025" y="2560638"/>
              <a:ext cx="585788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 &gt; 0</a:t>
              </a:r>
            </a:p>
          </p:txBody>
        </p:sp>
        <p:sp>
          <p:nvSpPr>
            <p:cNvPr id="18482" name="Rectangle 137"/>
            <p:cNvSpPr>
              <a:spLocks noChangeArrowheads="1"/>
            </p:cNvSpPr>
            <p:nvPr/>
          </p:nvSpPr>
          <p:spPr bwMode="auto">
            <a:xfrm>
              <a:off x="4695825" y="2276475"/>
              <a:ext cx="2532063" cy="307975"/>
            </a:xfrm>
            <a:prstGeom prst="rect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18483" name="Text Box 51"/>
            <p:cNvSpPr txBox="1">
              <a:spLocks noChangeArrowheads="1"/>
            </p:cNvSpPr>
            <p:nvPr/>
          </p:nvSpPr>
          <p:spPr bwMode="auto">
            <a:xfrm>
              <a:off x="4899025" y="2266950"/>
              <a:ext cx="80962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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</p:txBody>
        </p:sp>
        <p:sp>
          <p:nvSpPr>
            <p:cNvPr id="18484" name="Text Box 7"/>
            <p:cNvSpPr txBox="1">
              <a:spLocks noChangeArrowheads="1"/>
            </p:cNvSpPr>
            <p:nvPr/>
          </p:nvSpPr>
          <p:spPr bwMode="auto">
            <a:xfrm>
              <a:off x="4610100" y="1930400"/>
              <a:ext cx="1874838" cy="306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Power (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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x,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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n,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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res)</a:t>
              </a:r>
            </a:p>
          </p:txBody>
        </p:sp>
      </p:grpSp>
      <p:grpSp>
        <p:nvGrpSpPr>
          <p:cNvPr id="145" name="Group 29"/>
          <p:cNvGrpSpPr>
            <a:grpSpLocks/>
          </p:cNvGrpSpPr>
          <p:nvPr/>
        </p:nvGrpSpPr>
        <p:grpSpPr bwMode="auto">
          <a:xfrm>
            <a:off x="5351463" y="5372100"/>
            <a:ext cx="635000" cy="244475"/>
            <a:chOff x="4295" y="2685"/>
            <a:chExt cx="400" cy="154"/>
          </a:xfrm>
        </p:grpSpPr>
        <p:sp>
          <p:nvSpPr>
            <p:cNvPr id="18507" name="Text Box 16"/>
            <p:cNvSpPr txBox="1">
              <a:spLocks noChangeArrowheads="1"/>
            </p:cNvSpPr>
            <p:nvPr/>
          </p:nvSpPr>
          <p:spPr bwMode="auto">
            <a:xfrm>
              <a:off x="4631" y="2685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</a:t>
              </a:r>
            </a:p>
          </p:txBody>
        </p:sp>
        <p:sp>
          <p:nvSpPr>
            <p:cNvPr id="18508" name="Text Box 17"/>
            <p:cNvSpPr txBox="1">
              <a:spLocks noChangeArrowheads="1"/>
            </p:cNvSpPr>
            <p:nvPr/>
          </p:nvSpPr>
          <p:spPr bwMode="auto">
            <a:xfrm>
              <a:off x="4295" y="2685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4</a:t>
              </a:r>
            </a:p>
          </p:txBody>
        </p:sp>
      </p:grpSp>
      <p:grpSp>
        <p:nvGrpSpPr>
          <p:cNvPr id="148" name="Group 30"/>
          <p:cNvGrpSpPr>
            <a:grpSpLocks/>
          </p:cNvGrpSpPr>
          <p:nvPr/>
        </p:nvGrpSpPr>
        <p:grpSpPr bwMode="auto">
          <a:xfrm>
            <a:off x="4827588" y="5648325"/>
            <a:ext cx="625475" cy="244475"/>
            <a:chOff x="3965" y="2859"/>
            <a:chExt cx="394" cy="154"/>
          </a:xfrm>
        </p:grpSpPr>
        <p:sp>
          <p:nvSpPr>
            <p:cNvPr id="18505" name="Text Box 18"/>
            <p:cNvSpPr txBox="1">
              <a:spLocks noChangeArrowheads="1"/>
            </p:cNvSpPr>
            <p:nvPr/>
          </p:nvSpPr>
          <p:spPr bwMode="auto">
            <a:xfrm>
              <a:off x="3965" y="2859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4</a:t>
              </a:r>
            </a:p>
          </p:txBody>
        </p:sp>
        <p:sp>
          <p:nvSpPr>
            <p:cNvPr id="18506" name="Text Box 19"/>
            <p:cNvSpPr txBox="1">
              <a:spLocks noChangeArrowheads="1"/>
            </p:cNvSpPr>
            <p:nvPr/>
          </p:nvSpPr>
          <p:spPr bwMode="auto">
            <a:xfrm>
              <a:off x="4295" y="2859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</a:t>
              </a:r>
            </a:p>
          </p:txBody>
        </p:sp>
      </p:grpSp>
      <p:grpSp>
        <p:nvGrpSpPr>
          <p:cNvPr id="151" name="Group 31"/>
          <p:cNvGrpSpPr>
            <a:grpSpLocks/>
          </p:cNvGrpSpPr>
          <p:nvPr/>
        </p:nvGrpSpPr>
        <p:grpSpPr bwMode="auto">
          <a:xfrm>
            <a:off x="4725988" y="5953125"/>
            <a:ext cx="727075" cy="244475"/>
            <a:chOff x="3901" y="3051"/>
            <a:chExt cx="458" cy="154"/>
          </a:xfrm>
        </p:grpSpPr>
        <p:sp>
          <p:nvSpPr>
            <p:cNvPr id="18503" name="Text Box 20"/>
            <p:cNvSpPr txBox="1">
              <a:spLocks noChangeArrowheads="1"/>
            </p:cNvSpPr>
            <p:nvPr/>
          </p:nvSpPr>
          <p:spPr bwMode="auto">
            <a:xfrm>
              <a:off x="3901" y="3051"/>
              <a:ext cx="12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16</a:t>
              </a:r>
            </a:p>
          </p:txBody>
        </p:sp>
        <p:sp>
          <p:nvSpPr>
            <p:cNvPr id="18504" name="Text Box 21"/>
            <p:cNvSpPr txBox="1">
              <a:spLocks noChangeArrowheads="1"/>
            </p:cNvSpPr>
            <p:nvPr/>
          </p:nvSpPr>
          <p:spPr bwMode="auto">
            <a:xfrm>
              <a:off x="4295" y="3051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</a:t>
              </a:r>
            </a:p>
          </p:txBody>
        </p:sp>
      </p:grpSp>
      <p:grpSp>
        <p:nvGrpSpPr>
          <p:cNvPr id="154" name="Group 32"/>
          <p:cNvGrpSpPr>
            <a:grpSpLocks/>
          </p:cNvGrpSpPr>
          <p:nvPr/>
        </p:nvGrpSpPr>
        <p:grpSpPr bwMode="auto">
          <a:xfrm>
            <a:off x="5351463" y="6267450"/>
            <a:ext cx="635000" cy="244475"/>
            <a:chOff x="4295" y="3249"/>
            <a:chExt cx="400" cy="154"/>
          </a:xfrm>
        </p:grpSpPr>
        <p:sp>
          <p:nvSpPr>
            <p:cNvPr id="18501" name="Text Box 23"/>
            <p:cNvSpPr txBox="1">
              <a:spLocks noChangeArrowheads="1"/>
            </p:cNvSpPr>
            <p:nvPr/>
          </p:nvSpPr>
          <p:spPr bwMode="auto">
            <a:xfrm>
              <a:off x="4567" y="3249"/>
              <a:ext cx="12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32</a:t>
              </a:r>
            </a:p>
          </p:txBody>
        </p:sp>
        <p:sp>
          <p:nvSpPr>
            <p:cNvPr id="18502" name="Text Box 24"/>
            <p:cNvSpPr txBox="1">
              <a:spLocks noChangeArrowheads="1"/>
            </p:cNvSpPr>
            <p:nvPr/>
          </p:nvSpPr>
          <p:spPr bwMode="auto">
            <a:xfrm>
              <a:off x="4295" y="3249"/>
              <a:ext cx="6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0</a:t>
              </a:r>
            </a:p>
          </p:txBody>
        </p:sp>
      </p:grpSp>
      <p:grpSp>
        <p:nvGrpSpPr>
          <p:cNvPr id="14343" name="Group 14342"/>
          <p:cNvGrpSpPr>
            <a:grpSpLocks/>
          </p:cNvGrpSpPr>
          <p:nvPr/>
        </p:nvGrpSpPr>
        <p:grpSpPr bwMode="auto">
          <a:xfrm>
            <a:off x="4570413" y="4281488"/>
            <a:ext cx="2030412" cy="2219325"/>
            <a:chOff x="4569988" y="4280928"/>
            <a:chExt cx="2030108" cy="2219429"/>
          </a:xfrm>
        </p:grpSpPr>
        <p:sp>
          <p:nvSpPr>
            <p:cNvPr id="18491" name="Text Box 15"/>
            <p:cNvSpPr txBox="1">
              <a:spLocks noChangeArrowheads="1"/>
            </p:cNvSpPr>
            <p:nvPr/>
          </p:nvSpPr>
          <p:spPr bwMode="auto">
            <a:xfrm>
              <a:off x="5884283" y="5104945"/>
              <a:ext cx="10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1</a:t>
              </a:r>
            </a:p>
          </p:txBody>
        </p:sp>
        <p:sp>
          <p:nvSpPr>
            <p:cNvPr id="18492" name="Text Box 13"/>
            <p:cNvSpPr txBox="1">
              <a:spLocks noChangeArrowheads="1"/>
            </p:cNvSpPr>
            <p:nvPr/>
          </p:nvSpPr>
          <p:spPr bwMode="auto">
            <a:xfrm>
              <a:off x="4827008" y="5104945"/>
              <a:ext cx="10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2</a:t>
              </a:r>
            </a:p>
          </p:txBody>
        </p:sp>
        <p:sp>
          <p:nvSpPr>
            <p:cNvPr id="18493" name="Text Box 14"/>
            <p:cNvSpPr txBox="1">
              <a:spLocks noChangeArrowheads="1"/>
            </p:cNvSpPr>
            <p:nvPr/>
          </p:nvSpPr>
          <p:spPr bwMode="auto">
            <a:xfrm>
              <a:off x="5350883" y="5104945"/>
              <a:ext cx="10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5</a:t>
              </a:r>
            </a:p>
          </p:txBody>
        </p:sp>
        <p:sp>
          <p:nvSpPr>
            <p:cNvPr id="18494" name="Line 9"/>
            <p:cNvSpPr>
              <a:spLocks noChangeShapeType="1"/>
            </p:cNvSpPr>
            <p:nvPr/>
          </p:nvSpPr>
          <p:spPr bwMode="auto">
            <a:xfrm>
              <a:off x="4695245" y="5004932"/>
              <a:ext cx="1781175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95" name="Text Box 10"/>
            <p:cNvSpPr txBox="1">
              <a:spLocks noChangeArrowheads="1"/>
            </p:cNvSpPr>
            <p:nvPr/>
          </p:nvSpPr>
          <p:spPr bwMode="auto">
            <a:xfrm>
              <a:off x="4838120" y="4752520"/>
              <a:ext cx="10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x</a:t>
              </a:r>
            </a:p>
          </p:txBody>
        </p:sp>
        <p:sp>
          <p:nvSpPr>
            <p:cNvPr id="18496" name="Text Box 11"/>
            <p:cNvSpPr txBox="1">
              <a:spLocks noChangeArrowheads="1"/>
            </p:cNvSpPr>
            <p:nvPr/>
          </p:nvSpPr>
          <p:spPr bwMode="auto">
            <a:xfrm>
              <a:off x="5384220" y="4752520"/>
              <a:ext cx="10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n</a:t>
              </a:r>
            </a:p>
          </p:txBody>
        </p:sp>
        <p:sp>
          <p:nvSpPr>
            <p:cNvPr id="18497" name="Text Box 12"/>
            <p:cNvSpPr txBox="1">
              <a:spLocks noChangeArrowheads="1"/>
            </p:cNvSpPr>
            <p:nvPr/>
          </p:nvSpPr>
          <p:spPr bwMode="auto">
            <a:xfrm>
              <a:off x="5831895" y="4752520"/>
              <a:ext cx="23812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res</a:t>
              </a:r>
            </a:p>
          </p:txBody>
        </p:sp>
        <p:sp>
          <p:nvSpPr>
            <p:cNvPr id="18498" name="Line 25"/>
            <p:cNvSpPr>
              <a:spLocks noChangeShapeType="1"/>
            </p:cNvSpPr>
            <p:nvPr/>
          </p:nvSpPr>
          <p:spPr bwMode="auto">
            <a:xfrm>
              <a:off x="5133395" y="4843007"/>
              <a:ext cx="0" cy="16573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99" name="Line 26"/>
            <p:cNvSpPr>
              <a:spLocks noChangeShapeType="1"/>
            </p:cNvSpPr>
            <p:nvPr/>
          </p:nvSpPr>
          <p:spPr bwMode="auto">
            <a:xfrm>
              <a:off x="5685845" y="4843007"/>
              <a:ext cx="0" cy="16573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500" name="TextBox 14341"/>
            <p:cNvSpPr txBox="1">
              <a:spLocks noChangeArrowheads="1"/>
            </p:cNvSpPr>
            <p:nvPr/>
          </p:nvSpPr>
          <p:spPr bwMode="auto">
            <a:xfrm>
              <a:off x="4569988" y="4280928"/>
              <a:ext cx="203010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Schreibtischtest für 2</a:t>
              </a:r>
              <a:r>
                <a:rPr lang="de-AT" altLang="de-DE" i="1" baseline="30000"/>
                <a:t>5</a:t>
              </a:r>
            </a:p>
          </p:txBody>
        </p:sp>
      </p:grpSp>
      <p:sp>
        <p:nvSpPr>
          <p:cNvPr id="18490" name="Text Box 51"/>
          <p:cNvSpPr txBox="1">
            <a:spLocks noChangeArrowheads="1"/>
          </p:cNvSpPr>
          <p:nvPr/>
        </p:nvSpPr>
        <p:spPr bwMode="auto">
          <a:xfrm>
            <a:off x="939800" y="5195942"/>
            <a:ext cx="279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 % 2  ...  Rest der Division n / 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39800" y="5668719"/>
            <a:ext cx="3275127" cy="926127"/>
            <a:chOff x="939800" y="5668719"/>
            <a:chExt cx="3275127" cy="926127"/>
          </a:xfrm>
        </p:grpSpPr>
        <p:sp>
          <p:nvSpPr>
            <p:cNvPr id="2" name="TextBox 1"/>
            <p:cNvSpPr txBox="1"/>
            <p:nvPr/>
          </p:nvSpPr>
          <p:spPr>
            <a:xfrm>
              <a:off x="939800" y="5668719"/>
              <a:ext cx="32751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i="1" smtClean="0"/>
                <a:t>Warum funktioniert der Algorithmus?</a:t>
              </a:r>
              <a:endParaRPr lang="de-AT" i="1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57884" y="6001882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2n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= (x*x)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sz="1400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257884" y="6287069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n+1</a:t>
              </a:r>
              <a:r>
                <a:rPr lang="de-AT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= x*x</a:t>
              </a:r>
              <a:r>
                <a:rPr lang="de-AT" sz="1400" baseline="3000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de-AT" sz="1400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0460" y="2858947"/>
            <a:ext cx="4560426" cy="320233"/>
          </a:xfrm>
          <a:prstGeom prst="rect">
            <a:avLst/>
          </a:prstGeom>
          <a:solidFill>
            <a:srgbClr val="CCCCFF"/>
          </a:solidFill>
          <a:ln w="6350" cap="flat" cmpd="sng" algn="ctr">
            <a:solidFill>
              <a:srgbClr val="CCCC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A1817-2BC9-43BE-9A9D-060D1B35D20B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3929" y="1392820"/>
            <a:ext cx="48512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8775" algn="l"/>
                <a:tab pos="987425" algn="l"/>
              </a:tabLst>
            </a:pPr>
            <a:r>
              <a:rPr lang="de-AT" sz="3200" dirty="0" smtClean="0">
                <a:solidFill>
                  <a:srgbClr val="FF0000"/>
                </a:solidFill>
              </a:rPr>
              <a:t>1. Einführung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>
                <a:solidFill>
                  <a:srgbClr val="FF0000"/>
                </a:solidFill>
              </a:rPr>
              <a:t>	</a:t>
            </a:r>
            <a:r>
              <a:rPr lang="de-AT" sz="2000" dirty="0" smtClean="0"/>
              <a:t>1.1	Grundbegriffe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1.2	Algorithmen und Ablaufdiagramme</a:t>
            </a:r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/>
              <a:t>1.3	Struktogramme</a:t>
            </a:r>
            <a:endParaRPr lang="de-AT" sz="2000" i="1" dirty="0" smtClean="0"/>
          </a:p>
          <a:p>
            <a:pPr>
              <a:tabLst>
                <a:tab pos="358775" algn="l"/>
                <a:tab pos="987425" algn="l"/>
              </a:tabLst>
            </a:pPr>
            <a:r>
              <a:rPr lang="de-AT" sz="2000" dirty="0"/>
              <a:t>	</a:t>
            </a:r>
            <a:r>
              <a:rPr lang="de-AT" sz="2000" dirty="0" smtClean="0">
                <a:solidFill>
                  <a:srgbClr val="FF0000"/>
                </a:solidFill>
              </a:rPr>
              <a:t>1.4	Grammatiken</a:t>
            </a:r>
          </a:p>
        </p:txBody>
      </p:sp>
    </p:spTree>
    <p:extLst>
      <p:ext uri="{BB962C8B-B14F-4D97-AF65-F5344CB8AC3E}">
        <p14:creationId xmlns:p14="http://schemas.microsoft.com/office/powerpoint/2010/main" val="167679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1075CA-C44F-42C6-980F-E6C6CB0B543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en-US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800" smtClean="0"/>
              <a:t>Beschreibung von Programmiersprachen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359298"/>
          </a:xfrm>
        </p:spPr>
        <p:txBody>
          <a:bodyPr/>
          <a:lstStyle/>
          <a:p>
            <a:pPr>
              <a:buFontTx/>
              <a:buNone/>
              <a:tabLst>
                <a:tab pos="577850" algn="l"/>
              </a:tabLst>
            </a:pPr>
            <a:r>
              <a:rPr lang="de-AT" altLang="en-US" b="1" smtClean="0"/>
              <a:t>Syntax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279525" y="5243513"/>
            <a:ext cx="6569075" cy="1081087"/>
            <a:chOff x="1279525" y="5243513"/>
            <a:chExt cx="6569075" cy="1081087"/>
          </a:xfrm>
        </p:grpSpPr>
        <p:sp>
          <p:nvSpPr>
            <p:cNvPr id="20490" name="Oval 60"/>
            <p:cNvSpPr>
              <a:spLocks noChangeArrowheads="1"/>
            </p:cNvSpPr>
            <p:nvPr/>
          </p:nvSpPr>
          <p:spPr bwMode="auto">
            <a:xfrm>
              <a:off x="2217072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1" name="Oval 61"/>
            <p:cNvSpPr>
              <a:spLocks noChangeArrowheads="1"/>
            </p:cNvSpPr>
            <p:nvPr/>
          </p:nvSpPr>
          <p:spPr bwMode="auto">
            <a:xfrm>
              <a:off x="2603416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2" name="Oval 62"/>
            <p:cNvSpPr>
              <a:spLocks noChangeArrowheads="1"/>
            </p:cNvSpPr>
            <p:nvPr/>
          </p:nvSpPr>
          <p:spPr bwMode="auto">
            <a:xfrm>
              <a:off x="2981199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3" name="Oval 63"/>
            <p:cNvSpPr>
              <a:spLocks noChangeArrowheads="1"/>
            </p:cNvSpPr>
            <p:nvPr/>
          </p:nvSpPr>
          <p:spPr bwMode="auto">
            <a:xfrm>
              <a:off x="3362198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4" name="Oval 64"/>
            <p:cNvSpPr>
              <a:spLocks noChangeArrowheads="1"/>
            </p:cNvSpPr>
            <p:nvPr/>
          </p:nvSpPr>
          <p:spPr bwMode="auto">
            <a:xfrm>
              <a:off x="3734763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5" name="Oval 65"/>
            <p:cNvSpPr>
              <a:spLocks noChangeArrowheads="1"/>
            </p:cNvSpPr>
            <p:nvPr/>
          </p:nvSpPr>
          <p:spPr bwMode="auto">
            <a:xfrm>
              <a:off x="4120185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6" name="Oval 66"/>
            <p:cNvSpPr>
              <a:spLocks noChangeArrowheads="1"/>
            </p:cNvSpPr>
            <p:nvPr/>
          </p:nvSpPr>
          <p:spPr bwMode="auto">
            <a:xfrm>
              <a:off x="4505270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7" name="Oval 67"/>
            <p:cNvSpPr>
              <a:spLocks noChangeArrowheads="1"/>
            </p:cNvSpPr>
            <p:nvPr/>
          </p:nvSpPr>
          <p:spPr bwMode="auto">
            <a:xfrm>
              <a:off x="4886269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8" name="Oval 1"/>
            <p:cNvSpPr>
              <a:spLocks noChangeArrowheads="1"/>
            </p:cNvSpPr>
            <p:nvPr/>
          </p:nvSpPr>
          <p:spPr bwMode="auto">
            <a:xfrm>
              <a:off x="1447801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99" name="Oval 59"/>
            <p:cNvSpPr>
              <a:spLocks noChangeArrowheads="1"/>
            </p:cNvSpPr>
            <p:nvPr/>
          </p:nvSpPr>
          <p:spPr bwMode="auto">
            <a:xfrm>
              <a:off x="1835235" y="57912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500" name="Text Box 5"/>
            <p:cNvSpPr txBox="1">
              <a:spLocks noChangeArrowheads="1"/>
            </p:cNvSpPr>
            <p:nvPr/>
          </p:nvSpPr>
          <p:spPr bwMode="auto">
            <a:xfrm>
              <a:off x="1458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501" name="Text Box 7"/>
            <p:cNvSpPr txBox="1">
              <a:spLocks noChangeArrowheads="1"/>
            </p:cNvSpPr>
            <p:nvPr/>
          </p:nvSpPr>
          <p:spPr bwMode="auto">
            <a:xfrm>
              <a:off x="1839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0502" name="Text Box 8"/>
            <p:cNvSpPr txBox="1">
              <a:spLocks noChangeArrowheads="1"/>
            </p:cNvSpPr>
            <p:nvPr/>
          </p:nvSpPr>
          <p:spPr bwMode="auto">
            <a:xfrm>
              <a:off x="2220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0503" name="Text Box 9"/>
            <p:cNvSpPr txBox="1">
              <a:spLocks noChangeArrowheads="1"/>
            </p:cNvSpPr>
            <p:nvPr/>
          </p:nvSpPr>
          <p:spPr bwMode="auto">
            <a:xfrm>
              <a:off x="2601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0504" name="Text Box 12"/>
            <p:cNvSpPr txBox="1">
              <a:spLocks noChangeArrowheads="1"/>
            </p:cNvSpPr>
            <p:nvPr/>
          </p:nvSpPr>
          <p:spPr bwMode="auto">
            <a:xfrm>
              <a:off x="2982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505" name="Text Box 13"/>
            <p:cNvSpPr txBox="1">
              <a:spLocks noChangeArrowheads="1"/>
            </p:cNvSpPr>
            <p:nvPr/>
          </p:nvSpPr>
          <p:spPr bwMode="auto">
            <a:xfrm>
              <a:off x="3363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0506" name="Text Box 16"/>
            <p:cNvSpPr txBox="1">
              <a:spLocks noChangeArrowheads="1"/>
            </p:cNvSpPr>
            <p:nvPr/>
          </p:nvSpPr>
          <p:spPr bwMode="auto">
            <a:xfrm>
              <a:off x="3744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0507" name="Text Box 17"/>
            <p:cNvSpPr txBox="1">
              <a:spLocks noChangeArrowheads="1"/>
            </p:cNvSpPr>
            <p:nvPr/>
          </p:nvSpPr>
          <p:spPr bwMode="auto">
            <a:xfrm>
              <a:off x="4125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0508" name="Text Box 20"/>
            <p:cNvSpPr txBox="1">
              <a:spLocks noChangeArrowheads="1"/>
            </p:cNvSpPr>
            <p:nvPr/>
          </p:nvSpPr>
          <p:spPr bwMode="auto">
            <a:xfrm>
              <a:off x="4506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0509" name="Text Box 21"/>
            <p:cNvSpPr txBox="1">
              <a:spLocks noChangeArrowheads="1"/>
            </p:cNvSpPr>
            <p:nvPr/>
          </p:nvSpPr>
          <p:spPr bwMode="auto">
            <a:xfrm>
              <a:off x="4887064" y="5782893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0510" name="Line 24"/>
            <p:cNvSpPr>
              <a:spLocks noChangeShapeType="1"/>
            </p:cNvSpPr>
            <p:nvPr/>
          </p:nvSpPr>
          <p:spPr bwMode="auto">
            <a:xfrm>
              <a:off x="1371600" y="5562600"/>
              <a:ext cx="3657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1" name="Line 25"/>
            <p:cNvSpPr>
              <a:spLocks noChangeShapeType="1"/>
            </p:cNvSpPr>
            <p:nvPr/>
          </p:nvSpPr>
          <p:spPr bwMode="auto">
            <a:xfrm>
              <a:off x="5029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2" name="Line 26"/>
            <p:cNvSpPr>
              <a:spLocks noChangeShapeType="1"/>
            </p:cNvSpPr>
            <p:nvPr/>
          </p:nvSpPr>
          <p:spPr bwMode="auto">
            <a:xfrm>
              <a:off x="4648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3" name="Line 27"/>
            <p:cNvSpPr>
              <a:spLocks noChangeShapeType="1"/>
            </p:cNvSpPr>
            <p:nvPr/>
          </p:nvSpPr>
          <p:spPr bwMode="auto">
            <a:xfrm>
              <a:off x="4267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4" name="Line 28"/>
            <p:cNvSpPr>
              <a:spLocks noChangeShapeType="1"/>
            </p:cNvSpPr>
            <p:nvPr/>
          </p:nvSpPr>
          <p:spPr bwMode="auto">
            <a:xfrm>
              <a:off x="3886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5" name="Line 29"/>
            <p:cNvSpPr>
              <a:spLocks noChangeShapeType="1"/>
            </p:cNvSpPr>
            <p:nvPr/>
          </p:nvSpPr>
          <p:spPr bwMode="auto">
            <a:xfrm>
              <a:off x="3505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6" name="Line 30"/>
            <p:cNvSpPr>
              <a:spLocks noChangeShapeType="1"/>
            </p:cNvSpPr>
            <p:nvPr/>
          </p:nvSpPr>
          <p:spPr bwMode="auto">
            <a:xfrm>
              <a:off x="3124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7" name="Line 31"/>
            <p:cNvSpPr>
              <a:spLocks noChangeShapeType="1"/>
            </p:cNvSpPr>
            <p:nvPr/>
          </p:nvSpPr>
          <p:spPr bwMode="auto">
            <a:xfrm>
              <a:off x="2743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8" name="Line 32"/>
            <p:cNvSpPr>
              <a:spLocks noChangeShapeType="1"/>
            </p:cNvSpPr>
            <p:nvPr/>
          </p:nvSpPr>
          <p:spPr bwMode="auto">
            <a:xfrm>
              <a:off x="2362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19" name="Line 33"/>
            <p:cNvSpPr>
              <a:spLocks noChangeShapeType="1"/>
            </p:cNvSpPr>
            <p:nvPr/>
          </p:nvSpPr>
          <p:spPr bwMode="auto">
            <a:xfrm>
              <a:off x="1981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0" name="Line 34"/>
            <p:cNvSpPr>
              <a:spLocks noChangeShapeType="1"/>
            </p:cNvSpPr>
            <p:nvPr/>
          </p:nvSpPr>
          <p:spPr bwMode="auto">
            <a:xfrm>
              <a:off x="1600200" y="5562600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1" name="Line 35"/>
            <p:cNvSpPr>
              <a:spLocks noChangeShapeType="1"/>
            </p:cNvSpPr>
            <p:nvPr/>
          </p:nvSpPr>
          <p:spPr bwMode="auto">
            <a:xfrm>
              <a:off x="5029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2" name="Line 36"/>
            <p:cNvSpPr>
              <a:spLocks noChangeShapeType="1"/>
            </p:cNvSpPr>
            <p:nvPr/>
          </p:nvSpPr>
          <p:spPr bwMode="auto">
            <a:xfrm>
              <a:off x="4648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3" name="Line 37"/>
            <p:cNvSpPr>
              <a:spLocks noChangeShapeType="1"/>
            </p:cNvSpPr>
            <p:nvPr/>
          </p:nvSpPr>
          <p:spPr bwMode="auto">
            <a:xfrm>
              <a:off x="4267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4" name="Line 38"/>
            <p:cNvSpPr>
              <a:spLocks noChangeShapeType="1"/>
            </p:cNvSpPr>
            <p:nvPr/>
          </p:nvSpPr>
          <p:spPr bwMode="auto">
            <a:xfrm>
              <a:off x="3886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5" name="Line 39"/>
            <p:cNvSpPr>
              <a:spLocks noChangeShapeType="1"/>
            </p:cNvSpPr>
            <p:nvPr/>
          </p:nvSpPr>
          <p:spPr bwMode="auto">
            <a:xfrm>
              <a:off x="3505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6" name="Line 40"/>
            <p:cNvSpPr>
              <a:spLocks noChangeShapeType="1"/>
            </p:cNvSpPr>
            <p:nvPr/>
          </p:nvSpPr>
          <p:spPr bwMode="auto">
            <a:xfrm>
              <a:off x="3124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7" name="Line 41"/>
            <p:cNvSpPr>
              <a:spLocks noChangeShapeType="1"/>
            </p:cNvSpPr>
            <p:nvPr/>
          </p:nvSpPr>
          <p:spPr bwMode="auto">
            <a:xfrm>
              <a:off x="2743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8" name="Line 42"/>
            <p:cNvSpPr>
              <a:spLocks noChangeShapeType="1"/>
            </p:cNvSpPr>
            <p:nvPr/>
          </p:nvSpPr>
          <p:spPr bwMode="auto">
            <a:xfrm>
              <a:off x="2362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29" name="Line 43"/>
            <p:cNvSpPr>
              <a:spLocks noChangeShapeType="1"/>
            </p:cNvSpPr>
            <p:nvPr/>
          </p:nvSpPr>
          <p:spPr bwMode="auto">
            <a:xfrm>
              <a:off x="1981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0" name="Line 44"/>
            <p:cNvSpPr>
              <a:spLocks noChangeShapeType="1"/>
            </p:cNvSpPr>
            <p:nvPr/>
          </p:nvSpPr>
          <p:spPr bwMode="auto">
            <a:xfrm>
              <a:off x="1600200" y="6085953"/>
              <a:ext cx="0" cy="228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1" name="Line 45"/>
            <p:cNvSpPr>
              <a:spLocks noChangeShapeType="1"/>
            </p:cNvSpPr>
            <p:nvPr/>
          </p:nvSpPr>
          <p:spPr bwMode="auto">
            <a:xfrm>
              <a:off x="1600200" y="6314553"/>
              <a:ext cx="38100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2" name="Text Box 46"/>
            <p:cNvSpPr txBox="1">
              <a:spLocks noChangeArrowheads="1"/>
            </p:cNvSpPr>
            <p:nvPr/>
          </p:nvSpPr>
          <p:spPr bwMode="auto">
            <a:xfrm>
              <a:off x="1279525" y="5243513"/>
              <a:ext cx="6381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Ziffer</a:t>
              </a:r>
            </a:p>
          </p:txBody>
        </p:sp>
        <p:sp>
          <p:nvSpPr>
            <p:cNvPr id="20533" name="AutoShape 47"/>
            <p:cNvSpPr>
              <a:spLocks noChangeArrowheads="1"/>
            </p:cNvSpPr>
            <p:nvPr/>
          </p:nvSpPr>
          <p:spPr bwMode="auto">
            <a:xfrm>
              <a:off x="6400800" y="5943600"/>
              <a:ext cx="838200" cy="3810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20534" name="Text Box 48"/>
            <p:cNvSpPr txBox="1">
              <a:spLocks noChangeArrowheads="1"/>
            </p:cNvSpPr>
            <p:nvPr/>
          </p:nvSpPr>
          <p:spPr bwMode="auto">
            <a:xfrm>
              <a:off x="6513839" y="5988050"/>
              <a:ext cx="6858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Ziffer</a:t>
              </a:r>
            </a:p>
          </p:txBody>
        </p:sp>
        <p:sp>
          <p:nvSpPr>
            <p:cNvPr id="20535" name="Line 49"/>
            <p:cNvSpPr>
              <a:spLocks noChangeShapeType="1"/>
            </p:cNvSpPr>
            <p:nvPr/>
          </p:nvSpPr>
          <p:spPr bwMode="auto">
            <a:xfrm>
              <a:off x="5791200" y="6172200"/>
              <a:ext cx="609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6" name="Line 50"/>
            <p:cNvSpPr>
              <a:spLocks noChangeShapeType="1"/>
            </p:cNvSpPr>
            <p:nvPr/>
          </p:nvSpPr>
          <p:spPr bwMode="auto">
            <a:xfrm>
              <a:off x="7239000" y="6172200"/>
              <a:ext cx="6096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7" name="Line 51"/>
            <p:cNvSpPr>
              <a:spLocks noChangeShapeType="1"/>
            </p:cNvSpPr>
            <p:nvPr/>
          </p:nvSpPr>
          <p:spPr bwMode="auto">
            <a:xfrm flipV="1">
              <a:off x="7391400" y="5715000"/>
              <a:ext cx="0" cy="457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8" name="Line 52"/>
            <p:cNvSpPr>
              <a:spLocks noChangeShapeType="1"/>
            </p:cNvSpPr>
            <p:nvPr/>
          </p:nvSpPr>
          <p:spPr bwMode="auto">
            <a:xfrm flipH="1">
              <a:off x="6096000" y="5715000"/>
              <a:ext cx="12954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39" name="Line 53"/>
            <p:cNvSpPr>
              <a:spLocks noChangeShapeType="1"/>
            </p:cNvSpPr>
            <p:nvPr/>
          </p:nvSpPr>
          <p:spPr bwMode="auto">
            <a:xfrm>
              <a:off x="6096000" y="5715000"/>
              <a:ext cx="0" cy="4572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0540" name="Text Box 54"/>
            <p:cNvSpPr txBox="1">
              <a:spLocks noChangeArrowheads="1"/>
            </p:cNvSpPr>
            <p:nvPr/>
          </p:nvSpPr>
          <p:spPr bwMode="auto">
            <a:xfrm>
              <a:off x="5622925" y="5243513"/>
              <a:ext cx="5572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Zahl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82625" y="3506788"/>
            <a:ext cx="5008563" cy="1624012"/>
            <a:chOff x="682625" y="3506788"/>
            <a:chExt cx="5008038" cy="1624570"/>
          </a:xfrm>
        </p:grpSpPr>
        <p:sp>
          <p:nvSpPr>
            <p:cNvPr id="20488" name="Rectangle 3"/>
            <p:cNvSpPr>
              <a:spLocks noChangeArrowheads="1"/>
            </p:cNvSpPr>
            <p:nvPr/>
          </p:nvSpPr>
          <p:spPr bwMode="auto">
            <a:xfrm>
              <a:off x="1279525" y="4561952"/>
              <a:ext cx="4343400" cy="569406"/>
            </a:xfrm>
            <a:prstGeom prst="rect">
              <a:avLst/>
            </a:prstGeom>
            <a:solidFill>
              <a:srgbClr val="FFFF99"/>
            </a:solidFill>
            <a:ln w="6350" algn="ctr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0489" name="Text Box 55"/>
            <p:cNvSpPr txBox="1">
              <a:spLocks noChangeArrowheads="1"/>
            </p:cNvSpPr>
            <p:nvPr/>
          </p:nvSpPr>
          <p:spPr bwMode="auto">
            <a:xfrm>
              <a:off x="682625" y="3506788"/>
              <a:ext cx="5008038" cy="16189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92100" indent="-292100">
                <a:spcBef>
                  <a:spcPct val="20000"/>
                </a:spcBef>
                <a:buChar char="•"/>
                <a:tabLst>
                  <a:tab pos="571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71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71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71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71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b="1"/>
                <a:t>Grammatik</a:t>
              </a:r>
            </a:p>
            <a:p>
              <a:pPr>
                <a:buFontTx/>
                <a:buNone/>
              </a:pPr>
              <a:r>
                <a:rPr lang="de-AT" altLang="en-US" sz="1600"/>
                <a:t>	Menge von Syntaxregeln</a:t>
              </a:r>
            </a:p>
            <a:p>
              <a:pPr>
                <a:buFontTx/>
                <a:buNone/>
              </a:pPr>
              <a:r>
                <a:rPr lang="de-AT" altLang="en-US" sz="1600"/>
                <a:t>	z.B. Grammatik der ganzen Zahlen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AT" altLang="en-US" sz="1600"/>
                <a:t>		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Ziffer = "0" | "1" | "2" | "3" | "4" | "5" | "6" | "7" | "8" | "9".</a:t>
              </a:r>
            </a:p>
            <a:p>
              <a:pPr>
                <a:buFontTx/>
                <a:buNone/>
              </a:pP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Zahl = Ziffer {Ziffer}.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2696" name="Text Box 56"/>
          <p:cNvSpPr txBox="1">
            <a:spLocks noChangeArrowheads="1"/>
          </p:cNvSpPr>
          <p:nvPr/>
        </p:nvSpPr>
        <p:spPr bwMode="auto">
          <a:xfrm>
            <a:off x="682625" y="2389188"/>
            <a:ext cx="12234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92100" indent="-2921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e-AT" altLang="en-US" b="1" smtClean="0"/>
              <a:t>Semantik</a:t>
            </a:r>
            <a:endParaRPr lang="de-AT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678423" y="1649600"/>
            <a:ext cx="4431021" cy="63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8925" lvl="0" indent="-288925">
              <a:spcBef>
                <a:spcPct val="20000"/>
              </a:spcBef>
              <a:tabLst>
                <a:tab pos="577850" algn="l"/>
              </a:tabLst>
            </a:pPr>
            <a:r>
              <a:rPr lang="de-AT" altLang="en-US" kern="0">
                <a:solidFill>
                  <a:srgbClr val="000000"/>
                </a:solidFill>
                <a:latin typeface="Times New Roman"/>
              </a:rPr>
              <a:t>	Regeln, nach denen Sätze gebaut werden dürfen</a:t>
            </a:r>
          </a:p>
          <a:p>
            <a:pPr marL="288925" lvl="0" indent="-288925">
              <a:spcBef>
                <a:spcPct val="20000"/>
              </a:spcBef>
              <a:tabLst>
                <a:tab pos="577850" algn="l"/>
              </a:tabLst>
            </a:pPr>
            <a:r>
              <a:rPr lang="de-AT" altLang="en-US" kern="0">
                <a:solidFill>
                  <a:srgbClr val="000000"/>
                </a:solidFill>
                <a:latin typeface="Times New Roman"/>
              </a:rPr>
              <a:t>	z.B.: </a:t>
            </a:r>
            <a:r>
              <a:rPr lang="de-AT" altLang="en-US" sz="1400" ker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Zuweisung = Variable "</a:t>
            </a:r>
            <a:r>
              <a:rPr lang="de-AT" altLang="en-US" sz="1400" ker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de-AT" altLang="en-US" sz="1400" ker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Ausdruck</a:t>
            </a:r>
            <a:r>
              <a:rPr lang="de-AT" altLang="en-US" sz="1400" kern="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altLang="en-US" sz="1400" kern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068" y="2769927"/>
            <a:ext cx="48362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AT" altLang="en-US" smtClean="0">
                <a:solidFill>
                  <a:srgbClr val="000000"/>
                </a:solidFill>
              </a:rPr>
              <a:t>Bedeutung </a:t>
            </a:r>
            <a:r>
              <a:rPr lang="de-AT" altLang="en-US">
                <a:solidFill>
                  <a:srgbClr val="000000"/>
                </a:solidFill>
              </a:rPr>
              <a:t>der Sätze</a:t>
            </a:r>
          </a:p>
          <a:p>
            <a:pPr lvl="0"/>
            <a:r>
              <a:rPr lang="de-AT" altLang="en-US" smtClean="0">
                <a:solidFill>
                  <a:srgbClr val="000000"/>
                </a:solidFill>
              </a:rPr>
              <a:t>z.B</a:t>
            </a:r>
            <a:r>
              <a:rPr lang="de-AT" altLang="en-US">
                <a:solidFill>
                  <a:srgbClr val="000000"/>
                </a:solidFill>
              </a:rPr>
              <a:t>.: </a:t>
            </a:r>
            <a:r>
              <a:rPr lang="de-AT" altLang="en-US">
                <a:solidFill>
                  <a:srgbClr val="3333CC"/>
                </a:solidFill>
              </a:rPr>
              <a:t>werte </a:t>
            </a:r>
            <a:r>
              <a:rPr lang="de-AT" altLang="en-US" i="1">
                <a:solidFill>
                  <a:srgbClr val="3333CC"/>
                </a:solidFill>
              </a:rPr>
              <a:t>Ausdruck</a:t>
            </a:r>
            <a:r>
              <a:rPr lang="de-AT" altLang="en-US">
                <a:solidFill>
                  <a:srgbClr val="3333CC"/>
                </a:solidFill>
              </a:rPr>
              <a:t> aus und weise ihn der </a:t>
            </a:r>
            <a:r>
              <a:rPr lang="de-AT" altLang="en-US" i="1">
                <a:solidFill>
                  <a:srgbClr val="3333CC"/>
                </a:solidFill>
              </a:rPr>
              <a:t>Variablen</a:t>
            </a:r>
            <a:r>
              <a:rPr lang="de-AT" altLang="en-US">
                <a:solidFill>
                  <a:srgbClr val="3333CC"/>
                </a:solidFill>
              </a:rPr>
              <a:t> </a:t>
            </a:r>
            <a:r>
              <a:rPr lang="de-AT" altLang="en-US" smtClean="0">
                <a:solidFill>
                  <a:srgbClr val="3333CC"/>
                </a:solidFill>
              </a:rPr>
              <a:t>zu</a:t>
            </a:r>
            <a:endParaRPr lang="de-AT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C26404-715F-47B2-A246-08559E5E5F7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EBNF (Erweiterte Backus-Naur-Form)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85800" y="1571625"/>
            <a:ext cx="1225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Metazeichen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990725" y="1585913"/>
            <a:ext cx="1065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Bedeutung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4573588" y="1585913"/>
            <a:ext cx="8524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Beispiel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959475" y="1585913"/>
            <a:ext cx="1022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beschreibt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066800" y="2043113"/>
            <a:ext cx="428625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600"/>
              <a:t>=</a:t>
            </a:r>
          </a:p>
          <a:p>
            <a:pPr>
              <a:buFontTx/>
              <a:buNone/>
            </a:pPr>
            <a:r>
              <a:rPr lang="de-AT" altLang="en-US" sz="1600" b="1"/>
              <a:t>.</a:t>
            </a:r>
          </a:p>
          <a:p>
            <a:pPr>
              <a:buFontTx/>
              <a:buNone/>
            </a:pPr>
            <a:r>
              <a:rPr lang="de-AT" altLang="en-US" sz="1600"/>
              <a:t>|</a:t>
            </a:r>
          </a:p>
          <a:p>
            <a:pPr>
              <a:buFontTx/>
              <a:buNone/>
            </a:pPr>
            <a:r>
              <a:rPr lang="de-AT" altLang="en-US" sz="1600"/>
              <a:t>( )</a:t>
            </a:r>
          </a:p>
          <a:p>
            <a:pPr>
              <a:buFontTx/>
              <a:buNone/>
            </a:pPr>
            <a:r>
              <a:rPr lang="de-AT" altLang="en-US" sz="1600"/>
              <a:t>[ ]</a:t>
            </a:r>
          </a:p>
          <a:p>
            <a:pPr>
              <a:buFontTx/>
              <a:buNone/>
            </a:pPr>
            <a:r>
              <a:rPr lang="de-AT" altLang="en-US" sz="1600"/>
              <a:t>{ }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1992313" y="2043113"/>
            <a:ext cx="2271712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600"/>
              <a:t>trennt Regelseiten</a:t>
            </a:r>
          </a:p>
          <a:p>
            <a:pPr>
              <a:buFontTx/>
              <a:buNone/>
            </a:pPr>
            <a:r>
              <a:rPr lang="de-AT" altLang="en-US" sz="1600"/>
              <a:t>schließt Regel ab</a:t>
            </a:r>
          </a:p>
          <a:p>
            <a:pPr>
              <a:buFontTx/>
              <a:buNone/>
            </a:pPr>
            <a:r>
              <a:rPr lang="de-AT" altLang="en-US" sz="1600"/>
              <a:t>trennt Alternativen</a:t>
            </a:r>
          </a:p>
          <a:p>
            <a:pPr>
              <a:buFontTx/>
              <a:buNone/>
            </a:pPr>
            <a:r>
              <a:rPr lang="de-AT" altLang="en-US" sz="1600"/>
              <a:t>klammert Alternativen</a:t>
            </a:r>
          </a:p>
          <a:p>
            <a:pPr>
              <a:buFontTx/>
              <a:buNone/>
            </a:pPr>
            <a:r>
              <a:rPr lang="de-AT" altLang="en-US" sz="1600"/>
              <a:t>wahlweises Vorkommen</a:t>
            </a:r>
          </a:p>
          <a:p>
            <a:pPr>
              <a:buFontTx/>
              <a:buNone/>
            </a:pPr>
            <a:r>
              <a:rPr lang="de-AT" altLang="en-US" sz="1600"/>
              <a:t>0..n-maliges Vorkommen</a:t>
            </a: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4587875" y="2043113"/>
            <a:ext cx="1084263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A = x y z .</a:t>
            </a:r>
          </a:p>
          <a:p>
            <a:pPr>
              <a:buFontTx/>
              <a:buNone/>
            </a:pPr>
            <a:endParaRPr lang="de-AT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x | y</a:t>
            </a: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(x | y) z</a:t>
            </a: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[x] y</a:t>
            </a: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{x} y</a:t>
            </a: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5988050" y="2043113"/>
            <a:ext cx="178435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endParaRPr lang="de-AT" altLang="en-US" sz="1600"/>
          </a:p>
          <a:p>
            <a:pPr>
              <a:buFontTx/>
              <a:buNone/>
            </a:pPr>
            <a:endParaRPr lang="de-AT" altLang="en-US" sz="1600"/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x, y</a:t>
            </a: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xz, yz</a:t>
            </a:r>
          </a:p>
          <a:p>
            <a:pPr>
              <a:buFontTx/>
              <a:buNone/>
            </a:pPr>
            <a:r>
              <a:rPr lang="de-AT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endParaRPr lang="de-AT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AT" altLang="en-US" sz="1600">
                <a:latin typeface="Arial" panose="020B0604020202020204" pitchFamily="34" charset="0"/>
                <a:cs typeface="Arial" panose="020B0604020202020204" pitchFamily="34" charset="0"/>
              </a:rPr>
              <a:t>y, xy, xxy, xxxy, ...</a:t>
            </a:r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777875" y="1966913"/>
            <a:ext cx="7010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>
            <a:off x="1920875" y="1662113"/>
            <a:ext cx="0" cy="2133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8" name="Line 15"/>
          <p:cNvSpPr>
            <a:spLocks noChangeShapeType="1"/>
          </p:cNvSpPr>
          <p:nvPr/>
        </p:nvSpPr>
        <p:spPr bwMode="auto">
          <a:xfrm>
            <a:off x="4435475" y="1662113"/>
            <a:ext cx="0" cy="2133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9" name="Line 16"/>
          <p:cNvSpPr>
            <a:spLocks noChangeShapeType="1"/>
          </p:cNvSpPr>
          <p:nvPr/>
        </p:nvSpPr>
        <p:spPr bwMode="auto">
          <a:xfrm>
            <a:off x="5807075" y="1662113"/>
            <a:ext cx="0" cy="2133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ounded Rectangle 3"/>
          <p:cNvSpPr>
            <a:spLocks noChangeArrowheads="1"/>
          </p:cNvSpPr>
          <p:nvPr/>
        </p:nvSpPr>
        <p:spPr bwMode="auto">
          <a:xfrm>
            <a:off x="4924425" y="1609725"/>
            <a:ext cx="555625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ECE085-3A12-458E-8648-FE5E039613F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en-US" sz="1400" smtClean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EBNF -- Beispiele</a:t>
            </a:r>
          </a:p>
        </p:txBody>
      </p:sp>
      <p:sp>
        <p:nvSpPr>
          <p:cNvPr id="22533" name="Text Box 18"/>
          <p:cNvSpPr txBox="1">
            <a:spLocks noChangeArrowheads="1"/>
          </p:cNvSpPr>
          <p:nvPr/>
        </p:nvSpPr>
        <p:spPr bwMode="auto">
          <a:xfrm>
            <a:off x="795338" y="1609725"/>
            <a:ext cx="3232150" cy="7381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5224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52241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52241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52241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Zahl = Ziffer {Ziffer}.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Gleitkommazahl = 	Zahl "." Zahl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["E" ["+" | "-"] Zahl].</a:t>
            </a:r>
          </a:p>
        </p:txBody>
      </p:sp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685800" y="1193800"/>
            <a:ext cx="5614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i="1"/>
              <a:t>Grammatik von </a:t>
            </a:r>
            <a:r>
              <a:rPr lang="de-AT" altLang="de-DE" i="1" smtClean="0"/>
              <a:t>Gleitkommazahlen (z.B. 31.4E-1 d.h. 31.4 * 10</a:t>
            </a:r>
            <a:r>
              <a:rPr lang="de-AT" altLang="de-DE" i="1" baseline="30000" smtClean="0"/>
              <a:t>-1</a:t>
            </a:r>
            <a:r>
              <a:rPr lang="de-AT" altLang="de-DE" i="1" smtClean="0"/>
              <a:t>)</a:t>
            </a:r>
            <a:endParaRPr lang="de-AT" altLang="de-DE" i="1"/>
          </a:p>
        </p:txBody>
      </p:sp>
      <p:sp>
        <p:nvSpPr>
          <p:cNvPr id="22535" name="TextBox 2"/>
          <p:cNvSpPr txBox="1">
            <a:spLocks noChangeArrowheads="1"/>
          </p:cNvSpPr>
          <p:nvPr/>
        </p:nvSpPr>
        <p:spPr bwMode="auto">
          <a:xfrm>
            <a:off x="4937125" y="1609725"/>
            <a:ext cx="5318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Zahl</a:t>
            </a:r>
          </a:p>
        </p:txBody>
      </p:sp>
      <p:sp>
        <p:nvSpPr>
          <p:cNvPr id="22536" name="Oval 23"/>
          <p:cNvSpPr>
            <a:spLocks noChangeArrowheads="1"/>
          </p:cNvSpPr>
          <p:nvPr/>
        </p:nvSpPr>
        <p:spPr bwMode="auto">
          <a:xfrm>
            <a:off x="5629275" y="1630363"/>
            <a:ext cx="292100" cy="292100"/>
          </a:xfrm>
          <a:prstGeom prst="ellipse">
            <a:avLst/>
          </a:prstGeom>
          <a:solidFill>
            <a:srgbClr val="CCCC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37" name="Text Box 5"/>
          <p:cNvSpPr txBox="1">
            <a:spLocks noChangeArrowheads="1"/>
          </p:cNvSpPr>
          <p:nvPr/>
        </p:nvSpPr>
        <p:spPr bwMode="auto">
          <a:xfrm>
            <a:off x="5659438" y="1571625"/>
            <a:ext cx="228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538" name="Rounded Rectangle 25"/>
          <p:cNvSpPr>
            <a:spLocks noChangeArrowheads="1"/>
          </p:cNvSpPr>
          <p:nvPr/>
        </p:nvSpPr>
        <p:spPr bwMode="auto">
          <a:xfrm>
            <a:off x="6053138" y="1609725"/>
            <a:ext cx="555625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39" name="TextBox 26"/>
          <p:cNvSpPr txBox="1">
            <a:spLocks noChangeArrowheads="1"/>
          </p:cNvSpPr>
          <p:nvPr/>
        </p:nvSpPr>
        <p:spPr bwMode="auto">
          <a:xfrm>
            <a:off x="6067425" y="1609725"/>
            <a:ext cx="5318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Zahl</a:t>
            </a:r>
          </a:p>
        </p:txBody>
      </p:sp>
      <p:sp>
        <p:nvSpPr>
          <p:cNvPr id="22540" name="Oval 27"/>
          <p:cNvSpPr>
            <a:spLocks noChangeArrowheads="1"/>
          </p:cNvSpPr>
          <p:nvPr/>
        </p:nvSpPr>
        <p:spPr bwMode="auto">
          <a:xfrm>
            <a:off x="6837363" y="1914525"/>
            <a:ext cx="292100" cy="292100"/>
          </a:xfrm>
          <a:prstGeom prst="ellipse">
            <a:avLst/>
          </a:prstGeom>
          <a:solidFill>
            <a:srgbClr val="CCCC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41" name="Text Box 5"/>
          <p:cNvSpPr txBox="1">
            <a:spLocks noChangeArrowheads="1"/>
          </p:cNvSpPr>
          <p:nvPr/>
        </p:nvSpPr>
        <p:spPr bwMode="auto">
          <a:xfrm>
            <a:off x="6834188" y="1909763"/>
            <a:ext cx="228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2542" name="Oval 29"/>
          <p:cNvSpPr>
            <a:spLocks noChangeArrowheads="1"/>
          </p:cNvSpPr>
          <p:nvPr/>
        </p:nvSpPr>
        <p:spPr bwMode="auto">
          <a:xfrm>
            <a:off x="7340600" y="2179638"/>
            <a:ext cx="292100" cy="292100"/>
          </a:xfrm>
          <a:prstGeom prst="ellipse">
            <a:avLst/>
          </a:prstGeom>
          <a:solidFill>
            <a:srgbClr val="CCCC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43" name="Text Box 5"/>
          <p:cNvSpPr txBox="1">
            <a:spLocks noChangeArrowheads="1"/>
          </p:cNvSpPr>
          <p:nvPr/>
        </p:nvSpPr>
        <p:spPr bwMode="auto">
          <a:xfrm>
            <a:off x="7350125" y="2173288"/>
            <a:ext cx="228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2544" name="Oval 31"/>
          <p:cNvSpPr>
            <a:spLocks noChangeArrowheads="1"/>
          </p:cNvSpPr>
          <p:nvPr/>
        </p:nvSpPr>
        <p:spPr bwMode="auto">
          <a:xfrm>
            <a:off x="7340600" y="2509838"/>
            <a:ext cx="292100" cy="292100"/>
          </a:xfrm>
          <a:prstGeom prst="ellipse">
            <a:avLst/>
          </a:prstGeom>
          <a:solidFill>
            <a:srgbClr val="CCCC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45" name="Text Box 5"/>
          <p:cNvSpPr txBox="1">
            <a:spLocks noChangeArrowheads="1"/>
          </p:cNvSpPr>
          <p:nvPr/>
        </p:nvSpPr>
        <p:spPr bwMode="auto">
          <a:xfrm>
            <a:off x="7364413" y="2487613"/>
            <a:ext cx="228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cxnSp>
        <p:nvCxnSpPr>
          <p:cNvPr id="22546" name="Straight Connector 7"/>
          <p:cNvCxnSpPr>
            <a:cxnSpLocks noChangeShapeType="1"/>
          </p:cNvCxnSpPr>
          <p:nvPr/>
        </p:nvCxnSpPr>
        <p:spPr bwMode="auto">
          <a:xfrm>
            <a:off x="5480050" y="1773238"/>
            <a:ext cx="1460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47" name="Straight Connector 38"/>
          <p:cNvCxnSpPr>
            <a:cxnSpLocks noChangeShapeType="1"/>
          </p:cNvCxnSpPr>
          <p:nvPr/>
        </p:nvCxnSpPr>
        <p:spPr bwMode="auto">
          <a:xfrm>
            <a:off x="5921375" y="1776413"/>
            <a:ext cx="12541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48" name="Straight Connector 39"/>
          <p:cNvCxnSpPr>
            <a:cxnSpLocks noChangeShapeType="1"/>
          </p:cNvCxnSpPr>
          <p:nvPr/>
        </p:nvCxnSpPr>
        <p:spPr bwMode="auto">
          <a:xfrm>
            <a:off x="6608763" y="1776413"/>
            <a:ext cx="218122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49" name="Straight Connector 41"/>
          <p:cNvCxnSpPr>
            <a:cxnSpLocks noChangeShapeType="1"/>
          </p:cNvCxnSpPr>
          <p:nvPr/>
        </p:nvCxnSpPr>
        <p:spPr bwMode="auto">
          <a:xfrm>
            <a:off x="4691063" y="1773238"/>
            <a:ext cx="23336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0" name="Straight Connector 13"/>
          <p:cNvCxnSpPr>
            <a:cxnSpLocks noChangeShapeType="1"/>
          </p:cNvCxnSpPr>
          <p:nvPr/>
        </p:nvCxnSpPr>
        <p:spPr bwMode="auto">
          <a:xfrm>
            <a:off x="6680200" y="1779176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1" name="Straight Connector 15"/>
          <p:cNvCxnSpPr>
            <a:cxnSpLocks noChangeShapeType="1"/>
          </p:cNvCxnSpPr>
          <p:nvPr/>
        </p:nvCxnSpPr>
        <p:spPr bwMode="auto">
          <a:xfrm>
            <a:off x="6718300" y="1815688"/>
            <a:ext cx="0" cy="20796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2" name="Straight Connector 50"/>
          <p:cNvCxnSpPr>
            <a:cxnSpLocks noChangeShapeType="1"/>
          </p:cNvCxnSpPr>
          <p:nvPr/>
        </p:nvCxnSpPr>
        <p:spPr bwMode="auto">
          <a:xfrm>
            <a:off x="6715125" y="2023651"/>
            <a:ext cx="38100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3" name="Straight Connector 19"/>
          <p:cNvCxnSpPr>
            <a:cxnSpLocks noChangeShapeType="1"/>
          </p:cNvCxnSpPr>
          <p:nvPr/>
        </p:nvCxnSpPr>
        <p:spPr bwMode="auto">
          <a:xfrm>
            <a:off x="6753225" y="2057400"/>
            <a:ext cx="80963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4" name="Straight Connector 54"/>
          <p:cNvCxnSpPr>
            <a:cxnSpLocks noChangeShapeType="1"/>
          </p:cNvCxnSpPr>
          <p:nvPr/>
        </p:nvCxnSpPr>
        <p:spPr bwMode="auto">
          <a:xfrm>
            <a:off x="7129463" y="2057400"/>
            <a:ext cx="728662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5" name="Straight Connector 56"/>
          <p:cNvCxnSpPr>
            <a:cxnSpLocks noChangeShapeType="1"/>
          </p:cNvCxnSpPr>
          <p:nvPr/>
        </p:nvCxnSpPr>
        <p:spPr bwMode="auto">
          <a:xfrm flipH="1">
            <a:off x="8513763" y="2020888"/>
            <a:ext cx="36512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6" name="Straight Connector 57"/>
          <p:cNvCxnSpPr>
            <a:cxnSpLocks noChangeShapeType="1"/>
          </p:cNvCxnSpPr>
          <p:nvPr/>
        </p:nvCxnSpPr>
        <p:spPr bwMode="auto">
          <a:xfrm>
            <a:off x="8548688" y="1814513"/>
            <a:ext cx="0" cy="20637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7" name="Straight Connector 58"/>
          <p:cNvCxnSpPr>
            <a:cxnSpLocks noChangeShapeType="1"/>
          </p:cNvCxnSpPr>
          <p:nvPr/>
        </p:nvCxnSpPr>
        <p:spPr bwMode="auto">
          <a:xfrm flipH="1">
            <a:off x="8550275" y="1779588"/>
            <a:ext cx="36513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8" name="Straight Connector 59"/>
          <p:cNvCxnSpPr>
            <a:cxnSpLocks noChangeShapeType="1"/>
          </p:cNvCxnSpPr>
          <p:nvPr/>
        </p:nvCxnSpPr>
        <p:spPr bwMode="auto">
          <a:xfrm>
            <a:off x="7192963" y="2054225"/>
            <a:ext cx="36512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9" name="Straight Connector 60"/>
          <p:cNvCxnSpPr>
            <a:cxnSpLocks noChangeShapeType="1"/>
          </p:cNvCxnSpPr>
          <p:nvPr/>
        </p:nvCxnSpPr>
        <p:spPr bwMode="auto">
          <a:xfrm>
            <a:off x="7229475" y="2092325"/>
            <a:ext cx="0" cy="50323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0" name="Straight Connector 61"/>
          <p:cNvCxnSpPr>
            <a:cxnSpLocks noChangeShapeType="1"/>
          </p:cNvCxnSpPr>
          <p:nvPr/>
        </p:nvCxnSpPr>
        <p:spPr bwMode="auto">
          <a:xfrm>
            <a:off x="7226300" y="2284413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1" name="Straight Connector 63"/>
          <p:cNvCxnSpPr>
            <a:cxnSpLocks noChangeShapeType="1"/>
          </p:cNvCxnSpPr>
          <p:nvPr/>
        </p:nvCxnSpPr>
        <p:spPr bwMode="auto">
          <a:xfrm>
            <a:off x="7231063" y="2592388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2" name="Straight Connector 33"/>
          <p:cNvCxnSpPr>
            <a:cxnSpLocks noChangeShapeType="1"/>
          </p:cNvCxnSpPr>
          <p:nvPr/>
        </p:nvCxnSpPr>
        <p:spPr bwMode="auto">
          <a:xfrm>
            <a:off x="7265988" y="2325688"/>
            <a:ext cx="79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3" name="Straight Connector 66"/>
          <p:cNvCxnSpPr>
            <a:cxnSpLocks noChangeShapeType="1"/>
          </p:cNvCxnSpPr>
          <p:nvPr/>
        </p:nvCxnSpPr>
        <p:spPr bwMode="auto">
          <a:xfrm>
            <a:off x="7265988" y="2630488"/>
            <a:ext cx="79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4" name="Straight Connector 67"/>
          <p:cNvCxnSpPr>
            <a:cxnSpLocks noChangeShapeType="1"/>
          </p:cNvCxnSpPr>
          <p:nvPr/>
        </p:nvCxnSpPr>
        <p:spPr bwMode="auto">
          <a:xfrm>
            <a:off x="7632700" y="2325688"/>
            <a:ext cx="79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5" name="Straight Connector 68"/>
          <p:cNvCxnSpPr>
            <a:cxnSpLocks noChangeShapeType="1"/>
          </p:cNvCxnSpPr>
          <p:nvPr/>
        </p:nvCxnSpPr>
        <p:spPr bwMode="auto">
          <a:xfrm>
            <a:off x="7632700" y="2630488"/>
            <a:ext cx="793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6" name="Straight Connector 69"/>
          <p:cNvCxnSpPr>
            <a:cxnSpLocks noChangeShapeType="1"/>
          </p:cNvCxnSpPr>
          <p:nvPr/>
        </p:nvCxnSpPr>
        <p:spPr bwMode="auto">
          <a:xfrm flipH="1">
            <a:off x="7707313" y="2597150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7" name="Straight Connector 70"/>
          <p:cNvCxnSpPr>
            <a:cxnSpLocks noChangeShapeType="1"/>
          </p:cNvCxnSpPr>
          <p:nvPr/>
        </p:nvCxnSpPr>
        <p:spPr bwMode="auto">
          <a:xfrm>
            <a:off x="7742238" y="2092325"/>
            <a:ext cx="0" cy="5048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8" name="Straight Connector 71"/>
          <p:cNvCxnSpPr>
            <a:cxnSpLocks noChangeShapeType="1"/>
          </p:cNvCxnSpPr>
          <p:nvPr/>
        </p:nvCxnSpPr>
        <p:spPr bwMode="auto">
          <a:xfrm flipH="1">
            <a:off x="7707313" y="2286000"/>
            <a:ext cx="36512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69" name="Straight Connector 73"/>
          <p:cNvCxnSpPr>
            <a:cxnSpLocks noChangeShapeType="1"/>
          </p:cNvCxnSpPr>
          <p:nvPr/>
        </p:nvCxnSpPr>
        <p:spPr bwMode="auto">
          <a:xfrm flipH="1">
            <a:off x="7742238" y="2054225"/>
            <a:ext cx="36512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70" name="Rounded Rectangle 75"/>
          <p:cNvSpPr>
            <a:spLocks noChangeArrowheads="1"/>
          </p:cNvSpPr>
          <p:nvPr/>
        </p:nvSpPr>
        <p:spPr bwMode="auto">
          <a:xfrm>
            <a:off x="7866063" y="1909763"/>
            <a:ext cx="555625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2571" name="TextBox 76"/>
          <p:cNvSpPr txBox="1">
            <a:spLocks noChangeArrowheads="1"/>
          </p:cNvSpPr>
          <p:nvPr/>
        </p:nvSpPr>
        <p:spPr bwMode="auto">
          <a:xfrm>
            <a:off x="7878763" y="1909763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Zahl</a:t>
            </a:r>
          </a:p>
        </p:txBody>
      </p:sp>
      <p:cxnSp>
        <p:nvCxnSpPr>
          <p:cNvPr id="22572" name="Straight Connector 77"/>
          <p:cNvCxnSpPr>
            <a:cxnSpLocks noChangeShapeType="1"/>
          </p:cNvCxnSpPr>
          <p:nvPr/>
        </p:nvCxnSpPr>
        <p:spPr bwMode="auto">
          <a:xfrm>
            <a:off x="8416925" y="2057400"/>
            <a:ext cx="9842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472" name="Group 18471"/>
          <p:cNvGrpSpPr>
            <a:grpSpLocks/>
          </p:cNvGrpSpPr>
          <p:nvPr/>
        </p:nvGrpSpPr>
        <p:grpSpPr bwMode="auto">
          <a:xfrm>
            <a:off x="685800" y="3130550"/>
            <a:ext cx="8104188" cy="944563"/>
            <a:chOff x="685800" y="3130261"/>
            <a:chExt cx="8104906" cy="944453"/>
          </a:xfrm>
        </p:grpSpPr>
        <p:sp>
          <p:nvSpPr>
            <p:cNvPr id="22602" name="Text Box 18"/>
            <p:cNvSpPr txBox="1">
              <a:spLocks noChangeArrowheads="1"/>
            </p:cNvSpPr>
            <p:nvPr/>
          </p:nvSpPr>
          <p:spPr bwMode="auto">
            <a:xfrm>
              <a:off x="789616" y="3513449"/>
              <a:ext cx="2643994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985838" algn="l"/>
                  <a:tab pos="10779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985838" algn="l"/>
                  <a:tab pos="10779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985838" algn="l"/>
                  <a:tab pos="10779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985838" algn="l"/>
                  <a:tab pos="10779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985838" algn="l"/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985838" algn="l"/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985838" algn="l"/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985838" algn="l"/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985838" algn="l"/>
                  <a:tab pos="10779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Buchstabe = 	"A" | "B" | ... | "Z"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| "a" | "b" | ... | "z".</a:t>
              </a:r>
            </a:p>
          </p:txBody>
        </p:sp>
        <p:sp>
          <p:nvSpPr>
            <p:cNvPr id="22603" name="TextBox 79"/>
            <p:cNvSpPr txBox="1">
              <a:spLocks noChangeArrowheads="1"/>
            </p:cNvSpPr>
            <p:nvPr/>
          </p:nvSpPr>
          <p:spPr bwMode="auto">
            <a:xfrm>
              <a:off x="685800" y="3130261"/>
              <a:ext cx="3971311" cy="33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Grammatik von </a:t>
              </a:r>
              <a:r>
                <a:rPr lang="de-AT" altLang="de-DE" i="1" smtClean="0"/>
                <a:t>Namen (z.B. sum_of_values2)</a:t>
              </a:r>
              <a:endParaRPr lang="de-AT" altLang="de-DE" i="1"/>
            </a:p>
          </p:txBody>
        </p:sp>
        <p:cxnSp>
          <p:nvCxnSpPr>
            <p:cNvPr id="22604" name="Straight Connector 37"/>
            <p:cNvCxnSpPr>
              <a:cxnSpLocks noChangeShapeType="1"/>
            </p:cNvCxnSpPr>
            <p:nvPr/>
          </p:nvCxnSpPr>
          <p:spPr bwMode="auto">
            <a:xfrm>
              <a:off x="4691809" y="3513449"/>
              <a:ext cx="3433312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05" name="Straight Connector 82"/>
            <p:cNvCxnSpPr>
              <a:cxnSpLocks noChangeShapeType="1"/>
            </p:cNvCxnSpPr>
            <p:nvPr/>
          </p:nvCxnSpPr>
          <p:spPr bwMode="auto">
            <a:xfrm>
              <a:off x="5037626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06" name="Straight Connector 83"/>
            <p:cNvCxnSpPr>
              <a:cxnSpLocks noChangeShapeType="1"/>
            </p:cNvCxnSpPr>
            <p:nvPr/>
          </p:nvCxnSpPr>
          <p:spPr bwMode="auto">
            <a:xfrm>
              <a:off x="5075243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07" name="Oval 85"/>
            <p:cNvSpPr>
              <a:spLocks noChangeArrowheads="1"/>
            </p:cNvSpPr>
            <p:nvPr/>
          </p:nvSpPr>
          <p:spPr bwMode="auto">
            <a:xfrm>
              <a:off x="4937286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08" name="Text Box 5"/>
            <p:cNvSpPr txBox="1">
              <a:spLocks noChangeArrowheads="1"/>
            </p:cNvSpPr>
            <p:nvPr/>
          </p:nvSpPr>
          <p:spPr bwMode="auto">
            <a:xfrm>
              <a:off x="4937087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cxnSp>
          <p:nvCxnSpPr>
            <p:cNvPr id="22609" name="Straight Connector 87"/>
            <p:cNvCxnSpPr>
              <a:cxnSpLocks noChangeShapeType="1"/>
            </p:cNvCxnSpPr>
            <p:nvPr/>
          </p:nvCxnSpPr>
          <p:spPr bwMode="auto">
            <a:xfrm>
              <a:off x="5075243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0" name="Straight Connector 88"/>
            <p:cNvCxnSpPr>
              <a:cxnSpLocks noChangeShapeType="1"/>
            </p:cNvCxnSpPr>
            <p:nvPr/>
          </p:nvCxnSpPr>
          <p:spPr bwMode="auto">
            <a:xfrm>
              <a:off x="5074726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1" name="Straight Connector 44"/>
            <p:cNvCxnSpPr>
              <a:cxnSpLocks noChangeShapeType="1"/>
            </p:cNvCxnSpPr>
            <p:nvPr/>
          </p:nvCxnSpPr>
          <p:spPr bwMode="auto">
            <a:xfrm>
              <a:off x="5112343" y="4074714"/>
              <a:ext cx="367836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2" name="Straight Connector 103"/>
            <p:cNvCxnSpPr>
              <a:cxnSpLocks noChangeShapeType="1"/>
            </p:cNvCxnSpPr>
            <p:nvPr/>
          </p:nvCxnSpPr>
          <p:spPr bwMode="auto">
            <a:xfrm>
              <a:off x="5400247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3" name="Straight Connector 104"/>
            <p:cNvCxnSpPr>
              <a:cxnSpLocks noChangeShapeType="1"/>
            </p:cNvCxnSpPr>
            <p:nvPr/>
          </p:nvCxnSpPr>
          <p:spPr bwMode="auto">
            <a:xfrm>
              <a:off x="5437864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14" name="Oval 105"/>
            <p:cNvSpPr>
              <a:spLocks noChangeArrowheads="1"/>
            </p:cNvSpPr>
            <p:nvPr/>
          </p:nvSpPr>
          <p:spPr bwMode="auto">
            <a:xfrm>
              <a:off x="5299907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15" name="Text Box 5"/>
            <p:cNvSpPr txBox="1">
              <a:spLocks noChangeArrowheads="1"/>
            </p:cNvSpPr>
            <p:nvPr/>
          </p:nvSpPr>
          <p:spPr bwMode="auto">
            <a:xfrm>
              <a:off x="5299708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cxnSp>
          <p:nvCxnSpPr>
            <p:cNvPr id="22616" name="Straight Connector 107"/>
            <p:cNvCxnSpPr>
              <a:cxnSpLocks noChangeShapeType="1"/>
            </p:cNvCxnSpPr>
            <p:nvPr/>
          </p:nvCxnSpPr>
          <p:spPr bwMode="auto">
            <a:xfrm>
              <a:off x="5437864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7" name="Straight Connector 108"/>
            <p:cNvCxnSpPr>
              <a:cxnSpLocks noChangeShapeType="1"/>
            </p:cNvCxnSpPr>
            <p:nvPr/>
          </p:nvCxnSpPr>
          <p:spPr bwMode="auto">
            <a:xfrm>
              <a:off x="5437347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8" name="Straight Connector 109"/>
            <p:cNvCxnSpPr>
              <a:cxnSpLocks noChangeShapeType="1"/>
            </p:cNvCxnSpPr>
            <p:nvPr/>
          </p:nvCxnSpPr>
          <p:spPr bwMode="auto">
            <a:xfrm>
              <a:off x="5910983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19" name="Straight Connector 110"/>
            <p:cNvCxnSpPr>
              <a:cxnSpLocks noChangeShapeType="1"/>
            </p:cNvCxnSpPr>
            <p:nvPr/>
          </p:nvCxnSpPr>
          <p:spPr bwMode="auto">
            <a:xfrm>
              <a:off x="5948600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20" name="Text Box 5"/>
            <p:cNvSpPr txBox="1">
              <a:spLocks noChangeArrowheads="1"/>
            </p:cNvSpPr>
            <p:nvPr/>
          </p:nvSpPr>
          <p:spPr bwMode="auto">
            <a:xfrm>
              <a:off x="5782611" y="3584462"/>
              <a:ext cx="34589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cxnSp>
          <p:nvCxnSpPr>
            <p:cNvPr id="22621" name="Straight Connector 113"/>
            <p:cNvCxnSpPr>
              <a:cxnSpLocks noChangeShapeType="1"/>
            </p:cNvCxnSpPr>
            <p:nvPr/>
          </p:nvCxnSpPr>
          <p:spPr bwMode="auto">
            <a:xfrm>
              <a:off x="5948600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22" name="Straight Connector 114"/>
            <p:cNvCxnSpPr>
              <a:cxnSpLocks noChangeShapeType="1"/>
            </p:cNvCxnSpPr>
            <p:nvPr/>
          </p:nvCxnSpPr>
          <p:spPr bwMode="auto">
            <a:xfrm>
              <a:off x="5948083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23" name="Straight Connector 115"/>
            <p:cNvCxnSpPr>
              <a:cxnSpLocks noChangeShapeType="1"/>
            </p:cNvCxnSpPr>
            <p:nvPr/>
          </p:nvCxnSpPr>
          <p:spPr bwMode="auto">
            <a:xfrm>
              <a:off x="6404394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24" name="Straight Connector 116"/>
            <p:cNvCxnSpPr>
              <a:cxnSpLocks noChangeShapeType="1"/>
            </p:cNvCxnSpPr>
            <p:nvPr/>
          </p:nvCxnSpPr>
          <p:spPr bwMode="auto">
            <a:xfrm>
              <a:off x="6442011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25" name="Oval 117"/>
            <p:cNvSpPr>
              <a:spLocks noChangeArrowheads="1"/>
            </p:cNvSpPr>
            <p:nvPr/>
          </p:nvSpPr>
          <p:spPr bwMode="auto">
            <a:xfrm>
              <a:off x="6304054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26" name="Text Box 5"/>
            <p:cNvSpPr txBox="1">
              <a:spLocks noChangeArrowheads="1"/>
            </p:cNvSpPr>
            <p:nvPr/>
          </p:nvSpPr>
          <p:spPr bwMode="auto">
            <a:xfrm>
              <a:off x="6303855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</p:txBody>
        </p:sp>
        <p:cxnSp>
          <p:nvCxnSpPr>
            <p:cNvPr id="22627" name="Straight Connector 119"/>
            <p:cNvCxnSpPr>
              <a:cxnSpLocks noChangeShapeType="1"/>
            </p:cNvCxnSpPr>
            <p:nvPr/>
          </p:nvCxnSpPr>
          <p:spPr bwMode="auto">
            <a:xfrm>
              <a:off x="6442011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28" name="Straight Connector 120"/>
            <p:cNvCxnSpPr>
              <a:cxnSpLocks noChangeShapeType="1"/>
            </p:cNvCxnSpPr>
            <p:nvPr/>
          </p:nvCxnSpPr>
          <p:spPr bwMode="auto">
            <a:xfrm>
              <a:off x="6441494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29" name="Straight Connector 121"/>
            <p:cNvCxnSpPr>
              <a:cxnSpLocks noChangeShapeType="1"/>
            </p:cNvCxnSpPr>
            <p:nvPr/>
          </p:nvCxnSpPr>
          <p:spPr bwMode="auto">
            <a:xfrm>
              <a:off x="6763043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30" name="Straight Connector 122"/>
            <p:cNvCxnSpPr>
              <a:cxnSpLocks noChangeShapeType="1"/>
            </p:cNvCxnSpPr>
            <p:nvPr/>
          </p:nvCxnSpPr>
          <p:spPr bwMode="auto">
            <a:xfrm>
              <a:off x="6800660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31" name="Oval 123"/>
            <p:cNvSpPr>
              <a:spLocks noChangeArrowheads="1"/>
            </p:cNvSpPr>
            <p:nvPr/>
          </p:nvSpPr>
          <p:spPr bwMode="auto">
            <a:xfrm>
              <a:off x="6662703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32" name="Text Box 5"/>
            <p:cNvSpPr txBox="1">
              <a:spLocks noChangeArrowheads="1"/>
            </p:cNvSpPr>
            <p:nvPr/>
          </p:nvSpPr>
          <p:spPr bwMode="auto">
            <a:xfrm>
              <a:off x="6662504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cxnSp>
          <p:nvCxnSpPr>
            <p:cNvPr id="22633" name="Straight Connector 125"/>
            <p:cNvCxnSpPr>
              <a:cxnSpLocks noChangeShapeType="1"/>
            </p:cNvCxnSpPr>
            <p:nvPr/>
          </p:nvCxnSpPr>
          <p:spPr bwMode="auto">
            <a:xfrm>
              <a:off x="6800660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34" name="Straight Connector 126"/>
            <p:cNvCxnSpPr>
              <a:cxnSpLocks noChangeShapeType="1"/>
            </p:cNvCxnSpPr>
            <p:nvPr/>
          </p:nvCxnSpPr>
          <p:spPr bwMode="auto">
            <a:xfrm>
              <a:off x="6800143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35" name="Straight Connector 127"/>
            <p:cNvCxnSpPr>
              <a:cxnSpLocks noChangeShapeType="1"/>
            </p:cNvCxnSpPr>
            <p:nvPr/>
          </p:nvCxnSpPr>
          <p:spPr bwMode="auto">
            <a:xfrm>
              <a:off x="7123422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36" name="Straight Connector 128"/>
            <p:cNvCxnSpPr>
              <a:cxnSpLocks noChangeShapeType="1"/>
            </p:cNvCxnSpPr>
            <p:nvPr/>
          </p:nvCxnSpPr>
          <p:spPr bwMode="auto">
            <a:xfrm>
              <a:off x="7161039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37" name="Oval 129"/>
            <p:cNvSpPr>
              <a:spLocks noChangeArrowheads="1"/>
            </p:cNvSpPr>
            <p:nvPr/>
          </p:nvSpPr>
          <p:spPr bwMode="auto">
            <a:xfrm>
              <a:off x="7023082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38" name="Text Box 5"/>
            <p:cNvSpPr txBox="1">
              <a:spLocks noChangeArrowheads="1"/>
            </p:cNvSpPr>
            <p:nvPr/>
          </p:nvSpPr>
          <p:spPr bwMode="auto">
            <a:xfrm>
              <a:off x="7022883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cxnSp>
          <p:nvCxnSpPr>
            <p:cNvPr id="22639" name="Straight Connector 131"/>
            <p:cNvCxnSpPr>
              <a:cxnSpLocks noChangeShapeType="1"/>
            </p:cNvCxnSpPr>
            <p:nvPr/>
          </p:nvCxnSpPr>
          <p:spPr bwMode="auto">
            <a:xfrm>
              <a:off x="7161039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0" name="Straight Connector 132"/>
            <p:cNvCxnSpPr>
              <a:cxnSpLocks noChangeShapeType="1"/>
            </p:cNvCxnSpPr>
            <p:nvPr/>
          </p:nvCxnSpPr>
          <p:spPr bwMode="auto">
            <a:xfrm>
              <a:off x="7160522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1" name="Straight Connector 133"/>
            <p:cNvCxnSpPr>
              <a:cxnSpLocks noChangeShapeType="1"/>
            </p:cNvCxnSpPr>
            <p:nvPr/>
          </p:nvCxnSpPr>
          <p:spPr bwMode="auto">
            <a:xfrm>
              <a:off x="7621925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2" name="Straight Connector 134"/>
            <p:cNvCxnSpPr>
              <a:cxnSpLocks noChangeShapeType="1"/>
            </p:cNvCxnSpPr>
            <p:nvPr/>
          </p:nvCxnSpPr>
          <p:spPr bwMode="auto">
            <a:xfrm>
              <a:off x="7659542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3" name="Straight Connector 137"/>
            <p:cNvCxnSpPr>
              <a:cxnSpLocks noChangeShapeType="1"/>
            </p:cNvCxnSpPr>
            <p:nvPr/>
          </p:nvCxnSpPr>
          <p:spPr bwMode="auto">
            <a:xfrm>
              <a:off x="7659542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4" name="Straight Connector 138"/>
            <p:cNvCxnSpPr>
              <a:cxnSpLocks noChangeShapeType="1"/>
            </p:cNvCxnSpPr>
            <p:nvPr/>
          </p:nvCxnSpPr>
          <p:spPr bwMode="auto">
            <a:xfrm>
              <a:off x="7659025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5" name="Straight Connector 139"/>
            <p:cNvCxnSpPr>
              <a:cxnSpLocks noChangeShapeType="1"/>
            </p:cNvCxnSpPr>
            <p:nvPr/>
          </p:nvCxnSpPr>
          <p:spPr bwMode="auto">
            <a:xfrm>
              <a:off x="8115336" y="351098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46" name="Straight Connector 140"/>
            <p:cNvCxnSpPr>
              <a:cxnSpLocks noChangeShapeType="1"/>
            </p:cNvCxnSpPr>
            <p:nvPr/>
          </p:nvCxnSpPr>
          <p:spPr bwMode="auto">
            <a:xfrm>
              <a:off x="8152953" y="3547883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47" name="Oval 141"/>
            <p:cNvSpPr>
              <a:spLocks noChangeArrowheads="1"/>
            </p:cNvSpPr>
            <p:nvPr/>
          </p:nvSpPr>
          <p:spPr bwMode="auto">
            <a:xfrm>
              <a:off x="8014996" y="364990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648" name="Text Box 5"/>
            <p:cNvSpPr txBox="1">
              <a:spLocks noChangeArrowheads="1"/>
            </p:cNvSpPr>
            <p:nvPr/>
          </p:nvSpPr>
          <p:spPr bwMode="auto">
            <a:xfrm>
              <a:off x="8014797" y="363615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</a:p>
          </p:txBody>
        </p:sp>
        <p:cxnSp>
          <p:nvCxnSpPr>
            <p:cNvPr id="22649" name="Straight Connector 143"/>
            <p:cNvCxnSpPr>
              <a:cxnSpLocks noChangeShapeType="1"/>
            </p:cNvCxnSpPr>
            <p:nvPr/>
          </p:nvCxnSpPr>
          <p:spPr bwMode="auto">
            <a:xfrm>
              <a:off x="8152953" y="3942085"/>
              <a:ext cx="0" cy="100738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50" name="Straight Connector 144"/>
            <p:cNvCxnSpPr>
              <a:cxnSpLocks noChangeShapeType="1"/>
            </p:cNvCxnSpPr>
            <p:nvPr/>
          </p:nvCxnSpPr>
          <p:spPr bwMode="auto">
            <a:xfrm>
              <a:off x="8152436" y="403709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651" name="Text Box 5"/>
            <p:cNvSpPr txBox="1">
              <a:spLocks noChangeArrowheads="1"/>
            </p:cNvSpPr>
            <p:nvPr/>
          </p:nvSpPr>
          <p:spPr bwMode="auto">
            <a:xfrm>
              <a:off x="7484455" y="3584462"/>
              <a:ext cx="34589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18475" name="Group 18474"/>
          <p:cNvGrpSpPr>
            <a:grpSpLocks/>
          </p:cNvGrpSpPr>
          <p:nvPr/>
        </p:nvGrpSpPr>
        <p:grpSpPr bwMode="auto">
          <a:xfrm>
            <a:off x="788988" y="4826000"/>
            <a:ext cx="8001000" cy="1236663"/>
            <a:chOff x="789616" y="4826477"/>
            <a:chExt cx="8001090" cy="1236858"/>
          </a:xfrm>
        </p:grpSpPr>
        <p:sp>
          <p:nvSpPr>
            <p:cNvPr id="22575" name="Text Box 18"/>
            <p:cNvSpPr txBox="1">
              <a:spLocks noChangeArrowheads="1"/>
            </p:cNvSpPr>
            <p:nvPr/>
          </p:nvSpPr>
          <p:spPr bwMode="auto">
            <a:xfrm>
              <a:off x="789616" y="4826477"/>
              <a:ext cx="3699987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Name = Buchstabe {Buchstabe | Ziffer | "_"}.</a:t>
              </a:r>
            </a:p>
          </p:txBody>
        </p:sp>
        <p:sp>
          <p:nvSpPr>
            <p:cNvPr id="22576" name="Rounded Rectangle 148"/>
            <p:cNvSpPr>
              <a:spLocks noChangeArrowheads="1"/>
            </p:cNvSpPr>
            <p:nvPr/>
          </p:nvSpPr>
          <p:spPr bwMode="auto">
            <a:xfrm>
              <a:off x="5069724" y="4826830"/>
              <a:ext cx="1016772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577" name="TextBox 149"/>
            <p:cNvSpPr txBox="1">
              <a:spLocks noChangeArrowheads="1"/>
            </p:cNvSpPr>
            <p:nvPr/>
          </p:nvSpPr>
          <p:spPr bwMode="auto">
            <a:xfrm>
              <a:off x="5083122" y="4826477"/>
              <a:ext cx="10310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Buchstabe</a:t>
              </a:r>
            </a:p>
          </p:txBody>
        </p:sp>
        <p:cxnSp>
          <p:nvCxnSpPr>
            <p:cNvPr id="22578" name="Straight Connector 150"/>
            <p:cNvCxnSpPr>
              <a:cxnSpLocks noChangeShapeType="1"/>
            </p:cNvCxnSpPr>
            <p:nvPr/>
          </p:nvCxnSpPr>
          <p:spPr bwMode="auto">
            <a:xfrm>
              <a:off x="4691809" y="4968870"/>
              <a:ext cx="37791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79" name="Straight Connector 151"/>
            <p:cNvCxnSpPr>
              <a:cxnSpLocks noChangeShapeType="1"/>
            </p:cNvCxnSpPr>
            <p:nvPr/>
          </p:nvCxnSpPr>
          <p:spPr bwMode="auto">
            <a:xfrm>
              <a:off x="6086496" y="4968870"/>
              <a:ext cx="270421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80" name="Rounded Rectangle 153"/>
            <p:cNvSpPr>
              <a:spLocks noChangeArrowheads="1"/>
            </p:cNvSpPr>
            <p:nvPr/>
          </p:nvSpPr>
          <p:spPr bwMode="auto">
            <a:xfrm>
              <a:off x="6500797" y="5045797"/>
              <a:ext cx="1016772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581" name="TextBox 154"/>
            <p:cNvSpPr txBox="1">
              <a:spLocks noChangeArrowheads="1"/>
            </p:cNvSpPr>
            <p:nvPr/>
          </p:nvSpPr>
          <p:spPr bwMode="auto">
            <a:xfrm>
              <a:off x="6514195" y="5045444"/>
              <a:ext cx="10310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Buchstabe</a:t>
              </a:r>
            </a:p>
          </p:txBody>
        </p:sp>
        <p:sp>
          <p:nvSpPr>
            <p:cNvPr id="22582" name="Rounded Rectangle 155"/>
            <p:cNvSpPr>
              <a:spLocks noChangeArrowheads="1"/>
            </p:cNvSpPr>
            <p:nvPr/>
          </p:nvSpPr>
          <p:spPr bwMode="auto">
            <a:xfrm>
              <a:off x="6707532" y="5404429"/>
              <a:ext cx="563414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583" name="TextBox 156"/>
            <p:cNvSpPr txBox="1">
              <a:spLocks noChangeArrowheads="1"/>
            </p:cNvSpPr>
            <p:nvPr/>
          </p:nvSpPr>
          <p:spPr bwMode="auto">
            <a:xfrm>
              <a:off x="6720930" y="5404076"/>
              <a:ext cx="5885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Ziffer</a:t>
              </a:r>
            </a:p>
          </p:txBody>
        </p:sp>
        <p:sp>
          <p:nvSpPr>
            <p:cNvPr id="22584" name="Oval 157"/>
            <p:cNvSpPr>
              <a:spLocks noChangeArrowheads="1"/>
            </p:cNvSpPr>
            <p:nvPr/>
          </p:nvSpPr>
          <p:spPr bwMode="auto">
            <a:xfrm>
              <a:off x="6847759" y="577115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2585" name="Text Box 5"/>
            <p:cNvSpPr txBox="1">
              <a:spLocks noChangeArrowheads="1"/>
            </p:cNvSpPr>
            <p:nvPr/>
          </p:nvSpPr>
          <p:spPr bwMode="auto">
            <a:xfrm>
              <a:off x="6855512" y="5737520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</a:p>
          </p:txBody>
        </p:sp>
        <p:cxnSp>
          <p:nvCxnSpPr>
            <p:cNvPr id="22586" name="Straight Connector 159"/>
            <p:cNvCxnSpPr>
              <a:cxnSpLocks noChangeShapeType="1"/>
            </p:cNvCxnSpPr>
            <p:nvPr/>
          </p:nvCxnSpPr>
          <p:spPr bwMode="auto">
            <a:xfrm>
              <a:off x="7699661" y="4969341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87" name="Straight Connector 160"/>
            <p:cNvCxnSpPr>
              <a:cxnSpLocks noChangeShapeType="1"/>
            </p:cNvCxnSpPr>
            <p:nvPr/>
          </p:nvCxnSpPr>
          <p:spPr bwMode="auto">
            <a:xfrm>
              <a:off x="7737278" y="5006241"/>
              <a:ext cx="0" cy="86946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88" name="Straight Connector 162"/>
            <p:cNvCxnSpPr>
              <a:cxnSpLocks noChangeShapeType="1"/>
            </p:cNvCxnSpPr>
            <p:nvPr/>
          </p:nvCxnSpPr>
          <p:spPr bwMode="auto">
            <a:xfrm flipH="1">
              <a:off x="7696256" y="5145516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89" name="Straight Connector 48"/>
            <p:cNvCxnSpPr>
              <a:cxnSpLocks noChangeShapeType="1"/>
            </p:cNvCxnSpPr>
            <p:nvPr/>
          </p:nvCxnSpPr>
          <p:spPr bwMode="auto">
            <a:xfrm>
              <a:off x="7520971" y="5187595"/>
              <a:ext cx="17528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0" name="Straight Connector 169"/>
            <p:cNvCxnSpPr>
              <a:cxnSpLocks noChangeShapeType="1"/>
            </p:cNvCxnSpPr>
            <p:nvPr/>
          </p:nvCxnSpPr>
          <p:spPr bwMode="auto">
            <a:xfrm>
              <a:off x="7270821" y="5553355"/>
              <a:ext cx="42543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1" name="Straight Connector 171"/>
            <p:cNvCxnSpPr>
              <a:cxnSpLocks noChangeShapeType="1"/>
            </p:cNvCxnSpPr>
            <p:nvPr/>
          </p:nvCxnSpPr>
          <p:spPr bwMode="auto">
            <a:xfrm flipH="1">
              <a:off x="7697579" y="5512601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2" name="Straight Connector 172"/>
            <p:cNvCxnSpPr>
              <a:cxnSpLocks noChangeShapeType="1"/>
            </p:cNvCxnSpPr>
            <p:nvPr/>
          </p:nvCxnSpPr>
          <p:spPr bwMode="auto">
            <a:xfrm>
              <a:off x="7139943" y="5911164"/>
              <a:ext cx="55631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3" name="Straight Connector 174"/>
            <p:cNvCxnSpPr>
              <a:cxnSpLocks noChangeShapeType="1"/>
            </p:cNvCxnSpPr>
            <p:nvPr/>
          </p:nvCxnSpPr>
          <p:spPr bwMode="auto">
            <a:xfrm flipH="1">
              <a:off x="7698900" y="5875710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4" name="Straight Connector 178"/>
            <p:cNvCxnSpPr>
              <a:cxnSpLocks noChangeShapeType="1"/>
            </p:cNvCxnSpPr>
            <p:nvPr/>
          </p:nvCxnSpPr>
          <p:spPr bwMode="auto">
            <a:xfrm>
              <a:off x="6299892" y="5006576"/>
              <a:ext cx="0" cy="86913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5" name="Straight Connector 179"/>
            <p:cNvCxnSpPr>
              <a:cxnSpLocks noChangeShapeType="1"/>
            </p:cNvCxnSpPr>
            <p:nvPr/>
          </p:nvCxnSpPr>
          <p:spPr bwMode="auto">
            <a:xfrm flipH="1">
              <a:off x="6298924" y="4969548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6" name="Straight Connector 180"/>
            <p:cNvCxnSpPr>
              <a:cxnSpLocks noChangeShapeType="1"/>
            </p:cNvCxnSpPr>
            <p:nvPr/>
          </p:nvCxnSpPr>
          <p:spPr bwMode="auto">
            <a:xfrm>
              <a:off x="6332057" y="5553355"/>
              <a:ext cx="37547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7" name="Straight Connector 181"/>
            <p:cNvCxnSpPr>
              <a:cxnSpLocks noChangeShapeType="1"/>
            </p:cNvCxnSpPr>
            <p:nvPr/>
          </p:nvCxnSpPr>
          <p:spPr bwMode="auto">
            <a:xfrm>
              <a:off x="6298562" y="5512799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8" name="Straight Connector 184"/>
            <p:cNvCxnSpPr>
              <a:cxnSpLocks noChangeShapeType="1"/>
            </p:cNvCxnSpPr>
            <p:nvPr/>
          </p:nvCxnSpPr>
          <p:spPr bwMode="auto">
            <a:xfrm>
              <a:off x="6332057" y="5911164"/>
              <a:ext cx="51656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99" name="Straight Connector 185"/>
            <p:cNvCxnSpPr>
              <a:cxnSpLocks noChangeShapeType="1"/>
            </p:cNvCxnSpPr>
            <p:nvPr/>
          </p:nvCxnSpPr>
          <p:spPr bwMode="auto">
            <a:xfrm>
              <a:off x="6299882" y="5875912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00" name="Straight Connector 292"/>
            <p:cNvCxnSpPr>
              <a:cxnSpLocks noChangeShapeType="1"/>
            </p:cNvCxnSpPr>
            <p:nvPr/>
          </p:nvCxnSpPr>
          <p:spPr bwMode="auto">
            <a:xfrm>
              <a:off x="6332057" y="5197691"/>
              <a:ext cx="16874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601" name="Straight Connector 293"/>
            <p:cNvCxnSpPr>
              <a:cxnSpLocks noChangeShapeType="1"/>
            </p:cNvCxnSpPr>
            <p:nvPr/>
          </p:nvCxnSpPr>
          <p:spPr bwMode="auto">
            <a:xfrm>
              <a:off x="6298562" y="5157135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ounded Rectangle 3"/>
          <p:cNvSpPr>
            <a:spLocks noChangeArrowheads="1"/>
          </p:cNvSpPr>
          <p:nvPr/>
        </p:nvSpPr>
        <p:spPr bwMode="auto">
          <a:xfrm>
            <a:off x="5154613" y="1609725"/>
            <a:ext cx="628650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8B4F1E-2D11-486C-9E89-1986863EF34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en-US" sz="1400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EBNF -- Beispiele</a:t>
            </a:r>
          </a:p>
        </p:txBody>
      </p:sp>
      <p:sp>
        <p:nvSpPr>
          <p:cNvPr id="23557" name="Text Box 18"/>
          <p:cNvSpPr txBox="1">
            <a:spLocks noChangeArrowheads="1"/>
          </p:cNvSpPr>
          <p:nvPr/>
        </p:nvSpPr>
        <p:spPr bwMode="auto">
          <a:xfrm>
            <a:off x="795338" y="1609725"/>
            <a:ext cx="2155825" cy="9540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536575" algn="l"/>
                <a:tab pos="715963" algn="l"/>
                <a:tab pos="15224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6575" algn="l"/>
                <a:tab pos="715963" algn="l"/>
                <a:tab pos="152241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6575" algn="l"/>
                <a:tab pos="715963" algn="l"/>
                <a:tab pos="152241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6575" algn="l"/>
                <a:tab pos="715963" algn="l"/>
                <a:tab pos="152241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6575" algn="l"/>
                <a:tab pos="715963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715963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715963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715963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6575" algn="l"/>
                <a:tab pos="715963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Faktor	=	Name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 |	Zahl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 | Gleitkommazahl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 | "-" Faktor.</a:t>
            </a:r>
          </a:p>
        </p:txBody>
      </p:sp>
      <p:sp>
        <p:nvSpPr>
          <p:cNvPr id="23558" name="TextBox 1"/>
          <p:cNvSpPr txBox="1">
            <a:spLocks noChangeArrowheads="1"/>
          </p:cNvSpPr>
          <p:nvPr/>
        </p:nvSpPr>
        <p:spPr bwMode="auto">
          <a:xfrm>
            <a:off x="685800" y="1193800"/>
            <a:ext cx="56263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i="1" smtClean="0"/>
              <a:t>Grammatik von arithmetischen Ausdrücken (z.B. </a:t>
            </a:r>
            <a:r>
              <a:rPr lang="es-ES" altLang="de-DE" i="1" smtClean="0"/>
              <a:t>3*-4 + x/2 - y)</a:t>
            </a:r>
            <a:endParaRPr lang="es-ES" altLang="de-DE" i="1"/>
          </a:p>
          <a:p>
            <a:endParaRPr lang="de-AT" altLang="de-DE" i="1"/>
          </a:p>
        </p:txBody>
      </p:sp>
      <p:sp>
        <p:nvSpPr>
          <p:cNvPr id="23559" name="TextBox 2"/>
          <p:cNvSpPr txBox="1">
            <a:spLocks noChangeArrowheads="1"/>
          </p:cNvSpPr>
          <p:nvPr/>
        </p:nvSpPr>
        <p:spPr bwMode="auto">
          <a:xfrm>
            <a:off x="5167313" y="1609725"/>
            <a:ext cx="6619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cxnSp>
        <p:nvCxnSpPr>
          <p:cNvPr id="23560" name="Straight Connector 41"/>
          <p:cNvCxnSpPr>
            <a:cxnSpLocks noChangeShapeType="1"/>
          </p:cNvCxnSpPr>
          <p:nvPr/>
        </p:nvCxnSpPr>
        <p:spPr bwMode="auto">
          <a:xfrm>
            <a:off x="4691063" y="1773238"/>
            <a:ext cx="4635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1" name="Straight Connector 69"/>
          <p:cNvCxnSpPr>
            <a:cxnSpLocks noChangeShapeType="1"/>
          </p:cNvCxnSpPr>
          <p:nvPr/>
        </p:nvCxnSpPr>
        <p:spPr bwMode="auto">
          <a:xfrm flipH="1">
            <a:off x="6900863" y="2835275"/>
            <a:ext cx="36512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2" name="Straight Connector 70"/>
          <p:cNvCxnSpPr>
            <a:cxnSpLocks noChangeShapeType="1"/>
          </p:cNvCxnSpPr>
          <p:nvPr/>
        </p:nvCxnSpPr>
        <p:spPr bwMode="auto">
          <a:xfrm>
            <a:off x="6935788" y="1811338"/>
            <a:ext cx="0" cy="102552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3" name="Straight Connector 71"/>
          <p:cNvCxnSpPr>
            <a:cxnSpLocks noChangeShapeType="1"/>
          </p:cNvCxnSpPr>
          <p:nvPr/>
        </p:nvCxnSpPr>
        <p:spPr bwMode="auto">
          <a:xfrm flipH="1">
            <a:off x="6896100" y="2465388"/>
            <a:ext cx="36513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4" name="Straight Connector 73"/>
          <p:cNvCxnSpPr>
            <a:cxnSpLocks noChangeShapeType="1"/>
          </p:cNvCxnSpPr>
          <p:nvPr/>
        </p:nvCxnSpPr>
        <p:spPr bwMode="auto">
          <a:xfrm flipH="1">
            <a:off x="6934200" y="1773238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5" name="Straight Connector 135"/>
          <p:cNvCxnSpPr>
            <a:cxnSpLocks noChangeShapeType="1"/>
          </p:cNvCxnSpPr>
          <p:nvPr/>
        </p:nvCxnSpPr>
        <p:spPr bwMode="auto">
          <a:xfrm>
            <a:off x="5783263" y="1773238"/>
            <a:ext cx="18176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6" name="Straight Connector 136"/>
          <p:cNvCxnSpPr>
            <a:cxnSpLocks noChangeShapeType="1"/>
          </p:cNvCxnSpPr>
          <p:nvPr/>
        </p:nvCxnSpPr>
        <p:spPr bwMode="auto">
          <a:xfrm>
            <a:off x="4829175" y="1773238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7" name="Straight Connector 146"/>
          <p:cNvCxnSpPr>
            <a:cxnSpLocks noChangeShapeType="1"/>
          </p:cNvCxnSpPr>
          <p:nvPr/>
        </p:nvCxnSpPr>
        <p:spPr bwMode="auto">
          <a:xfrm>
            <a:off x="4867275" y="1811338"/>
            <a:ext cx="0" cy="10223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8" name="Straight Connector 152"/>
          <p:cNvCxnSpPr>
            <a:cxnSpLocks noChangeShapeType="1"/>
          </p:cNvCxnSpPr>
          <p:nvPr/>
        </p:nvCxnSpPr>
        <p:spPr bwMode="auto">
          <a:xfrm>
            <a:off x="4868863" y="2093913"/>
            <a:ext cx="36512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9" name="Straight Connector 161"/>
          <p:cNvCxnSpPr>
            <a:cxnSpLocks noChangeShapeType="1"/>
          </p:cNvCxnSpPr>
          <p:nvPr/>
        </p:nvCxnSpPr>
        <p:spPr bwMode="auto">
          <a:xfrm>
            <a:off x="4902200" y="2130425"/>
            <a:ext cx="249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70" name="Rounded Rectangle 163"/>
          <p:cNvSpPr>
            <a:spLocks noChangeArrowheads="1"/>
          </p:cNvSpPr>
          <p:nvPr/>
        </p:nvSpPr>
        <p:spPr bwMode="auto">
          <a:xfrm>
            <a:off x="5154613" y="1979613"/>
            <a:ext cx="628650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71" name="TextBox 164"/>
          <p:cNvSpPr txBox="1">
            <a:spLocks noChangeArrowheads="1"/>
          </p:cNvSpPr>
          <p:nvPr/>
        </p:nvSpPr>
        <p:spPr bwMode="auto">
          <a:xfrm>
            <a:off x="5167313" y="1978025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Zahl</a:t>
            </a:r>
          </a:p>
        </p:txBody>
      </p:sp>
      <p:cxnSp>
        <p:nvCxnSpPr>
          <p:cNvPr id="23572" name="Straight Connector 165"/>
          <p:cNvCxnSpPr>
            <a:cxnSpLocks noChangeShapeType="1"/>
          </p:cNvCxnSpPr>
          <p:nvPr/>
        </p:nvCxnSpPr>
        <p:spPr bwMode="auto">
          <a:xfrm>
            <a:off x="4868863" y="2462213"/>
            <a:ext cx="36512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3" name="Straight Connector 166"/>
          <p:cNvCxnSpPr>
            <a:cxnSpLocks noChangeShapeType="1"/>
          </p:cNvCxnSpPr>
          <p:nvPr/>
        </p:nvCxnSpPr>
        <p:spPr bwMode="auto">
          <a:xfrm>
            <a:off x="4902200" y="2498725"/>
            <a:ext cx="249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74" name="Rounded Rectangle 167"/>
          <p:cNvSpPr>
            <a:spLocks noChangeArrowheads="1"/>
          </p:cNvSpPr>
          <p:nvPr/>
        </p:nvSpPr>
        <p:spPr bwMode="auto">
          <a:xfrm>
            <a:off x="5154613" y="2347913"/>
            <a:ext cx="1481137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75" name="TextBox 168"/>
          <p:cNvSpPr txBox="1">
            <a:spLocks noChangeArrowheads="1"/>
          </p:cNvSpPr>
          <p:nvPr/>
        </p:nvSpPr>
        <p:spPr bwMode="auto">
          <a:xfrm>
            <a:off x="5167313" y="2347913"/>
            <a:ext cx="1468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Gleitkommazahl</a:t>
            </a:r>
          </a:p>
        </p:txBody>
      </p:sp>
      <p:cxnSp>
        <p:nvCxnSpPr>
          <p:cNvPr id="23576" name="Straight Connector 170"/>
          <p:cNvCxnSpPr>
            <a:cxnSpLocks noChangeShapeType="1"/>
          </p:cNvCxnSpPr>
          <p:nvPr/>
        </p:nvCxnSpPr>
        <p:spPr bwMode="auto">
          <a:xfrm>
            <a:off x="4868863" y="2833688"/>
            <a:ext cx="36512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77" name="Straight Connector 173"/>
          <p:cNvCxnSpPr>
            <a:cxnSpLocks noChangeShapeType="1"/>
          </p:cNvCxnSpPr>
          <p:nvPr/>
        </p:nvCxnSpPr>
        <p:spPr bwMode="auto">
          <a:xfrm>
            <a:off x="4902200" y="2870200"/>
            <a:ext cx="249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78" name="Rounded Rectangle 175"/>
          <p:cNvSpPr>
            <a:spLocks noChangeArrowheads="1"/>
          </p:cNvSpPr>
          <p:nvPr/>
        </p:nvSpPr>
        <p:spPr bwMode="auto">
          <a:xfrm>
            <a:off x="5705475" y="2719388"/>
            <a:ext cx="676275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79" name="TextBox 176"/>
          <p:cNvSpPr txBox="1">
            <a:spLocks noChangeArrowheads="1"/>
          </p:cNvSpPr>
          <p:nvPr/>
        </p:nvSpPr>
        <p:spPr bwMode="auto">
          <a:xfrm>
            <a:off x="5718175" y="2719388"/>
            <a:ext cx="6921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</a:p>
        </p:txBody>
      </p:sp>
      <p:sp>
        <p:nvSpPr>
          <p:cNvPr id="23580" name="Oval 177"/>
          <p:cNvSpPr>
            <a:spLocks noChangeArrowheads="1"/>
          </p:cNvSpPr>
          <p:nvPr/>
        </p:nvSpPr>
        <p:spPr bwMode="auto">
          <a:xfrm>
            <a:off x="5160963" y="2725738"/>
            <a:ext cx="292100" cy="292100"/>
          </a:xfrm>
          <a:prstGeom prst="ellipse">
            <a:avLst/>
          </a:prstGeom>
          <a:solidFill>
            <a:srgbClr val="CCCC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3581" name="Text Box 5"/>
          <p:cNvSpPr txBox="1">
            <a:spLocks noChangeArrowheads="1"/>
          </p:cNvSpPr>
          <p:nvPr/>
        </p:nvSpPr>
        <p:spPr bwMode="auto">
          <a:xfrm>
            <a:off x="5184775" y="2705100"/>
            <a:ext cx="2286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cxnSp>
        <p:nvCxnSpPr>
          <p:cNvPr id="23582" name="Straight Connector 186"/>
          <p:cNvCxnSpPr>
            <a:cxnSpLocks noChangeShapeType="1"/>
          </p:cNvCxnSpPr>
          <p:nvPr/>
        </p:nvCxnSpPr>
        <p:spPr bwMode="auto">
          <a:xfrm>
            <a:off x="5451475" y="2870200"/>
            <a:ext cx="249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3" name="Straight Connector 187"/>
          <p:cNvCxnSpPr>
            <a:cxnSpLocks noChangeShapeType="1"/>
          </p:cNvCxnSpPr>
          <p:nvPr/>
        </p:nvCxnSpPr>
        <p:spPr bwMode="auto">
          <a:xfrm>
            <a:off x="6375400" y="2870200"/>
            <a:ext cx="5238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4" name="Straight Connector 188"/>
          <p:cNvCxnSpPr>
            <a:cxnSpLocks noChangeShapeType="1"/>
          </p:cNvCxnSpPr>
          <p:nvPr/>
        </p:nvCxnSpPr>
        <p:spPr bwMode="auto">
          <a:xfrm>
            <a:off x="6642100" y="2498725"/>
            <a:ext cx="2492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5" name="Straight Connector 189"/>
          <p:cNvCxnSpPr>
            <a:cxnSpLocks noChangeShapeType="1"/>
          </p:cNvCxnSpPr>
          <p:nvPr/>
        </p:nvCxnSpPr>
        <p:spPr bwMode="auto">
          <a:xfrm>
            <a:off x="5783263" y="2130425"/>
            <a:ext cx="110807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6" name="Straight Connector 190"/>
          <p:cNvCxnSpPr>
            <a:cxnSpLocks noChangeShapeType="1"/>
          </p:cNvCxnSpPr>
          <p:nvPr/>
        </p:nvCxnSpPr>
        <p:spPr bwMode="auto">
          <a:xfrm flipH="1">
            <a:off x="6897688" y="2093913"/>
            <a:ext cx="36512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446" name="Group 18445"/>
          <p:cNvGrpSpPr>
            <a:grpSpLocks/>
          </p:cNvGrpSpPr>
          <p:nvPr/>
        </p:nvGrpSpPr>
        <p:grpSpPr bwMode="auto">
          <a:xfrm>
            <a:off x="795338" y="3306763"/>
            <a:ext cx="6881812" cy="1041400"/>
            <a:chOff x="794851" y="3306651"/>
            <a:chExt cx="6882133" cy="1040727"/>
          </a:xfrm>
        </p:grpSpPr>
        <p:sp>
          <p:nvSpPr>
            <p:cNvPr id="23629" name="Text Box 18"/>
            <p:cNvSpPr txBox="1">
              <a:spLocks noChangeArrowheads="1"/>
            </p:cNvSpPr>
            <p:nvPr/>
          </p:nvSpPr>
          <p:spPr bwMode="auto">
            <a:xfrm>
              <a:off x="794851" y="3306651"/>
              <a:ext cx="2905924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Term = Faktor { ( "*" | "/" ) Faktor }.</a:t>
              </a:r>
            </a:p>
          </p:txBody>
        </p:sp>
        <p:sp>
          <p:nvSpPr>
            <p:cNvPr id="23630" name="Rounded Rectangle 192"/>
            <p:cNvSpPr>
              <a:spLocks noChangeArrowheads="1"/>
            </p:cNvSpPr>
            <p:nvPr/>
          </p:nvSpPr>
          <p:spPr bwMode="auto">
            <a:xfrm>
              <a:off x="5154277" y="3307882"/>
              <a:ext cx="704614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31" name="TextBox 193"/>
            <p:cNvSpPr txBox="1">
              <a:spLocks noChangeArrowheads="1"/>
            </p:cNvSpPr>
            <p:nvPr/>
          </p:nvSpPr>
          <p:spPr bwMode="auto">
            <a:xfrm>
              <a:off x="5167676" y="3307529"/>
              <a:ext cx="6912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Faktor</a:t>
              </a:r>
            </a:p>
          </p:txBody>
        </p:sp>
        <p:cxnSp>
          <p:nvCxnSpPr>
            <p:cNvPr id="23632" name="Straight Connector 194"/>
            <p:cNvCxnSpPr>
              <a:cxnSpLocks noChangeShapeType="1"/>
            </p:cNvCxnSpPr>
            <p:nvPr/>
          </p:nvCxnSpPr>
          <p:spPr bwMode="auto">
            <a:xfrm>
              <a:off x="4691270" y="3472004"/>
              <a:ext cx="46300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33" name="Straight Connector 195"/>
            <p:cNvCxnSpPr>
              <a:cxnSpLocks noChangeShapeType="1"/>
            </p:cNvCxnSpPr>
            <p:nvPr/>
          </p:nvCxnSpPr>
          <p:spPr bwMode="auto">
            <a:xfrm flipH="1">
              <a:off x="5999987" y="3793445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34" name="Straight Connector 196"/>
            <p:cNvCxnSpPr>
              <a:cxnSpLocks noChangeShapeType="1"/>
            </p:cNvCxnSpPr>
            <p:nvPr/>
          </p:nvCxnSpPr>
          <p:spPr bwMode="auto">
            <a:xfrm>
              <a:off x="5859383" y="3472004"/>
              <a:ext cx="181760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35" name="Straight Connector 197"/>
            <p:cNvCxnSpPr>
              <a:cxnSpLocks noChangeShapeType="1"/>
            </p:cNvCxnSpPr>
            <p:nvPr/>
          </p:nvCxnSpPr>
          <p:spPr bwMode="auto">
            <a:xfrm>
              <a:off x="6002457" y="3472358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636" name="Oval 198"/>
            <p:cNvSpPr>
              <a:spLocks noChangeArrowheads="1"/>
            </p:cNvSpPr>
            <p:nvPr/>
          </p:nvSpPr>
          <p:spPr bwMode="auto">
            <a:xfrm>
              <a:off x="5347680" y="3685603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37" name="Text Box 5"/>
            <p:cNvSpPr txBox="1">
              <a:spLocks noChangeArrowheads="1"/>
            </p:cNvSpPr>
            <p:nvPr/>
          </p:nvSpPr>
          <p:spPr bwMode="auto">
            <a:xfrm>
              <a:off x="5371337" y="3711612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3638" name="Oval 200"/>
            <p:cNvSpPr>
              <a:spLocks noChangeArrowheads="1"/>
            </p:cNvSpPr>
            <p:nvPr/>
          </p:nvSpPr>
          <p:spPr bwMode="auto">
            <a:xfrm>
              <a:off x="5347680" y="4045400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39" name="Text Box 5"/>
            <p:cNvSpPr txBox="1">
              <a:spLocks noChangeArrowheads="1"/>
            </p:cNvSpPr>
            <p:nvPr/>
          </p:nvSpPr>
          <p:spPr bwMode="auto">
            <a:xfrm>
              <a:off x="5371337" y="4039601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</a:p>
          </p:txBody>
        </p:sp>
        <p:cxnSp>
          <p:nvCxnSpPr>
            <p:cNvPr id="23640" name="Straight Connector 202"/>
            <p:cNvCxnSpPr>
              <a:cxnSpLocks noChangeShapeType="1"/>
            </p:cNvCxnSpPr>
            <p:nvPr/>
          </p:nvCxnSpPr>
          <p:spPr bwMode="auto">
            <a:xfrm>
              <a:off x="5639864" y="3831911"/>
              <a:ext cx="36012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1" name="Straight Connector 203"/>
            <p:cNvCxnSpPr>
              <a:cxnSpLocks noChangeShapeType="1"/>
            </p:cNvCxnSpPr>
            <p:nvPr/>
          </p:nvCxnSpPr>
          <p:spPr bwMode="auto">
            <a:xfrm>
              <a:off x="4994542" y="3831911"/>
              <a:ext cx="34995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2" name="Straight Connector 204"/>
            <p:cNvCxnSpPr>
              <a:cxnSpLocks noChangeShapeType="1"/>
            </p:cNvCxnSpPr>
            <p:nvPr/>
          </p:nvCxnSpPr>
          <p:spPr bwMode="auto">
            <a:xfrm>
              <a:off x="5639864" y="4189720"/>
              <a:ext cx="36012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3" name="Straight Connector 205"/>
            <p:cNvCxnSpPr>
              <a:cxnSpLocks noChangeShapeType="1"/>
            </p:cNvCxnSpPr>
            <p:nvPr/>
          </p:nvCxnSpPr>
          <p:spPr bwMode="auto">
            <a:xfrm>
              <a:off x="4994542" y="4189720"/>
              <a:ext cx="34995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4" name="Straight Connector 22"/>
            <p:cNvCxnSpPr>
              <a:cxnSpLocks noChangeShapeType="1"/>
            </p:cNvCxnSpPr>
            <p:nvPr/>
          </p:nvCxnSpPr>
          <p:spPr bwMode="auto">
            <a:xfrm>
              <a:off x="6041580" y="3507631"/>
              <a:ext cx="0" cy="64291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5" name="Straight Connector 206"/>
            <p:cNvCxnSpPr>
              <a:cxnSpLocks noChangeShapeType="1"/>
            </p:cNvCxnSpPr>
            <p:nvPr/>
          </p:nvCxnSpPr>
          <p:spPr bwMode="auto">
            <a:xfrm>
              <a:off x="4956925" y="415054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6" name="Straight Connector 36"/>
            <p:cNvCxnSpPr>
              <a:cxnSpLocks noChangeShapeType="1"/>
            </p:cNvCxnSpPr>
            <p:nvPr/>
          </p:nvCxnSpPr>
          <p:spPr bwMode="auto">
            <a:xfrm flipV="1">
              <a:off x="4956925" y="3511607"/>
              <a:ext cx="0" cy="63894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7" name="Straight Connector 207"/>
            <p:cNvCxnSpPr>
              <a:cxnSpLocks noChangeShapeType="1"/>
            </p:cNvCxnSpPr>
            <p:nvPr/>
          </p:nvCxnSpPr>
          <p:spPr bwMode="auto">
            <a:xfrm flipH="1">
              <a:off x="4963659" y="3464791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8" name="Straight Connector 208"/>
            <p:cNvCxnSpPr>
              <a:cxnSpLocks noChangeShapeType="1"/>
            </p:cNvCxnSpPr>
            <p:nvPr/>
          </p:nvCxnSpPr>
          <p:spPr bwMode="auto">
            <a:xfrm flipH="1">
              <a:off x="6005285" y="4152582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49" name="Straight Connector 209"/>
            <p:cNvCxnSpPr>
              <a:cxnSpLocks noChangeShapeType="1"/>
            </p:cNvCxnSpPr>
            <p:nvPr/>
          </p:nvCxnSpPr>
          <p:spPr bwMode="auto">
            <a:xfrm>
              <a:off x="4958248" y="3794060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47" name="Group 18446"/>
          <p:cNvGrpSpPr>
            <a:grpSpLocks/>
          </p:cNvGrpSpPr>
          <p:nvPr/>
        </p:nvGrpSpPr>
        <p:grpSpPr bwMode="auto">
          <a:xfrm>
            <a:off x="795338" y="4524375"/>
            <a:ext cx="6881812" cy="1031875"/>
            <a:chOff x="794851" y="4525029"/>
            <a:chExt cx="6882133" cy="1030933"/>
          </a:xfrm>
        </p:grpSpPr>
        <p:sp>
          <p:nvSpPr>
            <p:cNvPr id="23608" name="Text Box 18"/>
            <p:cNvSpPr txBox="1">
              <a:spLocks noChangeArrowheads="1"/>
            </p:cNvSpPr>
            <p:nvPr/>
          </p:nvSpPr>
          <p:spPr bwMode="auto">
            <a:xfrm>
              <a:off x="794851" y="4525029"/>
              <a:ext cx="3063852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Ausdruck = Term { ( "+" | "-" ) Term }.</a:t>
              </a:r>
            </a:p>
          </p:txBody>
        </p:sp>
        <p:sp>
          <p:nvSpPr>
            <p:cNvPr id="23609" name="Rounded Rectangle 211"/>
            <p:cNvSpPr>
              <a:spLocks noChangeArrowheads="1"/>
            </p:cNvSpPr>
            <p:nvPr/>
          </p:nvSpPr>
          <p:spPr bwMode="auto">
            <a:xfrm>
              <a:off x="5154277" y="4526260"/>
              <a:ext cx="704614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10" name="TextBox 212"/>
            <p:cNvSpPr txBox="1">
              <a:spLocks noChangeArrowheads="1"/>
            </p:cNvSpPr>
            <p:nvPr/>
          </p:nvSpPr>
          <p:spPr bwMode="auto">
            <a:xfrm>
              <a:off x="5195508" y="4525907"/>
              <a:ext cx="5815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Term</a:t>
              </a:r>
            </a:p>
          </p:txBody>
        </p:sp>
        <p:cxnSp>
          <p:nvCxnSpPr>
            <p:cNvPr id="23611" name="Straight Connector 213"/>
            <p:cNvCxnSpPr>
              <a:cxnSpLocks noChangeShapeType="1"/>
            </p:cNvCxnSpPr>
            <p:nvPr/>
          </p:nvCxnSpPr>
          <p:spPr bwMode="auto">
            <a:xfrm>
              <a:off x="4691270" y="4690382"/>
              <a:ext cx="463008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12" name="Straight Connector 214"/>
            <p:cNvCxnSpPr>
              <a:cxnSpLocks noChangeShapeType="1"/>
            </p:cNvCxnSpPr>
            <p:nvPr/>
          </p:nvCxnSpPr>
          <p:spPr bwMode="auto">
            <a:xfrm flipH="1">
              <a:off x="5999987" y="5011823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13" name="Straight Connector 215"/>
            <p:cNvCxnSpPr>
              <a:cxnSpLocks noChangeShapeType="1"/>
            </p:cNvCxnSpPr>
            <p:nvPr/>
          </p:nvCxnSpPr>
          <p:spPr bwMode="auto">
            <a:xfrm>
              <a:off x="5859383" y="4690382"/>
              <a:ext cx="181760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14" name="Straight Connector 216"/>
            <p:cNvCxnSpPr>
              <a:cxnSpLocks noChangeShapeType="1"/>
            </p:cNvCxnSpPr>
            <p:nvPr/>
          </p:nvCxnSpPr>
          <p:spPr bwMode="auto">
            <a:xfrm>
              <a:off x="6002457" y="4690736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615" name="Oval 217"/>
            <p:cNvSpPr>
              <a:spLocks noChangeArrowheads="1"/>
            </p:cNvSpPr>
            <p:nvPr/>
          </p:nvSpPr>
          <p:spPr bwMode="auto">
            <a:xfrm>
              <a:off x="5347680" y="490398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16" name="Text Box 5"/>
            <p:cNvSpPr txBox="1">
              <a:spLocks noChangeArrowheads="1"/>
            </p:cNvSpPr>
            <p:nvPr/>
          </p:nvSpPr>
          <p:spPr bwMode="auto">
            <a:xfrm>
              <a:off x="5355433" y="4898182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3617" name="Oval 219"/>
            <p:cNvSpPr>
              <a:spLocks noChangeArrowheads="1"/>
            </p:cNvSpPr>
            <p:nvPr/>
          </p:nvSpPr>
          <p:spPr bwMode="auto">
            <a:xfrm>
              <a:off x="5347680" y="5263778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618" name="Text Box 5"/>
            <p:cNvSpPr txBox="1">
              <a:spLocks noChangeArrowheads="1"/>
            </p:cNvSpPr>
            <p:nvPr/>
          </p:nvSpPr>
          <p:spPr bwMode="auto">
            <a:xfrm>
              <a:off x="5371337" y="5246051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cxnSp>
          <p:nvCxnSpPr>
            <p:cNvPr id="23619" name="Straight Connector 221"/>
            <p:cNvCxnSpPr>
              <a:cxnSpLocks noChangeShapeType="1"/>
            </p:cNvCxnSpPr>
            <p:nvPr/>
          </p:nvCxnSpPr>
          <p:spPr bwMode="auto">
            <a:xfrm>
              <a:off x="5639864" y="5050289"/>
              <a:ext cx="36012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0" name="Straight Connector 222"/>
            <p:cNvCxnSpPr>
              <a:cxnSpLocks noChangeShapeType="1"/>
            </p:cNvCxnSpPr>
            <p:nvPr/>
          </p:nvCxnSpPr>
          <p:spPr bwMode="auto">
            <a:xfrm>
              <a:off x="4994542" y="5050289"/>
              <a:ext cx="34995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1" name="Straight Connector 223"/>
            <p:cNvCxnSpPr>
              <a:cxnSpLocks noChangeShapeType="1"/>
            </p:cNvCxnSpPr>
            <p:nvPr/>
          </p:nvCxnSpPr>
          <p:spPr bwMode="auto">
            <a:xfrm>
              <a:off x="5639864" y="5408098"/>
              <a:ext cx="360123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2" name="Straight Connector 224"/>
            <p:cNvCxnSpPr>
              <a:cxnSpLocks noChangeShapeType="1"/>
            </p:cNvCxnSpPr>
            <p:nvPr/>
          </p:nvCxnSpPr>
          <p:spPr bwMode="auto">
            <a:xfrm>
              <a:off x="4994542" y="5408098"/>
              <a:ext cx="34995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3" name="Straight Connector 225"/>
            <p:cNvCxnSpPr>
              <a:cxnSpLocks noChangeShapeType="1"/>
            </p:cNvCxnSpPr>
            <p:nvPr/>
          </p:nvCxnSpPr>
          <p:spPr bwMode="auto">
            <a:xfrm>
              <a:off x="6041580" y="4726009"/>
              <a:ext cx="0" cy="64291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4" name="Straight Connector 226"/>
            <p:cNvCxnSpPr>
              <a:cxnSpLocks noChangeShapeType="1"/>
            </p:cNvCxnSpPr>
            <p:nvPr/>
          </p:nvCxnSpPr>
          <p:spPr bwMode="auto">
            <a:xfrm>
              <a:off x="4956925" y="5368925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5" name="Straight Connector 227"/>
            <p:cNvCxnSpPr>
              <a:cxnSpLocks noChangeShapeType="1"/>
            </p:cNvCxnSpPr>
            <p:nvPr/>
          </p:nvCxnSpPr>
          <p:spPr bwMode="auto">
            <a:xfrm flipV="1">
              <a:off x="4956925" y="4729985"/>
              <a:ext cx="0" cy="63894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6" name="Straight Connector 228"/>
            <p:cNvCxnSpPr>
              <a:cxnSpLocks noChangeShapeType="1"/>
            </p:cNvCxnSpPr>
            <p:nvPr/>
          </p:nvCxnSpPr>
          <p:spPr bwMode="auto">
            <a:xfrm flipH="1">
              <a:off x="4963659" y="4683169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7" name="Straight Connector 229"/>
            <p:cNvCxnSpPr>
              <a:cxnSpLocks noChangeShapeType="1"/>
            </p:cNvCxnSpPr>
            <p:nvPr/>
          </p:nvCxnSpPr>
          <p:spPr bwMode="auto">
            <a:xfrm flipH="1">
              <a:off x="6005285" y="5370960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28" name="Straight Connector 230"/>
            <p:cNvCxnSpPr>
              <a:cxnSpLocks noChangeShapeType="1"/>
            </p:cNvCxnSpPr>
            <p:nvPr/>
          </p:nvCxnSpPr>
          <p:spPr bwMode="auto">
            <a:xfrm>
              <a:off x="4958248" y="5012438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49" name="Group 18448"/>
          <p:cNvGrpSpPr>
            <a:grpSpLocks/>
          </p:cNvGrpSpPr>
          <p:nvPr/>
        </p:nvGrpSpPr>
        <p:grpSpPr bwMode="auto">
          <a:xfrm>
            <a:off x="801688" y="5776913"/>
            <a:ext cx="2705100" cy="260350"/>
            <a:chOff x="801096" y="5776188"/>
            <a:chExt cx="2705713" cy="261610"/>
          </a:xfrm>
        </p:grpSpPr>
        <p:sp>
          <p:nvSpPr>
            <p:cNvPr id="239" name="Text Box 18"/>
            <p:cNvSpPr txBox="1">
              <a:spLocks noChangeArrowheads="1"/>
            </p:cNvSpPr>
            <p:nvPr/>
          </p:nvSpPr>
          <p:spPr bwMode="auto">
            <a:xfrm>
              <a:off x="801096" y="5776188"/>
              <a:ext cx="550987" cy="2616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Faktor</a:t>
              </a:r>
            </a:p>
          </p:txBody>
        </p:sp>
        <p:sp>
          <p:nvSpPr>
            <p:cNvPr id="240" name="Text Box 18"/>
            <p:cNvSpPr txBox="1">
              <a:spLocks noChangeArrowheads="1"/>
            </p:cNvSpPr>
            <p:nvPr/>
          </p:nvSpPr>
          <p:spPr bwMode="auto">
            <a:xfrm>
              <a:off x="1293333" y="5776188"/>
              <a:ext cx="552575" cy="2616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Faktor</a:t>
              </a:r>
            </a:p>
          </p:txBody>
        </p:sp>
        <p:sp>
          <p:nvSpPr>
            <p:cNvPr id="241" name="Text Box 18"/>
            <p:cNvSpPr txBox="1">
              <a:spLocks noChangeArrowheads="1"/>
            </p:cNvSpPr>
            <p:nvPr/>
          </p:nvSpPr>
          <p:spPr bwMode="auto">
            <a:xfrm>
              <a:off x="1936415" y="5776188"/>
              <a:ext cx="550988" cy="2616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Faktor</a:t>
              </a:r>
            </a:p>
          </p:txBody>
        </p:sp>
        <p:sp>
          <p:nvSpPr>
            <p:cNvPr id="242" name="Text Box 18"/>
            <p:cNvSpPr txBox="1">
              <a:spLocks noChangeArrowheads="1"/>
            </p:cNvSpPr>
            <p:nvPr/>
          </p:nvSpPr>
          <p:spPr bwMode="auto">
            <a:xfrm>
              <a:off x="2387367" y="5776188"/>
              <a:ext cx="552575" cy="2616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Faktor</a:t>
              </a:r>
            </a:p>
          </p:txBody>
        </p:sp>
        <p:sp>
          <p:nvSpPr>
            <p:cNvPr id="243" name="Text Box 18"/>
            <p:cNvSpPr txBox="1">
              <a:spLocks noChangeArrowheads="1"/>
            </p:cNvSpPr>
            <p:nvPr/>
          </p:nvSpPr>
          <p:spPr bwMode="auto">
            <a:xfrm>
              <a:off x="2955821" y="5776188"/>
              <a:ext cx="550988" cy="2616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Faktor</a:t>
              </a:r>
            </a:p>
          </p:txBody>
        </p:sp>
      </p:grpSp>
      <p:grpSp>
        <p:nvGrpSpPr>
          <p:cNvPr id="18450" name="Group 18449"/>
          <p:cNvGrpSpPr>
            <a:grpSpLocks/>
          </p:cNvGrpSpPr>
          <p:nvPr/>
        </p:nvGrpSpPr>
        <p:grpSpPr bwMode="auto">
          <a:xfrm>
            <a:off x="909638" y="5997575"/>
            <a:ext cx="2562225" cy="347663"/>
            <a:chOff x="910146" y="5997856"/>
            <a:chExt cx="2561396" cy="347719"/>
          </a:xfrm>
        </p:grpSpPr>
        <p:sp>
          <p:nvSpPr>
            <p:cNvPr id="23598" name="Right Brace 18443"/>
            <p:cNvSpPr>
              <a:spLocks/>
            </p:cNvSpPr>
            <p:nvPr/>
          </p:nvSpPr>
          <p:spPr bwMode="auto">
            <a:xfrm rot="5400000">
              <a:off x="1274734" y="5633268"/>
              <a:ext cx="105990" cy="835166"/>
            </a:xfrm>
            <a:prstGeom prst="rightBrace">
              <a:avLst>
                <a:gd name="adj1" fmla="val 8317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3599" name="Right Brace 243"/>
            <p:cNvSpPr>
              <a:spLocks/>
            </p:cNvSpPr>
            <p:nvPr/>
          </p:nvSpPr>
          <p:spPr bwMode="auto">
            <a:xfrm rot="5400000">
              <a:off x="2389078" y="5633268"/>
              <a:ext cx="105990" cy="835166"/>
            </a:xfrm>
            <a:prstGeom prst="rightBrace">
              <a:avLst>
                <a:gd name="adj1" fmla="val 8317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5" name="Text Box 18"/>
            <p:cNvSpPr txBox="1">
              <a:spLocks noChangeArrowheads="1"/>
            </p:cNvSpPr>
            <p:nvPr/>
          </p:nvSpPr>
          <p:spPr bwMode="auto">
            <a:xfrm>
              <a:off x="1075193" y="6083595"/>
              <a:ext cx="488792" cy="2619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Term</a:t>
              </a:r>
            </a:p>
          </p:txBody>
        </p:sp>
        <p:sp>
          <p:nvSpPr>
            <p:cNvPr id="246" name="Text Box 18"/>
            <p:cNvSpPr txBox="1">
              <a:spLocks noChangeArrowheads="1"/>
            </p:cNvSpPr>
            <p:nvPr/>
          </p:nvSpPr>
          <p:spPr bwMode="auto">
            <a:xfrm>
              <a:off x="2190844" y="6083595"/>
              <a:ext cx="490379" cy="2619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Term</a:t>
              </a:r>
            </a:p>
          </p:txBody>
        </p:sp>
        <p:sp>
          <p:nvSpPr>
            <p:cNvPr id="247" name="Text Box 18"/>
            <p:cNvSpPr txBox="1">
              <a:spLocks noChangeArrowheads="1"/>
            </p:cNvSpPr>
            <p:nvPr/>
          </p:nvSpPr>
          <p:spPr bwMode="auto">
            <a:xfrm>
              <a:off x="2982750" y="6083595"/>
              <a:ext cx="488792" cy="2619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Term</a:t>
              </a:r>
            </a:p>
          </p:txBody>
        </p:sp>
      </p:grpSp>
      <p:grpSp>
        <p:nvGrpSpPr>
          <p:cNvPr id="18451" name="Group 18450"/>
          <p:cNvGrpSpPr>
            <a:grpSpLocks/>
          </p:cNvGrpSpPr>
          <p:nvPr/>
        </p:nvGrpSpPr>
        <p:grpSpPr bwMode="auto">
          <a:xfrm>
            <a:off x="1174750" y="6326188"/>
            <a:ext cx="2195513" cy="363537"/>
            <a:chOff x="1174705" y="6325513"/>
            <a:chExt cx="2195513" cy="363529"/>
          </a:xfrm>
        </p:grpSpPr>
        <p:sp>
          <p:nvSpPr>
            <p:cNvPr id="23596" name="Right Brace 247"/>
            <p:cNvSpPr>
              <a:spLocks/>
            </p:cNvSpPr>
            <p:nvPr/>
          </p:nvSpPr>
          <p:spPr bwMode="auto">
            <a:xfrm rot="5400000">
              <a:off x="2221502" y="5278716"/>
              <a:ext cx="101919" cy="2195513"/>
            </a:xfrm>
            <a:prstGeom prst="rightBrace">
              <a:avLst>
                <a:gd name="adj1" fmla="val 8377"/>
                <a:gd name="adj2" fmla="val 50000"/>
              </a:avLst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9" name="Text Box 18"/>
            <p:cNvSpPr txBox="1">
              <a:spLocks noChangeArrowheads="1"/>
            </p:cNvSpPr>
            <p:nvPr/>
          </p:nvSpPr>
          <p:spPr bwMode="auto">
            <a:xfrm>
              <a:off x="1906543" y="6427111"/>
              <a:ext cx="731837" cy="2619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536575" algn="l"/>
                  <a:tab pos="715963" algn="l"/>
                  <a:tab pos="1522413" algn="l"/>
                </a:tabLst>
                <a:defRPr/>
              </a:pPr>
              <a:r>
                <a:rPr lang="de-AT" altLang="en-US" sz="1100" dirty="0" smtClean="0">
                  <a:latin typeface="+mn-lt"/>
                  <a:cs typeface="Arial" panose="020B0604020202020204" pitchFamily="34" charset="0"/>
                </a:rPr>
                <a:t>Ausdruck</a:t>
              </a:r>
            </a:p>
          </p:txBody>
        </p:sp>
      </p:grpSp>
      <p:grpSp>
        <p:nvGrpSpPr>
          <p:cNvPr id="18448" name="Group 18447"/>
          <p:cNvGrpSpPr>
            <a:grpSpLocks/>
          </p:cNvGrpSpPr>
          <p:nvPr/>
        </p:nvGrpSpPr>
        <p:grpSpPr bwMode="auto">
          <a:xfrm>
            <a:off x="725488" y="5041900"/>
            <a:ext cx="2855912" cy="1692275"/>
            <a:chOff x="725554" y="5042479"/>
            <a:chExt cx="2856511" cy="1690953"/>
          </a:xfrm>
        </p:grpSpPr>
        <p:sp>
          <p:nvSpPr>
            <p:cNvPr id="23593" name="Text Box 18"/>
            <p:cNvSpPr txBox="1">
              <a:spLocks noChangeArrowheads="1"/>
            </p:cNvSpPr>
            <p:nvPr/>
          </p:nvSpPr>
          <p:spPr bwMode="auto">
            <a:xfrm>
              <a:off x="923715" y="5468411"/>
              <a:ext cx="24465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36575" algn="l"/>
                  <a:tab pos="715963" algn="l"/>
                  <a:tab pos="15224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36575" algn="l"/>
                  <a:tab pos="715963" algn="l"/>
                  <a:tab pos="15224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536575" algn="l"/>
                  <a:tab pos="715963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3   *   - 4     +   x    /  2    -    y</a:t>
              </a:r>
            </a:p>
          </p:txBody>
        </p:sp>
        <p:sp>
          <p:nvSpPr>
            <p:cNvPr id="18445" name="Rectangle 18444"/>
            <p:cNvSpPr/>
            <p:nvPr/>
          </p:nvSpPr>
          <p:spPr bwMode="auto">
            <a:xfrm>
              <a:off x="801770" y="5367663"/>
              <a:ext cx="2780295" cy="1365769"/>
            </a:xfrm>
            <a:prstGeom prst="rect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23595" name="TextBox 249"/>
            <p:cNvSpPr txBox="1">
              <a:spLocks noChangeArrowheads="1"/>
            </p:cNvSpPr>
            <p:nvPr/>
          </p:nvSpPr>
          <p:spPr bwMode="auto">
            <a:xfrm>
              <a:off x="725554" y="5042479"/>
              <a:ext cx="221355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i="1"/>
                <a:t>Analyse eines Ausdrucks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ounded Rectangle 3"/>
          <p:cNvSpPr>
            <a:spLocks noChangeArrowheads="1"/>
          </p:cNvSpPr>
          <p:nvPr/>
        </p:nvSpPr>
        <p:spPr bwMode="auto">
          <a:xfrm>
            <a:off x="5210175" y="1652588"/>
            <a:ext cx="1063625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8406B1-F57F-4F90-8D70-AD592217E30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z="1400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EBNF -- Beispiele</a:t>
            </a:r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795338" y="1652588"/>
            <a:ext cx="2212975" cy="7381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98525" algn="l"/>
                <a:tab pos="15224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98525" algn="l"/>
                <a:tab pos="152241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98525" algn="l"/>
                <a:tab pos="1522413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98525" algn="l"/>
                <a:tab pos="1522413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98525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98525" algn="l"/>
                <a:tab pos="1522413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Anweisung	= Zuweisung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 | IfAnweisung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 | ... .</a:t>
            </a: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685800" y="1193800"/>
            <a:ext cx="4178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i="1"/>
              <a:t>Grammatik von </a:t>
            </a:r>
            <a:r>
              <a:rPr lang="de-AT" altLang="de-DE" i="1" smtClean="0"/>
              <a:t>Java-Anweisungen </a:t>
            </a:r>
            <a:r>
              <a:rPr lang="de-AT" altLang="de-DE" i="1"/>
              <a:t>(vereinfacht)</a:t>
            </a:r>
          </a:p>
        </p:txBody>
      </p:sp>
      <p:sp>
        <p:nvSpPr>
          <p:cNvPr id="24583" name="TextBox 2"/>
          <p:cNvSpPr txBox="1">
            <a:spLocks noChangeArrowheads="1"/>
          </p:cNvSpPr>
          <p:nvPr/>
        </p:nvSpPr>
        <p:spPr bwMode="auto">
          <a:xfrm>
            <a:off x="5222875" y="1652588"/>
            <a:ext cx="1050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Zuweisung</a:t>
            </a:r>
          </a:p>
        </p:txBody>
      </p:sp>
      <p:cxnSp>
        <p:nvCxnSpPr>
          <p:cNvPr id="24584" name="Straight Connector 41"/>
          <p:cNvCxnSpPr>
            <a:cxnSpLocks noChangeShapeType="1"/>
          </p:cNvCxnSpPr>
          <p:nvPr/>
        </p:nvCxnSpPr>
        <p:spPr bwMode="auto">
          <a:xfrm>
            <a:off x="4746625" y="1817688"/>
            <a:ext cx="46355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85" name="Straight Connector 70"/>
          <p:cNvCxnSpPr>
            <a:cxnSpLocks noChangeShapeType="1"/>
          </p:cNvCxnSpPr>
          <p:nvPr/>
        </p:nvCxnSpPr>
        <p:spPr bwMode="auto">
          <a:xfrm>
            <a:off x="6991350" y="1854200"/>
            <a:ext cx="0" cy="65246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86" name="Straight Connector 71"/>
          <p:cNvCxnSpPr>
            <a:cxnSpLocks noChangeShapeType="1"/>
          </p:cNvCxnSpPr>
          <p:nvPr/>
        </p:nvCxnSpPr>
        <p:spPr bwMode="auto">
          <a:xfrm flipH="1">
            <a:off x="6954838" y="2505075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87" name="Straight Connector 73"/>
          <p:cNvCxnSpPr>
            <a:cxnSpLocks noChangeShapeType="1"/>
          </p:cNvCxnSpPr>
          <p:nvPr/>
        </p:nvCxnSpPr>
        <p:spPr bwMode="auto">
          <a:xfrm flipH="1">
            <a:off x="6989763" y="1816100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88" name="Straight Connector 135"/>
          <p:cNvCxnSpPr>
            <a:cxnSpLocks noChangeShapeType="1"/>
          </p:cNvCxnSpPr>
          <p:nvPr/>
        </p:nvCxnSpPr>
        <p:spPr bwMode="auto">
          <a:xfrm>
            <a:off x="6273800" y="1817688"/>
            <a:ext cx="130333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89" name="Straight Connector 136"/>
          <p:cNvCxnSpPr>
            <a:cxnSpLocks noChangeShapeType="1"/>
          </p:cNvCxnSpPr>
          <p:nvPr/>
        </p:nvCxnSpPr>
        <p:spPr bwMode="auto">
          <a:xfrm>
            <a:off x="4884738" y="1817688"/>
            <a:ext cx="38100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0" name="Straight Connector 146"/>
          <p:cNvCxnSpPr>
            <a:cxnSpLocks noChangeShapeType="1"/>
          </p:cNvCxnSpPr>
          <p:nvPr/>
        </p:nvCxnSpPr>
        <p:spPr bwMode="auto">
          <a:xfrm>
            <a:off x="4922838" y="1854200"/>
            <a:ext cx="0" cy="652463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1" name="Straight Connector 152"/>
          <p:cNvCxnSpPr>
            <a:cxnSpLocks noChangeShapeType="1"/>
          </p:cNvCxnSpPr>
          <p:nvPr/>
        </p:nvCxnSpPr>
        <p:spPr bwMode="auto">
          <a:xfrm>
            <a:off x="4924425" y="2136775"/>
            <a:ext cx="36513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2" name="Straight Connector 161"/>
          <p:cNvCxnSpPr>
            <a:cxnSpLocks noChangeShapeType="1"/>
          </p:cNvCxnSpPr>
          <p:nvPr/>
        </p:nvCxnSpPr>
        <p:spPr bwMode="auto">
          <a:xfrm>
            <a:off x="4957763" y="2173288"/>
            <a:ext cx="24923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593" name="Rounded Rectangle 163"/>
          <p:cNvSpPr>
            <a:spLocks noChangeArrowheads="1"/>
          </p:cNvSpPr>
          <p:nvPr/>
        </p:nvSpPr>
        <p:spPr bwMode="auto">
          <a:xfrm>
            <a:off x="5210175" y="2022475"/>
            <a:ext cx="1174750" cy="304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de-AT" altLang="de-DE"/>
          </a:p>
        </p:txBody>
      </p:sp>
      <p:sp>
        <p:nvSpPr>
          <p:cNvPr id="24594" name="TextBox 164"/>
          <p:cNvSpPr txBox="1">
            <a:spLocks noChangeArrowheads="1"/>
          </p:cNvSpPr>
          <p:nvPr/>
        </p:nvSpPr>
        <p:spPr bwMode="auto">
          <a:xfrm>
            <a:off x="5222875" y="2022475"/>
            <a:ext cx="1162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IfAnweisung</a:t>
            </a:r>
          </a:p>
        </p:txBody>
      </p:sp>
      <p:cxnSp>
        <p:nvCxnSpPr>
          <p:cNvPr id="24595" name="Straight Connector 165"/>
          <p:cNvCxnSpPr>
            <a:cxnSpLocks noChangeShapeType="1"/>
          </p:cNvCxnSpPr>
          <p:nvPr/>
        </p:nvCxnSpPr>
        <p:spPr bwMode="auto">
          <a:xfrm>
            <a:off x="4924425" y="2506663"/>
            <a:ext cx="36513" cy="36512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6" name="Straight Connector 166"/>
          <p:cNvCxnSpPr>
            <a:cxnSpLocks noChangeShapeType="1"/>
          </p:cNvCxnSpPr>
          <p:nvPr/>
        </p:nvCxnSpPr>
        <p:spPr bwMode="auto">
          <a:xfrm>
            <a:off x="4957763" y="2543175"/>
            <a:ext cx="24923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7" name="Straight Connector 188"/>
          <p:cNvCxnSpPr>
            <a:cxnSpLocks noChangeShapeType="1"/>
            <a:stCxn id="24600" idx="3"/>
          </p:cNvCxnSpPr>
          <p:nvPr/>
        </p:nvCxnSpPr>
        <p:spPr bwMode="auto">
          <a:xfrm>
            <a:off x="5557838" y="2530475"/>
            <a:ext cx="1389062" cy="7938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8" name="Straight Connector 189"/>
          <p:cNvCxnSpPr>
            <a:cxnSpLocks noChangeShapeType="1"/>
          </p:cNvCxnSpPr>
          <p:nvPr/>
        </p:nvCxnSpPr>
        <p:spPr bwMode="auto">
          <a:xfrm>
            <a:off x="6384925" y="2173288"/>
            <a:ext cx="57150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9" name="Straight Connector 190"/>
          <p:cNvCxnSpPr>
            <a:cxnSpLocks noChangeShapeType="1"/>
          </p:cNvCxnSpPr>
          <p:nvPr/>
        </p:nvCxnSpPr>
        <p:spPr bwMode="auto">
          <a:xfrm flipH="1">
            <a:off x="6953250" y="2136775"/>
            <a:ext cx="36513" cy="3810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600" name="TextBox 99"/>
          <p:cNvSpPr txBox="1">
            <a:spLocks noChangeArrowheads="1"/>
          </p:cNvSpPr>
          <p:nvPr/>
        </p:nvSpPr>
        <p:spPr bwMode="auto">
          <a:xfrm>
            <a:off x="5222875" y="2376488"/>
            <a:ext cx="334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95338" y="3219450"/>
            <a:ext cx="7299325" cy="331788"/>
            <a:chOff x="794851" y="3033236"/>
            <a:chExt cx="7299574" cy="330403"/>
          </a:xfrm>
        </p:grpSpPr>
        <p:sp>
          <p:nvSpPr>
            <p:cNvPr id="24637" name="Text Box 18"/>
            <p:cNvSpPr txBox="1">
              <a:spLocks noChangeArrowheads="1"/>
            </p:cNvSpPr>
            <p:nvPr/>
          </p:nvSpPr>
          <p:spPr bwMode="auto">
            <a:xfrm>
              <a:off x="794851" y="3033236"/>
              <a:ext cx="3077830" cy="30777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898525" algn="l"/>
                  <a:tab pos="152241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898525" algn="l"/>
                  <a:tab pos="1522413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898525" algn="l"/>
                  <a:tab pos="1522413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898525" algn="l"/>
                  <a:tab pos="1522413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898525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8525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8525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8525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898525" algn="l"/>
                  <a:tab pos="1522413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Zuweisung = Name "=" Ausdruck ";".</a:t>
              </a:r>
            </a:p>
          </p:txBody>
        </p:sp>
        <p:sp>
          <p:nvSpPr>
            <p:cNvPr id="24638" name="Rounded Rectangle 114"/>
            <p:cNvSpPr>
              <a:spLocks noChangeArrowheads="1"/>
            </p:cNvSpPr>
            <p:nvPr/>
          </p:nvSpPr>
          <p:spPr bwMode="auto">
            <a:xfrm>
              <a:off x="4959469" y="3036068"/>
              <a:ext cx="675759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39" name="TextBox 115"/>
            <p:cNvSpPr txBox="1">
              <a:spLocks noChangeArrowheads="1"/>
            </p:cNvSpPr>
            <p:nvPr/>
          </p:nvSpPr>
          <p:spPr bwMode="auto">
            <a:xfrm>
              <a:off x="4972867" y="3035715"/>
              <a:ext cx="6623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24640" name="Straight Connector 116"/>
            <p:cNvCxnSpPr>
              <a:cxnSpLocks noChangeShapeType="1"/>
            </p:cNvCxnSpPr>
            <p:nvPr/>
          </p:nvCxnSpPr>
          <p:spPr bwMode="auto">
            <a:xfrm>
              <a:off x="4746930" y="3200190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41" name="Straight Connector 118"/>
            <p:cNvCxnSpPr>
              <a:cxnSpLocks noChangeShapeType="1"/>
            </p:cNvCxnSpPr>
            <p:nvPr/>
          </p:nvCxnSpPr>
          <p:spPr bwMode="auto">
            <a:xfrm>
              <a:off x="7768235" y="3188053"/>
              <a:ext cx="326190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42" name="Oval 121"/>
            <p:cNvSpPr>
              <a:spLocks noChangeArrowheads="1"/>
            </p:cNvSpPr>
            <p:nvPr/>
          </p:nvSpPr>
          <p:spPr bwMode="auto">
            <a:xfrm>
              <a:off x="5845732" y="306166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43" name="Text Box 5"/>
            <p:cNvSpPr txBox="1">
              <a:spLocks noChangeArrowheads="1"/>
            </p:cNvSpPr>
            <p:nvPr/>
          </p:nvSpPr>
          <p:spPr bwMode="auto">
            <a:xfrm>
              <a:off x="5849509" y="3055862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cxnSp>
          <p:nvCxnSpPr>
            <p:cNvPr id="24644" name="Straight Connector 123"/>
            <p:cNvCxnSpPr>
              <a:cxnSpLocks noChangeShapeType="1"/>
            </p:cNvCxnSpPr>
            <p:nvPr/>
          </p:nvCxnSpPr>
          <p:spPr bwMode="auto">
            <a:xfrm>
              <a:off x="5635228" y="3200190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45" name="Straight Connector 125"/>
            <p:cNvCxnSpPr>
              <a:cxnSpLocks noChangeShapeType="1"/>
            </p:cNvCxnSpPr>
            <p:nvPr/>
          </p:nvCxnSpPr>
          <p:spPr bwMode="auto">
            <a:xfrm>
              <a:off x="6137916" y="3200190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46" name="Rounded Rectangle 126"/>
            <p:cNvSpPr>
              <a:spLocks noChangeArrowheads="1"/>
            </p:cNvSpPr>
            <p:nvPr/>
          </p:nvSpPr>
          <p:spPr bwMode="auto">
            <a:xfrm>
              <a:off x="6354703" y="3036068"/>
              <a:ext cx="916766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47" name="TextBox 127"/>
            <p:cNvSpPr txBox="1">
              <a:spLocks noChangeArrowheads="1"/>
            </p:cNvSpPr>
            <p:nvPr/>
          </p:nvSpPr>
          <p:spPr bwMode="auto">
            <a:xfrm>
              <a:off x="6368101" y="3035715"/>
              <a:ext cx="9316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Ausdruck</a:t>
              </a:r>
            </a:p>
          </p:txBody>
        </p:sp>
        <p:sp>
          <p:nvSpPr>
            <p:cNvPr id="24648" name="Oval 128"/>
            <p:cNvSpPr>
              <a:spLocks noChangeArrowheads="1"/>
            </p:cNvSpPr>
            <p:nvPr/>
          </p:nvSpPr>
          <p:spPr bwMode="auto">
            <a:xfrm>
              <a:off x="7477997" y="3061661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49" name="Text Box 5"/>
            <p:cNvSpPr txBox="1">
              <a:spLocks noChangeArrowheads="1"/>
            </p:cNvSpPr>
            <p:nvPr/>
          </p:nvSpPr>
          <p:spPr bwMode="auto">
            <a:xfrm>
              <a:off x="7501654" y="3039958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</p:txBody>
        </p:sp>
        <p:cxnSp>
          <p:nvCxnSpPr>
            <p:cNvPr id="24650" name="Straight Connector 130"/>
            <p:cNvCxnSpPr>
              <a:cxnSpLocks noChangeShapeType="1"/>
            </p:cNvCxnSpPr>
            <p:nvPr/>
          </p:nvCxnSpPr>
          <p:spPr bwMode="auto">
            <a:xfrm>
              <a:off x="7267493" y="3200190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795338" y="4419600"/>
            <a:ext cx="8089900" cy="920750"/>
            <a:chOff x="794851" y="4026537"/>
            <a:chExt cx="8090732" cy="919729"/>
          </a:xfrm>
        </p:grpSpPr>
        <p:sp>
          <p:nvSpPr>
            <p:cNvPr id="24603" name="Text Box 18"/>
            <p:cNvSpPr txBox="1">
              <a:spLocks noChangeArrowheads="1"/>
            </p:cNvSpPr>
            <p:nvPr/>
          </p:nvSpPr>
          <p:spPr bwMode="auto">
            <a:xfrm>
              <a:off x="794851" y="4026537"/>
              <a:ext cx="3757247" cy="52322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1652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1652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1652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1652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1652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652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652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652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1652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IfAnweisung =	"if" "(" Ausdruck ")" Anweisung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[ "else" Anweisung ].</a:t>
              </a:r>
            </a:p>
          </p:txBody>
        </p:sp>
        <p:sp>
          <p:nvSpPr>
            <p:cNvPr id="24604" name="Rounded Rectangle 133"/>
            <p:cNvSpPr>
              <a:spLocks noChangeArrowheads="1"/>
            </p:cNvSpPr>
            <p:nvPr/>
          </p:nvSpPr>
          <p:spPr bwMode="auto">
            <a:xfrm>
              <a:off x="4959470" y="4026890"/>
              <a:ext cx="287832" cy="304800"/>
            </a:xfrm>
            <a:prstGeom prst="roundRect">
              <a:avLst>
                <a:gd name="adj" fmla="val 16667"/>
              </a:avLst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05" name="TextBox 134"/>
            <p:cNvSpPr txBox="1">
              <a:spLocks noChangeArrowheads="1"/>
            </p:cNvSpPr>
            <p:nvPr/>
          </p:nvSpPr>
          <p:spPr bwMode="auto">
            <a:xfrm>
              <a:off x="4972867" y="4026537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if</a:t>
              </a:r>
            </a:p>
          </p:txBody>
        </p:sp>
        <p:cxnSp>
          <p:nvCxnSpPr>
            <p:cNvPr id="24606" name="Straight Connector 137"/>
            <p:cNvCxnSpPr>
              <a:cxnSpLocks noChangeShapeType="1"/>
            </p:cNvCxnSpPr>
            <p:nvPr/>
          </p:nvCxnSpPr>
          <p:spPr bwMode="auto">
            <a:xfrm>
              <a:off x="4746930" y="4191012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07" name="Oval 138"/>
            <p:cNvSpPr>
              <a:spLocks noChangeArrowheads="1"/>
            </p:cNvSpPr>
            <p:nvPr/>
          </p:nvSpPr>
          <p:spPr bwMode="auto">
            <a:xfrm>
              <a:off x="5355902" y="4052483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08" name="Text Box 5"/>
            <p:cNvSpPr txBox="1">
              <a:spLocks noChangeArrowheads="1"/>
            </p:cNvSpPr>
            <p:nvPr/>
          </p:nvSpPr>
          <p:spPr bwMode="auto">
            <a:xfrm>
              <a:off x="5375583" y="4034756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</a:p>
          </p:txBody>
        </p:sp>
        <p:cxnSp>
          <p:nvCxnSpPr>
            <p:cNvPr id="24609" name="Straight Connector 140"/>
            <p:cNvCxnSpPr>
              <a:cxnSpLocks noChangeShapeType="1"/>
            </p:cNvCxnSpPr>
            <p:nvPr/>
          </p:nvCxnSpPr>
          <p:spPr bwMode="auto">
            <a:xfrm>
              <a:off x="5247851" y="4191012"/>
              <a:ext cx="10805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10" name="Straight Connector 141"/>
            <p:cNvCxnSpPr>
              <a:cxnSpLocks noChangeShapeType="1"/>
            </p:cNvCxnSpPr>
            <p:nvPr/>
          </p:nvCxnSpPr>
          <p:spPr bwMode="auto">
            <a:xfrm>
              <a:off x="5648086" y="4191012"/>
              <a:ext cx="10805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11" name="Rounded Rectangle 142"/>
            <p:cNvSpPr>
              <a:spLocks noChangeArrowheads="1"/>
            </p:cNvSpPr>
            <p:nvPr/>
          </p:nvSpPr>
          <p:spPr bwMode="auto">
            <a:xfrm>
              <a:off x="5762969" y="4035109"/>
              <a:ext cx="916766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12" name="TextBox 143"/>
            <p:cNvSpPr txBox="1">
              <a:spLocks noChangeArrowheads="1"/>
            </p:cNvSpPr>
            <p:nvPr/>
          </p:nvSpPr>
          <p:spPr bwMode="auto">
            <a:xfrm>
              <a:off x="5776367" y="4034756"/>
              <a:ext cx="9316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Ausdruck</a:t>
              </a:r>
            </a:p>
          </p:txBody>
        </p:sp>
        <p:sp>
          <p:nvSpPr>
            <p:cNvPr id="24613" name="Oval 144"/>
            <p:cNvSpPr>
              <a:spLocks noChangeArrowheads="1"/>
            </p:cNvSpPr>
            <p:nvPr/>
          </p:nvSpPr>
          <p:spPr bwMode="auto">
            <a:xfrm>
              <a:off x="6788335" y="4052483"/>
              <a:ext cx="292184" cy="292184"/>
            </a:xfrm>
            <a:prstGeom prst="ellipse">
              <a:avLst/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14" name="Text Box 5"/>
            <p:cNvSpPr txBox="1">
              <a:spLocks noChangeArrowheads="1"/>
            </p:cNvSpPr>
            <p:nvPr/>
          </p:nvSpPr>
          <p:spPr bwMode="auto">
            <a:xfrm>
              <a:off x="6808016" y="4034756"/>
              <a:ext cx="2286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24615" name="Straight Connector 147"/>
            <p:cNvCxnSpPr>
              <a:cxnSpLocks noChangeShapeType="1"/>
            </p:cNvCxnSpPr>
            <p:nvPr/>
          </p:nvCxnSpPr>
          <p:spPr bwMode="auto">
            <a:xfrm>
              <a:off x="6680284" y="4191012"/>
              <a:ext cx="10805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16" name="Straight Connector 148"/>
            <p:cNvCxnSpPr>
              <a:cxnSpLocks noChangeShapeType="1"/>
            </p:cNvCxnSpPr>
            <p:nvPr/>
          </p:nvCxnSpPr>
          <p:spPr bwMode="auto">
            <a:xfrm>
              <a:off x="7080519" y="4191012"/>
              <a:ext cx="10805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17" name="Rounded Rectangle 149"/>
            <p:cNvSpPr>
              <a:spLocks noChangeArrowheads="1"/>
            </p:cNvSpPr>
            <p:nvPr/>
          </p:nvSpPr>
          <p:spPr bwMode="auto">
            <a:xfrm>
              <a:off x="7175172" y="4035109"/>
              <a:ext cx="1045596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18" name="TextBox 150"/>
            <p:cNvSpPr txBox="1">
              <a:spLocks noChangeArrowheads="1"/>
            </p:cNvSpPr>
            <p:nvPr/>
          </p:nvSpPr>
          <p:spPr bwMode="auto">
            <a:xfrm>
              <a:off x="7188570" y="4034756"/>
              <a:ext cx="10615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</a:t>
              </a:r>
            </a:p>
          </p:txBody>
        </p:sp>
        <p:cxnSp>
          <p:nvCxnSpPr>
            <p:cNvPr id="24619" name="Straight Connector 151"/>
            <p:cNvCxnSpPr>
              <a:cxnSpLocks noChangeShapeType="1"/>
            </p:cNvCxnSpPr>
            <p:nvPr/>
          </p:nvCxnSpPr>
          <p:spPr bwMode="auto">
            <a:xfrm>
              <a:off x="8220768" y="4191012"/>
              <a:ext cx="664815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20" name="Straight Connector 153"/>
            <p:cNvCxnSpPr>
              <a:cxnSpLocks noChangeShapeType="1"/>
            </p:cNvCxnSpPr>
            <p:nvPr/>
          </p:nvCxnSpPr>
          <p:spPr bwMode="auto">
            <a:xfrm>
              <a:off x="8279740" y="4186961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21" name="Straight Connector 154"/>
            <p:cNvCxnSpPr>
              <a:cxnSpLocks noChangeShapeType="1"/>
            </p:cNvCxnSpPr>
            <p:nvPr/>
          </p:nvCxnSpPr>
          <p:spPr bwMode="auto">
            <a:xfrm>
              <a:off x="8317357" y="4223861"/>
              <a:ext cx="0" cy="20501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22" name="Rounded Rectangle 155"/>
            <p:cNvSpPr>
              <a:spLocks noChangeArrowheads="1"/>
            </p:cNvSpPr>
            <p:nvPr/>
          </p:nvSpPr>
          <p:spPr bwMode="auto">
            <a:xfrm>
              <a:off x="6611570" y="4637573"/>
              <a:ext cx="516085" cy="304800"/>
            </a:xfrm>
            <a:prstGeom prst="roundRect">
              <a:avLst>
                <a:gd name="adj" fmla="val 16667"/>
              </a:avLst>
            </a:prstGeom>
            <a:solidFill>
              <a:srgbClr val="CCCC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23" name="TextBox 156"/>
            <p:cNvSpPr txBox="1">
              <a:spLocks noChangeArrowheads="1"/>
            </p:cNvSpPr>
            <p:nvPr/>
          </p:nvSpPr>
          <p:spPr bwMode="auto">
            <a:xfrm>
              <a:off x="6624968" y="4637220"/>
              <a:ext cx="5132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else</a:t>
              </a:r>
            </a:p>
          </p:txBody>
        </p:sp>
        <p:cxnSp>
          <p:nvCxnSpPr>
            <p:cNvPr id="24624" name="Straight Connector 157"/>
            <p:cNvCxnSpPr>
              <a:cxnSpLocks noChangeShapeType="1"/>
            </p:cNvCxnSpPr>
            <p:nvPr/>
          </p:nvCxnSpPr>
          <p:spPr bwMode="auto">
            <a:xfrm>
              <a:off x="6399031" y="4801695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25" name="Straight Connector 158"/>
            <p:cNvCxnSpPr>
              <a:cxnSpLocks noChangeShapeType="1"/>
            </p:cNvCxnSpPr>
            <p:nvPr/>
          </p:nvCxnSpPr>
          <p:spPr bwMode="auto">
            <a:xfrm>
              <a:off x="7130364" y="4794745"/>
              <a:ext cx="108051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626" name="Rounded Rectangle 159"/>
            <p:cNvSpPr>
              <a:spLocks noChangeArrowheads="1"/>
            </p:cNvSpPr>
            <p:nvPr/>
          </p:nvSpPr>
          <p:spPr bwMode="auto">
            <a:xfrm>
              <a:off x="7225017" y="4638842"/>
              <a:ext cx="1045596" cy="30480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AT" altLang="de-DE"/>
            </a:p>
          </p:txBody>
        </p:sp>
        <p:sp>
          <p:nvSpPr>
            <p:cNvPr id="24627" name="TextBox 160"/>
            <p:cNvSpPr txBox="1">
              <a:spLocks noChangeArrowheads="1"/>
            </p:cNvSpPr>
            <p:nvPr/>
          </p:nvSpPr>
          <p:spPr bwMode="auto">
            <a:xfrm>
              <a:off x="7238415" y="4638489"/>
              <a:ext cx="10615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400">
                  <a:latin typeface="Arial" panose="020B0604020202020204" pitchFamily="34" charset="0"/>
                  <a:cs typeface="Arial" panose="020B0604020202020204" pitchFamily="34" charset="0"/>
                </a:rPr>
                <a:t>Anweisung</a:t>
              </a:r>
            </a:p>
          </p:txBody>
        </p:sp>
        <p:cxnSp>
          <p:nvCxnSpPr>
            <p:cNvPr id="24628" name="Straight Connector 162"/>
            <p:cNvCxnSpPr>
              <a:cxnSpLocks noChangeShapeType="1"/>
            </p:cNvCxnSpPr>
            <p:nvPr/>
          </p:nvCxnSpPr>
          <p:spPr bwMode="auto">
            <a:xfrm>
              <a:off x="8270613" y="4801695"/>
              <a:ext cx="21050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29" name="Straight Connector 169"/>
            <p:cNvCxnSpPr>
              <a:cxnSpLocks noChangeShapeType="1"/>
            </p:cNvCxnSpPr>
            <p:nvPr/>
          </p:nvCxnSpPr>
          <p:spPr bwMode="auto">
            <a:xfrm>
              <a:off x="6398766" y="4464678"/>
              <a:ext cx="1880974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0" name="Straight Connector 171"/>
            <p:cNvCxnSpPr>
              <a:cxnSpLocks noChangeShapeType="1"/>
            </p:cNvCxnSpPr>
            <p:nvPr/>
          </p:nvCxnSpPr>
          <p:spPr bwMode="auto">
            <a:xfrm flipH="1">
              <a:off x="8276116" y="442818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1" name="Straight Connector 172"/>
            <p:cNvCxnSpPr>
              <a:cxnSpLocks noChangeShapeType="1"/>
            </p:cNvCxnSpPr>
            <p:nvPr/>
          </p:nvCxnSpPr>
          <p:spPr bwMode="auto">
            <a:xfrm flipH="1">
              <a:off x="6361149" y="4465287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2" name="Straight Connector 30"/>
            <p:cNvCxnSpPr>
              <a:cxnSpLocks noChangeShapeType="1"/>
            </p:cNvCxnSpPr>
            <p:nvPr/>
          </p:nvCxnSpPr>
          <p:spPr bwMode="auto">
            <a:xfrm>
              <a:off x="6361149" y="4502904"/>
              <a:ext cx="0" cy="25595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3" name="Straight Connector 174"/>
            <p:cNvCxnSpPr>
              <a:cxnSpLocks noChangeShapeType="1"/>
            </p:cNvCxnSpPr>
            <p:nvPr/>
          </p:nvCxnSpPr>
          <p:spPr bwMode="auto">
            <a:xfrm>
              <a:off x="6360806" y="4764762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4" name="Straight Connector 179"/>
            <p:cNvCxnSpPr>
              <a:cxnSpLocks noChangeShapeType="1"/>
            </p:cNvCxnSpPr>
            <p:nvPr/>
          </p:nvCxnSpPr>
          <p:spPr bwMode="auto">
            <a:xfrm>
              <a:off x="8517010" y="4223861"/>
              <a:ext cx="0" cy="54338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5" name="Straight Connector 180"/>
            <p:cNvCxnSpPr>
              <a:cxnSpLocks noChangeShapeType="1"/>
            </p:cNvCxnSpPr>
            <p:nvPr/>
          </p:nvCxnSpPr>
          <p:spPr bwMode="auto">
            <a:xfrm flipH="1">
              <a:off x="8475769" y="4766551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636" name="Straight Connector 181"/>
            <p:cNvCxnSpPr>
              <a:cxnSpLocks noChangeShapeType="1"/>
            </p:cNvCxnSpPr>
            <p:nvPr/>
          </p:nvCxnSpPr>
          <p:spPr bwMode="auto">
            <a:xfrm flipH="1">
              <a:off x="8523933" y="4190966"/>
              <a:ext cx="37617" cy="376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1410</Words>
  <Application>Microsoft Office PowerPoint</Application>
  <PresentationFormat>On-screen Show (4:3)</PresentationFormat>
  <Paragraphs>548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Symbol</vt:lpstr>
      <vt:lpstr>Times New Roman</vt:lpstr>
      <vt:lpstr>Wingdings</vt:lpstr>
      <vt:lpstr>Standarddesign</vt:lpstr>
      <vt:lpstr>Softwareentwicklung 1</vt:lpstr>
      <vt:lpstr>PowerPoint Presentation</vt:lpstr>
      <vt:lpstr>Worum geht es?</vt:lpstr>
      <vt:lpstr>Daten und Befehle</vt:lpstr>
      <vt:lpstr>Programmerstellung</vt:lpstr>
      <vt:lpstr>PowerPoint Presentation</vt:lpstr>
      <vt:lpstr>Algorithmus</vt:lpstr>
      <vt:lpstr>Variablen</vt:lpstr>
      <vt:lpstr>Anweisungen</vt:lpstr>
      <vt:lpstr>Anweisungen</vt:lpstr>
      <vt:lpstr>Anweisungen</vt:lpstr>
      <vt:lpstr>Beispiel: Vertauschen zweier Variableninhalte</vt:lpstr>
      <vt:lpstr>Beispiel: Maximum dreier Zahlen bestimmen</vt:lpstr>
      <vt:lpstr>Beispiel: Euklidscher Algorithmus</vt:lpstr>
      <vt:lpstr>Beispiel: Quadratwurzel von x berechnen</vt:lpstr>
      <vt:lpstr>PowerPoint Presentation</vt:lpstr>
      <vt:lpstr>Struktugramme (Nassi-Shneiderman-Diagramme)</vt:lpstr>
      <vt:lpstr>Struktugramme -- Beispiel</vt:lpstr>
      <vt:lpstr>PowerPoint Presentation</vt:lpstr>
      <vt:lpstr>Beschreibung von Programmiersprachen</vt:lpstr>
      <vt:lpstr>EBNF (Erweiterte Backus-Naur-Form)</vt:lpstr>
      <vt:lpstr>EBNF -- Beispiele</vt:lpstr>
      <vt:lpstr>EBNF -- Beispiele</vt:lpstr>
      <vt:lpstr>EBNF -- Beispiele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256</cp:revision>
  <cp:lastPrinted>2014-09-09T09:00:48Z</cp:lastPrinted>
  <dcterms:created xsi:type="dcterms:W3CDTF">2000-03-12T09:29:13Z</dcterms:created>
  <dcterms:modified xsi:type="dcterms:W3CDTF">2023-10-07T12:27:49Z</dcterms:modified>
</cp:coreProperties>
</file>