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07" r:id="rId2"/>
    <p:sldId id="289" r:id="rId3"/>
    <p:sldId id="312" r:id="rId4"/>
    <p:sldId id="293" r:id="rId5"/>
    <p:sldId id="291" r:id="rId6"/>
    <p:sldId id="304" r:id="rId7"/>
    <p:sldId id="314" r:id="rId8"/>
    <p:sldId id="297" r:id="rId9"/>
    <p:sldId id="298" r:id="rId10"/>
    <p:sldId id="308" r:id="rId11"/>
    <p:sldId id="313" r:id="rId12"/>
    <p:sldId id="295" r:id="rId13"/>
    <p:sldId id="299" r:id="rId14"/>
    <p:sldId id="305" r:id="rId15"/>
    <p:sldId id="309" r:id="rId16"/>
    <p:sldId id="306" r:id="rId17"/>
    <p:sldId id="310" r:id="rId18"/>
    <p:sldId id="300" r:id="rId19"/>
    <p:sldId id="301" r:id="rId20"/>
    <p:sldId id="302" r:id="rId21"/>
    <p:sldId id="303" r:id="rId22"/>
    <p:sldId id="311" r:id="rId23"/>
    <p:sldId id="296" r:id="rId24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CCFF"/>
    <a:srgbClr val="FFFFCC"/>
    <a:srgbClr val="FF5050"/>
    <a:srgbClr val="FF9999"/>
    <a:srgbClr val="DDDDDD"/>
    <a:srgbClr val="FF00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13" Type="http://schemas.openxmlformats.org/officeDocument/2006/relationships/slide" Target="slides/slide19.xml"/><Relationship Id="rId3" Type="http://schemas.openxmlformats.org/officeDocument/2006/relationships/slide" Target="slides/slide6.xml"/><Relationship Id="rId7" Type="http://schemas.openxmlformats.org/officeDocument/2006/relationships/slide" Target="slides/slide11.xml"/><Relationship Id="rId12" Type="http://schemas.openxmlformats.org/officeDocument/2006/relationships/slide" Target="slides/slide18.xml"/><Relationship Id="rId2" Type="http://schemas.openxmlformats.org/officeDocument/2006/relationships/slide" Target="slides/slide4.xml"/><Relationship Id="rId16" Type="http://schemas.openxmlformats.org/officeDocument/2006/relationships/slide" Target="slides/slide23.xml"/><Relationship Id="rId1" Type="http://schemas.openxmlformats.org/officeDocument/2006/relationships/slide" Target="slides/slide2.xml"/><Relationship Id="rId6" Type="http://schemas.openxmlformats.org/officeDocument/2006/relationships/slide" Target="slides/slide9.xml"/><Relationship Id="rId11" Type="http://schemas.openxmlformats.org/officeDocument/2006/relationships/slide" Target="slides/slide16.xml"/><Relationship Id="rId5" Type="http://schemas.openxmlformats.org/officeDocument/2006/relationships/slide" Target="slides/slide8.xml"/><Relationship Id="rId15" Type="http://schemas.openxmlformats.org/officeDocument/2006/relationships/slide" Target="slides/slide21.xml"/><Relationship Id="rId10" Type="http://schemas.openxmlformats.org/officeDocument/2006/relationships/slide" Target="slides/slide14.xml"/><Relationship Id="rId4" Type="http://schemas.openxmlformats.org/officeDocument/2006/relationships/slide" Target="slides/slide7.xml"/><Relationship Id="rId9" Type="http://schemas.openxmlformats.org/officeDocument/2006/relationships/slide" Target="slides/slide13.xml"/><Relationship Id="rId14" Type="http://schemas.openxmlformats.org/officeDocument/2006/relationships/slide" Target="slides/slide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187311-ADA5-46E5-9F93-BC7D44B2DCCE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00ACCAE-E1D2-42A1-BB0C-BDC9637E1C15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E4DDC-2586-49F9-B012-0E86D75568E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9471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86149-DE9D-4499-AA27-16F8DD13CDE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5514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7921B-A0E3-4EE4-8A69-61CC2959B30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7754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62614-BC16-4117-B3DA-290B89AEBC8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89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2ADE2-B808-402E-8D63-FE82DA14A24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4406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64D57-4154-4551-9F3A-722E432D48C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17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D2F71-00B3-41E5-BF97-D87AEF73186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4649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1A190-0C73-4B8F-8C94-28279C78C01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546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67402-FC26-4939-A9C6-C00A93BF294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5415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2BD27-AD29-427E-B14D-43467E832D0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0180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B20FE-502F-458C-AA96-D2AFBFD07E0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6162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5BFBA4-3231-469C-8065-6390566E73F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1932972"/>
            <a:ext cx="4020273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29399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3. Verzweigungen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3.1	</a:t>
            </a:r>
            <a:r>
              <a:rPr lang="de-AT" sz="2000" dirty="0" err="1" smtClean="0">
                <a:solidFill>
                  <a:srgbClr val="FF0000"/>
                </a:solidFill>
              </a:rPr>
              <a:t>If</a:t>
            </a:r>
            <a:r>
              <a:rPr lang="de-AT" sz="2000" dirty="0" smtClean="0">
                <a:solidFill>
                  <a:srgbClr val="FF0000"/>
                </a:solidFill>
              </a:rPr>
              <a:t>-Anweisung (Vergleiche)</a:t>
            </a:r>
            <a:endParaRPr lang="de-AT" sz="2000" i="1" dirty="0" smtClean="0">
              <a:solidFill>
                <a:srgbClr val="FF0000"/>
              </a:solidFill>
            </a:endParaRP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3.2	Zusammengesetzte Vergleiche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3.3	Datentyp </a:t>
            </a:r>
            <a:r>
              <a:rPr lang="de-AT" sz="2000" i="1" dirty="0" err="1" smtClean="0"/>
              <a:t>boolean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3.4	Switch-Anweisung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3.5	Bedingte Ausdrücke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4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626A4A-A0D0-4BF7-B5BF-4B774F32E12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58"/>
          <p:cNvSpPr>
            <a:spLocks noChangeArrowheads="1"/>
          </p:cNvSpPr>
          <p:nvPr/>
        </p:nvSpPr>
        <p:spPr bwMode="auto">
          <a:xfrm>
            <a:off x="3429000" y="1295400"/>
            <a:ext cx="2514600" cy="16002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124" name="Rectangle 57"/>
          <p:cNvSpPr>
            <a:spLocks noChangeArrowheads="1"/>
          </p:cNvSpPr>
          <p:nvPr/>
        </p:nvSpPr>
        <p:spPr bwMode="auto">
          <a:xfrm>
            <a:off x="762000" y="1295400"/>
            <a:ext cx="2514600" cy="160020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err="1" smtClean="0"/>
              <a:t>If</a:t>
            </a:r>
            <a:r>
              <a:rPr lang="de-AT" altLang="en-US" dirty="0" smtClean="0"/>
              <a:t>-Anweisung</a:t>
            </a:r>
          </a:p>
        </p:txBody>
      </p:sp>
      <p:sp>
        <p:nvSpPr>
          <p:cNvPr id="5126" name="Text Box 29"/>
          <p:cNvSpPr txBox="1">
            <a:spLocks noChangeArrowheads="1"/>
          </p:cNvSpPr>
          <p:nvPr/>
        </p:nvSpPr>
        <p:spPr bwMode="auto">
          <a:xfrm>
            <a:off x="1074738" y="1585913"/>
            <a:ext cx="7350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&gt;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0 ?</a:t>
            </a:r>
          </a:p>
        </p:txBody>
      </p:sp>
      <p:sp>
        <p:nvSpPr>
          <p:cNvPr id="5127" name="Line 30"/>
          <p:cNvSpPr>
            <a:spLocks noChangeShapeType="1"/>
          </p:cNvSpPr>
          <p:nvPr/>
        </p:nvSpPr>
        <p:spPr bwMode="auto">
          <a:xfrm>
            <a:off x="1371600" y="13716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28" name="Line 31"/>
          <p:cNvSpPr>
            <a:spLocks noChangeShapeType="1"/>
          </p:cNvSpPr>
          <p:nvPr/>
        </p:nvSpPr>
        <p:spPr bwMode="auto">
          <a:xfrm>
            <a:off x="1371600" y="1905000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29" name="Text Box 32"/>
          <p:cNvSpPr txBox="1">
            <a:spLocks noChangeArrowheads="1"/>
          </p:cNvSpPr>
          <p:nvPr/>
        </p:nvSpPr>
        <p:spPr bwMode="auto">
          <a:xfrm>
            <a:off x="1025525" y="2209800"/>
            <a:ext cx="10064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x / n</a:t>
            </a:r>
          </a:p>
        </p:txBody>
      </p:sp>
      <p:sp>
        <p:nvSpPr>
          <p:cNvPr id="5130" name="Line 33"/>
          <p:cNvSpPr>
            <a:spLocks noChangeShapeType="1"/>
          </p:cNvSpPr>
          <p:nvPr/>
        </p:nvSpPr>
        <p:spPr bwMode="auto">
          <a:xfrm>
            <a:off x="1371600" y="2520950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1" name="Line 34"/>
          <p:cNvSpPr>
            <a:spLocks noChangeShapeType="1"/>
          </p:cNvSpPr>
          <p:nvPr/>
        </p:nvSpPr>
        <p:spPr bwMode="auto">
          <a:xfrm>
            <a:off x="1752600" y="1752600"/>
            <a:ext cx="381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2" name="Line 35"/>
          <p:cNvSpPr>
            <a:spLocks noChangeShapeType="1"/>
          </p:cNvSpPr>
          <p:nvPr/>
        </p:nvSpPr>
        <p:spPr bwMode="auto">
          <a:xfrm>
            <a:off x="2133600" y="1752600"/>
            <a:ext cx="0" cy="838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3" name="Line 36"/>
          <p:cNvSpPr>
            <a:spLocks noChangeShapeType="1"/>
          </p:cNvSpPr>
          <p:nvPr/>
        </p:nvSpPr>
        <p:spPr bwMode="auto">
          <a:xfrm flipH="1">
            <a:off x="1371600" y="2597150"/>
            <a:ext cx="762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4" name="Text Box 37"/>
          <p:cNvSpPr txBox="1">
            <a:spLocks noChangeArrowheads="1"/>
          </p:cNvSpPr>
          <p:nvPr/>
        </p:nvSpPr>
        <p:spPr bwMode="auto">
          <a:xfrm>
            <a:off x="1143000" y="1828800"/>
            <a:ext cx="2254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5135" name="Text Box 38"/>
          <p:cNvSpPr txBox="1">
            <a:spLocks noChangeArrowheads="1"/>
          </p:cNvSpPr>
          <p:nvPr/>
        </p:nvSpPr>
        <p:spPr bwMode="auto">
          <a:xfrm>
            <a:off x="1752600" y="144780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5136" name="Text Box 39"/>
          <p:cNvSpPr txBox="1">
            <a:spLocks noChangeArrowheads="1"/>
          </p:cNvSpPr>
          <p:nvPr/>
        </p:nvSpPr>
        <p:spPr bwMode="auto">
          <a:xfrm>
            <a:off x="3581400" y="1371600"/>
            <a:ext cx="15954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(n &gt; 0) x = x / n;</a:t>
            </a:r>
          </a:p>
        </p:txBody>
      </p:sp>
      <p:sp>
        <p:nvSpPr>
          <p:cNvPr id="5137" name="Text Box 61"/>
          <p:cNvSpPr txBox="1">
            <a:spLocks noChangeArrowheads="1"/>
          </p:cNvSpPr>
          <p:nvPr/>
        </p:nvSpPr>
        <p:spPr bwMode="auto">
          <a:xfrm>
            <a:off x="6080125" y="1357313"/>
            <a:ext cx="1535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ohne else-Zweig</a:t>
            </a:r>
          </a:p>
        </p:txBody>
      </p:sp>
      <p:grpSp>
        <p:nvGrpSpPr>
          <p:cNvPr id="64578" name="Group 66"/>
          <p:cNvGrpSpPr>
            <a:grpSpLocks/>
          </p:cNvGrpSpPr>
          <p:nvPr/>
        </p:nvGrpSpPr>
        <p:grpSpPr bwMode="auto">
          <a:xfrm>
            <a:off x="762000" y="3048000"/>
            <a:ext cx="6746875" cy="1600200"/>
            <a:chOff x="480" y="1920"/>
            <a:chExt cx="4250" cy="1008"/>
          </a:xfrm>
        </p:grpSpPr>
        <p:sp>
          <p:nvSpPr>
            <p:cNvPr id="5142" name="Rectangle 54"/>
            <p:cNvSpPr>
              <a:spLocks noChangeArrowheads="1"/>
            </p:cNvSpPr>
            <p:nvPr/>
          </p:nvSpPr>
          <p:spPr bwMode="auto">
            <a:xfrm>
              <a:off x="480" y="1920"/>
              <a:ext cx="1584" cy="1008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43" name="Text Box 40"/>
            <p:cNvSpPr txBox="1">
              <a:spLocks noChangeArrowheads="1"/>
            </p:cNvSpPr>
            <p:nvPr/>
          </p:nvSpPr>
          <p:spPr bwMode="auto">
            <a:xfrm>
              <a:off x="1056" y="2099"/>
              <a:ext cx="45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&gt; y ?</a:t>
              </a:r>
            </a:p>
          </p:txBody>
        </p:sp>
        <p:sp>
          <p:nvSpPr>
            <p:cNvPr id="5144" name="Line 41"/>
            <p:cNvSpPr>
              <a:spLocks noChangeShapeType="1"/>
            </p:cNvSpPr>
            <p:nvPr/>
          </p:nvSpPr>
          <p:spPr bwMode="auto">
            <a:xfrm flipH="1">
              <a:off x="1258" y="1980"/>
              <a:ext cx="2" cy="12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5" name="Line 44"/>
            <p:cNvSpPr>
              <a:spLocks noChangeShapeType="1"/>
            </p:cNvSpPr>
            <p:nvPr/>
          </p:nvSpPr>
          <p:spPr bwMode="auto">
            <a:xfrm>
              <a:off x="1248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6" name="Line 45"/>
            <p:cNvSpPr>
              <a:spLocks noChangeShapeType="1"/>
            </p:cNvSpPr>
            <p:nvPr/>
          </p:nvSpPr>
          <p:spPr bwMode="auto">
            <a:xfrm>
              <a:off x="1498" y="2204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7" name="Line 46"/>
            <p:cNvSpPr>
              <a:spLocks noChangeShapeType="1"/>
            </p:cNvSpPr>
            <p:nvPr/>
          </p:nvSpPr>
          <p:spPr bwMode="auto">
            <a:xfrm>
              <a:off x="1738" y="2204"/>
              <a:ext cx="2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8" name="Line 47"/>
            <p:cNvSpPr>
              <a:spLocks noChangeShapeType="1"/>
            </p:cNvSpPr>
            <p:nvPr/>
          </p:nvSpPr>
          <p:spPr bwMode="auto">
            <a:xfrm flipH="1">
              <a:off x="1258" y="2736"/>
              <a:ext cx="48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49" name="Text Box 48"/>
            <p:cNvSpPr txBox="1">
              <a:spLocks noChangeArrowheads="1"/>
            </p:cNvSpPr>
            <p:nvPr/>
          </p:nvSpPr>
          <p:spPr bwMode="auto">
            <a:xfrm>
              <a:off x="912" y="2016"/>
              <a:ext cx="1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5150" name="Text Box 49"/>
            <p:cNvSpPr txBox="1">
              <a:spLocks noChangeArrowheads="1"/>
            </p:cNvSpPr>
            <p:nvPr/>
          </p:nvSpPr>
          <p:spPr bwMode="auto">
            <a:xfrm>
              <a:off x="1536" y="2016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5151" name="Line 50"/>
            <p:cNvSpPr>
              <a:spLocks noChangeShapeType="1"/>
            </p:cNvSpPr>
            <p:nvPr/>
          </p:nvSpPr>
          <p:spPr bwMode="auto">
            <a:xfrm>
              <a:off x="816" y="2208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2" name="Line 51"/>
            <p:cNvSpPr>
              <a:spLocks noChangeShapeType="1"/>
            </p:cNvSpPr>
            <p:nvPr/>
          </p:nvSpPr>
          <p:spPr bwMode="auto">
            <a:xfrm>
              <a:off x="816" y="2208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3" name="Line 52"/>
            <p:cNvSpPr>
              <a:spLocks noChangeShapeType="1"/>
            </p:cNvSpPr>
            <p:nvPr/>
          </p:nvSpPr>
          <p:spPr bwMode="auto">
            <a:xfrm>
              <a:off x="816" y="2736"/>
              <a:ext cx="4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4" name="Text Box 43"/>
            <p:cNvSpPr txBox="1">
              <a:spLocks noChangeArrowheads="1"/>
            </p:cNvSpPr>
            <p:nvPr/>
          </p:nvSpPr>
          <p:spPr bwMode="auto">
            <a:xfrm>
              <a:off x="528" y="2352"/>
              <a:ext cx="6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max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</a:p>
          </p:txBody>
        </p:sp>
        <p:sp>
          <p:nvSpPr>
            <p:cNvPr id="5155" name="Text Box 53"/>
            <p:cNvSpPr txBox="1">
              <a:spLocks noChangeArrowheads="1"/>
            </p:cNvSpPr>
            <p:nvPr/>
          </p:nvSpPr>
          <p:spPr bwMode="auto">
            <a:xfrm>
              <a:off x="1430" y="2352"/>
              <a:ext cx="6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max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</a:p>
          </p:txBody>
        </p:sp>
        <p:sp>
          <p:nvSpPr>
            <p:cNvPr id="5156" name="Line 55"/>
            <p:cNvSpPr>
              <a:spLocks noChangeShapeType="1"/>
            </p:cNvSpPr>
            <p:nvPr/>
          </p:nvSpPr>
          <p:spPr bwMode="auto">
            <a:xfrm>
              <a:off x="816" y="2544"/>
              <a:ext cx="0" cy="19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7" name="Line 56"/>
            <p:cNvSpPr>
              <a:spLocks noChangeShapeType="1"/>
            </p:cNvSpPr>
            <p:nvPr/>
          </p:nvSpPr>
          <p:spPr bwMode="auto">
            <a:xfrm>
              <a:off x="1728" y="2544"/>
              <a:ext cx="0" cy="19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5158" name="Rectangle 59"/>
            <p:cNvSpPr>
              <a:spLocks noChangeArrowheads="1"/>
            </p:cNvSpPr>
            <p:nvPr/>
          </p:nvSpPr>
          <p:spPr bwMode="auto">
            <a:xfrm>
              <a:off x="2160" y="1920"/>
              <a:ext cx="1584" cy="1008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59" name="Text Box 60"/>
            <p:cNvSpPr txBox="1">
              <a:spLocks noChangeArrowheads="1"/>
            </p:cNvSpPr>
            <p:nvPr/>
          </p:nvSpPr>
          <p:spPr bwMode="auto">
            <a:xfrm>
              <a:off x="2256" y="1968"/>
              <a:ext cx="665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(x &gt; y)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max = x;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else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max = y;</a:t>
              </a:r>
            </a:p>
          </p:txBody>
        </p:sp>
        <p:sp>
          <p:nvSpPr>
            <p:cNvPr id="5160" name="Text Box 62"/>
            <p:cNvSpPr txBox="1">
              <a:spLocks noChangeArrowheads="1"/>
            </p:cNvSpPr>
            <p:nvPr/>
          </p:nvSpPr>
          <p:spPr bwMode="auto">
            <a:xfrm>
              <a:off x="3840" y="1948"/>
              <a:ext cx="89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mit else-Zweig</a:t>
              </a:r>
            </a:p>
          </p:txBody>
        </p:sp>
      </p:grpSp>
      <p:grpSp>
        <p:nvGrpSpPr>
          <p:cNvPr id="64579" name="Group 67"/>
          <p:cNvGrpSpPr>
            <a:grpSpLocks/>
          </p:cNvGrpSpPr>
          <p:nvPr/>
        </p:nvGrpSpPr>
        <p:grpSpPr bwMode="auto">
          <a:xfrm>
            <a:off x="667473" y="5334000"/>
            <a:ext cx="5145088" cy="812800"/>
            <a:chOff x="422" y="3081"/>
            <a:chExt cx="3241" cy="512"/>
          </a:xfrm>
        </p:grpSpPr>
        <p:sp>
          <p:nvSpPr>
            <p:cNvPr id="5140" name="Text Box 63"/>
            <p:cNvSpPr txBox="1">
              <a:spLocks noChangeArrowheads="1"/>
            </p:cNvSpPr>
            <p:nvPr/>
          </p:nvSpPr>
          <p:spPr bwMode="auto">
            <a:xfrm>
              <a:off x="422" y="3081"/>
              <a:ext cx="52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/>
                <a:t>Syntax</a:t>
              </a:r>
            </a:p>
          </p:txBody>
        </p:sp>
        <p:sp>
          <p:nvSpPr>
            <p:cNvPr id="5141" name="Text Box 64"/>
            <p:cNvSpPr txBox="1">
              <a:spLocks noChangeArrowheads="1"/>
            </p:cNvSpPr>
            <p:nvPr/>
          </p:nvSpPr>
          <p:spPr bwMode="auto">
            <a:xfrm>
              <a:off x="614" y="3399"/>
              <a:ext cx="3049" cy="194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IfStatement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"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 "</a:t>
              </a:r>
              <a:r>
                <a:rPr lang="de-AT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 </a:t>
              </a:r>
              <a:r>
                <a:rPr lang="de-AT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Expr</a:t>
              </a:r>
              <a:r>
                <a:rPr lang="de-AT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</a:t>
              </a:r>
              <a:r>
                <a:rPr lang="de-AT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 Statement ["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else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 Statement].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429000" y="4735681"/>
            <a:ext cx="2308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auf Einrückungen achten!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92DFDB-7D1F-4333-8031-CA8250D1FF4E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Anweisungsblöcke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679450"/>
          </a:xfrm>
        </p:spPr>
        <p:txBody>
          <a:bodyPr/>
          <a:lstStyle/>
          <a:p>
            <a:pPr marL="0" indent="0">
              <a:buFontTx/>
              <a:buNone/>
              <a:tabLst>
                <a:tab pos="374650" algn="l"/>
                <a:tab pos="577850" algn="l"/>
              </a:tabLst>
            </a:pPr>
            <a:r>
              <a:rPr lang="de-AT" altLang="en-US" sz="1600" smtClean="0"/>
              <a:t>Wenn if-Zweig oder else-Zweig aus mehr als 1 Anweisung bestehen, müssen sie durch </a:t>
            </a:r>
            <a:r>
              <a:rPr lang="de-AT" alt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{ ... } </a:t>
            </a:r>
            <a:r>
              <a:rPr lang="de-AT" altLang="en-US" sz="1600" smtClean="0"/>
              <a:t>geklammert werden.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3070225" y="4240213"/>
            <a:ext cx="34480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Es wird empfohlen, die Blockklammern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auch dann zu schreiben, wenn im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if-Zweig oder else-Zweig nur eine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einzige Anweisung steht.</a:t>
            </a:r>
          </a:p>
        </p:txBody>
      </p:sp>
      <p:sp>
        <p:nvSpPr>
          <p:cNvPr id="6150" name="TextBox 1"/>
          <p:cNvSpPr txBox="1">
            <a:spLocks noChangeArrowheads="1"/>
          </p:cNvSpPr>
          <p:nvPr/>
        </p:nvSpPr>
        <p:spPr bwMode="auto">
          <a:xfrm>
            <a:off x="1184275" y="2141538"/>
            <a:ext cx="4171950" cy="523875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Statement = Assignment | IfStatement | Block | ...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4650" algn="l"/>
                <a:tab pos="5778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Block = "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{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 { Statement } "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}</a:t>
            </a: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".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44525" y="3201988"/>
            <a:ext cx="2185988" cy="2108200"/>
            <a:chOff x="644324" y="2943828"/>
            <a:chExt cx="2186757" cy="2107188"/>
          </a:xfrm>
        </p:grpSpPr>
        <p:sp>
          <p:nvSpPr>
            <p:cNvPr id="6159" name="TextBox 2"/>
            <p:cNvSpPr txBox="1">
              <a:spLocks noChangeArrowheads="1"/>
            </p:cNvSpPr>
            <p:nvPr/>
          </p:nvSpPr>
          <p:spPr bwMode="auto">
            <a:xfrm>
              <a:off x="1184476" y="3450578"/>
              <a:ext cx="1646605" cy="160043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if (x &lt; 0) </a:t>
              </a: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negNumbers++;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Out.print(-x);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74650" algn="l"/>
                </a:tabLst>
                <a:defRPr/>
              </a:pP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else </a:t>
              </a: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posNumbers++;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Out.print(x);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74650" algn="l"/>
                </a:tabLst>
                <a:defRPr/>
              </a:pP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6160" name="TextBox 3"/>
            <p:cNvSpPr txBox="1">
              <a:spLocks noChangeArrowheads="1"/>
            </p:cNvSpPr>
            <p:nvPr/>
          </p:nvSpPr>
          <p:spPr bwMode="auto">
            <a:xfrm>
              <a:off x="644324" y="2943828"/>
              <a:ext cx="87075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Beispiel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128963" y="2681288"/>
            <a:ext cx="5395912" cy="638175"/>
            <a:chOff x="3129022" y="2681468"/>
            <a:chExt cx="5396184" cy="637324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V="1">
              <a:off x="3310006" y="2681468"/>
              <a:ext cx="0" cy="215612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3306831" y="2901836"/>
              <a:ext cx="234962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55" name="TextBox 11"/>
            <p:cNvSpPr txBox="1">
              <a:spLocks noChangeArrowheads="1"/>
            </p:cNvSpPr>
            <p:nvPr/>
          </p:nvSpPr>
          <p:spPr bwMode="auto">
            <a:xfrm>
              <a:off x="3541854" y="2728252"/>
              <a:ext cx="193354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Zeichen im Quelltext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V="1">
              <a:off x="3129022" y="2681468"/>
              <a:ext cx="0" cy="466103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3129022" y="3147571"/>
              <a:ext cx="412771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58" name="TextBox 22"/>
            <p:cNvSpPr txBox="1">
              <a:spLocks noChangeArrowheads="1"/>
            </p:cNvSpPr>
            <p:nvPr/>
          </p:nvSpPr>
          <p:spPr bwMode="auto">
            <a:xfrm>
              <a:off x="3541854" y="2980238"/>
              <a:ext cx="49833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de-DE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Metazeichen der Grammatik, das Wiederholung ausdrückt</a:t>
              </a:r>
            </a:p>
          </p:txBody>
        </p:sp>
      </p:grp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6771201" y="3708981"/>
            <a:ext cx="1646605" cy="52322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746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(x &lt; 0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de-AT" altLang="en-US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746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negNumbers</a:t>
            </a:r>
            <a:r>
              <a:rPr kumimoji="0" lang="de-AT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++;</a:t>
            </a:r>
            <a:endParaRPr kumimoji="0" lang="de-AT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6771201" y="4171181"/>
            <a:ext cx="1646605" cy="30777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  <a:tab pos="3746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Out.print(-x);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705611" y="4509584"/>
            <a:ext cx="2233171" cy="1397440"/>
            <a:chOff x="6705611" y="4509584"/>
            <a:chExt cx="2233171" cy="1397440"/>
          </a:xfrm>
        </p:grpSpPr>
        <p:sp>
          <p:nvSpPr>
            <p:cNvPr id="20" name="TextBox 19"/>
            <p:cNvSpPr txBox="1"/>
            <p:nvPr/>
          </p:nvSpPr>
          <p:spPr>
            <a:xfrm>
              <a:off x="6705611" y="4509584"/>
              <a:ext cx="200567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Ohne Blockklammern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hat das eine andere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Bedeutung!</a:t>
              </a:r>
              <a:endParaRPr kumimoji="0" lang="de-A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2" name="TextBox 2"/>
            <p:cNvSpPr txBox="1">
              <a:spLocks noChangeArrowheads="1"/>
            </p:cNvSpPr>
            <p:nvPr/>
          </p:nvSpPr>
          <p:spPr bwMode="auto">
            <a:xfrm>
              <a:off x="6771201" y="5383804"/>
              <a:ext cx="2167581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77800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77800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77800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77800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if (x &lt;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0)</a:t>
              </a:r>
              <a:r>
                <a:rPr kumimoji="0" lang="de-AT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negNumbers++;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77800" algn="l"/>
                  <a:tab pos="374650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Out.print(-x);</a:t>
              </a:r>
              <a:endPara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610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B3C5D9-A4F2-4730-9410-A1B4AD6F547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Vergleichsoperatoren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46125" y="1309688"/>
            <a:ext cx="60721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Vergleich zweier Werte liefert wahr (</a:t>
            </a:r>
            <a:r>
              <a:rPr lang="de-AT" altLang="en-US" sz="1800" b="1" i="1"/>
              <a:t>true</a:t>
            </a:r>
            <a:r>
              <a:rPr lang="de-AT" altLang="en-US" sz="1800" b="1"/>
              <a:t>) oder falsch (</a:t>
            </a:r>
            <a:r>
              <a:rPr lang="de-AT" altLang="en-US" sz="1800" b="1" i="1"/>
              <a:t>false</a:t>
            </a:r>
            <a:r>
              <a:rPr lang="de-AT" altLang="en-US" sz="1800" b="1"/>
              <a:t>)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050925" y="2174875"/>
            <a:ext cx="393700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==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!=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&gt;=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&lt;=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797050" y="2174875"/>
            <a:ext cx="68738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gleich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702050" y="2174875"/>
            <a:ext cx="930275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== 3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!= y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4 &gt; 3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x+1 &lt; y-1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&gt;= y</a:t>
            </a:r>
          </a:p>
          <a:p>
            <a:pPr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&lt;= y</a:t>
            </a: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1066800" y="2133600"/>
            <a:ext cx="396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830388" y="1828800"/>
            <a:ext cx="1054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Bedeutung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3670300" y="1828800"/>
            <a:ext cx="841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Beispiel</a:t>
            </a:r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1676400" y="1905000"/>
            <a:ext cx="0" cy="1752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3581400" y="1905000"/>
            <a:ext cx="0" cy="1752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0254" name="Text Box 6"/>
          <p:cNvSpPr txBox="1">
            <a:spLocks noChangeArrowheads="1"/>
          </p:cNvSpPr>
          <p:nvPr/>
        </p:nvSpPr>
        <p:spPr bwMode="auto">
          <a:xfrm>
            <a:off x="1792288" y="3435350"/>
            <a:ext cx="172878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kleiner oder gleich</a:t>
            </a:r>
          </a:p>
        </p:txBody>
      </p:sp>
      <p:sp>
        <p:nvSpPr>
          <p:cNvPr id="10255" name="Text Box 6"/>
          <p:cNvSpPr txBox="1">
            <a:spLocks noChangeArrowheads="1"/>
          </p:cNvSpPr>
          <p:nvPr/>
        </p:nvSpPr>
        <p:spPr bwMode="auto">
          <a:xfrm>
            <a:off x="1792288" y="2432050"/>
            <a:ext cx="89376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ungleich</a:t>
            </a:r>
          </a:p>
        </p:txBody>
      </p:sp>
      <p:sp>
        <p:nvSpPr>
          <p:cNvPr id="10256" name="Text Box 6"/>
          <p:cNvSpPr txBox="1">
            <a:spLocks noChangeArrowheads="1"/>
          </p:cNvSpPr>
          <p:nvPr/>
        </p:nvSpPr>
        <p:spPr bwMode="auto">
          <a:xfrm>
            <a:off x="1792288" y="2665413"/>
            <a:ext cx="7223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größer</a:t>
            </a:r>
          </a:p>
        </p:txBody>
      </p:sp>
      <p:sp>
        <p:nvSpPr>
          <p:cNvPr id="10257" name="Text Box 6"/>
          <p:cNvSpPr txBox="1">
            <a:spLocks noChangeArrowheads="1"/>
          </p:cNvSpPr>
          <p:nvPr/>
        </p:nvSpPr>
        <p:spPr bwMode="auto">
          <a:xfrm>
            <a:off x="1792288" y="2930525"/>
            <a:ext cx="7572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kleiner</a:t>
            </a:r>
          </a:p>
        </p:txBody>
      </p:sp>
      <p:sp>
        <p:nvSpPr>
          <p:cNvPr id="10258" name="Text Box 6"/>
          <p:cNvSpPr txBox="1">
            <a:spLocks noChangeArrowheads="1"/>
          </p:cNvSpPr>
          <p:nvPr/>
        </p:nvSpPr>
        <p:spPr bwMode="auto">
          <a:xfrm>
            <a:off x="1792288" y="3175000"/>
            <a:ext cx="169386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größer oder gleich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633913" y="2806700"/>
            <a:ext cx="3849687" cy="585788"/>
            <a:chOff x="4633730" y="2807485"/>
            <a:chExt cx="3849824" cy="584775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H="1">
              <a:off x="4633730" y="3100665"/>
              <a:ext cx="355613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265" name="TextBox 5"/>
            <p:cNvSpPr txBox="1">
              <a:spLocks noChangeArrowheads="1"/>
            </p:cNvSpPr>
            <p:nvPr/>
          </p:nvSpPr>
          <p:spPr bwMode="auto">
            <a:xfrm>
              <a:off x="4988687" y="2807485"/>
              <a:ext cx="349486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arithmetische Operatoren binden stärker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600"/>
                <a:t>als Vergleichsoperatoren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762000" y="4624387"/>
            <a:ext cx="6573838" cy="792163"/>
            <a:chOff x="762000" y="5362575"/>
            <a:chExt cx="6573838" cy="791556"/>
          </a:xfrm>
        </p:grpSpPr>
        <p:sp>
          <p:nvSpPr>
            <p:cNvPr id="10261" name="Text Box 15"/>
            <p:cNvSpPr txBox="1">
              <a:spLocks noChangeArrowheads="1"/>
            </p:cNvSpPr>
            <p:nvPr/>
          </p:nvSpPr>
          <p:spPr bwMode="auto">
            <a:xfrm>
              <a:off x="762000" y="5362575"/>
              <a:ext cx="6573838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Achtung: "=" ist in Java kein Vergleich, sondern eine Zuweisung</a:t>
              </a:r>
            </a:p>
          </p:txBody>
        </p:sp>
        <p:sp>
          <p:nvSpPr>
            <p:cNvPr id="10262" name="Text Box 16"/>
            <p:cNvSpPr txBox="1">
              <a:spLocks noChangeArrowheads="1"/>
            </p:cNvSpPr>
            <p:nvPr/>
          </p:nvSpPr>
          <p:spPr bwMode="auto">
            <a:xfrm>
              <a:off x="1050925" y="5846156"/>
              <a:ext cx="5319713" cy="3079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(x = 0) Out.println("x is zero");  // Compiler meldet einen Fehler!</a:t>
              </a:r>
            </a:p>
          </p:txBody>
        </p:sp>
        <p:cxnSp>
          <p:nvCxnSpPr>
            <p:cNvPr id="10263" name="Straight Connector 7"/>
            <p:cNvCxnSpPr>
              <a:cxnSpLocks noChangeShapeType="1"/>
            </p:cNvCxnSpPr>
            <p:nvPr/>
          </p:nvCxnSpPr>
          <p:spPr bwMode="auto">
            <a:xfrm flipV="1">
              <a:off x="1292506" y="5914663"/>
              <a:ext cx="500212" cy="204486"/>
            </a:xfrm>
            <a:prstGeom prst="line">
              <a:avLst/>
            </a:prstGeom>
            <a:noFill/>
            <a:ln w="635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284E0A-1B33-45B3-95BC-6446C51A5683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Einrückungen</a:t>
            </a:r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706438"/>
          </a:xfrm>
        </p:spPr>
        <p:txBody>
          <a:bodyPr/>
          <a:lstStyle/>
          <a:p>
            <a:pPr marL="177800" indent="-177800">
              <a:defRPr/>
            </a:pPr>
            <a:r>
              <a:rPr lang="de-AT" altLang="en-US" sz="1600" dirty="0" smtClean="0"/>
              <a:t>erhöhen die Lesbarkeit (machen Programmstruktur besser sichtbar)</a:t>
            </a:r>
          </a:p>
          <a:p>
            <a:pPr marL="177800" indent="-177800">
              <a:spcBef>
                <a:spcPts val="600"/>
              </a:spcBef>
              <a:defRPr/>
            </a:pPr>
            <a:r>
              <a:rPr lang="de-AT" altLang="en-US" sz="1600" dirty="0" smtClean="0"/>
              <a:t>Einrückungstiefe: 1 Tabulator oder 2 Leerzeichen</a:t>
            </a:r>
          </a:p>
          <a:p>
            <a:pPr>
              <a:spcBef>
                <a:spcPct val="80000"/>
              </a:spcBef>
              <a:buFontTx/>
              <a:buNone/>
              <a:tabLst>
                <a:tab pos="476250" algn="l"/>
              </a:tabLst>
              <a:defRPr/>
            </a:pPr>
            <a:r>
              <a:rPr lang="de-AT" altLang="en-US" sz="1600" dirty="0" smtClean="0"/>
              <a:t>	</a:t>
            </a:r>
            <a:endParaRPr lang="de-AT" altLang="en-US" sz="1600" b="1" dirty="0" smtClean="0"/>
          </a:p>
        </p:txBody>
      </p:sp>
      <p:sp>
        <p:nvSpPr>
          <p:cNvPr id="7173" name="TextBox 1"/>
          <p:cNvSpPr txBox="1">
            <a:spLocks noChangeArrowheads="1"/>
          </p:cNvSpPr>
          <p:nvPr/>
        </p:nvSpPr>
        <p:spPr bwMode="auto">
          <a:xfrm>
            <a:off x="952500" y="2154238"/>
            <a:ext cx="1046163" cy="5238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8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(n != 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x = x / n;</a:t>
            </a:r>
          </a:p>
        </p:txBody>
      </p:sp>
      <p:sp>
        <p:nvSpPr>
          <p:cNvPr id="7174" name="TextBox 2"/>
          <p:cNvSpPr txBox="1">
            <a:spLocks noChangeArrowheads="1"/>
          </p:cNvSpPr>
          <p:nvPr/>
        </p:nvSpPr>
        <p:spPr bwMode="auto">
          <a:xfrm>
            <a:off x="944563" y="2865438"/>
            <a:ext cx="1046162" cy="9540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8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(x &gt; y)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max = x;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max = y;</a:t>
            </a: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952500" y="4006850"/>
            <a:ext cx="2700338" cy="11699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8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(x &lt; 0)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negNumbers++; Out.print(-x);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else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posNumbers++; Out.print(x);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74675" y="5413375"/>
            <a:ext cx="6018213" cy="1141413"/>
            <a:chOff x="574675" y="5413375"/>
            <a:chExt cx="6017994" cy="1141313"/>
          </a:xfrm>
        </p:grpSpPr>
        <p:sp>
          <p:nvSpPr>
            <p:cNvPr id="7177" name="Text Box 7"/>
            <p:cNvSpPr txBox="1">
              <a:spLocks noChangeArrowheads="1"/>
            </p:cNvSpPr>
            <p:nvPr/>
          </p:nvSpPr>
          <p:spPr bwMode="auto">
            <a:xfrm>
              <a:off x="574675" y="5413375"/>
              <a:ext cx="601799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88925" indent="-2889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600" dirty="0"/>
                <a:t>Kurze </a:t>
              </a:r>
              <a:r>
                <a:rPr lang="de-AT" altLang="en-US" sz="1600" dirty="0" err="1"/>
                <a:t>If</a:t>
              </a:r>
              <a:r>
                <a:rPr lang="de-AT" altLang="en-US" sz="1600" dirty="0"/>
                <a:t>-Anweisungen können auch in </a:t>
              </a:r>
              <a:r>
                <a:rPr lang="de-AT" altLang="en-US" sz="1600" i="1" dirty="0"/>
                <a:t>einer</a:t>
              </a:r>
              <a:r>
                <a:rPr lang="de-AT" altLang="en-US" sz="1600" dirty="0"/>
                <a:t> Zeile geschrieben werden</a:t>
              </a:r>
            </a:p>
          </p:txBody>
        </p:sp>
        <p:sp>
          <p:nvSpPr>
            <p:cNvPr id="7178" name="TextBox 4"/>
            <p:cNvSpPr txBox="1">
              <a:spLocks noChangeArrowheads="1"/>
            </p:cNvSpPr>
            <p:nvPr/>
          </p:nvSpPr>
          <p:spPr bwMode="auto">
            <a:xfrm>
              <a:off x="944876" y="5861976"/>
              <a:ext cx="1645002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(n != 0) x = x / n;</a:t>
              </a:r>
            </a:p>
          </p:txBody>
        </p:sp>
        <p:sp>
          <p:nvSpPr>
            <p:cNvPr id="7179" name="TextBox 12"/>
            <p:cNvSpPr txBox="1">
              <a:spLocks noChangeArrowheads="1"/>
            </p:cNvSpPr>
            <p:nvPr/>
          </p:nvSpPr>
          <p:spPr bwMode="auto">
            <a:xfrm>
              <a:off x="944876" y="6246911"/>
              <a:ext cx="2704587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(x &gt; y) max = x;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else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max = y;</a:t>
              </a:r>
            </a:p>
          </p:txBody>
        </p:sp>
      </p:grp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3954201" y="4006850"/>
            <a:ext cx="2323136" cy="738664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8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8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8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(n != 0)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x = x / n;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30BBB3-91E8-448F-A8D7-503B87AB7F5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if-else-Kaskaden</a:t>
            </a:r>
          </a:p>
        </p:txBody>
      </p:sp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685800" y="1243013"/>
            <a:ext cx="57292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Häufiges Muster, wenn man mehr als 2 Alternativen prüfen möchte</a:t>
            </a:r>
          </a:p>
        </p:txBody>
      </p:sp>
      <p:sp>
        <p:nvSpPr>
          <p:cNvPr id="9222" name="TextBox 13"/>
          <p:cNvSpPr txBox="1">
            <a:spLocks noChangeArrowheads="1"/>
          </p:cNvSpPr>
          <p:nvPr/>
        </p:nvSpPr>
        <p:spPr bwMode="auto">
          <a:xfrm>
            <a:off x="685800" y="1679575"/>
            <a:ext cx="954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800" b="1"/>
              <a:t>Beispiel</a:t>
            </a:r>
          </a:p>
        </p:txBody>
      </p:sp>
      <p:sp>
        <p:nvSpPr>
          <p:cNvPr id="9223" name="TextBox 14"/>
          <p:cNvSpPr txBox="1">
            <a:spLocks noChangeArrowheads="1"/>
          </p:cNvSpPr>
          <p:nvPr/>
        </p:nvSpPr>
        <p:spPr bwMode="auto">
          <a:xfrm>
            <a:off x="1052513" y="2147888"/>
            <a:ext cx="1590500" cy="3754874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if (x == 1) {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 else 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(x == 2) {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}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else 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if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(x == 3) {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	}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else 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	if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(x == 4) {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		...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		} </a:t>
            </a: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else {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		...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de-AT" altLang="de-DE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77800" algn="l"/>
                <a:tab pos="358775" algn="l"/>
                <a:tab pos="536575" algn="l"/>
                <a:tab pos="717550" algn="l"/>
                <a:tab pos="895350" algn="l"/>
                <a:tab pos="1076325" algn="l"/>
                <a:tab pos="1254125" algn="l"/>
              </a:tabLst>
            </a:pPr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853781" y="2147888"/>
            <a:ext cx="3398837" cy="2489200"/>
            <a:chOff x="3878263" y="2147888"/>
            <a:chExt cx="3398837" cy="2489200"/>
          </a:xfrm>
        </p:grpSpPr>
        <p:sp>
          <p:nvSpPr>
            <p:cNvPr id="9218" name="Rectangle 78"/>
            <p:cNvSpPr>
              <a:spLocks noChangeArrowheads="1"/>
            </p:cNvSpPr>
            <p:nvPr/>
          </p:nvSpPr>
          <p:spPr bwMode="auto">
            <a:xfrm>
              <a:off x="3878263" y="2147888"/>
              <a:ext cx="3336925" cy="2489200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9224" name="TextBox 3"/>
            <p:cNvSpPr txBox="1">
              <a:spLocks noChangeArrowheads="1"/>
            </p:cNvSpPr>
            <p:nvPr/>
          </p:nvSpPr>
          <p:spPr bwMode="auto">
            <a:xfrm>
              <a:off x="4267200" y="2293938"/>
              <a:ext cx="8302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== 1 ?</a:t>
              </a:r>
            </a:p>
          </p:txBody>
        </p:sp>
        <p:cxnSp>
          <p:nvCxnSpPr>
            <p:cNvPr id="9225" name="Straight Connector 5"/>
            <p:cNvCxnSpPr>
              <a:cxnSpLocks noChangeShapeType="1"/>
            </p:cNvCxnSpPr>
            <p:nvPr/>
          </p:nvCxnSpPr>
          <p:spPr bwMode="auto">
            <a:xfrm flipV="1">
              <a:off x="4629150" y="2195513"/>
              <a:ext cx="0" cy="14287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26" name="Straight Connector 7"/>
            <p:cNvCxnSpPr>
              <a:cxnSpLocks noChangeShapeType="1"/>
            </p:cNvCxnSpPr>
            <p:nvPr/>
          </p:nvCxnSpPr>
          <p:spPr bwMode="auto">
            <a:xfrm flipH="1">
              <a:off x="4143375" y="2479675"/>
              <a:ext cx="15875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27" name="Straight Connector 20"/>
            <p:cNvCxnSpPr>
              <a:cxnSpLocks noChangeShapeType="1"/>
            </p:cNvCxnSpPr>
            <p:nvPr/>
          </p:nvCxnSpPr>
          <p:spPr bwMode="auto">
            <a:xfrm flipH="1">
              <a:off x="5048250" y="2479675"/>
              <a:ext cx="17621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28" name="Straight Connector 15"/>
            <p:cNvCxnSpPr>
              <a:cxnSpLocks noChangeShapeType="1"/>
            </p:cNvCxnSpPr>
            <p:nvPr/>
          </p:nvCxnSpPr>
          <p:spPr bwMode="auto">
            <a:xfrm>
              <a:off x="5232400" y="2476500"/>
              <a:ext cx="0" cy="1492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29" name="TextBox 26"/>
            <p:cNvSpPr txBox="1">
              <a:spLocks noChangeArrowheads="1"/>
            </p:cNvSpPr>
            <p:nvPr/>
          </p:nvSpPr>
          <p:spPr bwMode="auto">
            <a:xfrm>
              <a:off x="4892675" y="2633663"/>
              <a:ext cx="8302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== 2 ?</a:t>
              </a:r>
            </a:p>
          </p:txBody>
        </p:sp>
        <p:cxnSp>
          <p:nvCxnSpPr>
            <p:cNvPr id="9230" name="Straight Connector 27"/>
            <p:cNvCxnSpPr>
              <a:cxnSpLocks noChangeShapeType="1"/>
            </p:cNvCxnSpPr>
            <p:nvPr/>
          </p:nvCxnSpPr>
          <p:spPr bwMode="auto">
            <a:xfrm flipH="1">
              <a:off x="4768850" y="2819400"/>
              <a:ext cx="15875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31" name="Straight Connector 28"/>
            <p:cNvCxnSpPr>
              <a:cxnSpLocks noChangeShapeType="1"/>
            </p:cNvCxnSpPr>
            <p:nvPr/>
          </p:nvCxnSpPr>
          <p:spPr bwMode="auto">
            <a:xfrm flipH="1">
              <a:off x="5673725" y="2819400"/>
              <a:ext cx="17462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32" name="Straight Connector 29"/>
            <p:cNvCxnSpPr>
              <a:cxnSpLocks noChangeShapeType="1"/>
            </p:cNvCxnSpPr>
            <p:nvPr/>
          </p:nvCxnSpPr>
          <p:spPr bwMode="auto">
            <a:xfrm>
              <a:off x="5856288" y="2816225"/>
              <a:ext cx="0" cy="15081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33" name="TextBox 30"/>
            <p:cNvSpPr txBox="1">
              <a:spLocks noChangeArrowheads="1"/>
            </p:cNvSpPr>
            <p:nvPr/>
          </p:nvSpPr>
          <p:spPr bwMode="auto">
            <a:xfrm>
              <a:off x="5521325" y="2941638"/>
              <a:ext cx="8302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== 3 ?</a:t>
              </a:r>
            </a:p>
          </p:txBody>
        </p:sp>
        <p:cxnSp>
          <p:nvCxnSpPr>
            <p:cNvPr id="9234" name="Straight Connector 31"/>
            <p:cNvCxnSpPr>
              <a:cxnSpLocks noChangeShapeType="1"/>
            </p:cNvCxnSpPr>
            <p:nvPr/>
          </p:nvCxnSpPr>
          <p:spPr bwMode="auto">
            <a:xfrm flipH="1">
              <a:off x="5397500" y="3127375"/>
              <a:ext cx="15875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35" name="Straight Connector 32"/>
            <p:cNvCxnSpPr>
              <a:cxnSpLocks noChangeShapeType="1"/>
            </p:cNvCxnSpPr>
            <p:nvPr/>
          </p:nvCxnSpPr>
          <p:spPr bwMode="auto">
            <a:xfrm flipH="1">
              <a:off x="6302375" y="3127375"/>
              <a:ext cx="17621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36" name="Straight Connector 33"/>
            <p:cNvCxnSpPr>
              <a:cxnSpLocks noChangeShapeType="1"/>
            </p:cNvCxnSpPr>
            <p:nvPr/>
          </p:nvCxnSpPr>
          <p:spPr bwMode="auto">
            <a:xfrm>
              <a:off x="6484938" y="3124200"/>
              <a:ext cx="0" cy="15081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37" name="TextBox 34"/>
            <p:cNvSpPr txBox="1">
              <a:spLocks noChangeArrowheads="1"/>
            </p:cNvSpPr>
            <p:nvPr/>
          </p:nvSpPr>
          <p:spPr bwMode="auto">
            <a:xfrm>
              <a:off x="6146800" y="3257550"/>
              <a:ext cx="8302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== 4 ?</a:t>
              </a:r>
            </a:p>
          </p:txBody>
        </p:sp>
        <p:cxnSp>
          <p:nvCxnSpPr>
            <p:cNvPr id="9238" name="Straight Connector 35"/>
            <p:cNvCxnSpPr>
              <a:cxnSpLocks noChangeShapeType="1"/>
            </p:cNvCxnSpPr>
            <p:nvPr/>
          </p:nvCxnSpPr>
          <p:spPr bwMode="auto">
            <a:xfrm flipH="1">
              <a:off x="6022975" y="3444875"/>
              <a:ext cx="15716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39" name="Straight Connector 36"/>
            <p:cNvCxnSpPr>
              <a:cxnSpLocks noChangeShapeType="1"/>
            </p:cNvCxnSpPr>
            <p:nvPr/>
          </p:nvCxnSpPr>
          <p:spPr bwMode="auto">
            <a:xfrm flipH="1">
              <a:off x="6927850" y="3444875"/>
              <a:ext cx="17462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40" name="Straight Connector 37"/>
            <p:cNvCxnSpPr>
              <a:cxnSpLocks noChangeShapeType="1"/>
            </p:cNvCxnSpPr>
            <p:nvPr/>
          </p:nvCxnSpPr>
          <p:spPr bwMode="auto">
            <a:xfrm>
              <a:off x="7110413" y="3440113"/>
              <a:ext cx="0" cy="15081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41" name="TextBox 38"/>
            <p:cNvSpPr txBox="1">
              <a:spLocks noChangeArrowheads="1"/>
            </p:cNvSpPr>
            <p:nvPr/>
          </p:nvSpPr>
          <p:spPr bwMode="auto">
            <a:xfrm>
              <a:off x="4989513" y="2230438"/>
              <a:ext cx="269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9242" name="TextBox 39"/>
            <p:cNvSpPr txBox="1">
              <a:spLocks noChangeArrowheads="1"/>
            </p:cNvSpPr>
            <p:nvPr/>
          </p:nvSpPr>
          <p:spPr bwMode="auto">
            <a:xfrm>
              <a:off x="5648325" y="2566988"/>
              <a:ext cx="269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9243" name="TextBox 40"/>
            <p:cNvSpPr txBox="1">
              <a:spLocks noChangeArrowheads="1"/>
            </p:cNvSpPr>
            <p:nvPr/>
          </p:nvSpPr>
          <p:spPr bwMode="auto">
            <a:xfrm>
              <a:off x="6296025" y="2878138"/>
              <a:ext cx="26987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9244" name="TextBox 41"/>
            <p:cNvSpPr txBox="1">
              <a:spLocks noChangeArrowheads="1"/>
            </p:cNvSpPr>
            <p:nvPr/>
          </p:nvSpPr>
          <p:spPr bwMode="auto">
            <a:xfrm>
              <a:off x="6902450" y="3201988"/>
              <a:ext cx="269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9245" name="TextBox 42"/>
            <p:cNvSpPr txBox="1">
              <a:spLocks noChangeArrowheads="1"/>
            </p:cNvSpPr>
            <p:nvPr/>
          </p:nvSpPr>
          <p:spPr bwMode="auto">
            <a:xfrm>
              <a:off x="4102100" y="2230438"/>
              <a:ext cx="2174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9246" name="TextBox 43"/>
            <p:cNvSpPr txBox="1">
              <a:spLocks noChangeArrowheads="1"/>
            </p:cNvSpPr>
            <p:nvPr/>
          </p:nvSpPr>
          <p:spPr bwMode="auto">
            <a:xfrm>
              <a:off x="4746625" y="2566988"/>
              <a:ext cx="2174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9247" name="TextBox 44"/>
            <p:cNvSpPr txBox="1">
              <a:spLocks noChangeArrowheads="1"/>
            </p:cNvSpPr>
            <p:nvPr/>
          </p:nvSpPr>
          <p:spPr bwMode="auto">
            <a:xfrm>
              <a:off x="5392738" y="2878138"/>
              <a:ext cx="21907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9248" name="TextBox 45"/>
            <p:cNvSpPr txBox="1">
              <a:spLocks noChangeArrowheads="1"/>
            </p:cNvSpPr>
            <p:nvPr/>
          </p:nvSpPr>
          <p:spPr bwMode="auto">
            <a:xfrm>
              <a:off x="6000750" y="3201988"/>
              <a:ext cx="2174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2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cxnSp>
          <p:nvCxnSpPr>
            <p:cNvPr id="9249" name="Straight Connector 46"/>
            <p:cNvCxnSpPr>
              <a:cxnSpLocks noChangeShapeType="1"/>
            </p:cNvCxnSpPr>
            <p:nvPr/>
          </p:nvCxnSpPr>
          <p:spPr bwMode="auto">
            <a:xfrm>
              <a:off x="6022975" y="3440113"/>
              <a:ext cx="0" cy="15081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50" name="TextBox 47"/>
            <p:cNvSpPr txBox="1">
              <a:spLocks noChangeArrowheads="1"/>
            </p:cNvSpPr>
            <p:nvPr/>
          </p:nvSpPr>
          <p:spPr bwMode="auto">
            <a:xfrm>
              <a:off x="5865813" y="3502025"/>
              <a:ext cx="3333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9251" name="TextBox 48"/>
            <p:cNvSpPr txBox="1">
              <a:spLocks noChangeArrowheads="1"/>
            </p:cNvSpPr>
            <p:nvPr/>
          </p:nvSpPr>
          <p:spPr bwMode="auto">
            <a:xfrm>
              <a:off x="6943725" y="3502025"/>
              <a:ext cx="3333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9252" name="TextBox 49"/>
            <p:cNvSpPr txBox="1">
              <a:spLocks noChangeArrowheads="1"/>
            </p:cNvSpPr>
            <p:nvPr/>
          </p:nvSpPr>
          <p:spPr bwMode="auto">
            <a:xfrm>
              <a:off x="5229225" y="3502025"/>
              <a:ext cx="3333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9253" name="TextBox 50"/>
            <p:cNvSpPr txBox="1">
              <a:spLocks noChangeArrowheads="1"/>
            </p:cNvSpPr>
            <p:nvPr/>
          </p:nvSpPr>
          <p:spPr bwMode="auto">
            <a:xfrm>
              <a:off x="4605338" y="3502025"/>
              <a:ext cx="3333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9254" name="TextBox 51"/>
            <p:cNvSpPr txBox="1">
              <a:spLocks noChangeArrowheads="1"/>
            </p:cNvSpPr>
            <p:nvPr/>
          </p:nvSpPr>
          <p:spPr bwMode="auto">
            <a:xfrm>
              <a:off x="3976688" y="3502025"/>
              <a:ext cx="3333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cxnSp>
          <p:nvCxnSpPr>
            <p:cNvPr id="9255" name="Straight Connector 25"/>
            <p:cNvCxnSpPr>
              <a:cxnSpLocks noChangeShapeType="1"/>
            </p:cNvCxnSpPr>
            <p:nvPr/>
          </p:nvCxnSpPr>
          <p:spPr bwMode="auto">
            <a:xfrm>
              <a:off x="5392738" y="3124200"/>
              <a:ext cx="0" cy="4667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56" name="Straight Connector 62"/>
            <p:cNvCxnSpPr>
              <a:cxnSpLocks noChangeShapeType="1"/>
            </p:cNvCxnSpPr>
            <p:nvPr/>
          </p:nvCxnSpPr>
          <p:spPr bwMode="auto">
            <a:xfrm>
              <a:off x="4768850" y="2816225"/>
              <a:ext cx="0" cy="77470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57" name="Straight Connector 65"/>
            <p:cNvCxnSpPr>
              <a:cxnSpLocks noChangeShapeType="1"/>
            </p:cNvCxnSpPr>
            <p:nvPr/>
          </p:nvCxnSpPr>
          <p:spPr bwMode="auto">
            <a:xfrm>
              <a:off x="4143375" y="2482850"/>
              <a:ext cx="0" cy="110807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58" name="Straight Connector 68"/>
            <p:cNvCxnSpPr>
              <a:cxnSpLocks noChangeShapeType="1"/>
            </p:cNvCxnSpPr>
            <p:nvPr/>
          </p:nvCxnSpPr>
          <p:spPr bwMode="auto">
            <a:xfrm>
              <a:off x="7110413" y="3835400"/>
              <a:ext cx="0" cy="15081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59" name="Straight Connector 69"/>
            <p:cNvCxnSpPr>
              <a:cxnSpLocks noChangeShapeType="1"/>
            </p:cNvCxnSpPr>
            <p:nvPr/>
          </p:nvCxnSpPr>
          <p:spPr bwMode="auto">
            <a:xfrm>
              <a:off x="6022975" y="3835400"/>
              <a:ext cx="0" cy="15081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0" name="Straight Connector 70"/>
            <p:cNvCxnSpPr>
              <a:cxnSpLocks noChangeShapeType="1"/>
            </p:cNvCxnSpPr>
            <p:nvPr/>
          </p:nvCxnSpPr>
          <p:spPr bwMode="auto">
            <a:xfrm>
              <a:off x="5392738" y="3838575"/>
              <a:ext cx="0" cy="29845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1" name="Straight Connector 71"/>
            <p:cNvCxnSpPr>
              <a:cxnSpLocks noChangeShapeType="1"/>
            </p:cNvCxnSpPr>
            <p:nvPr/>
          </p:nvCxnSpPr>
          <p:spPr bwMode="auto">
            <a:xfrm>
              <a:off x="4768850" y="3840163"/>
              <a:ext cx="0" cy="45085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2" name="Straight Connector 72"/>
            <p:cNvCxnSpPr>
              <a:cxnSpLocks noChangeShapeType="1"/>
            </p:cNvCxnSpPr>
            <p:nvPr/>
          </p:nvCxnSpPr>
          <p:spPr bwMode="auto">
            <a:xfrm>
              <a:off x="4143375" y="3838575"/>
              <a:ext cx="0" cy="60325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3" name="Straight Connector 58"/>
            <p:cNvCxnSpPr>
              <a:cxnSpLocks noChangeShapeType="1"/>
            </p:cNvCxnSpPr>
            <p:nvPr/>
          </p:nvCxnSpPr>
          <p:spPr bwMode="auto">
            <a:xfrm>
              <a:off x="6022975" y="3986213"/>
              <a:ext cx="108743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4" name="Straight Connector 76"/>
            <p:cNvCxnSpPr>
              <a:cxnSpLocks noChangeShapeType="1"/>
            </p:cNvCxnSpPr>
            <p:nvPr/>
          </p:nvCxnSpPr>
          <p:spPr bwMode="auto">
            <a:xfrm>
              <a:off x="6484938" y="3986213"/>
              <a:ext cx="0" cy="15081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5" name="Straight Connector 61"/>
            <p:cNvCxnSpPr>
              <a:cxnSpLocks noChangeShapeType="1"/>
            </p:cNvCxnSpPr>
            <p:nvPr/>
          </p:nvCxnSpPr>
          <p:spPr bwMode="auto">
            <a:xfrm flipH="1">
              <a:off x="5392738" y="4137025"/>
              <a:ext cx="109220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6" name="Straight Connector 80"/>
            <p:cNvCxnSpPr>
              <a:cxnSpLocks noChangeShapeType="1"/>
            </p:cNvCxnSpPr>
            <p:nvPr/>
          </p:nvCxnSpPr>
          <p:spPr bwMode="auto">
            <a:xfrm>
              <a:off x="5918200" y="4140200"/>
              <a:ext cx="0" cy="15081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7" name="Straight Connector 81"/>
            <p:cNvCxnSpPr>
              <a:cxnSpLocks noChangeShapeType="1"/>
            </p:cNvCxnSpPr>
            <p:nvPr/>
          </p:nvCxnSpPr>
          <p:spPr bwMode="auto">
            <a:xfrm flipH="1">
              <a:off x="4768850" y="4291013"/>
              <a:ext cx="114935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8" name="Straight Connector 87"/>
            <p:cNvCxnSpPr>
              <a:cxnSpLocks noChangeShapeType="1"/>
            </p:cNvCxnSpPr>
            <p:nvPr/>
          </p:nvCxnSpPr>
          <p:spPr bwMode="auto">
            <a:xfrm>
              <a:off x="5321300" y="4291013"/>
              <a:ext cx="0" cy="15081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69" name="Straight Connector 88"/>
            <p:cNvCxnSpPr>
              <a:cxnSpLocks noChangeShapeType="1"/>
            </p:cNvCxnSpPr>
            <p:nvPr/>
          </p:nvCxnSpPr>
          <p:spPr bwMode="auto">
            <a:xfrm flipH="1">
              <a:off x="4143375" y="4441825"/>
              <a:ext cx="117792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70" name="Straight Connector 91"/>
            <p:cNvCxnSpPr>
              <a:cxnSpLocks noChangeShapeType="1"/>
            </p:cNvCxnSpPr>
            <p:nvPr/>
          </p:nvCxnSpPr>
          <p:spPr bwMode="auto">
            <a:xfrm flipV="1">
              <a:off x="4629150" y="4441825"/>
              <a:ext cx="0" cy="14287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9271" name="TextBox 93"/>
          <p:cNvSpPr txBox="1">
            <a:spLocks noChangeArrowheads="1"/>
          </p:cNvSpPr>
          <p:nvPr/>
        </p:nvSpPr>
        <p:spPr bwMode="auto">
          <a:xfrm>
            <a:off x="685800" y="6001187"/>
            <a:ext cx="4606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Alternativen werden </a:t>
            </a:r>
            <a:r>
              <a:rPr lang="de-AT" altLang="de-DE" smtClean="0"/>
              <a:t>sequentiell nacheinander </a:t>
            </a:r>
            <a:r>
              <a:rPr lang="de-AT" altLang="de-DE"/>
              <a:t>geprüft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016000" y="2147888"/>
            <a:ext cx="3475038" cy="3754874"/>
            <a:chOff x="1016000" y="2147888"/>
            <a:chExt cx="3475038" cy="3754874"/>
          </a:xfrm>
        </p:grpSpPr>
        <p:sp>
          <p:nvSpPr>
            <p:cNvPr id="57" name="TextBox 14"/>
            <p:cNvSpPr txBox="1">
              <a:spLocks noChangeArrowheads="1"/>
            </p:cNvSpPr>
            <p:nvPr/>
          </p:nvSpPr>
          <p:spPr bwMode="auto">
            <a:xfrm>
              <a:off x="2955926" y="2147888"/>
              <a:ext cx="1535112" cy="246221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778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if (x == 1) {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 else if (x == 2) {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 else if (x == 3) {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 else if (x == 4) {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 else {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flipV="1">
              <a:off x="1016000" y="2147888"/>
              <a:ext cx="1615281" cy="3754874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16AFDE-53CB-4FA4-8CBE-E0A49F55772F}" type="slidenum">
              <a:rPr kumimoji="0" lang="de-DE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Dangling Else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355725" y="1433513"/>
            <a:ext cx="1824038" cy="9540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(a &gt; b)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if (a != 0) max = a;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max = b;</a:t>
            </a:r>
          </a:p>
        </p:txBody>
      </p:sp>
      <p:sp>
        <p:nvSpPr>
          <p:cNvPr id="8203" name="Text Box 5"/>
          <p:cNvSpPr txBox="1">
            <a:spLocks noChangeArrowheads="1"/>
          </p:cNvSpPr>
          <p:nvPr/>
        </p:nvSpPr>
        <p:spPr bwMode="auto">
          <a:xfrm>
            <a:off x="822325" y="2957513"/>
            <a:ext cx="4549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Mehrdeutigkeit</a:t>
            </a:r>
            <a:r>
              <a:rPr kumimoji="0" lang="de-AT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!</a:t>
            </a: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Zu welchem if gehört das else?</a:t>
            </a:r>
          </a:p>
        </p:txBody>
      </p:sp>
      <p:sp>
        <p:nvSpPr>
          <p:cNvPr id="8204" name="Text Box 7"/>
          <p:cNvSpPr txBox="1">
            <a:spLocks noChangeArrowheads="1"/>
          </p:cNvSpPr>
          <p:nvPr/>
        </p:nvSpPr>
        <p:spPr bwMode="auto">
          <a:xfrm>
            <a:off x="3997325" y="1433513"/>
            <a:ext cx="1290638" cy="11699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619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619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619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619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619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(a &gt; b)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if (a != 0)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max = a;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else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  <a:tab pos="361950" algn="l"/>
              </a:tabLst>
              <a:defRPr/>
            </a:pPr>
            <a:r>
              <a:rPr kumimoji="0" lang="de-AT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max = b;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22325" y="4183063"/>
            <a:ext cx="5565775" cy="1651000"/>
            <a:chOff x="822325" y="4183370"/>
            <a:chExt cx="5565434" cy="1650256"/>
          </a:xfrm>
        </p:grpSpPr>
        <p:sp>
          <p:nvSpPr>
            <p:cNvPr id="8201" name="Text Box 6"/>
            <p:cNvSpPr txBox="1">
              <a:spLocks noChangeArrowheads="1"/>
            </p:cNvSpPr>
            <p:nvPr/>
          </p:nvSpPr>
          <p:spPr bwMode="auto">
            <a:xfrm>
              <a:off x="1371600" y="4664075"/>
              <a:ext cx="1824538" cy="116955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if (a &gt; b)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if (a != 0) max = a;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else </a:t>
              </a: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{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	max = b;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7325" algn="l"/>
                </a:tabLst>
                <a:defRPr/>
              </a:pPr>
              <a:r>
                <a:rPr kumimoji="0" lang="de-AT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8202" name="TextBox 1"/>
            <p:cNvSpPr txBox="1">
              <a:spLocks noChangeArrowheads="1"/>
            </p:cNvSpPr>
            <p:nvPr/>
          </p:nvSpPr>
          <p:spPr bwMode="auto">
            <a:xfrm>
              <a:off x="822325" y="4183370"/>
              <a:ext cx="55654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Wenn man das nicht will, muss man die Anweisung so schreiben: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22325" y="5975350"/>
            <a:ext cx="63325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Darum besser immer Blockklammern setzen =&gt; vermeidet Mehrdeutigkeit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22325" y="2535824"/>
            <a:ext cx="6486525" cy="1388477"/>
            <a:chOff x="822325" y="2535824"/>
            <a:chExt cx="6486525" cy="1388477"/>
          </a:xfrm>
        </p:grpSpPr>
        <p:sp>
          <p:nvSpPr>
            <p:cNvPr id="8200" name="Text Box 8"/>
            <p:cNvSpPr txBox="1">
              <a:spLocks noChangeArrowheads="1"/>
            </p:cNvSpPr>
            <p:nvPr/>
          </p:nvSpPr>
          <p:spPr bwMode="auto">
            <a:xfrm>
              <a:off x="822325" y="3554414"/>
              <a:ext cx="6486525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7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Regel:</a:t>
              </a:r>
              <a:r>
                <a:rPr kumimoji="0" lang="de-AT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</a:t>
              </a:r>
              <a:r>
                <a:rPr kumimoji="0" lang="de-AT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else gehört immer zum unmittelbar vorausgegangenen if.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199617" y="2535824"/>
              <a:ext cx="3449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  <a:sym typeface="Wingdings 2" panose="05020102010507070707" pitchFamily="18" charset="2"/>
                </a:rPr>
                <a:t></a:t>
              </a:r>
              <a:endParaRPr kumimoji="0" lang="de-AT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631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/>
      <p:bldP spid="8204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88FAFC-38A3-4B4B-B077-88F816B2F7E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Assertionen bei </a:t>
            </a:r>
            <a:r>
              <a:rPr lang="de-AT" altLang="en-US" dirty="0" err="1" smtClean="0"/>
              <a:t>If</a:t>
            </a:r>
            <a:r>
              <a:rPr lang="de-AT" altLang="en-US" dirty="0" smtClean="0"/>
              <a:t>-Anweisungen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050925" y="1357313"/>
            <a:ext cx="1338263" cy="13843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condition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//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//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2921000" y="2063750"/>
            <a:ext cx="4038600" cy="609600"/>
          </a:xfrm>
          <a:prstGeom prst="wedgeRectCallout">
            <a:avLst>
              <a:gd name="adj1" fmla="val -61833"/>
              <a:gd name="adj2" fmla="val 1565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diese Assertion sollte man immer hinschreiben oder zumindest im Kopf bilden</a:t>
            </a:r>
          </a:p>
        </p:txBody>
      </p:sp>
      <p:grpSp>
        <p:nvGrpSpPr>
          <p:cNvPr id="137224" name="Group 8"/>
          <p:cNvGrpSpPr>
            <a:grpSpLocks/>
          </p:cNvGrpSpPr>
          <p:nvPr/>
        </p:nvGrpSpPr>
        <p:grpSpPr bwMode="auto">
          <a:xfrm>
            <a:off x="669925" y="3214688"/>
            <a:ext cx="4257675" cy="2690812"/>
            <a:chOff x="422" y="2025"/>
            <a:chExt cx="2682" cy="1695"/>
          </a:xfrm>
        </p:grpSpPr>
        <p:sp>
          <p:nvSpPr>
            <p:cNvPr id="14343" name="Text Box 6"/>
            <p:cNvSpPr txBox="1">
              <a:spLocks noChangeArrowheads="1"/>
            </p:cNvSpPr>
            <p:nvPr/>
          </p:nvSpPr>
          <p:spPr bwMode="auto">
            <a:xfrm>
              <a:off x="422" y="2025"/>
              <a:ext cx="25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Beispiel</a:t>
              </a:r>
              <a:r>
                <a:rPr lang="de-AT" altLang="en-US" sz="1600"/>
                <a:t>: Maximum dreier Zahlen berechnen</a:t>
              </a:r>
            </a:p>
          </p:txBody>
        </p:sp>
        <p:sp>
          <p:nvSpPr>
            <p:cNvPr id="14344" name="Text Box 7"/>
            <p:cNvSpPr txBox="1">
              <a:spLocks noChangeArrowheads="1"/>
            </p:cNvSpPr>
            <p:nvPr/>
          </p:nvSpPr>
          <p:spPr bwMode="auto">
            <a:xfrm>
              <a:off x="614" y="2343"/>
              <a:ext cx="2490" cy="13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int a, b, c, max;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 = In.readInt(); b = In.readInt(); c = In.readInt();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(a &gt; b) 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a&gt;b */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(a &gt; c) 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a&gt;b &amp;&amp; a&gt;c */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max = a;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else 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a&gt;b &amp;&amp; c&gt;=a */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max = c;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else 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b&gt;=a */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(b &gt; c) 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b&gt;=a &amp;&amp; b&gt;c */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max = b;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else 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/* b&gt;=a &amp;&amp; c&gt;=b */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max = c;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Out.println(max);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054A8B-E87A-4455-854C-D30BF9298D3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Programmbeurteilung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69925" y="1157288"/>
            <a:ext cx="44021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Welches der beiden Programme ist besser?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143000" y="1752600"/>
            <a:ext cx="1254125" cy="22463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(a &gt; b)</a:t>
            </a:r>
            <a:endParaRPr lang="de-AT" altLang="en-US" sz="140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(a &gt; c)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max =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max = c;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endParaRPr lang="de-AT" altLang="en-US" sz="140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(b &gt; c)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max = b;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else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max = c;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287713" y="1752600"/>
            <a:ext cx="1824037" cy="73818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max = a;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(b &gt; max) max = b;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(c &gt; max) max = c;</a:t>
            </a:r>
          </a:p>
        </p:txBody>
      </p:sp>
      <p:sp>
        <p:nvSpPr>
          <p:cNvPr id="138247" name="Text Box 7"/>
          <p:cNvSpPr txBox="1">
            <a:spLocks noChangeArrowheads="1"/>
          </p:cNvSpPr>
          <p:nvPr/>
        </p:nvSpPr>
        <p:spPr bwMode="auto">
          <a:xfrm>
            <a:off x="685800" y="4240213"/>
            <a:ext cx="22113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Was heißt "besser"?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5800" y="4627563"/>
            <a:ext cx="33067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7800" indent="-1778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en-US">
                <a:solidFill>
                  <a:schemeClr val="accent2"/>
                </a:solidFill>
              </a:rPr>
              <a:t>Kürze</a:t>
            </a:r>
            <a:r>
              <a:rPr lang="de-AT" altLang="en-US"/>
              <a:t>: das 2. Programm ist kürzer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85800" y="4967288"/>
            <a:ext cx="65293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0975" indent="-180975">
              <a:tabLst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de-AT" altLang="en-US">
                <a:solidFill>
                  <a:schemeClr val="accent2"/>
                </a:solidFill>
              </a:rPr>
              <a:t>Effizienz</a:t>
            </a:r>
            <a:r>
              <a:rPr lang="de-AT" altLang="en-US"/>
              <a:t>:</a:t>
            </a:r>
            <a:br>
              <a:rPr lang="de-AT" altLang="en-US"/>
            </a:br>
            <a:r>
              <a:rPr lang="de-AT" altLang="en-US"/>
              <a:t>-	1. Programm braucht immer 2 Vergleiche und 1 Zuweisung</a:t>
            </a:r>
            <a:br>
              <a:rPr lang="de-AT" altLang="en-US"/>
            </a:br>
            <a:r>
              <a:rPr lang="de-AT" altLang="en-US"/>
              <a:t>-	2. Programm braucht immer 2 Vergleiche und im Schnitt 2 Zuweisungen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69925" y="5761038"/>
            <a:ext cx="1327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0975" indent="-180975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en-US">
                <a:solidFill>
                  <a:schemeClr val="accent2"/>
                </a:solidFill>
              </a:rPr>
              <a:t>Lesbarkeit</a:t>
            </a:r>
            <a:r>
              <a:rPr lang="de-AT" altLang="en-US"/>
              <a:t>?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57225" y="6135688"/>
            <a:ext cx="173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0975" indent="-180975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en-US">
                <a:solidFill>
                  <a:schemeClr val="accent2"/>
                </a:solidFill>
              </a:rPr>
              <a:t>Erweiterbarkeit</a:t>
            </a:r>
            <a:r>
              <a:rPr lang="de-AT" altLang="en-US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7" grpId="0"/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2245488"/>
            <a:ext cx="4020273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29399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3. Verzweigungen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3.1	</a:t>
            </a:r>
            <a:r>
              <a:rPr lang="de-AT" sz="2000" dirty="0" err="1" smtClean="0"/>
              <a:t>If</a:t>
            </a:r>
            <a:r>
              <a:rPr lang="de-AT" sz="2000" dirty="0" smtClean="0"/>
              <a:t>-Anweisung (Vergleiche)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3.2	Zusammengesetzte Vergleiche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3.3	Datentyp </a:t>
            </a:r>
            <a:r>
              <a:rPr lang="de-AT" sz="2000" i="1" dirty="0" err="1" smtClean="0"/>
              <a:t>boolean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3.4	Switch-Anweisung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3.5	Bedingte Ausdrücke</a:t>
            </a:r>
          </a:p>
        </p:txBody>
      </p:sp>
    </p:spTree>
    <p:extLst>
      <p:ext uri="{BB962C8B-B14F-4D97-AF65-F5344CB8AC3E}">
        <p14:creationId xmlns:p14="http://schemas.microsoft.com/office/powerpoint/2010/main" val="16980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D02009-09AA-46CA-9126-4AF346FE10A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 smtClean="0"/>
          </a:p>
        </p:txBody>
      </p:sp>
      <p:sp>
        <p:nvSpPr>
          <p:cNvPr id="11267" name="Rectangle 10"/>
          <p:cNvSpPr>
            <a:spLocks noChangeArrowheads="1"/>
          </p:cNvSpPr>
          <p:nvPr/>
        </p:nvSpPr>
        <p:spPr bwMode="auto">
          <a:xfrm>
            <a:off x="914400" y="1833563"/>
            <a:ext cx="2133600" cy="128905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Zusammengesetzte Vergleiche</a:t>
            </a: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838200" y="137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&amp;&amp;</a:t>
            </a:r>
            <a:r>
              <a:rPr lang="de-AT" altLang="en-US" sz="1600"/>
              <a:t>  Und-Verknüpfung</a:t>
            </a:r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898525" y="1844675"/>
            <a:ext cx="563563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1524000" y="1833563"/>
            <a:ext cx="563563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 y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2249488" y="1833563"/>
            <a:ext cx="703262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&amp;&amp; y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</p:txBody>
      </p:sp>
      <p:sp>
        <p:nvSpPr>
          <p:cNvPr id="11273" name="Line 8"/>
          <p:cNvSpPr>
            <a:spLocks noChangeShapeType="1"/>
          </p:cNvSpPr>
          <p:nvPr/>
        </p:nvSpPr>
        <p:spPr bwMode="auto">
          <a:xfrm>
            <a:off x="990600" y="2149475"/>
            <a:ext cx="1981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4" name="Line 9"/>
          <p:cNvSpPr>
            <a:spLocks noChangeShapeType="1"/>
          </p:cNvSpPr>
          <p:nvPr/>
        </p:nvSpPr>
        <p:spPr bwMode="auto">
          <a:xfrm>
            <a:off x="2133600" y="1920875"/>
            <a:ext cx="0" cy="11160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268663" y="1371600"/>
            <a:ext cx="2209800" cy="1751013"/>
            <a:chOff x="3268663" y="1371600"/>
            <a:chExt cx="2209800" cy="1750847"/>
          </a:xfrm>
        </p:grpSpPr>
        <p:sp>
          <p:nvSpPr>
            <p:cNvPr id="11292" name="Rectangle 11"/>
            <p:cNvSpPr>
              <a:spLocks noChangeArrowheads="1"/>
            </p:cNvSpPr>
            <p:nvPr/>
          </p:nvSpPr>
          <p:spPr bwMode="auto">
            <a:xfrm>
              <a:off x="3344863" y="1834061"/>
              <a:ext cx="2133600" cy="1288386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93" name="Text Box 12"/>
            <p:cNvSpPr txBox="1">
              <a:spLocks noChangeArrowheads="1"/>
            </p:cNvSpPr>
            <p:nvPr/>
          </p:nvSpPr>
          <p:spPr bwMode="auto">
            <a:xfrm>
              <a:off x="3268663" y="1371600"/>
              <a:ext cx="19558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||</a:t>
              </a:r>
              <a:r>
                <a:rPr lang="de-AT" altLang="en-US" sz="1600"/>
                <a:t>  Oder-Verknüpfung</a:t>
              </a:r>
            </a:p>
          </p:txBody>
        </p:sp>
        <p:sp>
          <p:nvSpPr>
            <p:cNvPr id="11294" name="Text Box 13"/>
            <p:cNvSpPr txBox="1">
              <a:spLocks noChangeArrowheads="1"/>
            </p:cNvSpPr>
            <p:nvPr/>
          </p:nvSpPr>
          <p:spPr bwMode="auto">
            <a:xfrm>
              <a:off x="3328988" y="1845174"/>
              <a:ext cx="562975" cy="1277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x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false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1295" name="Text Box 14"/>
            <p:cNvSpPr txBox="1">
              <a:spLocks noChangeArrowheads="1"/>
            </p:cNvSpPr>
            <p:nvPr/>
          </p:nvSpPr>
          <p:spPr bwMode="auto">
            <a:xfrm>
              <a:off x="3954463" y="1834061"/>
              <a:ext cx="562975" cy="1277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y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false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1296" name="Text Box 15"/>
            <p:cNvSpPr txBox="1">
              <a:spLocks noChangeArrowheads="1"/>
            </p:cNvSpPr>
            <p:nvPr/>
          </p:nvSpPr>
          <p:spPr bwMode="auto">
            <a:xfrm>
              <a:off x="4679951" y="1834061"/>
              <a:ext cx="562975" cy="1277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|| y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1297" name="Line 16"/>
            <p:cNvSpPr>
              <a:spLocks noChangeShapeType="1"/>
            </p:cNvSpPr>
            <p:nvPr/>
          </p:nvSpPr>
          <p:spPr bwMode="auto">
            <a:xfrm>
              <a:off x="3421063" y="2149475"/>
              <a:ext cx="19812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8" name="Line 17"/>
            <p:cNvSpPr>
              <a:spLocks noChangeShapeType="1"/>
            </p:cNvSpPr>
            <p:nvPr/>
          </p:nvSpPr>
          <p:spPr bwMode="auto">
            <a:xfrm>
              <a:off x="4564063" y="1920875"/>
              <a:ext cx="0" cy="111555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638800" y="1371600"/>
            <a:ext cx="1974850" cy="1319213"/>
            <a:chOff x="5638800" y="1371600"/>
            <a:chExt cx="1974850" cy="1319960"/>
          </a:xfrm>
        </p:grpSpPr>
        <p:sp>
          <p:nvSpPr>
            <p:cNvPr id="11286" name="Rectangle 18"/>
            <p:cNvSpPr>
              <a:spLocks noChangeArrowheads="1"/>
            </p:cNvSpPr>
            <p:nvPr/>
          </p:nvSpPr>
          <p:spPr bwMode="auto">
            <a:xfrm>
              <a:off x="5715000" y="1834062"/>
              <a:ext cx="1371600" cy="857498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1287" name="Text Box 19"/>
            <p:cNvSpPr txBox="1">
              <a:spLocks noChangeArrowheads="1"/>
            </p:cNvSpPr>
            <p:nvPr/>
          </p:nvSpPr>
          <p:spPr bwMode="auto">
            <a:xfrm>
              <a:off x="5638800" y="1371600"/>
              <a:ext cx="19748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!</a:t>
              </a:r>
              <a:r>
                <a:rPr lang="de-AT" altLang="en-US" sz="1600"/>
                <a:t>  Nicht-Verknüpfung</a:t>
              </a:r>
            </a:p>
          </p:txBody>
        </p:sp>
        <p:sp>
          <p:nvSpPr>
            <p:cNvPr id="11288" name="Text Box 20"/>
            <p:cNvSpPr txBox="1">
              <a:spLocks noChangeArrowheads="1"/>
            </p:cNvSpPr>
            <p:nvPr/>
          </p:nvSpPr>
          <p:spPr bwMode="auto">
            <a:xfrm>
              <a:off x="5699125" y="1845174"/>
              <a:ext cx="562975" cy="846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x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false</a:t>
              </a:r>
            </a:p>
          </p:txBody>
        </p:sp>
        <p:sp>
          <p:nvSpPr>
            <p:cNvPr id="11289" name="Text Box 22"/>
            <p:cNvSpPr txBox="1">
              <a:spLocks noChangeArrowheads="1"/>
            </p:cNvSpPr>
            <p:nvPr/>
          </p:nvSpPr>
          <p:spPr bwMode="auto">
            <a:xfrm>
              <a:off x="6440488" y="1834061"/>
              <a:ext cx="562975" cy="846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 !x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false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true</a:t>
              </a:r>
            </a:p>
          </p:txBody>
        </p:sp>
        <p:sp>
          <p:nvSpPr>
            <p:cNvPr id="11290" name="Line 23"/>
            <p:cNvSpPr>
              <a:spLocks noChangeShapeType="1"/>
            </p:cNvSpPr>
            <p:nvPr/>
          </p:nvSpPr>
          <p:spPr bwMode="auto">
            <a:xfrm flipV="1">
              <a:off x="5791200" y="2147888"/>
              <a:ext cx="1193800" cy="158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1" name="Line 24"/>
            <p:cNvSpPr>
              <a:spLocks noChangeShapeType="1"/>
            </p:cNvSpPr>
            <p:nvPr/>
          </p:nvSpPr>
          <p:spPr bwMode="auto">
            <a:xfrm>
              <a:off x="6324600" y="1920875"/>
              <a:ext cx="0" cy="67957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34175" name="Group 31"/>
          <p:cNvGrpSpPr>
            <a:grpSpLocks/>
          </p:cNvGrpSpPr>
          <p:nvPr/>
        </p:nvGrpSpPr>
        <p:grpSpPr bwMode="auto">
          <a:xfrm>
            <a:off x="822325" y="3490913"/>
            <a:ext cx="4630738" cy="750887"/>
            <a:chOff x="518" y="2265"/>
            <a:chExt cx="2917" cy="473"/>
          </a:xfrm>
        </p:grpSpPr>
        <p:sp>
          <p:nvSpPr>
            <p:cNvPr id="11284" name="Text Box 25"/>
            <p:cNvSpPr txBox="1">
              <a:spLocks noChangeArrowheads="1"/>
            </p:cNvSpPr>
            <p:nvPr/>
          </p:nvSpPr>
          <p:spPr bwMode="auto">
            <a:xfrm>
              <a:off x="518" y="2265"/>
              <a:ext cx="6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Beispiel</a:t>
              </a:r>
            </a:p>
          </p:txBody>
        </p:sp>
        <p:sp>
          <p:nvSpPr>
            <p:cNvPr id="11285" name="Text Box 26"/>
            <p:cNvSpPr txBox="1">
              <a:spLocks noChangeArrowheads="1"/>
            </p:cNvSpPr>
            <p:nvPr/>
          </p:nvSpPr>
          <p:spPr bwMode="auto">
            <a:xfrm>
              <a:off x="710" y="2544"/>
              <a:ext cx="2725" cy="19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&gt;= 0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&amp;&amp;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&lt;= 10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||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&gt;= 100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&amp;&amp;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&lt;= 110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b = a;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38200" y="4759021"/>
            <a:ext cx="3967163" cy="708025"/>
            <a:chOff x="838200" y="4630738"/>
            <a:chExt cx="3966535" cy="708441"/>
          </a:xfrm>
        </p:grpSpPr>
        <p:sp>
          <p:nvSpPr>
            <p:cNvPr id="11282" name="Text Box 27"/>
            <p:cNvSpPr txBox="1">
              <a:spLocks noChangeArrowheads="1"/>
            </p:cNvSpPr>
            <p:nvPr/>
          </p:nvSpPr>
          <p:spPr bwMode="auto">
            <a:xfrm>
              <a:off x="838200" y="4630738"/>
              <a:ext cx="1620838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Vorrangregeln</a:t>
              </a:r>
            </a:p>
          </p:txBody>
        </p:sp>
        <p:sp>
          <p:nvSpPr>
            <p:cNvPr id="4" name="Text Box 28"/>
            <p:cNvSpPr txBox="1">
              <a:spLocks noChangeArrowheads="1"/>
            </p:cNvSpPr>
            <p:nvPr/>
          </p:nvSpPr>
          <p:spPr bwMode="auto">
            <a:xfrm>
              <a:off x="1127079" y="5000842"/>
              <a:ext cx="3677656" cy="338337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de-AT" altLang="en-US" sz="1600" dirty="0" smtClean="0">
                  <a:solidFill>
                    <a:srgbClr val="FF0000"/>
                  </a:solidFill>
                </a:rPr>
                <a:t>!</a:t>
              </a:r>
              <a:r>
                <a:rPr lang="de-AT" altLang="en-US" sz="1600" dirty="0" smtClean="0"/>
                <a:t> bindet stärker als </a:t>
              </a:r>
              <a:r>
                <a:rPr lang="de-AT" altLang="en-US" sz="1600" dirty="0" smtClean="0">
                  <a:solidFill>
                    <a:srgbClr val="FF0000"/>
                  </a:solidFill>
                </a:rPr>
                <a:t>&amp;&amp;</a:t>
              </a:r>
              <a:r>
                <a:rPr lang="de-AT" altLang="en-US" sz="1600" dirty="0" smtClean="0"/>
                <a:t> bindet stärker als </a:t>
              </a:r>
              <a:r>
                <a:rPr lang="de-AT" altLang="en-US" sz="1600" dirty="0" smtClean="0">
                  <a:solidFill>
                    <a:srgbClr val="FF0000"/>
                  </a:solidFill>
                </a:rPr>
                <a:t>||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38200" y="5803596"/>
            <a:ext cx="5289550" cy="725487"/>
            <a:chOff x="838200" y="5675833"/>
            <a:chExt cx="5289397" cy="724967"/>
          </a:xfrm>
        </p:grpSpPr>
        <p:sp>
          <p:nvSpPr>
            <p:cNvPr id="11280" name="TextBox 3"/>
            <p:cNvSpPr txBox="1">
              <a:spLocks noChangeArrowheads="1"/>
            </p:cNvSpPr>
            <p:nvPr/>
          </p:nvSpPr>
          <p:spPr bwMode="auto">
            <a:xfrm>
              <a:off x="838200" y="5675833"/>
              <a:ext cx="528939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40000"/>
                </a:spcBef>
                <a:buFontTx/>
                <a:buNone/>
              </a:pPr>
              <a:r>
                <a:rPr lang="de-AT" altLang="en-US" sz="1600"/>
                <a:t>Vorrangregeln können durch Klammerung umgangen werden</a:t>
              </a:r>
            </a:p>
          </p:txBody>
        </p:sp>
        <p:sp>
          <p:nvSpPr>
            <p:cNvPr id="11281" name="TextBox 4"/>
            <p:cNvSpPr txBox="1">
              <a:spLocks noChangeArrowheads="1"/>
            </p:cNvSpPr>
            <p:nvPr/>
          </p:nvSpPr>
          <p:spPr bwMode="auto">
            <a:xfrm>
              <a:off x="1127125" y="6093023"/>
              <a:ext cx="2707793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(a &gt; 0 &amp;&amp; (b == 1 || b == 7)) ...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97206" y="4251115"/>
            <a:ext cx="3358861" cy="421621"/>
            <a:chOff x="1397206" y="4251115"/>
            <a:chExt cx="3358861" cy="421621"/>
          </a:xfrm>
        </p:grpSpPr>
        <p:sp>
          <p:nvSpPr>
            <p:cNvPr id="5" name="Right Brace 4"/>
            <p:cNvSpPr/>
            <p:nvPr/>
          </p:nvSpPr>
          <p:spPr bwMode="auto">
            <a:xfrm rot="5400000">
              <a:off x="2031608" y="3616713"/>
              <a:ext cx="190005" cy="1458809"/>
            </a:xfrm>
            <a:prstGeom prst="rightBrace">
              <a:avLst>
                <a:gd name="adj1" fmla="val 45833"/>
                <a:gd name="adj2" fmla="val 50000"/>
              </a:avLst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6" name="Right Brace 35"/>
            <p:cNvSpPr/>
            <p:nvPr/>
          </p:nvSpPr>
          <p:spPr bwMode="auto">
            <a:xfrm rot="5400000">
              <a:off x="3807030" y="3492084"/>
              <a:ext cx="190005" cy="1708068"/>
            </a:xfrm>
            <a:prstGeom prst="rightBrace">
              <a:avLst>
                <a:gd name="adj1" fmla="val 45833"/>
                <a:gd name="adj2" fmla="val 50000"/>
              </a:avLst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13930" y="4364959"/>
              <a:ext cx="2776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||</a:t>
              </a:r>
              <a:endParaRPr lang="de-AT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139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53D9F5-2AEF-4038-8C03-C0B5F01C532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sz="1400" smtClean="0"/>
          </a:p>
        </p:txBody>
      </p:sp>
      <p:grpSp>
        <p:nvGrpSpPr>
          <p:cNvPr id="135184" name="Group 16"/>
          <p:cNvGrpSpPr>
            <a:grpSpLocks/>
          </p:cNvGrpSpPr>
          <p:nvPr/>
        </p:nvGrpSpPr>
        <p:grpSpPr bwMode="auto">
          <a:xfrm>
            <a:off x="1235075" y="3657600"/>
            <a:ext cx="5208588" cy="954088"/>
            <a:chOff x="778" y="2304"/>
            <a:chExt cx="3281" cy="601"/>
          </a:xfrm>
        </p:grpSpPr>
        <p:sp>
          <p:nvSpPr>
            <p:cNvPr id="12304" name="Rectangle 10"/>
            <p:cNvSpPr>
              <a:spLocks noChangeArrowheads="1"/>
            </p:cNvSpPr>
            <p:nvPr/>
          </p:nvSpPr>
          <p:spPr bwMode="auto">
            <a:xfrm>
              <a:off x="868" y="2304"/>
              <a:ext cx="367" cy="168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05" name="AutoShape 12"/>
            <p:cNvSpPr>
              <a:spLocks noChangeArrowheads="1"/>
            </p:cNvSpPr>
            <p:nvPr/>
          </p:nvSpPr>
          <p:spPr bwMode="auto">
            <a:xfrm>
              <a:off x="778" y="2640"/>
              <a:ext cx="2160" cy="240"/>
            </a:xfrm>
            <a:prstGeom prst="wedgeRectCallout">
              <a:avLst>
                <a:gd name="adj1" fmla="val -37361"/>
                <a:gd name="adj2" fmla="val -101250"/>
              </a:avLst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wenn </a:t>
              </a:r>
              <a:r>
                <a:rPr lang="de-AT" altLang="en-US" sz="1600" i="1"/>
                <a:t>true</a:t>
              </a:r>
              <a:r>
                <a:rPr lang="de-AT" altLang="en-US" sz="1600"/>
                <a:t>, ist gesamter Ausdruck </a:t>
              </a:r>
              <a:r>
                <a:rPr lang="de-AT" altLang="en-US" sz="1600" i="1"/>
                <a:t>true</a:t>
              </a:r>
            </a:p>
          </p:txBody>
        </p:sp>
        <p:sp>
          <p:nvSpPr>
            <p:cNvPr id="12306" name="Text Box 13"/>
            <p:cNvSpPr txBox="1">
              <a:spLocks noChangeArrowheads="1"/>
            </p:cNvSpPr>
            <p:nvPr/>
          </p:nvSpPr>
          <p:spPr bwMode="auto">
            <a:xfrm>
              <a:off x="3132" y="2304"/>
              <a:ext cx="927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(a == 0)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x = 1;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else if (b / a &gt; 0)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x = 1;</a:t>
              </a:r>
            </a:p>
          </p:txBody>
        </p:sp>
      </p:grpSp>
      <p:grpSp>
        <p:nvGrpSpPr>
          <p:cNvPr id="135183" name="Group 15"/>
          <p:cNvGrpSpPr>
            <a:grpSpLocks/>
          </p:cNvGrpSpPr>
          <p:nvPr/>
        </p:nvGrpSpPr>
        <p:grpSpPr bwMode="auto">
          <a:xfrm>
            <a:off x="1219200" y="1797050"/>
            <a:ext cx="5511800" cy="1327150"/>
            <a:chOff x="768" y="1132"/>
            <a:chExt cx="3472" cy="836"/>
          </a:xfrm>
        </p:grpSpPr>
        <p:sp>
          <p:nvSpPr>
            <p:cNvPr id="12300" name="Rectangle 6"/>
            <p:cNvSpPr>
              <a:spLocks noChangeArrowheads="1"/>
            </p:cNvSpPr>
            <p:nvPr/>
          </p:nvSpPr>
          <p:spPr bwMode="auto">
            <a:xfrm>
              <a:off x="854" y="1398"/>
              <a:ext cx="324" cy="166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01" name="AutoShape 7"/>
            <p:cNvSpPr>
              <a:spLocks noChangeArrowheads="1"/>
            </p:cNvSpPr>
            <p:nvPr/>
          </p:nvSpPr>
          <p:spPr bwMode="auto">
            <a:xfrm>
              <a:off x="768" y="1728"/>
              <a:ext cx="2160" cy="240"/>
            </a:xfrm>
            <a:prstGeom prst="wedgeRectCallout">
              <a:avLst>
                <a:gd name="adj1" fmla="val -37361"/>
                <a:gd name="adj2" fmla="val -101250"/>
              </a:avLst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wenn </a:t>
              </a:r>
              <a:r>
                <a:rPr lang="de-AT" altLang="en-US" sz="1600" i="1"/>
                <a:t>false</a:t>
              </a:r>
              <a:r>
                <a:rPr lang="de-AT" altLang="en-US" sz="1600"/>
                <a:t>, ist gesamter Ausdruck </a:t>
              </a:r>
              <a:r>
                <a:rPr lang="de-AT" altLang="en-US" sz="1600" i="1"/>
                <a:t>false</a:t>
              </a:r>
            </a:p>
          </p:txBody>
        </p:sp>
        <p:sp>
          <p:nvSpPr>
            <p:cNvPr id="12302" name="Text Box 8"/>
            <p:cNvSpPr txBox="1">
              <a:spLocks noChangeArrowheads="1"/>
            </p:cNvSpPr>
            <p:nvPr/>
          </p:nvSpPr>
          <p:spPr bwMode="auto">
            <a:xfrm>
              <a:off x="3122" y="1392"/>
              <a:ext cx="11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(a != 0)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if (b / a &gt; 0) x = 0;</a:t>
              </a:r>
            </a:p>
          </p:txBody>
        </p:sp>
        <p:sp>
          <p:nvSpPr>
            <p:cNvPr id="12303" name="Text Box 9"/>
            <p:cNvSpPr txBox="1">
              <a:spLocks noChangeArrowheads="1"/>
            </p:cNvSpPr>
            <p:nvPr/>
          </p:nvSpPr>
          <p:spPr bwMode="auto">
            <a:xfrm>
              <a:off x="3132" y="1132"/>
              <a:ext cx="8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>
                  <a:solidFill>
                    <a:srgbClr val="FF0000"/>
                  </a:solidFill>
                </a:rPr>
                <a:t>äquivalent zu</a:t>
              </a:r>
            </a:p>
          </p:txBody>
        </p:sp>
      </p:grp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Kurzschlussauswertung</a:t>
            </a:r>
          </a:p>
        </p:txBody>
      </p:sp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685800" y="1309688"/>
            <a:ext cx="74120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Zusammengesetzter Vergleich wird abgebrochen, sobald das Ergebnis feststeht</a:t>
            </a:r>
          </a:p>
        </p:txBody>
      </p:sp>
      <p:sp>
        <p:nvSpPr>
          <p:cNvPr id="12295" name="Text Box 5"/>
          <p:cNvSpPr txBox="1">
            <a:spLocks noChangeArrowheads="1"/>
          </p:cNvSpPr>
          <p:nvPr/>
        </p:nvSpPr>
        <p:spPr bwMode="auto">
          <a:xfrm>
            <a:off x="1050925" y="2195513"/>
            <a:ext cx="25273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!= 0 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&amp;&amp;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/ a &gt; 0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x = 0;</a:t>
            </a:r>
          </a:p>
        </p:txBody>
      </p:sp>
      <p:sp>
        <p:nvSpPr>
          <p:cNvPr id="135179" name="Text Box 11"/>
          <p:cNvSpPr txBox="1">
            <a:spLocks noChangeArrowheads="1"/>
          </p:cNvSpPr>
          <p:nvPr/>
        </p:nvSpPr>
        <p:spPr bwMode="auto">
          <a:xfrm>
            <a:off x="1066800" y="3643313"/>
            <a:ext cx="24336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== 0 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||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/ a &gt; 0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x = 1;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85800" y="5060950"/>
            <a:ext cx="5357813" cy="954088"/>
            <a:chOff x="685800" y="5060991"/>
            <a:chExt cx="5357501" cy="954107"/>
          </a:xfrm>
        </p:grpSpPr>
        <p:sp>
          <p:nvSpPr>
            <p:cNvPr id="12298" name="Text Box 4"/>
            <p:cNvSpPr txBox="1">
              <a:spLocks noChangeArrowheads="1"/>
            </p:cNvSpPr>
            <p:nvPr/>
          </p:nvSpPr>
          <p:spPr bwMode="auto">
            <a:xfrm>
              <a:off x="685800" y="5060991"/>
              <a:ext cx="91153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i="1"/>
                <a:t>Vorteile</a:t>
              </a:r>
            </a:p>
          </p:txBody>
        </p:sp>
        <p:sp>
          <p:nvSpPr>
            <p:cNvPr id="12299" name="TextBox 1"/>
            <p:cNvSpPr txBox="1">
              <a:spLocks noChangeArrowheads="1"/>
            </p:cNvSpPr>
            <p:nvPr/>
          </p:nvSpPr>
          <p:spPr bwMode="auto">
            <a:xfrm>
              <a:off x="709918" y="5430323"/>
              <a:ext cx="53333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7800" indent="-1778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</a:pPr>
              <a:r>
                <a:rPr lang="de-AT" altLang="de-DE"/>
                <a:t>effizienter in der Ausführung</a:t>
              </a:r>
            </a:p>
            <a:p>
              <a:pPr>
                <a:buFont typeface="Arial" panose="020B0604020202020204" pitchFamily="34" charset="0"/>
                <a:buChar char="•"/>
              </a:pPr>
              <a:r>
                <a:rPr lang="de-AT" altLang="de-DE"/>
                <a:t>erlaubt, einen Ausdruck durch einen anderen zu "schützen"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851A9B-B7F6-4E37-AE3D-E48A9F7CFA1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en-US" sz="14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Negation zusammengesetzter Vergleiche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46125" y="1405179"/>
            <a:ext cx="24034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Regeln von DeMorgan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127125" y="2046792"/>
            <a:ext cx="2189163" cy="600075"/>
          </a:xfrm>
          <a:prstGeom prst="rect">
            <a:avLst/>
          </a:prstGeom>
          <a:solidFill>
            <a:srgbClr val="CC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95350" algn="l"/>
                <a:tab pos="12541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95350" algn="l"/>
                <a:tab pos="12541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95350" algn="l"/>
                <a:tab pos="12541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95350" algn="l"/>
                <a:tab pos="12541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! (a &amp;&amp; b) 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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! a || ! b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! (a || b)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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! a &amp;&amp; ! b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46125" y="3305538"/>
            <a:ext cx="4295775" cy="1625600"/>
            <a:chOff x="822325" y="3367089"/>
            <a:chExt cx="4295775" cy="1626405"/>
          </a:xfrm>
        </p:grpSpPr>
        <p:sp>
          <p:nvSpPr>
            <p:cNvPr id="16398" name="Text Box 6"/>
            <p:cNvSpPr txBox="1">
              <a:spLocks noChangeArrowheads="1"/>
            </p:cNvSpPr>
            <p:nvPr/>
          </p:nvSpPr>
          <p:spPr bwMode="auto">
            <a:xfrm>
              <a:off x="822325" y="3367089"/>
              <a:ext cx="4295775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dirty="0"/>
                <a:t>Diese Regeln helfen beim Bilden von Assertionen</a:t>
              </a:r>
            </a:p>
          </p:txBody>
        </p:sp>
        <p:sp>
          <p:nvSpPr>
            <p:cNvPr id="16399" name="Text Box 7"/>
            <p:cNvSpPr txBox="1">
              <a:spLocks noChangeArrowheads="1"/>
            </p:cNvSpPr>
            <p:nvPr/>
          </p:nvSpPr>
          <p:spPr bwMode="auto">
            <a:xfrm>
              <a:off x="1203325" y="3823506"/>
              <a:ext cx="2476500" cy="11699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 (x &gt;= 0 &amp;&amp; x &lt; 10)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 else {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// ! (x &gt;= 0 &amp;&amp; x &lt; 10)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5429250" y="1475029"/>
            <a:ext cx="31337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Augustus De Morgan,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britischer Mathematiker, 1806-1871</a:t>
            </a:r>
          </a:p>
        </p:txBody>
      </p:sp>
      <p:grpSp>
        <p:nvGrpSpPr>
          <p:cNvPr id="139282" name="Group 18"/>
          <p:cNvGrpSpPr>
            <a:grpSpLocks/>
          </p:cNvGrpSpPr>
          <p:nvPr/>
        </p:nvGrpSpPr>
        <p:grpSpPr bwMode="auto">
          <a:xfrm>
            <a:off x="3724275" y="4175488"/>
            <a:ext cx="2262188" cy="307975"/>
            <a:chOff x="2574" y="2805"/>
            <a:chExt cx="1425" cy="194"/>
          </a:xfrm>
        </p:grpSpPr>
        <p:sp>
          <p:nvSpPr>
            <p:cNvPr id="16396" name="Text Box 13"/>
            <p:cNvSpPr txBox="1">
              <a:spLocks noChangeArrowheads="1"/>
            </p:cNvSpPr>
            <p:nvPr/>
          </p:nvSpPr>
          <p:spPr bwMode="auto">
            <a:xfrm>
              <a:off x="2864" y="2805"/>
              <a:ext cx="113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 (x &gt;= 0) || ! (x &lt; 10)</a:t>
              </a:r>
            </a:p>
          </p:txBody>
        </p:sp>
        <p:sp>
          <p:nvSpPr>
            <p:cNvPr id="16397" name="AutoShape 14"/>
            <p:cNvSpPr>
              <a:spLocks noChangeArrowheads="1"/>
            </p:cNvSpPr>
            <p:nvPr/>
          </p:nvSpPr>
          <p:spPr bwMode="auto">
            <a:xfrm>
              <a:off x="2574" y="2868"/>
              <a:ext cx="210" cy="108"/>
            </a:xfrm>
            <a:prstGeom prst="rightArrow">
              <a:avLst>
                <a:gd name="adj1" fmla="val 50000"/>
                <a:gd name="adj2" fmla="val 4861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grpSp>
        <p:nvGrpSpPr>
          <p:cNvPr id="139283" name="Group 19"/>
          <p:cNvGrpSpPr>
            <a:grpSpLocks/>
          </p:cNvGrpSpPr>
          <p:nvPr/>
        </p:nvGrpSpPr>
        <p:grpSpPr bwMode="auto">
          <a:xfrm>
            <a:off x="3724275" y="4489813"/>
            <a:ext cx="1827213" cy="307975"/>
            <a:chOff x="2574" y="3003"/>
            <a:chExt cx="1151" cy="194"/>
          </a:xfrm>
        </p:grpSpPr>
        <p:sp>
          <p:nvSpPr>
            <p:cNvPr id="16394" name="Text Box 15"/>
            <p:cNvSpPr txBox="1">
              <a:spLocks noChangeArrowheads="1"/>
            </p:cNvSpPr>
            <p:nvPr/>
          </p:nvSpPr>
          <p:spPr bwMode="auto">
            <a:xfrm>
              <a:off x="2864" y="3003"/>
              <a:ext cx="86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&lt; 0 || x &gt;= 10</a:t>
              </a:r>
            </a:p>
          </p:txBody>
        </p:sp>
        <p:sp>
          <p:nvSpPr>
            <p:cNvPr id="16395" name="AutoShape 16"/>
            <p:cNvSpPr>
              <a:spLocks noChangeArrowheads="1"/>
            </p:cNvSpPr>
            <p:nvPr/>
          </p:nvSpPr>
          <p:spPr bwMode="auto">
            <a:xfrm>
              <a:off x="2574" y="3060"/>
              <a:ext cx="210" cy="108"/>
            </a:xfrm>
            <a:prstGeom prst="rightArrow">
              <a:avLst>
                <a:gd name="adj1" fmla="val 50000"/>
                <a:gd name="adj2" fmla="val 4861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851A9B-B7F6-4E37-AE3D-E48A9F7CFA1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en-US" sz="14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Beispiele zu De Morgan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269037" y="1266284"/>
            <a:ext cx="2189163" cy="600075"/>
          </a:xfrm>
          <a:prstGeom prst="rect">
            <a:avLst/>
          </a:prstGeom>
          <a:solidFill>
            <a:srgbClr val="CC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95350" algn="l"/>
                <a:tab pos="12541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95350" algn="l"/>
                <a:tab pos="12541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95350" algn="l"/>
                <a:tab pos="12541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95350" algn="l"/>
                <a:tab pos="12541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5350" algn="l"/>
                <a:tab pos="12541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! (a &amp;&amp; b) 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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! a || ! b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! (a || b)	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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! a &amp;&amp; ! b</a:t>
            </a:r>
          </a:p>
        </p:txBody>
      </p:sp>
      <p:grpSp>
        <p:nvGrpSpPr>
          <p:cNvPr id="139282" name="Group 18"/>
          <p:cNvGrpSpPr>
            <a:grpSpLocks/>
          </p:cNvGrpSpPr>
          <p:nvPr/>
        </p:nvGrpSpPr>
        <p:grpSpPr bwMode="auto">
          <a:xfrm>
            <a:off x="3659286" y="2174334"/>
            <a:ext cx="2098678" cy="307975"/>
            <a:chOff x="2574" y="2805"/>
            <a:chExt cx="1322" cy="194"/>
          </a:xfrm>
        </p:grpSpPr>
        <p:sp>
          <p:nvSpPr>
            <p:cNvPr id="16396" name="Text Box 13"/>
            <p:cNvSpPr txBox="1">
              <a:spLocks noChangeArrowheads="1"/>
            </p:cNvSpPr>
            <p:nvPr/>
          </p:nvSpPr>
          <p:spPr bwMode="auto">
            <a:xfrm>
              <a:off x="2864" y="2805"/>
              <a:ext cx="103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== 0 </a:t>
              </a:r>
              <a:r>
                <a:rPr lang="de-AT" alt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|| 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 / a &lt;= 0</a:t>
              </a:r>
              <a:endPara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97" name="AutoShape 14"/>
            <p:cNvSpPr>
              <a:spLocks noChangeArrowheads="1"/>
            </p:cNvSpPr>
            <p:nvPr/>
          </p:nvSpPr>
          <p:spPr bwMode="auto">
            <a:xfrm>
              <a:off x="2574" y="2868"/>
              <a:ext cx="210" cy="108"/>
            </a:xfrm>
            <a:prstGeom prst="rightArrow">
              <a:avLst>
                <a:gd name="adj1" fmla="val 50000"/>
                <a:gd name="adj2" fmla="val 4861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grpSp>
        <p:nvGrpSpPr>
          <p:cNvPr id="139283" name="Group 19"/>
          <p:cNvGrpSpPr>
            <a:grpSpLocks/>
          </p:cNvGrpSpPr>
          <p:nvPr/>
        </p:nvGrpSpPr>
        <p:grpSpPr bwMode="auto">
          <a:xfrm>
            <a:off x="3662659" y="1866359"/>
            <a:ext cx="2376497" cy="307975"/>
            <a:chOff x="2574" y="3003"/>
            <a:chExt cx="1497" cy="194"/>
          </a:xfrm>
        </p:grpSpPr>
        <p:sp>
          <p:nvSpPr>
            <p:cNvPr id="16394" name="Text Box 15"/>
            <p:cNvSpPr txBox="1">
              <a:spLocks noChangeArrowheads="1"/>
            </p:cNvSpPr>
            <p:nvPr/>
          </p:nvSpPr>
          <p:spPr bwMode="auto">
            <a:xfrm>
              <a:off x="2864" y="3003"/>
              <a:ext cx="1207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 (a != 0) || ! (b / a &gt; 0)</a:t>
              </a:r>
              <a:endPara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95" name="AutoShape 16"/>
            <p:cNvSpPr>
              <a:spLocks noChangeArrowheads="1"/>
            </p:cNvSpPr>
            <p:nvPr/>
          </p:nvSpPr>
          <p:spPr bwMode="auto">
            <a:xfrm>
              <a:off x="2574" y="3060"/>
              <a:ext cx="210" cy="108"/>
            </a:xfrm>
            <a:prstGeom prst="rightArrow">
              <a:avLst>
                <a:gd name="adj1" fmla="val 50000"/>
                <a:gd name="adj2" fmla="val 4861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98653" y="1446835"/>
            <a:ext cx="2668942" cy="116955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!= 0 &amp;&amp; b / a &gt; 0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 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! (a != 0 &amp;&amp; b / a &gt; 0)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7" name="Group 18"/>
          <p:cNvGrpSpPr>
            <a:grpSpLocks/>
          </p:cNvGrpSpPr>
          <p:nvPr/>
        </p:nvGrpSpPr>
        <p:grpSpPr bwMode="auto">
          <a:xfrm>
            <a:off x="3659286" y="3647720"/>
            <a:ext cx="2324108" cy="307975"/>
            <a:chOff x="2574" y="2805"/>
            <a:chExt cx="1464" cy="194"/>
          </a:xfrm>
        </p:grpSpPr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864" y="2805"/>
              <a:ext cx="117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size != 0 </a:t>
              </a:r>
              <a:r>
                <a:rPr lang="de-AT" alt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&amp;&amp; i &gt;= </a:t>
              </a:r>
              <a:r>
                <a:rPr lang="de-AT" altLang="en-US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size</a:t>
              </a:r>
              <a:endPara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AutoShape 14"/>
            <p:cNvSpPr>
              <a:spLocks noChangeArrowheads="1"/>
            </p:cNvSpPr>
            <p:nvPr/>
          </p:nvSpPr>
          <p:spPr bwMode="auto">
            <a:xfrm>
              <a:off x="2574" y="2868"/>
              <a:ext cx="210" cy="108"/>
            </a:xfrm>
            <a:prstGeom prst="rightArrow">
              <a:avLst>
                <a:gd name="adj1" fmla="val 50000"/>
                <a:gd name="adj2" fmla="val 4861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662652" y="3339745"/>
            <a:ext cx="2709874" cy="307975"/>
            <a:chOff x="2574" y="3003"/>
            <a:chExt cx="1707" cy="194"/>
          </a:xfrm>
        </p:grpSpPr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2864" y="3003"/>
              <a:ext cx="1417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 (size == 0) 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&amp;&amp; ! (i &lt; </a:t>
              </a:r>
              <a:r>
                <a:rPr lang="de-AT" altLang="en-US" sz="1400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size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AutoShape 16"/>
            <p:cNvSpPr>
              <a:spLocks noChangeArrowheads="1"/>
            </p:cNvSpPr>
            <p:nvPr/>
          </p:nvSpPr>
          <p:spPr bwMode="auto">
            <a:xfrm>
              <a:off x="2574" y="3060"/>
              <a:ext cx="210" cy="108"/>
            </a:xfrm>
            <a:prstGeom prst="rightArrow">
              <a:avLst>
                <a:gd name="adj1" fmla="val 50000"/>
                <a:gd name="adj2" fmla="val 4861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98653" y="2920221"/>
            <a:ext cx="2668942" cy="116955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de-AT" sz="140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sz="140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== 0 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|| i &lt; </a:t>
            </a:r>
            <a:r>
              <a:rPr lang="de-AT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 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de-AT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(size == 0 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|| i &lt; </a:t>
            </a:r>
            <a:r>
              <a:rPr lang="de-AT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4708625" y="5540809"/>
            <a:ext cx="3376624" cy="307975"/>
            <a:chOff x="2574" y="2805"/>
            <a:chExt cx="2127" cy="194"/>
          </a:xfrm>
        </p:grpSpPr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>
              <a:off x="2864" y="2805"/>
              <a:ext cx="1837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(x &lt; a || x &gt; b) &amp;&amp; (x &lt;= c || x &gt;= d)</a:t>
              </a:r>
              <a:endParaRPr lang="de-AT" alt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AutoShape 14"/>
            <p:cNvSpPr>
              <a:spLocks noChangeArrowheads="1"/>
            </p:cNvSpPr>
            <p:nvPr/>
          </p:nvSpPr>
          <p:spPr bwMode="auto">
            <a:xfrm>
              <a:off x="2574" y="2868"/>
              <a:ext cx="210" cy="108"/>
            </a:xfrm>
            <a:prstGeom prst="rightArrow">
              <a:avLst>
                <a:gd name="adj1" fmla="val 50000"/>
                <a:gd name="adj2" fmla="val 4861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4711989" y="4879178"/>
            <a:ext cx="3870338" cy="307975"/>
            <a:chOff x="2574" y="3003"/>
            <a:chExt cx="2438" cy="194"/>
          </a:xfrm>
        </p:grpSpPr>
        <p:sp>
          <p:nvSpPr>
            <p:cNvPr id="28" name="Text Box 15"/>
            <p:cNvSpPr txBox="1">
              <a:spLocks noChangeArrowheads="1"/>
            </p:cNvSpPr>
            <p:nvPr/>
          </p:nvSpPr>
          <p:spPr bwMode="auto">
            <a:xfrm>
              <a:off x="2864" y="3003"/>
              <a:ext cx="214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 (a &lt;= x &amp;&amp; x &lt;= b) &amp;&amp; ! (c &lt; x &amp;&amp; x &lt; d)</a:t>
              </a:r>
              <a:endPara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AutoShape 16"/>
            <p:cNvSpPr>
              <a:spLocks noChangeArrowheads="1"/>
            </p:cNvSpPr>
            <p:nvPr/>
          </p:nvSpPr>
          <p:spPr bwMode="auto">
            <a:xfrm>
              <a:off x="2574" y="3060"/>
              <a:ext cx="210" cy="108"/>
            </a:xfrm>
            <a:prstGeom prst="rightArrow">
              <a:avLst>
                <a:gd name="adj1" fmla="val 50000"/>
                <a:gd name="adj2" fmla="val 4861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98653" y="4459654"/>
            <a:ext cx="3789820" cy="116955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&lt;= x &amp;&amp; x &lt;= b || c &lt; x &amp;&amp; x &lt; d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 </a:t>
            </a:r>
            <a:r>
              <a:rPr lang="de-AT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! (a &lt;= x &amp;&amp; x &lt;= b || c &lt; x &amp;&amp; x &lt; d)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711989" y="5203406"/>
            <a:ext cx="4238641" cy="307975"/>
            <a:chOff x="2574" y="3003"/>
            <a:chExt cx="2670" cy="194"/>
          </a:xfrm>
        </p:grpSpPr>
        <p:sp>
          <p:nvSpPr>
            <p:cNvPr id="33" name="Text Box 15"/>
            <p:cNvSpPr txBox="1">
              <a:spLocks noChangeArrowheads="1"/>
            </p:cNvSpPr>
            <p:nvPr/>
          </p:nvSpPr>
          <p:spPr bwMode="auto">
            <a:xfrm>
              <a:off x="2864" y="3003"/>
              <a:ext cx="238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 (a &lt;= x) || ! (x &lt;= b)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&amp;&amp; (</a:t>
              </a:r>
              <a:r>
                <a:rPr lang="de-AT" altLang="en-US" sz="14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 (c &lt; x) || ! (x &lt; d)</a:t>
              </a:r>
              <a:r>
                <a:rPr lang="de-AT" altLang="en-US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AutoShape 16"/>
            <p:cNvSpPr>
              <a:spLocks noChangeArrowheads="1"/>
            </p:cNvSpPr>
            <p:nvPr/>
          </p:nvSpPr>
          <p:spPr bwMode="auto">
            <a:xfrm>
              <a:off x="2574" y="3060"/>
              <a:ext cx="210" cy="108"/>
            </a:xfrm>
            <a:prstGeom prst="rightArrow">
              <a:avLst>
                <a:gd name="adj1" fmla="val 50000"/>
                <a:gd name="adj2" fmla="val 4861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243174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2550288"/>
            <a:ext cx="4020273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29399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3. Verzweigungen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3.1	</a:t>
            </a:r>
            <a:r>
              <a:rPr lang="de-AT" sz="2000" dirty="0" err="1" smtClean="0"/>
              <a:t>If</a:t>
            </a:r>
            <a:r>
              <a:rPr lang="de-AT" sz="2000" dirty="0" smtClean="0"/>
              <a:t>-Anweisung (Vergleiche)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3.2	Zusammengesetzte Vergleiche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3.3	Datentyp </a:t>
            </a:r>
            <a:r>
              <a:rPr lang="de-AT" sz="2000" i="1" dirty="0" err="1" smtClean="0">
                <a:solidFill>
                  <a:srgbClr val="FF0000"/>
                </a:solidFill>
              </a:rPr>
              <a:t>boolean</a:t>
            </a:r>
            <a:endParaRPr lang="de-AT" sz="2000" i="1" dirty="0" smtClean="0">
              <a:solidFill>
                <a:srgbClr val="FF0000"/>
              </a:solidFill>
            </a:endParaRP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3.4	Switch-Anweisung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3.5	Bedingte Ausdrücke</a:t>
            </a:r>
          </a:p>
        </p:txBody>
      </p:sp>
    </p:spTree>
    <p:extLst>
      <p:ext uri="{BB962C8B-B14F-4D97-AF65-F5344CB8AC3E}">
        <p14:creationId xmlns:p14="http://schemas.microsoft.com/office/powerpoint/2010/main" val="209904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D71822-BAF3-496D-A34B-11E593252B1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en-US" sz="140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Datentyp boolean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003800" y="1219200"/>
            <a:ext cx="35766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George Boole: Mathematiker, 1815-1864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85800" y="1660525"/>
            <a:ext cx="51958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Datentyp wie </a:t>
            </a:r>
            <a:r>
              <a:rPr lang="de-AT" altLang="en-US" sz="1800" i="1"/>
              <a:t>int</a:t>
            </a:r>
            <a:r>
              <a:rPr lang="de-AT" altLang="en-US" sz="1800"/>
              <a:t> mit den beiden Werten </a:t>
            </a:r>
            <a:r>
              <a:rPr lang="de-AT" altLang="en-US" sz="1800" i="1"/>
              <a:t>true</a:t>
            </a:r>
            <a:r>
              <a:rPr lang="de-AT" altLang="en-US" sz="1800"/>
              <a:t> und </a:t>
            </a:r>
            <a:r>
              <a:rPr lang="de-AT" altLang="en-US" sz="1800" i="1"/>
              <a:t>false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701675" y="2193925"/>
            <a:ext cx="10445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Beispiele</a:t>
            </a:r>
            <a:endParaRPr lang="de-AT" altLang="en-US" sz="1800" i="1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1050925" y="2652713"/>
            <a:ext cx="1760538" cy="9540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boolean p, q;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 = false;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q = x &gt;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 = p || q &amp;&amp; x &lt; 10;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701675" y="4029075"/>
            <a:ext cx="9286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Beachte</a:t>
            </a:r>
            <a:endParaRPr lang="de-AT" altLang="en-US" sz="1800" i="1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966788" y="4405313"/>
            <a:ext cx="6764337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Jeder Vergleich liefert einen Wert vom Typ </a:t>
            </a:r>
            <a:r>
              <a:rPr lang="de-AT" altLang="en-US" sz="1600" i="1"/>
              <a:t>boolean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Boolesche Werte können mit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&amp;&amp;</a:t>
            </a:r>
            <a:r>
              <a:rPr lang="de-AT" altLang="en-US" sz="1600"/>
              <a:t>,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||</a:t>
            </a:r>
            <a:r>
              <a:rPr lang="de-AT" altLang="en-US" sz="1600"/>
              <a:t> und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de-AT" altLang="en-US" sz="1600"/>
              <a:t> verknüpft werden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Boolesche Werte können in </a:t>
            </a:r>
            <a:r>
              <a:rPr lang="de-AT" altLang="en-US" sz="1600" i="1"/>
              <a:t>boolean</a:t>
            </a:r>
            <a:r>
              <a:rPr lang="de-AT" altLang="en-US" sz="1600"/>
              <a:t>-Variablen abgespeichert werden ("flags")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Namen für </a:t>
            </a:r>
            <a:r>
              <a:rPr lang="de-AT" altLang="en-US" sz="1600" i="1"/>
              <a:t>boolean</a:t>
            </a:r>
            <a:r>
              <a:rPr lang="de-AT" altLang="en-US" sz="1600"/>
              <a:t>-Variablen sollten mit Adjektiv beginnen: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equal</a:t>
            </a:r>
            <a:r>
              <a:rPr lang="de-AT" altLang="en-US" sz="1600"/>
              <a:t>,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full</a:t>
            </a:r>
          </a:p>
        </p:txBody>
      </p:sp>
    </p:spTree>
    <p:extLst>
      <p:ext uri="{BB962C8B-B14F-4D97-AF65-F5344CB8AC3E}">
        <p14:creationId xmlns:p14="http://schemas.microsoft.com/office/powerpoint/2010/main" val="168673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2858946"/>
            <a:ext cx="4020273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29399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3. Verzweigungen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3.1	</a:t>
            </a:r>
            <a:r>
              <a:rPr lang="de-AT" sz="2000" dirty="0" err="1" smtClean="0"/>
              <a:t>If</a:t>
            </a:r>
            <a:r>
              <a:rPr lang="de-AT" sz="2000" dirty="0" smtClean="0"/>
              <a:t>-Anweisung (Vergleiche)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3.2	Zusammengesetzte Vergleiche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3.3	Datentyp </a:t>
            </a:r>
            <a:r>
              <a:rPr lang="de-AT" sz="2000" i="1" dirty="0" err="1" smtClean="0"/>
              <a:t>boolean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3.4	Switch-Anweisung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3.5	Bedingte Ausdrücke</a:t>
            </a:r>
          </a:p>
        </p:txBody>
      </p:sp>
    </p:spTree>
    <p:extLst>
      <p:ext uri="{BB962C8B-B14F-4D97-AF65-F5344CB8AC3E}">
        <p14:creationId xmlns:p14="http://schemas.microsoft.com/office/powerpoint/2010/main" val="358586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E0DE9D-6571-4F33-A2FE-5B0F24CBB1F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Switch-Anweisung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746125" y="1233488"/>
            <a:ext cx="2364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 dirty="0"/>
              <a:t>Mehrwegverzweigung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 flipV="1">
            <a:off x="1600200" y="1981200"/>
            <a:ext cx="4572000" cy="3048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709 w 21600"/>
              <a:gd name="T13" fmla="*/ 2709 h 21600"/>
              <a:gd name="T14" fmla="*/ 18891 w 21600"/>
              <a:gd name="T15" fmla="*/ 1889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817" y="21600"/>
                </a:lnTo>
                <a:lnTo>
                  <a:pt x="19783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755495" y="1981200"/>
            <a:ext cx="13773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1,3,5,7,8,10,12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259322" y="1981200"/>
            <a:ext cx="8173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4,6,9,11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616450" y="1981200"/>
            <a:ext cx="2840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5352888" y="1981200"/>
            <a:ext cx="6126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sonst</a:t>
            </a:r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2438400" y="22860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1905000" y="2514600"/>
            <a:ext cx="10390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days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31</a:t>
            </a:r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3662363" y="22860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3128963" y="2514600"/>
            <a:ext cx="10390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days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30</a:t>
            </a:r>
          </a:p>
        </p:txBody>
      </p:sp>
      <p:sp>
        <p:nvSpPr>
          <p:cNvPr id="17422" name="Line 15"/>
          <p:cNvSpPr>
            <a:spLocks noChangeShapeType="1"/>
          </p:cNvSpPr>
          <p:nvPr/>
        </p:nvSpPr>
        <p:spPr bwMode="auto">
          <a:xfrm>
            <a:off x="4754563" y="22860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3" name="Text Box 16"/>
          <p:cNvSpPr txBox="1">
            <a:spLocks noChangeArrowheads="1"/>
          </p:cNvSpPr>
          <p:nvPr/>
        </p:nvSpPr>
        <p:spPr bwMode="auto">
          <a:xfrm>
            <a:off x="4221163" y="2514600"/>
            <a:ext cx="10390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days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28</a:t>
            </a:r>
          </a:p>
        </p:txBody>
      </p:sp>
      <p:sp>
        <p:nvSpPr>
          <p:cNvPr id="17424" name="Line 17"/>
          <p:cNvSpPr>
            <a:spLocks noChangeShapeType="1"/>
          </p:cNvSpPr>
          <p:nvPr/>
        </p:nvSpPr>
        <p:spPr bwMode="auto">
          <a:xfrm>
            <a:off x="5668963" y="22860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5" name="Text Box 18"/>
          <p:cNvSpPr txBox="1">
            <a:spLocks noChangeArrowheads="1"/>
          </p:cNvSpPr>
          <p:nvPr/>
        </p:nvSpPr>
        <p:spPr bwMode="auto">
          <a:xfrm>
            <a:off x="5410200" y="2506663"/>
            <a:ext cx="5613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</a:p>
        </p:txBody>
      </p:sp>
      <p:sp>
        <p:nvSpPr>
          <p:cNvPr id="17426" name="Line 19"/>
          <p:cNvSpPr>
            <a:spLocks noChangeShapeType="1"/>
          </p:cNvSpPr>
          <p:nvPr/>
        </p:nvSpPr>
        <p:spPr bwMode="auto">
          <a:xfrm>
            <a:off x="2438400" y="28194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7" name="Line 20"/>
          <p:cNvSpPr>
            <a:spLocks noChangeShapeType="1"/>
          </p:cNvSpPr>
          <p:nvPr/>
        </p:nvSpPr>
        <p:spPr bwMode="auto">
          <a:xfrm>
            <a:off x="3657600" y="28194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8" name="Line 21"/>
          <p:cNvSpPr>
            <a:spLocks noChangeShapeType="1"/>
          </p:cNvSpPr>
          <p:nvPr/>
        </p:nvSpPr>
        <p:spPr bwMode="auto">
          <a:xfrm>
            <a:off x="4772025" y="28194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9" name="Line 22"/>
          <p:cNvSpPr>
            <a:spLocks noChangeShapeType="1"/>
          </p:cNvSpPr>
          <p:nvPr/>
        </p:nvSpPr>
        <p:spPr bwMode="auto">
          <a:xfrm>
            <a:off x="5686425" y="28194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30" name="Line 23"/>
          <p:cNvSpPr>
            <a:spLocks noChangeShapeType="1"/>
          </p:cNvSpPr>
          <p:nvPr/>
        </p:nvSpPr>
        <p:spPr bwMode="auto">
          <a:xfrm>
            <a:off x="2438399" y="3048000"/>
            <a:ext cx="32480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31" name="Line 24"/>
          <p:cNvSpPr>
            <a:spLocks noChangeShapeType="1"/>
          </p:cNvSpPr>
          <p:nvPr/>
        </p:nvSpPr>
        <p:spPr bwMode="auto">
          <a:xfrm>
            <a:off x="3886200" y="17526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32" name="Line 25"/>
          <p:cNvSpPr>
            <a:spLocks noChangeShapeType="1"/>
          </p:cNvSpPr>
          <p:nvPr/>
        </p:nvSpPr>
        <p:spPr bwMode="auto">
          <a:xfrm>
            <a:off x="3886200" y="30480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33" name="Text Box 26"/>
          <p:cNvSpPr txBox="1">
            <a:spLocks noChangeArrowheads="1"/>
          </p:cNvSpPr>
          <p:nvPr/>
        </p:nvSpPr>
        <p:spPr bwMode="auto">
          <a:xfrm>
            <a:off x="914400" y="1981200"/>
            <a:ext cx="68159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</a:p>
        </p:txBody>
      </p:sp>
      <p:grpSp>
        <p:nvGrpSpPr>
          <p:cNvPr id="140318" name="Group 30"/>
          <p:cNvGrpSpPr>
            <a:grpSpLocks/>
          </p:cNvGrpSpPr>
          <p:nvPr/>
        </p:nvGrpSpPr>
        <p:grpSpPr bwMode="auto">
          <a:xfrm>
            <a:off x="762000" y="3352801"/>
            <a:ext cx="5410200" cy="2705101"/>
            <a:chOff x="480" y="2112"/>
            <a:chExt cx="3408" cy="1704"/>
          </a:xfrm>
        </p:grpSpPr>
        <p:sp>
          <p:nvSpPr>
            <p:cNvPr id="17435" name="Text Box 27"/>
            <p:cNvSpPr txBox="1">
              <a:spLocks noChangeArrowheads="1"/>
            </p:cNvSpPr>
            <p:nvPr/>
          </p:nvSpPr>
          <p:spPr bwMode="auto">
            <a:xfrm>
              <a:off x="480" y="2112"/>
              <a:ext cx="53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dirty="0"/>
                <a:t>In Java</a:t>
              </a:r>
            </a:p>
          </p:txBody>
        </p:sp>
        <p:sp>
          <p:nvSpPr>
            <p:cNvPr id="17436" name="Text Box 28"/>
            <p:cNvSpPr txBox="1">
              <a:spLocks noChangeArrowheads="1"/>
            </p:cNvSpPr>
            <p:nvPr/>
          </p:nvSpPr>
          <p:spPr bwMode="auto">
            <a:xfrm>
              <a:off x="710" y="2401"/>
              <a:ext cx="3178" cy="141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switch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month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de-AT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1: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3: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5: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7: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8: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10: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12: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days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31; 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break;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4: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6: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9: 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11: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days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= 30; 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break;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case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2: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days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28; </a:t>
              </a:r>
              <a:r>
                <a:rPr lang="de-AT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break;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default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Out.println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("</a:t>
              </a:r>
              <a:r>
                <a:rPr lang="de-AT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error</a:t>
              </a:r>
              <a:r>
                <a:rPr lang="de-AT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");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01313A-ED4D-4E7C-8773-E198B6A80DA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e-DE" altLang="en-US" sz="140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Semantik der Switch-Anweisung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127125" y="1629095"/>
            <a:ext cx="5044971" cy="224676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3: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5: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7: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8: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10: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12: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31; 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4: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6: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9: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11: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 30; 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2: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28; 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default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69925" y="4705350"/>
            <a:ext cx="3674404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AutoNum type="arabicPeriod"/>
            </a:pPr>
            <a:r>
              <a:rPr lang="de-AT" altLang="en-US" sz="1600" dirty="0"/>
              <a:t>berechne Switch-Ausdruck</a:t>
            </a:r>
          </a:p>
          <a:p>
            <a:pPr>
              <a:spcBef>
                <a:spcPts val="300"/>
              </a:spcBef>
              <a:buFontTx/>
              <a:buAutoNum type="arabicPeriod"/>
            </a:pPr>
            <a:r>
              <a:rPr lang="de-AT" altLang="en-US" sz="1600" dirty="0"/>
              <a:t>springe zur passenden </a:t>
            </a:r>
            <a:r>
              <a:rPr lang="de-AT" altLang="en-US" sz="1600" dirty="0" smtClean="0"/>
              <a:t>Case-Marke</a:t>
            </a:r>
            <a:endParaRPr lang="de-AT" altLang="en-US" sz="1600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/>
              <a:t>	-	wenn keine passt, springe zu </a:t>
            </a:r>
            <a:r>
              <a:rPr lang="de-AT" altLang="en-US" sz="1600" dirty="0" err="1"/>
              <a:t>default</a:t>
            </a:r>
            <a:endParaRPr lang="de-AT" altLang="en-US" sz="1600" dirty="0"/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/>
              <a:t>	-	wenn kein </a:t>
            </a:r>
            <a:r>
              <a:rPr lang="de-AT" altLang="en-US" sz="1600" dirty="0" err="1"/>
              <a:t>default</a:t>
            </a:r>
            <a:r>
              <a:rPr lang="de-AT" altLang="en-US" sz="1600" dirty="0"/>
              <a:t> angegeben, springe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dirty="0"/>
              <a:t>		ans Ende der Switch-Anweisung</a:t>
            </a: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2133600" y="1194120"/>
            <a:ext cx="1752600" cy="304800"/>
          </a:xfrm>
          <a:prstGeom prst="wedgeRectCallout">
            <a:avLst>
              <a:gd name="adj1" fmla="val -45380"/>
              <a:gd name="adj2" fmla="val 113023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Switch-Ausdruck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69925" y="4327525"/>
            <a:ext cx="11208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 dirty="0"/>
              <a:t>Semantik</a:t>
            </a:r>
          </a:p>
        </p:txBody>
      </p:sp>
      <p:grpSp>
        <p:nvGrpSpPr>
          <p:cNvPr id="141324" name="Group 12"/>
          <p:cNvGrpSpPr>
            <a:grpSpLocks/>
          </p:cNvGrpSpPr>
          <p:nvPr/>
        </p:nvGrpSpPr>
        <p:grpSpPr bwMode="auto">
          <a:xfrm>
            <a:off x="4360863" y="4343401"/>
            <a:ext cx="4703762" cy="1570038"/>
            <a:chOff x="2747" y="2736"/>
            <a:chExt cx="2963" cy="989"/>
          </a:xfrm>
        </p:grpSpPr>
        <p:sp>
          <p:nvSpPr>
            <p:cNvPr id="18444" name="Text Box 8"/>
            <p:cNvSpPr txBox="1">
              <a:spLocks noChangeArrowheads="1"/>
            </p:cNvSpPr>
            <p:nvPr/>
          </p:nvSpPr>
          <p:spPr bwMode="auto">
            <a:xfrm>
              <a:off x="2747" y="2974"/>
              <a:ext cx="2963" cy="7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tabLst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AutoNum type="arabicPeriod"/>
              </a:pPr>
              <a:r>
                <a:rPr lang="de-AT" altLang="en-US" sz="1600" dirty="0" smtClean="0"/>
                <a:t>Switch-Ausdruck </a:t>
              </a:r>
              <a:r>
                <a:rPr lang="de-AT" altLang="en-US" sz="1600" dirty="0"/>
                <a:t>ganzzahlig, </a:t>
              </a:r>
              <a:r>
                <a:rPr lang="de-AT" altLang="en-US" sz="1600" i="1" dirty="0" err="1"/>
                <a:t>char</a:t>
              </a:r>
              <a:r>
                <a:rPr lang="de-AT" altLang="en-US" sz="1600" dirty="0"/>
                <a:t> oder </a:t>
              </a:r>
              <a:r>
                <a:rPr lang="de-AT" altLang="en-US" sz="1600" i="1" dirty="0"/>
                <a:t>String</a:t>
              </a:r>
            </a:p>
            <a:p>
              <a:pPr>
                <a:spcBef>
                  <a:spcPts val="300"/>
                </a:spcBef>
                <a:buFontTx/>
                <a:buAutoNum type="arabicPeriod"/>
              </a:pPr>
              <a:r>
                <a:rPr lang="de-AT" altLang="en-US" sz="1600" dirty="0" smtClean="0"/>
                <a:t>Case-Marken </a:t>
              </a:r>
              <a:r>
                <a:rPr lang="de-AT" altLang="en-US" sz="1600" dirty="0"/>
                <a:t>müssen Konstanten sein</a:t>
              </a:r>
            </a:p>
            <a:p>
              <a:pPr>
                <a:spcBef>
                  <a:spcPts val="300"/>
                </a:spcBef>
                <a:buFontTx/>
                <a:buAutoNum type="arabicPeriod"/>
              </a:pPr>
              <a:r>
                <a:rPr lang="de-AT" altLang="en-US" sz="1600" dirty="0"/>
                <a:t>ihr Typ muss zum Typ des </a:t>
              </a:r>
              <a:r>
                <a:rPr lang="de-AT" altLang="en-US" sz="1600" dirty="0" smtClean="0"/>
                <a:t>Switch-Ausdrucks </a:t>
              </a:r>
              <a:r>
                <a:rPr lang="de-AT" altLang="en-US" sz="1600" dirty="0"/>
                <a:t>passen</a:t>
              </a:r>
            </a:p>
            <a:p>
              <a:pPr>
                <a:spcBef>
                  <a:spcPts val="300"/>
                </a:spcBef>
                <a:buFontTx/>
                <a:buAutoNum type="arabicPeriod"/>
              </a:pPr>
              <a:r>
                <a:rPr lang="de-AT" altLang="en-US" sz="1600" dirty="0" smtClean="0"/>
                <a:t>Case-Marken </a:t>
              </a:r>
              <a:r>
                <a:rPr lang="de-AT" altLang="en-US" sz="1600" dirty="0"/>
                <a:t>müssen voneinander verschieden sein</a:t>
              </a:r>
            </a:p>
          </p:txBody>
        </p:sp>
        <p:sp>
          <p:nvSpPr>
            <p:cNvPr id="18445" name="Text Box 9"/>
            <p:cNvSpPr txBox="1">
              <a:spLocks noChangeArrowheads="1"/>
            </p:cNvSpPr>
            <p:nvPr/>
          </p:nvSpPr>
          <p:spPr bwMode="auto">
            <a:xfrm>
              <a:off x="2747" y="2736"/>
              <a:ext cx="93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Bedingungen</a:t>
              </a:r>
            </a:p>
          </p:txBody>
        </p:sp>
      </p:grpSp>
      <p:grpSp>
        <p:nvGrpSpPr>
          <p:cNvPr id="141325" name="Group 13"/>
          <p:cNvGrpSpPr>
            <a:grpSpLocks/>
          </p:cNvGrpSpPr>
          <p:nvPr/>
        </p:nvGrpSpPr>
        <p:grpSpPr bwMode="auto">
          <a:xfrm>
            <a:off x="6189663" y="1804766"/>
            <a:ext cx="2449512" cy="1936750"/>
            <a:chOff x="3899" y="1324"/>
            <a:chExt cx="1543" cy="1220"/>
          </a:xfrm>
        </p:grpSpPr>
        <p:sp>
          <p:nvSpPr>
            <p:cNvPr id="18442" name="Text Box 10"/>
            <p:cNvSpPr txBox="1">
              <a:spLocks noChangeArrowheads="1"/>
            </p:cNvSpPr>
            <p:nvPr/>
          </p:nvSpPr>
          <p:spPr bwMode="auto">
            <a:xfrm>
              <a:off x="3899" y="1562"/>
              <a:ext cx="1543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tabLst>
                  <a:tab pos="3746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3746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3746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3746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746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 dirty="0"/>
                <a:t>springt ans Ende der</a:t>
              </a:r>
              <a:br>
                <a:rPr lang="de-AT" altLang="en-US" sz="1600" dirty="0"/>
              </a:br>
              <a:r>
                <a:rPr lang="de-AT" altLang="en-US" sz="1600" dirty="0"/>
                <a:t>Switch-Anweisung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 dirty="0"/>
                <a:t>wenn </a:t>
              </a:r>
              <a:r>
                <a:rPr lang="de-AT" altLang="en-US" sz="1600" i="1" dirty="0"/>
                <a:t>break</a:t>
              </a:r>
              <a:r>
                <a:rPr lang="de-AT" altLang="en-US" sz="1600" dirty="0"/>
                <a:t> fehlt, läuft</a:t>
              </a:r>
              <a:br>
                <a:rPr lang="de-AT" altLang="en-US" sz="1600" dirty="0"/>
              </a:br>
              <a:r>
                <a:rPr lang="de-AT" altLang="en-US" sz="1600" dirty="0"/>
                <a:t>Programm über nächste</a:t>
              </a:r>
              <a:br>
                <a:rPr lang="de-AT" altLang="en-US" sz="1600" dirty="0"/>
              </a:br>
              <a:r>
                <a:rPr lang="de-AT" altLang="en-US" sz="1600" dirty="0" smtClean="0"/>
                <a:t>Case-Marke </a:t>
              </a:r>
              <a:r>
                <a:rPr lang="de-AT" altLang="en-US" sz="1600" dirty="0"/>
                <a:t>weiter</a:t>
              </a:r>
              <a:br>
                <a:rPr lang="de-AT" altLang="en-US" sz="1600" dirty="0"/>
              </a:br>
              <a:r>
                <a:rPr lang="de-AT" altLang="en-US" sz="1600" dirty="0"/>
                <a:t>(häufige Fehlerursache!!)</a:t>
              </a:r>
            </a:p>
          </p:txBody>
        </p:sp>
        <p:sp>
          <p:nvSpPr>
            <p:cNvPr id="18443" name="Text Box 11"/>
            <p:cNvSpPr txBox="1">
              <a:spLocks noChangeArrowheads="1"/>
            </p:cNvSpPr>
            <p:nvPr/>
          </p:nvSpPr>
          <p:spPr bwMode="auto">
            <a:xfrm>
              <a:off x="3899" y="1324"/>
              <a:ext cx="12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 dirty="0"/>
                <a:t>Break-Anweisung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BA0AD9-21CD-43F7-BAE8-55C95C000F0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e-DE" altLang="en-US" sz="140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Syntax der Switch-Anweisung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4455" y="1509713"/>
            <a:ext cx="7619137" cy="2376035"/>
          </a:xfrm>
          <a:prstGeom prst="rect">
            <a:avLst/>
          </a:prstGeom>
          <a:solidFill>
            <a:srgbClr val="FFFF99"/>
          </a:solidFill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4287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4287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4287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4287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287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Statement	=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Assignment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IfStatement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SwitchStatement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de-AT" altLang="en-US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BreakStatement</a:t>
            </a:r>
            <a:r>
              <a:rPr lang="de-AT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... | Block.</a:t>
            </a:r>
          </a:p>
          <a:p>
            <a:pPr>
              <a:buFontTx/>
              <a:buNone/>
            </a:pP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SwitchStatement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= "</a:t>
            </a:r>
            <a:r>
              <a:rPr lang="de-AT" altLang="en-US" sz="14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"</a:t>
            </a:r>
            <a:r>
              <a:rPr lang="de-AT" altLang="en-US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de-AT" altLang="en-US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</a:t>
            </a:r>
            <a:r>
              <a:rPr lang="de-AT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de-AT" altLang="en-US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"</a:t>
            </a:r>
            <a:r>
              <a:rPr lang="de-AT" altLang="en-US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{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LabelSeq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StatementSeq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"</a:t>
            </a:r>
            <a:r>
              <a:rPr lang="de-AT" altLang="en-US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  <a:p>
            <a:pPr>
              <a:buFontTx/>
              <a:buNone/>
            </a:pP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LabelSeq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= Label {Label}.</a:t>
            </a:r>
          </a:p>
          <a:p>
            <a:pPr>
              <a:buFontTx/>
              <a:buNone/>
            </a:pPr>
            <a:r>
              <a:rPr lang="de-AT" altLang="en-US" sz="1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StatementSeq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= Statement {Statement}.</a:t>
            </a:r>
          </a:p>
          <a:p>
            <a:pPr>
              <a:buFontTx/>
              <a:buNone/>
            </a:pP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 	= "</a:t>
            </a:r>
            <a:r>
              <a:rPr lang="de-AT" altLang="en-US" sz="14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de-AT" altLang="en-US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ConstExpr</a:t>
            </a:r>
            <a:r>
              <a:rPr lang="de-AT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de-AT" altLang="en-US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endParaRPr lang="de-AT" altLang="en-US" sz="1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"</a:t>
            </a:r>
            <a:r>
              <a:rPr lang="de-AT" altLang="en-US" sz="14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default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"</a:t>
            </a:r>
            <a:r>
              <a:rPr lang="de-AT" altLang="en-US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  <a:p>
            <a:pPr>
              <a:buFontTx/>
              <a:buNone/>
            </a:pPr>
            <a:endParaRPr lang="de-AT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AT" altLang="en-US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BreakStatement</a:t>
            </a:r>
            <a:r>
              <a:rPr lang="de-AT" altLang="en-U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= "</a:t>
            </a:r>
            <a:r>
              <a:rPr lang="de-AT" altLang="en-U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</a:t>
            </a:r>
            <a:r>
              <a:rPr lang="de-AT" altLang="en-U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";"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453BE1-7357-4D2B-964D-6AEF8E813F5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e-DE" altLang="en-US" sz="140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Unterschied zwischen If und Switch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127125" y="1371600"/>
            <a:ext cx="3527425" cy="24622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==1 ||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==3 ||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||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==7 ||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==8 ||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||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==12)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31;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==4 ||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||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==9 ||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==11)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30;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==2)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28;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");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181600" y="1371600"/>
            <a:ext cx="2994218" cy="24622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3: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5: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7: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8: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10: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12: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31; break;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4: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6: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9: 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11: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 30; break;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2: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28; break</a:t>
            </a:r>
            <a:r>
              <a:rPr lang="de-AT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default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Out.println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de-AT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de-AT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1050925" y="3935579"/>
            <a:ext cx="2651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prüft Bedingungen sequentiell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29125" y="3949867"/>
            <a:ext cx="3433763" cy="2443162"/>
            <a:chOff x="4429125" y="3949867"/>
            <a:chExt cx="3433763" cy="2443162"/>
          </a:xfrm>
        </p:grpSpPr>
        <p:sp>
          <p:nvSpPr>
            <p:cNvPr id="20488" name="Text Box 7"/>
            <p:cNvSpPr txBox="1">
              <a:spLocks noChangeArrowheads="1"/>
            </p:cNvSpPr>
            <p:nvPr/>
          </p:nvSpPr>
          <p:spPr bwMode="auto">
            <a:xfrm>
              <a:off x="5181600" y="3949867"/>
              <a:ext cx="196691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benutzt Sprungtabelle</a:t>
              </a:r>
            </a:p>
          </p:txBody>
        </p:sp>
        <p:sp>
          <p:nvSpPr>
            <p:cNvPr id="20489" name="Rectangle 8"/>
            <p:cNvSpPr>
              <a:spLocks noChangeArrowheads="1"/>
            </p:cNvSpPr>
            <p:nvPr/>
          </p:nvSpPr>
          <p:spPr bwMode="auto">
            <a:xfrm>
              <a:off x="5715000" y="4330867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490" name="Text Box 9"/>
            <p:cNvSpPr txBox="1">
              <a:spLocks noChangeArrowheads="1"/>
            </p:cNvSpPr>
            <p:nvPr/>
          </p:nvSpPr>
          <p:spPr bwMode="auto">
            <a:xfrm>
              <a:off x="5486400" y="4254667"/>
              <a:ext cx="2603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1</a:t>
              </a:r>
            </a:p>
          </p:txBody>
        </p:sp>
        <p:sp>
          <p:nvSpPr>
            <p:cNvPr id="20491" name="Rectangle 10"/>
            <p:cNvSpPr>
              <a:spLocks noChangeArrowheads="1"/>
            </p:cNvSpPr>
            <p:nvPr/>
          </p:nvSpPr>
          <p:spPr bwMode="auto">
            <a:xfrm>
              <a:off x="5715000" y="4483267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492" name="Text Box 11"/>
            <p:cNvSpPr txBox="1">
              <a:spLocks noChangeArrowheads="1"/>
            </p:cNvSpPr>
            <p:nvPr/>
          </p:nvSpPr>
          <p:spPr bwMode="auto">
            <a:xfrm>
              <a:off x="5486400" y="4407067"/>
              <a:ext cx="2603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2</a:t>
              </a:r>
            </a:p>
          </p:txBody>
        </p:sp>
        <p:sp>
          <p:nvSpPr>
            <p:cNvPr id="20493" name="Rectangle 12"/>
            <p:cNvSpPr>
              <a:spLocks noChangeArrowheads="1"/>
            </p:cNvSpPr>
            <p:nvPr/>
          </p:nvSpPr>
          <p:spPr bwMode="auto">
            <a:xfrm>
              <a:off x="5715000" y="4634079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494" name="Text Box 13"/>
            <p:cNvSpPr txBox="1">
              <a:spLocks noChangeArrowheads="1"/>
            </p:cNvSpPr>
            <p:nvPr/>
          </p:nvSpPr>
          <p:spPr bwMode="auto">
            <a:xfrm>
              <a:off x="5486400" y="4557879"/>
              <a:ext cx="2603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3</a:t>
              </a:r>
            </a:p>
          </p:txBody>
        </p:sp>
        <p:sp>
          <p:nvSpPr>
            <p:cNvPr id="20495" name="Rectangle 14"/>
            <p:cNvSpPr>
              <a:spLocks noChangeArrowheads="1"/>
            </p:cNvSpPr>
            <p:nvPr/>
          </p:nvSpPr>
          <p:spPr bwMode="auto">
            <a:xfrm>
              <a:off x="5715000" y="4786479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496" name="Text Box 15"/>
            <p:cNvSpPr txBox="1">
              <a:spLocks noChangeArrowheads="1"/>
            </p:cNvSpPr>
            <p:nvPr/>
          </p:nvSpPr>
          <p:spPr bwMode="auto">
            <a:xfrm>
              <a:off x="5486400" y="4710279"/>
              <a:ext cx="2603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4</a:t>
              </a:r>
            </a:p>
          </p:txBody>
        </p:sp>
        <p:sp>
          <p:nvSpPr>
            <p:cNvPr id="20497" name="Rectangle 16"/>
            <p:cNvSpPr>
              <a:spLocks noChangeArrowheads="1"/>
            </p:cNvSpPr>
            <p:nvPr/>
          </p:nvSpPr>
          <p:spPr bwMode="auto">
            <a:xfrm>
              <a:off x="5715000" y="4940467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498" name="Text Box 17"/>
            <p:cNvSpPr txBox="1">
              <a:spLocks noChangeArrowheads="1"/>
            </p:cNvSpPr>
            <p:nvPr/>
          </p:nvSpPr>
          <p:spPr bwMode="auto">
            <a:xfrm>
              <a:off x="5486400" y="4864267"/>
              <a:ext cx="2603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5</a:t>
              </a:r>
            </a:p>
          </p:txBody>
        </p:sp>
        <p:sp>
          <p:nvSpPr>
            <p:cNvPr id="20499" name="Rectangle 18"/>
            <p:cNvSpPr>
              <a:spLocks noChangeArrowheads="1"/>
            </p:cNvSpPr>
            <p:nvPr/>
          </p:nvSpPr>
          <p:spPr bwMode="auto">
            <a:xfrm>
              <a:off x="5715000" y="5092867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500" name="Text Box 19"/>
            <p:cNvSpPr txBox="1">
              <a:spLocks noChangeArrowheads="1"/>
            </p:cNvSpPr>
            <p:nvPr/>
          </p:nvSpPr>
          <p:spPr bwMode="auto">
            <a:xfrm>
              <a:off x="5486400" y="5016667"/>
              <a:ext cx="2603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6</a:t>
              </a:r>
            </a:p>
          </p:txBody>
        </p:sp>
        <p:sp>
          <p:nvSpPr>
            <p:cNvPr id="20501" name="Rectangle 20"/>
            <p:cNvSpPr>
              <a:spLocks noChangeArrowheads="1"/>
            </p:cNvSpPr>
            <p:nvPr/>
          </p:nvSpPr>
          <p:spPr bwMode="auto">
            <a:xfrm>
              <a:off x="5715000" y="5243679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502" name="Text Box 21"/>
            <p:cNvSpPr txBox="1">
              <a:spLocks noChangeArrowheads="1"/>
            </p:cNvSpPr>
            <p:nvPr/>
          </p:nvSpPr>
          <p:spPr bwMode="auto">
            <a:xfrm>
              <a:off x="5486400" y="5167479"/>
              <a:ext cx="2603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7</a:t>
              </a:r>
            </a:p>
          </p:txBody>
        </p:sp>
        <p:sp>
          <p:nvSpPr>
            <p:cNvPr id="20503" name="Rectangle 22"/>
            <p:cNvSpPr>
              <a:spLocks noChangeArrowheads="1"/>
            </p:cNvSpPr>
            <p:nvPr/>
          </p:nvSpPr>
          <p:spPr bwMode="auto">
            <a:xfrm>
              <a:off x="5715000" y="5396079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504" name="Text Box 23"/>
            <p:cNvSpPr txBox="1">
              <a:spLocks noChangeArrowheads="1"/>
            </p:cNvSpPr>
            <p:nvPr/>
          </p:nvSpPr>
          <p:spPr bwMode="auto">
            <a:xfrm>
              <a:off x="5486400" y="5319879"/>
              <a:ext cx="2603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8</a:t>
              </a:r>
            </a:p>
          </p:txBody>
        </p:sp>
        <p:sp>
          <p:nvSpPr>
            <p:cNvPr id="20505" name="Rectangle 24"/>
            <p:cNvSpPr>
              <a:spLocks noChangeArrowheads="1"/>
            </p:cNvSpPr>
            <p:nvPr/>
          </p:nvSpPr>
          <p:spPr bwMode="auto">
            <a:xfrm>
              <a:off x="5715000" y="5550067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506" name="Text Box 25"/>
            <p:cNvSpPr txBox="1">
              <a:spLocks noChangeArrowheads="1"/>
            </p:cNvSpPr>
            <p:nvPr/>
          </p:nvSpPr>
          <p:spPr bwMode="auto">
            <a:xfrm>
              <a:off x="5486400" y="5473867"/>
              <a:ext cx="2603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9</a:t>
              </a:r>
            </a:p>
          </p:txBody>
        </p:sp>
        <p:sp>
          <p:nvSpPr>
            <p:cNvPr id="20507" name="Rectangle 26"/>
            <p:cNvSpPr>
              <a:spLocks noChangeArrowheads="1"/>
            </p:cNvSpPr>
            <p:nvPr/>
          </p:nvSpPr>
          <p:spPr bwMode="auto">
            <a:xfrm>
              <a:off x="5715000" y="5702467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508" name="Text Box 27"/>
            <p:cNvSpPr txBox="1">
              <a:spLocks noChangeArrowheads="1"/>
            </p:cNvSpPr>
            <p:nvPr/>
          </p:nvSpPr>
          <p:spPr bwMode="auto">
            <a:xfrm>
              <a:off x="5416550" y="5626267"/>
              <a:ext cx="3365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10</a:t>
              </a:r>
            </a:p>
          </p:txBody>
        </p:sp>
        <p:sp>
          <p:nvSpPr>
            <p:cNvPr id="20509" name="Rectangle 28"/>
            <p:cNvSpPr>
              <a:spLocks noChangeArrowheads="1"/>
            </p:cNvSpPr>
            <p:nvPr/>
          </p:nvSpPr>
          <p:spPr bwMode="auto">
            <a:xfrm>
              <a:off x="5715000" y="5853279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510" name="Text Box 29"/>
            <p:cNvSpPr txBox="1">
              <a:spLocks noChangeArrowheads="1"/>
            </p:cNvSpPr>
            <p:nvPr/>
          </p:nvSpPr>
          <p:spPr bwMode="auto">
            <a:xfrm>
              <a:off x="5410200" y="5777079"/>
              <a:ext cx="3365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11</a:t>
              </a:r>
            </a:p>
          </p:txBody>
        </p:sp>
        <p:sp>
          <p:nvSpPr>
            <p:cNvPr id="20511" name="Rectangle 30"/>
            <p:cNvSpPr>
              <a:spLocks noChangeArrowheads="1"/>
            </p:cNvSpPr>
            <p:nvPr/>
          </p:nvSpPr>
          <p:spPr bwMode="auto">
            <a:xfrm>
              <a:off x="5715000" y="6005679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512" name="Text Box 31"/>
            <p:cNvSpPr txBox="1">
              <a:spLocks noChangeArrowheads="1"/>
            </p:cNvSpPr>
            <p:nvPr/>
          </p:nvSpPr>
          <p:spPr bwMode="auto">
            <a:xfrm>
              <a:off x="5403850" y="5929479"/>
              <a:ext cx="3365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12</a:t>
              </a:r>
            </a:p>
          </p:txBody>
        </p:sp>
        <p:sp>
          <p:nvSpPr>
            <p:cNvPr id="20513" name="Rectangle 32"/>
            <p:cNvSpPr>
              <a:spLocks noChangeArrowheads="1"/>
            </p:cNvSpPr>
            <p:nvPr/>
          </p:nvSpPr>
          <p:spPr bwMode="auto">
            <a:xfrm>
              <a:off x="5715000" y="6158079"/>
              <a:ext cx="304800" cy="1524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514" name="Text Box 33"/>
            <p:cNvSpPr txBox="1">
              <a:spLocks noChangeArrowheads="1"/>
            </p:cNvSpPr>
            <p:nvPr/>
          </p:nvSpPr>
          <p:spPr bwMode="auto">
            <a:xfrm>
              <a:off x="5124450" y="6081879"/>
              <a:ext cx="6096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200"/>
                <a:t>default</a:t>
              </a:r>
            </a:p>
          </p:txBody>
        </p:sp>
        <p:sp>
          <p:nvSpPr>
            <p:cNvPr id="20515" name="Line 34"/>
            <p:cNvSpPr>
              <a:spLocks noChangeShapeType="1"/>
            </p:cNvSpPr>
            <p:nvPr/>
          </p:nvSpPr>
          <p:spPr bwMode="auto">
            <a:xfrm>
              <a:off x="5918200" y="4413417"/>
              <a:ext cx="88265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6" name="Line 35"/>
            <p:cNvSpPr>
              <a:spLocks noChangeShapeType="1"/>
            </p:cNvSpPr>
            <p:nvPr/>
          </p:nvSpPr>
          <p:spPr bwMode="auto">
            <a:xfrm>
              <a:off x="5899150" y="4711867"/>
              <a:ext cx="21590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7" name="Line 36"/>
            <p:cNvSpPr>
              <a:spLocks noChangeShapeType="1"/>
            </p:cNvSpPr>
            <p:nvPr/>
          </p:nvSpPr>
          <p:spPr bwMode="auto">
            <a:xfrm>
              <a:off x="5899150" y="5016667"/>
              <a:ext cx="21590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8" name="Line 37"/>
            <p:cNvSpPr>
              <a:spLocks noChangeShapeType="1"/>
            </p:cNvSpPr>
            <p:nvPr/>
          </p:nvSpPr>
          <p:spPr bwMode="auto">
            <a:xfrm>
              <a:off x="5899150" y="5321467"/>
              <a:ext cx="21590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9" name="Line 38"/>
            <p:cNvSpPr>
              <a:spLocks noChangeShapeType="1"/>
            </p:cNvSpPr>
            <p:nvPr/>
          </p:nvSpPr>
          <p:spPr bwMode="auto">
            <a:xfrm>
              <a:off x="5892800" y="5473867"/>
              <a:ext cx="21590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0" name="Line 39"/>
            <p:cNvSpPr>
              <a:spLocks noChangeShapeType="1"/>
            </p:cNvSpPr>
            <p:nvPr/>
          </p:nvSpPr>
          <p:spPr bwMode="auto">
            <a:xfrm>
              <a:off x="5899150" y="5772317"/>
              <a:ext cx="21590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1" name="Line 40"/>
            <p:cNvSpPr>
              <a:spLocks noChangeShapeType="1"/>
            </p:cNvSpPr>
            <p:nvPr/>
          </p:nvSpPr>
          <p:spPr bwMode="auto">
            <a:xfrm>
              <a:off x="5905500" y="6083467"/>
              <a:ext cx="21590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2" name="Line 41"/>
            <p:cNvSpPr>
              <a:spLocks noChangeShapeType="1"/>
            </p:cNvSpPr>
            <p:nvPr/>
          </p:nvSpPr>
          <p:spPr bwMode="auto">
            <a:xfrm flipV="1">
              <a:off x="6115050" y="4413417"/>
              <a:ext cx="0" cy="167640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3" name="Line 42"/>
            <p:cNvSpPr>
              <a:spLocks noChangeShapeType="1"/>
            </p:cNvSpPr>
            <p:nvPr/>
          </p:nvSpPr>
          <p:spPr bwMode="auto">
            <a:xfrm>
              <a:off x="5905500" y="5175417"/>
              <a:ext cx="9017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4" name="Line 43"/>
            <p:cNvSpPr>
              <a:spLocks noChangeShapeType="1"/>
            </p:cNvSpPr>
            <p:nvPr/>
          </p:nvSpPr>
          <p:spPr bwMode="auto">
            <a:xfrm>
              <a:off x="5905500" y="4870617"/>
              <a:ext cx="3810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5" name="Line 44"/>
            <p:cNvSpPr>
              <a:spLocks noChangeShapeType="1"/>
            </p:cNvSpPr>
            <p:nvPr/>
          </p:nvSpPr>
          <p:spPr bwMode="auto">
            <a:xfrm>
              <a:off x="5905500" y="5619917"/>
              <a:ext cx="3810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6" name="Line 45"/>
            <p:cNvSpPr>
              <a:spLocks noChangeShapeType="1"/>
            </p:cNvSpPr>
            <p:nvPr/>
          </p:nvSpPr>
          <p:spPr bwMode="auto">
            <a:xfrm>
              <a:off x="5899150" y="5924717"/>
              <a:ext cx="381000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7" name="Line 46"/>
            <p:cNvSpPr>
              <a:spLocks noChangeShapeType="1"/>
            </p:cNvSpPr>
            <p:nvPr/>
          </p:nvSpPr>
          <p:spPr bwMode="auto">
            <a:xfrm>
              <a:off x="6286500" y="4870617"/>
              <a:ext cx="0" cy="105410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8" name="Line 47"/>
            <p:cNvSpPr>
              <a:spLocks noChangeShapeType="1"/>
            </p:cNvSpPr>
            <p:nvPr/>
          </p:nvSpPr>
          <p:spPr bwMode="auto">
            <a:xfrm>
              <a:off x="5911850" y="4559467"/>
              <a:ext cx="5969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9" name="Line 48"/>
            <p:cNvSpPr>
              <a:spLocks noChangeShapeType="1"/>
            </p:cNvSpPr>
            <p:nvPr/>
          </p:nvSpPr>
          <p:spPr bwMode="auto">
            <a:xfrm>
              <a:off x="6508750" y="4559467"/>
              <a:ext cx="0" cy="2032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0" name="Line 49"/>
            <p:cNvSpPr>
              <a:spLocks noChangeShapeType="1"/>
            </p:cNvSpPr>
            <p:nvPr/>
          </p:nvSpPr>
          <p:spPr bwMode="auto">
            <a:xfrm>
              <a:off x="6508750" y="4769017"/>
              <a:ext cx="3048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1" name="Line 51"/>
            <p:cNvSpPr>
              <a:spLocks noChangeShapeType="1"/>
            </p:cNvSpPr>
            <p:nvPr/>
          </p:nvSpPr>
          <p:spPr bwMode="auto">
            <a:xfrm>
              <a:off x="5905500" y="6248567"/>
              <a:ext cx="9017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2" name="Text Box 52"/>
            <p:cNvSpPr txBox="1">
              <a:spLocks noChangeArrowheads="1"/>
            </p:cNvSpPr>
            <p:nvPr/>
          </p:nvSpPr>
          <p:spPr bwMode="auto">
            <a:xfrm>
              <a:off x="6816725" y="4227679"/>
              <a:ext cx="10334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days = 31;</a:t>
              </a:r>
            </a:p>
          </p:txBody>
        </p:sp>
        <p:sp>
          <p:nvSpPr>
            <p:cNvPr id="20533" name="Text Box 53"/>
            <p:cNvSpPr txBox="1">
              <a:spLocks noChangeArrowheads="1"/>
            </p:cNvSpPr>
            <p:nvPr/>
          </p:nvSpPr>
          <p:spPr bwMode="auto">
            <a:xfrm>
              <a:off x="6823075" y="4576929"/>
              <a:ext cx="10334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days = 28;</a:t>
              </a:r>
            </a:p>
          </p:txBody>
        </p:sp>
        <p:sp>
          <p:nvSpPr>
            <p:cNvPr id="20534" name="Text Box 54"/>
            <p:cNvSpPr txBox="1">
              <a:spLocks noChangeArrowheads="1"/>
            </p:cNvSpPr>
            <p:nvPr/>
          </p:nvSpPr>
          <p:spPr bwMode="auto">
            <a:xfrm>
              <a:off x="6829425" y="4989679"/>
              <a:ext cx="10334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days = 30;</a:t>
              </a:r>
            </a:p>
          </p:txBody>
        </p:sp>
        <p:sp>
          <p:nvSpPr>
            <p:cNvPr id="20535" name="Text Box 55"/>
            <p:cNvSpPr txBox="1">
              <a:spLocks noChangeArrowheads="1"/>
            </p:cNvSpPr>
            <p:nvPr/>
          </p:nvSpPr>
          <p:spPr bwMode="auto">
            <a:xfrm>
              <a:off x="6835775" y="6056479"/>
              <a:ext cx="5810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error</a:t>
              </a:r>
            </a:p>
          </p:txBody>
        </p:sp>
        <p:sp>
          <p:nvSpPr>
            <p:cNvPr id="20536" name="Line 56"/>
            <p:cNvSpPr>
              <a:spLocks noChangeShapeType="1"/>
            </p:cNvSpPr>
            <p:nvPr/>
          </p:nvSpPr>
          <p:spPr bwMode="auto">
            <a:xfrm>
              <a:off x="5089525" y="5151604"/>
              <a:ext cx="2667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7" name="Text Box 57"/>
            <p:cNvSpPr txBox="1">
              <a:spLocks noChangeArrowheads="1"/>
            </p:cNvSpPr>
            <p:nvPr/>
          </p:nvSpPr>
          <p:spPr bwMode="auto">
            <a:xfrm>
              <a:off x="4429125" y="4965867"/>
              <a:ext cx="7048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dirty="0" err="1"/>
                <a:t>month</a:t>
              </a:r>
              <a:endParaRPr lang="de-AT" altLang="en-US" sz="16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129087" y="5151604"/>
            <a:ext cx="3167342" cy="115416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b="1" dirty="0" smtClean="0"/>
              <a:t>Bewertung der Switch-Anweisung</a:t>
            </a:r>
          </a:p>
          <a:p>
            <a:pPr>
              <a:tabLst>
                <a:tab pos="177800" algn="l"/>
              </a:tabLst>
            </a:pPr>
            <a:r>
              <a:rPr lang="de-AT" dirty="0" smtClean="0"/>
              <a:t>+	schneller</a:t>
            </a:r>
          </a:p>
          <a:p>
            <a:pPr>
              <a:tabLst>
                <a:tab pos="177800" algn="l"/>
              </a:tabLst>
            </a:pPr>
            <a:r>
              <a:rPr lang="de-AT" dirty="0" smtClean="0"/>
              <a:t>-	speicheraufwändiger, z.B. bei</a:t>
            </a:r>
            <a:br>
              <a:rPr lang="de-AT" dirty="0" smtClean="0"/>
            </a:br>
            <a:r>
              <a:rPr lang="de-AT" dirty="0" smtClean="0"/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1: ...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10000: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3152171"/>
            <a:ext cx="4020273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29399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3. Verzweigungen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3.1	</a:t>
            </a:r>
            <a:r>
              <a:rPr lang="de-AT" sz="2000" dirty="0" err="1" smtClean="0"/>
              <a:t>If</a:t>
            </a:r>
            <a:r>
              <a:rPr lang="de-AT" sz="2000" dirty="0" smtClean="0"/>
              <a:t>-Anweisung (Vergleiche)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3.2	Zusammengesetzte Vergleiche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3.3	Datentyp </a:t>
            </a:r>
            <a:r>
              <a:rPr lang="de-AT" sz="2000" i="1" dirty="0" err="1" smtClean="0"/>
              <a:t>boolean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3.4	Switch-Anweisung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3.5	Bedingte Ausdrücke</a:t>
            </a:r>
          </a:p>
        </p:txBody>
      </p:sp>
    </p:spTree>
    <p:extLst>
      <p:ext uri="{BB962C8B-B14F-4D97-AF65-F5344CB8AC3E}">
        <p14:creationId xmlns:p14="http://schemas.microsoft.com/office/powerpoint/2010/main" val="34523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D71822-BAF3-496D-A34B-11E593252B1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e-DE" altLang="en-US" sz="140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Bedingte Ausdrücke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253924"/>
            <a:ext cx="1561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Häufiges Muster</a:t>
            </a:r>
            <a:endParaRPr lang="de-AT" dirty="0"/>
          </a:p>
        </p:txBody>
      </p:sp>
      <p:sp>
        <p:nvSpPr>
          <p:cNvPr id="3" name="TextBox 2"/>
          <p:cNvSpPr txBox="1"/>
          <p:nvPr/>
        </p:nvSpPr>
        <p:spPr>
          <a:xfrm>
            <a:off x="941408" y="1686048"/>
            <a:ext cx="1055097" cy="116955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(a &gt; b) {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a;</a:t>
            </a:r>
          </a:p>
          <a:p>
            <a:pPr>
              <a:tabLst>
                <a:tab pos="177800" algn="l"/>
              </a:tabLst>
            </a:pP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= b;</a:t>
            </a:r>
          </a:p>
          <a:p>
            <a:pPr>
              <a:tabLst>
                <a:tab pos="177800" algn="l"/>
              </a:tabLst>
            </a:pP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247446" y="1592478"/>
            <a:ext cx="3536562" cy="791466"/>
            <a:chOff x="2247446" y="1592478"/>
            <a:chExt cx="3536562" cy="791466"/>
          </a:xfrm>
        </p:grpSpPr>
        <p:sp>
          <p:nvSpPr>
            <p:cNvPr id="4" name="Right Arrow 3"/>
            <p:cNvSpPr/>
            <p:nvPr/>
          </p:nvSpPr>
          <p:spPr bwMode="auto">
            <a:xfrm>
              <a:off x="2280213" y="2129742"/>
              <a:ext cx="1584984" cy="200628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47446" y="1592478"/>
              <a:ext cx="16177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dirty="0" smtClean="0"/>
                <a:t>kann geschrieben</a:t>
              </a:r>
            </a:p>
            <a:p>
              <a:pPr algn="ctr"/>
              <a:r>
                <a:rPr lang="de-AT" dirty="0" smtClean="0"/>
                <a:t>werden als</a:t>
              </a:r>
              <a:endParaRPr lang="de-AT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058856" y="2076167"/>
              <a:ext cx="1725152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max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a &gt; b ? a : b;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977667" y="1937667"/>
            <a:ext cx="2688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kürzer, aber </a:t>
            </a:r>
            <a:r>
              <a:rPr lang="de-AT" smtClean="0"/>
              <a:t>nicht schneller</a:t>
            </a:r>
            <a:endParaRPr lang="de-AT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e-AT" dirty="0" smtClean="0"/>
              <a:t>nicht unbedingt lesbarer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85800" y="3179183"/>
            <a:ext cx="7327480" cy="1069761"/>
            <a:chOff x="685800" y="3179183"/>
            <a:chExt cx="7327480" cy="1069761"/>
          </a:xfrm>
        </p:grpSpPr>
        <p:sp>
          <p:nvSpPr>
            <p:cNvPr id="16" name="TextBox 15"/>
            <p:cNvSpPr txBox="1"/>
            <p:nvPr/>
          </p:nvSpPr>
          <p:spPr>
            <a:xfrm>
              <a:off x="685800" y="3179183"/>
              <a:ext cx="788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Syntax</a:t>
              </a:r>
              <a:endParaRPr lang="de-AT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41408" y="3602613"/>
              <a:ext cx="3294235" cy="307777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CondExpr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BoolExpr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"?"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Expr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":"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Expr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V="1">
              <a:off x="3256344" y="3910390"/>
              <a:ext cx="0" cy="181337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/>
            <p:nvPr/>
          </p:nvCxnSpPr>
          <p:spPr bwMode="auto">
            <a:xfrm flipV="1">
              <a:off x="3865197" y="3910390"/>
              <a:ext cx="0" cy="181337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3256344" y="4091727"/>
              <a:ext cx="1010856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TextBox 10"/>
            <p:cNvSpPr txBox="1"/>
            <p:nvPr/>
          </p:nvSpPr>
          <p:spPr>
            <a:xfrm>
              <a:off x="4235643" y="3910390"/>
              <a:ext cx="3777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/>
                <a:t>können Ausdrücke sein, nicht nur Variablen</a:t>
              </a:r>
              <a:endParaRPr lang="de-AT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7759" y="4736889"/>
            <a:ext cx="3823354" cy="721622"/>
            <a:chOff x="687759" y="4736889"/>
            <a:chExt cx="3823354" cy="721622"/>
          </a:xfrm>
        </p:grpSpPr>
        <p:sp>
          <p:nvSpPr>
            <p:cNvPr id="15" name="TextBox 14"/>
            <p:cNvSpPr txBox="1"/>
            <p:nvPr/>
          </p:nvSpPr>
          <p:spPr>
            <a:xfrm>
              <a:off x="687759" y="4736889"/>
              <a:ext cx="38233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1" dirty="0" smtClean="0"/>
                <a:t>Kann als Teilausdruck verwendet werden</a:t>
              </a:r>
              <a:endParaRPr lang="de-AT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41408" y="5150734"/>
              <a:ext cx="2387192" cy="30777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size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c * 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 &gt; b ? a : b)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+ 1;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436933" y="5150734"/>
            <a:ext cx="2617836" cy="1169551"/>
            <a:chOff x="3436933" y="5150734"/>
            <a:chExt cx="2617836" cy="1169551"/>
          </a:xfrm>
        </p:grpSpPr>
        <p:sp>
          <p:nvSpPr>
            <p:cNvPr id="19" name="Right Arrow 18"/>
            <p:cNvSpPr/>
            <p:nvPr/>
          </p:nvSpPr>
          <p:spPr bwMode="auto">
            <a:xfrm>
              <a:off x="3436933" y="5192677"/>
              <a:ext cx="856527" cy="211321"/>
            </a:xfrm>
            <a:prstGeom prst="rightArrow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456254" y="5150734"/>
              <a:ext cx="1598515" cy="1169551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&gt; b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size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c * 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+ 1;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 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else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size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c * </a:t>
              </a:r>
              <a:r>
                <a:rPr lang="de-AT" sz="1400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 </a:t>
              </a: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+ 1;</a:t>
              </a:r>
            </a:p>
            <a:p>
              <a:pPr>
                <a:tabLst>
                  <a:tab pos="177800" algn="l"/>
                </a:tabLst>
              </a:pPr>
              <a:r>
                <a:rPr lang="de-AT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1339</Words>
  <Application>Microsoft Office PowerPoint</Application>
  <PresentationFormat>On-screen Show (4:3)</PresentationFormat>
  <Paragraphs>495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Symbol</vt:lpstr>
      <vt:lpstr>Times New Roman</vt:lpstr>
      <vt:lpstr>Wingdings 2</vt:lpstr>
      <vt:lpstr>Standarddesign</vt:lpstr>
      <vt:lpstr>PowerPoint Presentation</vt:lpstr>
      <vt:lpstr>If-Anweisung</vt:lpstr>
      <vt:lpstr>Anweisungsblöcke</vt:lpstr>
      <vt:lpstr>Vergleichsoperatoren</vt:lpstr>
      <vt:lpstr>Einrückungen</vt:lpstr>
      <vt:lpstr>if-else-Kaskaden</vt:lpstr>
      <vt:lpstr>Dangling Else</vt:lpstr>
      <vt:lpstr>Assertionen bei If-Anweisungen</vt:lpstr>
      <vt:lpstr>Programmbeurteilung</vt:lpstr>
      <vt:lpstr>PowerPoint Presentation</vt:lpstr>
      <vt:lpstr>Zusammengesetzte Vergleiche</vt:lpstr>
      <vt:lpstr>Kurzschlussauswertung</vt:lpstr>
      <vt:lpstr>Negation zusammengesetzter Vergleiche</vt:lpstr>
      <vt:lpstr>Beispiele zu De Morgan</vt:lpstr>
      <vt:lpstr>PowerPoint Presentation</vt:lpstr>
      <vt:lpstr>Datentyp boolean</vt:lpstr>
      <vt:lpstr>PowerPoint Presentation</vt:lpstr>
      <vt:lpstr>Switch-Anweisung</vt:lpstr>
      <vt:lpstr>Semantik der Switch-Anweisung</vt:lpstr>
      <vt:lpstr>Syntax der Switch-Anweisung</vt:lpstr>
      <vt:lpstr>Unterschied zwischen If und Switch</vt:lpstr>
      <vt:lpstr>PowerPoint Presentation</vt:lpstr>
      <vt:lpstr>Bedingte Ausdrücke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236</cp:revision>
  <cp:lastPrinted>2001-09-21T08:42:52Z</cp:lastPrinted>
  <dcterms:created xsi:type="dcterms:W3CDTF">2000-03-12T09:29:13Z</dcterms:created>
  <dcterms:modified xsi:type="dcterms:W3CDTF">2023-08-28T16:14:40Z</dcterms:modified>
</cp:coreProperties>
</file>