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72" r:id="rId2"/>
  </p:sldMasterIdLst>
  <p:notesMasterIdLst>
    <p:notesMasterId r:id="rId19"/>
  </p:notesMasterIdLst>
  <p:handoutMasterIdLst>
    <p:handoutMasterId r:id="rId20"/>
  </p:handoutMasterIdLst>
  <p:sldIdLst>
    <p:sldId id="308" r:id="rId3"/>
    <p:sldId id="289" r:id="rId4"/>
    <p:sldId id="290" r:id="rId5"/>
    <p:sldId id="315" r:id="rId6"/>
    <p:sldId id="309" r:id="rId7"/>
    <p:sldId id="293" r:id="rId8"/>
    <p:sldId id="294" r:id="rId9"/>
    <p:sldId id="310" r:id="rId10"/>
    <p:sldId id="295" r:id="rId11"/>
    <p:sldId id="307" r:id="rId12"/>
    <p:sldId id="297" r:id="rId13"/>
    <p:sldId id="311" r:id="rId14"/>
    <p:sldId id="298" r:id="rId15"/>
    <p:sldId id="299" r:id="rId16"/>
    <p:sldId id="312" r:id="rId17"/>
    <p:sldId id="300" r:id="rId18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FFFFCC"/>
    <a:srgbClr val="FF5050"/>
    <a:srgbClr val="FF9999"/>
    <a:srgbClr val="DDDDDD"/>
    <a:srgbClr val="FF0000"/>
    <a:srgbClr val="66FF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02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4.xml"/><Relationship Id="rId7" Type="http://schemas.openxmlformats.org/officeDocument/2006/relationships/slide" Target="slides/slide10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9.xml"/><Relationship Id="rId11" Type="http://schemas.openxmlformats.org/officeDocument/2006/relationships/slide" Target="slides/slide16.xml"/><Relationship Id="rId5" Type="http://schemas.openxmlformats.org/officeDocument/2006/relationships/slide" Target="slides/slide7.xml"/><Relationship Id="rId10" Type="http://schemas.openxmlformats.org/officeDocument/2006/relationships/slide" Target="slides/slide14.xml"/><Relationship Id="rId4" Type="http://schemas.openxmlformats.org/officeDocument/2006/relationships/slide" Target="slides/slide6.xml"/><Relationship Id="rId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ECD8B8F-CCC7-4932-BC9E-223A564B17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039CA7D-0925-44B5-B45B-4BBED5DF88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74B47-5494-4175-ABBC-0E5C4426B57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6669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47E86-FED0-4FC4-A0E1-30E1457154F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7412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1FCA0-B9A4-4F7F-83C1-E149CC71FAD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5643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3C94C-55C7-42DF-BC03-6814248C09A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0732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43103-6793-43A0-A7FC-301BB0062EB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6882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9E706-49DD-492E-B3C0-FCE88C98762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4684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021D7-F3F8-4B89-A975-8DA6BD2FDB8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9663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33065-858C-4648-84CB-002B56E784C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1608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71E92-0F74-4A6D-8C6A-171859C99F1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2874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FE158-38B4-4636-A64B-FBA135813F7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0412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6FF2C-B13D-4EE4-B8F0-9855C50BD12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28682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CE4DDC-2586-49F9-B012-0E86D75568EA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849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786149-DE9D-4499-AA27-16F8DD13CDEA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720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67921B-A0E3-4EE4-8A69-61CC2959B30D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535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462614-BC16-4117-B3DA-290B89AEBC8E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410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92ADE2-B808-402E-8D63-FE82DA14A244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736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464D57-4154-4551-9F3A-722E432D48C1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004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7D2F71-00B3-41E5-BF97-D87AEF731862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297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F1A190-0C73-4B8F-8C94-28279C78C013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263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767402-FC26-4939-A9C6-C00A93BF294B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430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52BD27-AD29-427E-B14D-43467E832D0F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49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5B20FE-502F-458C-AA96-D2AFBFD07E06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42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48E962D-DF50-42C8-917A-C60648D2F23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5BFBA4-3231-469C-8065-6390566E73F2}" type="slidenum">
              <a:rPr kumimoji="0" lang="de-DE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6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1" y="1932972"/>
            <a:ext cx="3869802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0918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4.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4.1	</a:t>
            </a:r>
            <a:r>
              <a:rPr lang="de-AT" sz="2000" dirty="0" err="1" smtClean="0">
                <a:solidFill>
                  <a:srgbClr val="FF0000"/>
                </a:solidFill>
              </a:rPr>
              <a:t>While</a:t>
            </a:r>
            <a:r>
              <a:rPr lang="de-AT" sz="2000" dirty="0" smtClean="0">
                <a:solidFill>
                  <a:srgbClr val="FF0000"/>
                </a:solidFill>
              </a:rPr>
              <a:t>-Schleife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4.2	Do-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4.3	</a:t>
            </a:r>
            <a:r>
              <a:rPr lang="de-AT" sz="2000" dirty="0" err="1" smtClean="0"/>
              <a:t>For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4.4	Abbruch von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4.5	Vergleich der Schleifenarten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8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8FAEB7-53B7-4CF0-AFBE-A87ED0330E5F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dirty="0"/>
          </a:p>
        </p:txBody>
      </p:sp>
      <p:sp>
        <p:nvSpPr>
          <p:cNvPr id="5123" name="Rectangle 57"/>
          <p:cNvSpPr>
            <a:spLocks noChangeArrowheads="1"/>
          </p:cNvSpPr>
          <p:nvPr/>
        </p:nvSpPr>
        <p:spPr bwMode="auto">
          <a:xfrm>
            <a:off x="762000" y="1863725"/>
            <a:ext cx="2514600" cy="2214422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While-Schleife</a:t>
            </a:r>
          </a:p>
        </p:txBody>
      </p:sp>
      <p:sp>
        <p:nvSpPr>
          <p:cNvPr id="5125" name="Line 30"/>
          <p:cNvSpPr>
            <a:spLocks noChangeShapeType="1"/>
          </p:cNvSpPr>
          <p:nvPr/>
        </p:nvSpPr>
        <p:spPr bwMode="auto">
          <a:xfrm>
            <a:off x="2057400" y="2397125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6" name="Text Box 65"/>
          <p:cNvSpPr txBox="1">
            <a:spLocks noChangeArrowheads="1"/>
          </p:cNvSpPr>
          <p:nvPr/>
        </p:nvSpPr>
        <p:spPr bwMode="auto">
          <a:xfrm>
            <a:off x="1553904" y="1863725"/>
            <a:ext cx="10064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</p:txBody>
      </p:sp>
      <p:sp>
        <p:nvSpPr>
          <p:cNvPr id="5127" name="AutoShape 66"/>
          <p:cNvSpPr>
            <a:spLocks noChangeArrowheads="1"/>
          </p:cNvSpPr>
          <p:nvPr/>
        </p:nvSpPr>
        <p:spPr bwMode="auto">
          <a:xfrm>
            <a:off x="1524000" y="2625725"/>
            <a:ext cx="1066800" cy="304800"/>
          </a:xfrm>
          <a:prstGeom prst="hexagon">
            <a:avLst>
              <a:gd name="adj" fmla="val 54169"/>
              <a:gd name="vf" fmla="val 11547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Text Box 67"/>
          <p:cNvSpPr txBox="1">
            <a:spLocks noChangeArrowheads="1"/>
          </p:cNvSpPr>
          <p:nvPr/>
        </p:nvSpPr>
        <p:spPr bwMode="auto">
          <a:xfrm>
            <a:off x="1795038" y="2625725"/>
            <a:ext cx="5212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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</a:p>
        </p:txBody>
      </p:sp>
      <p:sp>
        <p:nvSpPr>
          <p:cNvPr id="5129" name="Text Box 68"/>
          <p:cNvSpPr txBox="1">
            <a:spLocks noChangeArrowheads="1"/>
          </p:cNvSpPr>
          <p:nvPr/>
        </p:nvSpPr>
        <p:spPr bwMode="auto">
          <a:xfrm>
            <a:off x="1295400" y="3082925"/>
            <a:ext cx="152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sum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sum + 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i + 1</a:t>
            </a:r>
          </a:p>
        </p:txBody>
      </p:sp>
      <p:sp>
        <p:nvSpPr>
          <p:cNvPr id="5130" name="Line 69"/>
          <p:cNvSpPr>
            <a:spLocks noChangeShapeType="1"/>
          </p:cNvSpPr>
          <p:nvPr/>
        </p:nvSpPr>
        <p:spPr bwMode="auto">
          <a:xfrm>
            <a:off x="2057400" y="2930525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1" name="Line 70"/>
          <p:cNvSpPr>
            <a:spLocks noChangeShapeType="1"/>
          </p:cNvSpPr>
          <p:nvPr/>
        </p:nvSpPr>
        <p:spPr bwMode="auto">
          <a:xfrm>
            <a:off x="2057400" y="3616325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2" name="Line 71"/>
          <p:cNvSpPr>
            <a:spLocks noChangeShapeType="1"/>
          </p:cNvSpPr>
          <p:nvPr/>
        </p:nvSpPr>
        <p:spPr bwMode="auto">
          <a:xfrm flipH="1">
            <a:off x="1143000" y="3692525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3" name="Line 72"/>
          <p:cNvSpPr>
            <a:spLocks noChangeShapeType="1"/>
          </p:cNvSpPr>
          <p:nvPr/>
        </p:nvSpPr>
        <p:spPr bwMode="auto">
          <a:xfrm flipV="1">
            <a:off x="1143000" y="2778125"/>
            <a:ext cx="0" cy="914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4" name="Line 73"/>
          <p:cNvSpPr>
            <a:spLocks noChangeShapeType="1"/>
          </p:cNvSpPr>
          <p:nvPr/>
        </p:nvSpPr>
        <p:spPr bwMode="auto">
          <a:xfrm>
            <a:off x="1143000" y="2778125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81400" y="1771095"/>
            <a:ext cx="4238625" cy="2307052"/>
            <a:chOff x="3581400" y="1771095"/>
            <a:chExt cx="4238625" cy="2307052"/>
          </a:xfrm>
        </p:grpSpPr>
        <p:sp>
          <p:nvSpPr>
            <p:cNvPr id="5142" name="Rectangle 58"/>
            <p:cNvSpPr>
              <a:spLocks noChangeArrowheads="1"/>
            </p:cNvSpPr>
            <p:nvPr/>
          </p:nvSpPr>
          <p:spPr bwMode="auto">
            <a:xfrm>
              <a:off x="3581400" y="1863725"/>
              <a:ext cx="1981200" cy="221442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3" name="Rectangle 74"/>
            <p:cNvSpPr>
              <a:spLocks noChangeArrowheads="1"/>
            </p:cNvSpPr>
            <p:nvPr/>
          </p:nvSpPr>
          <p:spPr bwMode="auto">
            <a:xfrm>
              <a:off x="4464936" y="2434745"/>
              <a:ext cx="533400" cy="181455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4" name="Rectangle 75"/>
            <p:cNvSpPr>
              <a:spLocks noChangeArrowheads="1"/>
            </p:cNvSpPr>
            <p:nvPr/>
          </p:nvSpPr>
          <p:spPr bwMode="auto">
            <a:xfrm>
              <a:off x="4023168" y="2689388"/>
              <a:ext cx="1295400" cy="42163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5" name="Text Box 39"/>
            <p:cNvSpPr txBox="1">
              <a:spLocks noChangeArrowheads="1"/>
            </p:cNvSpPr>
            <p:nvPr/>
          </p:nvSpPr>
          <p:spPr bwMode="auto">
            <a:xfrm>
              <a:off x="3810000" y="1939925"/>
              <a:ext cx="1547813" cy="1471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 = 1;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 i &lt;= n ) {</a:t>
              </a:r>
            </a:p>
            <a:p>
              <a:pPr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+ i;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i = i + 1;</a:t>
              </a:r>
            </a:p>
            <a:p>
              <a:pPr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146" name="AutoShape 76"/>
            <p:cNvSpPr>
              <a:spLocks noChangeArrowheads="1"/>
            </p:cNvSpPr>
            <p:nvPr/>
          </p:nvSpPr>
          <p:spPr bwMode="auto">
            <a:xfrm>
              <a:off x="5638800" y="1771095"/>
              <a:ext cx="2181225" cy="565150"/>
            </a:xfrm>
            <a:prstGeom prst="wedgeRectCallout">
              <a:avLst>
                <a:gd name="adj1" fmla="val -74831"/>
                <a:gd name="adj2" fmla="val 84485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 i="1" dirty="0"/>
                <a:t>Schleifenkopf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mit </a:t>
              </a:r>
              <a:r>
                <a:rPr lang="de-AT" altLang="en-US" sz="1600" i="1" dirty="0"/>
                <a:t>Schleifenbedingung</a:t>
              </a:r>
            </a:p>
          </p:txBody>
        </p:sp>
        <p:sp>
          <p:nvSpPr>
            <p:cNvPr id="5147" name="AutoShape 77"/>
            <p:cNvSpPr>
              <a:spLocks noChangeArrowheads="1"/>
            </p:cNvSpPr>
            <p:nvPr/>
          </p:nvSpPr>
          <p:spPr bwMode="auto">
            <a:xfrm>
              <a:off x="5638800" y="2496600"/>
              <a:ext cx="1905000" cy="381000"/>
            </a:xfrm>
            <a:prstGeom prst="wedgeRectCallout">
              <a:avLst>
                <a:gd name="adj1" fmla="val -64849"/>
                <a:gd name="adj2" fmla="val 94045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 i="1" dirty="0"/>
                <a:t>Schleifenrumpf</a:t>
              </a:r>
            </a:p>
          </p:txBody>
        </p:sp>
      </p:grpSp>
      <p:sp>
        <p:nvSpPr>
          <p:cNvPr id="5136" name="Text Box 78"/>
          <p:cNvSpPr txBox="1">
            <a:spLocks noChangeArrowheads="1"/>
          </p:cNvSpPr>
          <p:nvPr/>
        </p:nvSpPr>
        <p:spPr bwMode="auto">
          <a:xfrm>
            <a:off x="746125" y="1233488"/>
            <a:ext cx="68724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Führt eine Anweisungsfolge aus, solange eine bestimmte Bedingung gilt</a:t>
            </a:r>
          </a:p>
        </p:txBody>
      </p:sp>
      <p:sp>
        <p:nvSpPr>
          <p:cNvPr id="5137" name="Oval 79"/>
          <p:cNvSpPr>
            <a:spLocks noChangeArrowheads="1"/>
          </p:cNvSpPr>
          <p:nvPr/>
        </p:nvSpPr>
        <p:spPr bwMode="auto">
          <a:xfrm>
            <a:off x="2019300" y="3657600"/>
            <a:ext cx="76200" cy="762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594" name="Group 82"/>
          <p:cNvGrpSpPr>
            <a:grpSpLocks/>
          </p:cNvGrpSpPr>
          <p:nvPr/>
        </p:nvGrpSpPr>
        <p:grpSpPr bwMode="auto">
          <a:xfrm>
            <a:off x="669925" y="4517220"/>
            <a:ext cx="8121650" cy="1946275"/>
            <a:chOff x="422" y="2758"/>
            <a:chExt cx="5116" cy="1226"/>
          </a:xfrm>
        </p:grpSpPr>
        <p:sp>
          <p:nvSpPr>
            <p:cNvPr id="5139" name="Text Box 63"/>
            <p:cNvSpPr txBox="1">
              <a:spLocks noChangeArrowheads="1"/>
            </p:cNvSpPr>
            <p:nvPr/>
          </p:nvSpPr>
          <p:spPr bwMode="auto">
            <a:xfrm>
              <a:off x="422" y="2758"/>
              <a:ext cx="5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Syntax</a:t>
              </a:r>
            </a:p>
          </p:txBody>
        </p:sp>
        <p:sp>
          <p:nvSpPr>
            <p:cNvPr id="5140" name="Text Box 64"/>
            <p:cNvSpPr txBox="1">
              <a:spLocks noChangeArrowheads="1"/>
            </p:cNvSpPr>
            <p:nvPr/>
          </p:nvSpPr>
          <p:spPr bwMode="auto">
            <a:xfrm>
              <a:off x="614" y="3076"/>
              <a:ext cx="4424" cy="465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Statement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Assignment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IfStatement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SwitchStatement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... | Block.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WhileStatement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"</a:t>
              </a:r>
              <a:r>
                <a:rPr lang="de-AT" altLang="en-US" sz="14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BoolExpr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Statement .</a:t>
              </a:r>
            </a:p>
          </p:txBody>
        </p:sp>
        <p:sp>
          <p:nvSpPr>
            <p:cNvPr id="5141" name="Text Box 80"/>
            <p:cNvSpPr txBox="1">
              <a:spLocks noChangeArrowheads="1"/>
            </p:cNvSpPr>
            <p:nvPr/>
          </p:nvSpPr>
          <p:spPr bwMode="auto">
            <a:xfrm>
              <a:off x="432" y="3772"/>
              <a:ext cx="51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Wenn Schleifenrumpf aus mehreren Anweisungen besteht, muss er mit </a:t>
              </a:r>
              <a:r>
                <a:rPr lang="de-AT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{...}</a:t>
              </a:r>
              <a:r>
                <a:rPr lang="de-AT" altLang="en-US" sz="1600" dirty="0"/>
                <a:t> geklammert werden.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614045" y="3829075"/>
            <a:ext cx="805482" cy="307777"/>
            <a:chOff x="6421357" y="3861896"/>
            <a:chExt cx="805482" cy="307777"/>
          </a:xfrm>
        </p:grpSpPr>
        <p:sp>
          <p:nvSpPr>
            <p:cNvPr id="35" name="TextBox 34"/>
            <p:cNvSpPr txBox="1"/>
            <p:nvPr/>
          </p:nvSpPr>
          <p:spPr>
            <a:xfrm>
              <a:off x="6421357" y="386189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42787" y="386189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135475" y="401243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14045" y="401243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35475" y="419785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14045" y="419785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35475" y="438242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14045" y="438242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003176" y="3209440"/>
            <a:ext cx="1540624" cy="1379896"/>
            <a:chOff x="6003176" y="3209440"/>
            <a:chExt cx="1540624" cy="1379896"/>
          </a:xfrm>
        </p:grpSpPr>
        <p:sp>
          <p:nvSpPr>
            <p:cNvPr id="34" name="TextBox 33"/>
            <p:cNvSpPr txBox="1"/>
            <p:nvPr/>
          </p:nvSpPr>
          <p:spPr>
            <a:xfrm>
              <a:off x="6130501" y="382907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003176" y="3209440"/>
              <a:ext cx="14895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Schreibtischtest</a:t>
              </a:r>
              <a:endParaRPr lang="de-AT" i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130501" y="354326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40744" y="3543261"/>
              <a:ext cx="224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20900" y="3543261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6130501" y="3851038"/>
              <a:ext cx="1413299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6500891" y="3659704"/>
              <a:ext cx="0" cy="92963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979311" y="3659704"/>
              <a:ext cx="0" cy="92963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3EE2A4-8ECD-4448-87F7-20BE9D850490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/>
          </a:p>
        </p:txBody>
      </p:sp>
      <p:sp>
        <p:nvSpPr>
          <p:cNvPr id="6147" name="AutoShape 10"/>
          <p:cNvSpPr>
            <a:spLocks noChangeArrowheads="1"/>
          </p:cNvSpPr>
          <p:nvPr/>
        </p:nvSpPr>
        <p:spPr bwMode="auto">
          <a:xfrm>
            <a:off x="4685820" y="3200400"/>
            <a:ext cx="1905000" cy="381000"/>
          </a:xfrm>
          <a:prstGeom prst="wedgeRectCallout">
            <a:avLst>
              <a:gd name="adj1" fmla="val -141333"/>
              <a:gd name="adj2" fmla="val 107917"/>
            </a:avLst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bg1"/>
                </a:solidFill>
              </a:rPr>
              <a:t>liest die Zahlenfolge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680536" y="1233488"/>
            <a:ext cx="52822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Aufgabe: Zahlenfolge lesen und Histogramm ausgeben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683711" y="1662113"/>
            <a:ext cx="15552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/>
              <a:t>Eingabe:  </a:t>
            </a:r>
            <a:r>
              <a:rPr lang="de-AT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3 2 </a:t>
            </a:r>
            <a:r>
              <a:rPr lang="de-AT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3141161" y="1716088"/>
            <a:ext cx="1043876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509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509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509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509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de-AT" altLang="en-US" sz="1600" dirty="0"/>
              <a:t>Ausgabe:	</a:t>
            </a:r>
          </a:p>
        </p:txBody>
      </p:sp>
      <p:grpSp>
        <p:nvGrpSpPr>
          <p:cNvPr id="144395" name="Group 11"/>
          <p:cNvGrpSpPr>
            <a:grpSpLocks/>
          </p:cNvGrpSpPr>
          <p:nvPr/>
        </p:nvGrpSpPr>
        <p:grpSpPr bwMode="auto">
          <a:xfrm>
            <a:off x="783745" y="2652713"/>
            <a:ext cx="5730875" cy="2970213"/>
            <a:chOff x="518" y="1671"/>
            <a:chExt cx="3610" cy="1871"/>
          </a:xfrm>
          <a:solidFill>
            <a:srgbClr val="FFFF99"/>
          </a:solidFill>
        </p:grpSpPr>
        <p:sp>
          <p:nvSpPr>
            <p:cNvPr id="6156" name="Text Box 7"/>
            <p:cNvSpPr txBox="1">
              <a:spLocks noChangeArrowheads="1"/>
            </p:cNvSpPr>
            <p:nvPr/>
          </p:nvSpPr>
          <p:spPr bwMode="auto">
            <a:xfrm>
              <a:off x="518" y="1671"/>
              <a:ext cx="2270" cy="187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Histogram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public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main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(String[] arg)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 =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In.done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... // </a:t>
              </a:r>
              <a:r>
                <a:rPr lang="de-AT" altLang="en-US" sz="1400" i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  <a:r>
                <a:rPr lang="de-AT" altLang="en-US" sz="14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i =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57" name="AutoShape 8"/>
            <p:cNvSpPr>
              <a:spLocks noChangeArrowheads="1"/>
            </p:cNvSpPr>
            <p:nvPr/>
          </p:nvSpPr>
          <p:spPr bwMode="auto">
            <a:xfrm>
              <a:off x="2928" y="1900"/>
              <a:ext cx="1200" cy="240"/>
            </a:xfrm>
            <a:prstGeom prst="wedgeRectCallout">
              <a:avLst>
                <a:gd name="adj1" fmla="val -141333"/>
                <a:gd name="adj2" fmla="val 10791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liest die Zahlenfolge</a:t>
              </a:r>
            </a:p>
          </p:txBody>
        </p:sp>
      </p:grpSp>
      <p:grpSp>
        <p:nvGrpSpPr>
          <p:cNvPr id="144400" name="Group 16"/>
          <p:cNvGrpSpPr>
            <a:grpSpLocks/>
          </p:cNvGrpSpPr>
          <p:nvPr/>
        </p:nvGrpSpPr>
        <p:grpSpPr bwMode="auto">
          <a:xfrm>
            <a:off x="1357592" y="3718087"/>
            <a:ext cx="5316538" cy="703266"/>
            <a:chOff x="809" y="1736"/>
            <a:chExt cx="3349" cy="443"/>
          </a:xfrm>
        </p:grpSpPr>
        <p:sp>
          <p:nvSpPr>
            <p:cNvPr id="6154" name="Text Box 12"/>
            <p:cNvSpPr txBox="1">
              <a:spLocks noChangeArrowheads="1"/>
            </p:cNvSpPr>
            <p:nvPr/>
          </p:nvSpPr>
          <p:spPr bwMode="auto">
            <a:xfrm>
              <a:off x="809" y="1772"/>
              <a:ext cx="1744" cy="4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t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j =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(j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&lt;= </a:t>
              </a: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i)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("*");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j++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Out.println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6155" name="AutoShape 13"/>
            <p:cNvSpPr>
              <a:spLocks noChangeArrowheads="1"/>
            </p:cNvSpPr>
            <p:nvPr/>
          </p:nvSpPr>
          <p:spPr bwMode="auto">
            <a:xfrm>
              <a:off x="3054" y="1736"/>
              <a:ext cx="1104" cy="240"/>
            </a:xfrm>
            <a:prstGeom prst="wedgeRectCallout">
              <a:avLst>
                <a:gd name="adj1" fmla="val -94565"/>
                <a:gd name="adj2" fmla="val 58750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gibt i Sterne aus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85037" y="1762397"/>
            <a:ext cx="721672" cy="620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e-AT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***</a:t>
            </a:r>
          </a:p>
          <a:p>
            <a:pPr>
              <a:lnSpc>
                <a:spcPct val="80000"/>
              </a:lnSpc>
            </a:pPr>
            <a:r>
              <a:rPr lang="de-AT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endParaRPr lang="de-AT" alt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de-AT" alt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*****</a:t>
            </a:r>
            <a:endParaRPr lang="de-AT" alt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37590" y="4427943"/>
            <a:ext cx="2073003" cy="1911128"/>
            <a:chOff x="4637590" y="4427943"/>
            <a:chExt cx="2073003" cy="1911128"/>
          </a:xfrm>
        </p:grpSpPr>
        <p:sp>
          <p:nvSpPr>
            <p:cNvPr id="3" name="TextBox 2"/>
            <p:cNvSpPr txBox="1"/>
            <p:nvPr/>
          </p:nvSpPr>
          <p:spPr>
            <a:xfrm>
              <a:off x="4637590" y="4427943"/>
              <a:ext cx="20730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Schreibtischsimulation</a:t>
              </a:r>
              <a:endParaRPr lang="de-AT" i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21530" y="4766497"/>
              <a:ext cx="224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17841" y="4766497"/>
              <a:ext cx="224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4958578" y="5071117"/>
              <a:ext cx="584005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5227898" y="4869087"/>
              <a:ext cx="0" cy="146998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" name="TextBox 21"/>
          <p:cNvSpPr txBox="1"/>
          <p:nvPr/>
        </p:nvSpPr>
        <p:spPr>
          <a:xfrm>
            <a:off x="4898382" y="505446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88186" y="505446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3138" y="5054465"/>
            <a:ext cx="7053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A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88186" y="523354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45026" y="5054465"/>
            <a:ext cx="7053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A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47845" y="5054465"/>
            <a:ext cx="7053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A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8186" y="541038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88186" y="558946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98382" y="574335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88186" y="576430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33138" y="5188849"/>
            <a:ext cx="7053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A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88186" y="594338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45026" y="5188849"/>
            <a:ext cx="7053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A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88186" y="611823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62724" y="6267245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6FE32-9FA3-40CF-831D-8DFBF8A984A8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Assertionen bei Schleifen</a:t>
            </a:r>
          </a:p>
        </p:txBody>
      </p:sp>
      <p:sp>
        <p:nvSpPr>
          <p:cNvPr id="7172" name="Text Box 1028"/>
          <p:cNvSpPr txBox="1">
            <a:spLocks noChangeArrowheads="1"/>
          </p:cNvSpPr>
          <p:nvPr/>
        </p:nvSpPr>
        <p:spPr bwMode="auto">
          <a:xfrm>
            <a:off x="746125" y="1233488"/>
            <a:ext cx="4041491" cy="66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Was gilt in und nach der Schleife</a:t>
            </a:r>
            <a:endParaRPr kumimoji="0" lang="de-AT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Lässt sich aus </a:t>
            </a: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der 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Schleifenbedingung </a:t>
            </a:r>
            <a:r>
              <a:rPr kumimoji="0" lang="de-AT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ableiten</a:t>
            </a:r>
            <a:endParaRPr kumimoji="0" lang="de-AT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3" name="Text Box 1029"/>
          <p:cNvSpPr txBox="1">
            <a:spLocks noChangeArrowheads="1"/>
          </p:cNvSpPr>
          <p:nvPr/>
        </p:nvSpPr>
        <p:spPr bwMode="auto">
          <a:xfrm>
            <a:off x="1203325" y="2043113"/>
            <a:ext cx="2154757" cy="138499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= 1; </a:t>
            </a: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while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 &lt;= n) { 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/* i &lt;= n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i;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 = i + 1;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/* i &gt; n */</a:t>
            </a:r>
          </a:p>
        </p:txBody>
      </p:sp>
      <p:sp>
        <p:nvSpPr>
          <p:cNvPr id="7175" name="AutoShape 1032"/>
          <p:cNvSpPr>
            <a:spLocks noChangeArrowheads="1"/>
          </p:cNvSpPr>
          <p:nvPr/>
        </p:nvSpPr>
        <p:spPr bwMode="auto">
          <a:xfrm>
            <a:off x="3286721" y="2490052"/>
            <a:ext cx="3125954" cy="836045"/>
          </a:xfrm>
          <a:prstGeom prst="wedgeRectCallout">
            <a:avLst>
              <a:gd name="adj1" fmla="val -90006"/>
              <a:gd name="adj2" fmla="val 40555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Negation der Schleifenbedingung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sollte </a:t>
            </a: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immer </a:t>
            </a:r>
            <a:r>
              <a:rPr kumimoji="0" lang="de-AT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hinschreiben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oder </a:t>
            </a: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zumindest im Kopf bilden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6125" y="4015360"/>
            <a:ext cx="2775463" cy="1852570"/>
            <a:chOff x="746125" y="4015360"/>
            <a:chExt cx="2775463" cy="1852570"/>
          </a:xfrm>
        </p:grpSpPr>
        <p:sp>
          <p:nvSpPr>
            <p:cNvPr id="12" name="Text Box 1028"/>
            <p:cNvSpPr txBox="1">
              <a:spLocks noChangeArrowheads="1"/>
            </p:cNvSpPr>
            <p:nvPr/>
          </p:nvSpPr>
          <p:spPr bwMode="auto">
            <a:xfrm>
              <a:off x="746125" y="4015360"/>
              <a:ext cx="176432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Weiteres Beispiel</a:t>
              </a:r>
              <a:endParaRPr kumimoji="0" lang="de-AT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03325" y="4482935"/>
              <a:ext cx="2318263" cy="1384995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 x = In.readInt();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while (In.done() &amp;&amp; x &gt; 0)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 = In.readInt();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// ! In.done() || x &lt;= 0</a:t>
              </a:r>
              <a:endPara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9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1" y="2222339"/>
            <a:ext cx="3869802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0918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4.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4.1	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4.2	Do-</a:t>
            </a:r>
            <a:r>
              <a:rPr lang="de-AT" sz="2000" dirty="0" err="1" smtClean="0">
                <a:solidFill>
                  <a:srgbClr val="FF0000"/>
                </a:solidFill>
              </a:rPr>
              <a:t>While</a:t>
            </a:r>
            <a:r>
              <a:rPr lang="de-AT" sz="2000" dirty="0" smtClean="0">
                <a:solidFill>
                  <a:srgbClr val="FF0000"/>
                </a:solidFill>
              </a:rPr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4.3	</a:t>
            </a:r>
            <a:r>
              <a:rPr lang="de-AT" sz="2000" dirty="0" err="1" smtClean="0"/>
              <a:t>For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4.4	Abbruch von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4.5	Vergleich der Schleifenarten</a:t>
            </a:r>
          </a:p>
        </p:txBody>
      </p:sp>
    </p:spTree>
    <p:extLst>
      <p:ext uri="{BB962C8B-B14F-4D97-AF65-F5344CB8AC3E}">
        <p14:creationId xmlns:p14="http://schemas.microsoft.com/office/powerpoint/2010/main" val="74528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892BA3-58A3-4F00-B1DE-70A5ABCBF378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047505" y="2167901"/>
            <a:ext cx="2514600" cy="2024062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Do-While-Schleife</a:t>
            </a:r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2342905" y="2513976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2" name="Text Box 9"/>
          <p:cNvSpPr txBox="1">
            <a:spLocks noChangeArrowheads="1"/>
          </p:cNvSpPr>
          <p:nvPr/>
        </p:nvSpPr>
        <p:spPr bwMode="auto">
          <a:xfrm>
            <a:off x="1511460" y="2202623"/>
            <a:ext cx="16764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In.readInt()</a:t>
            </a:r>
          </a:p>
        </p:txBody>
      </p:sp>
      <p:sp>
        <p:nvSpPr>
          <p:cNvPr id="9223" name="Text Box 12"/>
          <p:cNvSpPr txBox="1">
            <a:spLocks noChangeArrowheads="1"/>
          </p:cNvSpPr>
          <p:nvPr/>
        </p:nvSpPr>
        <p:spPr bwMode="auto">
          <a:xfrm>
            <a:off x="1507602" y="2798157"/>
            <a:ext cx="1676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Out.print(n % 10)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 / 10</a:t>
            </a:r>
          </a:p>
        </p:txBody>
      </p:sp>
      <p:sp>
        <p:nvSpPr>
          <p:cNvPr id="9224" name="Line 14"/>
          <p:cNvSpPr>
            <a:spLocks noChangeShapeType="1"/>
          </p:cNvSpPr>
          <p:nvPr/>
        </p:nvSpPr>
        <p:spPr bwMode="auto">
          <a:xfrm>
            <a:off x="2342905" y="3733176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5" name="Line 15"/>
          <p:cNvSpPr>
            <a:spLocks noChangeShapeType="1"/>
          </p:cNvSpPr>
          <p:nvPr/>
        </p:nvSpPr>
        <p:spPr bwMode="auto">
          <a:xfrm flipH="1">
            <a:off x="1428505" y="3613469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6" name="Line 16"/>
          <p:cNvSpPr>
            <a:spLocks noChangeShapeType="1"/>
          </p:cNvSpPr>
          <p:nvPr/>
        </p:nvSpPr>
        <p:spPr bwMode="auto">
          <a:xfrm flipV="1">
            <a:off x="1428505" y="2590175"/>
            <a:ext cx="0" cy="102329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7" name="Line 17"/>
          <p:cNvSpPr>
            <a:spLocks noChangeShapeType="1"/>
          </p:cNvSpPr>
          <p:nvPr/>
        </p:nvSpPr>
        <p:spPr bwMode="auto">
          <a:xfrm>
            <a:off x="1428505" y="2590176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7508" name="Group 52"/>
          <p:cNvGrpSpPr>
            <a:grpSpLocks/>
          </p:cNvGrpSpPr>
          <p:nvPr/>
        </p:nvGrpSpPr>
        <p:grpSpPr bwMode="auto">
          <a:xfrm>
            <a:off x="3866905" y="2167901"/>
            <a:ext cx="1975110" cy="2024062"/>
            <a:chOff x="2256" y="1317"/>
            <a:chExt cx="1239" cy="1275"/>
          </a:xfrm>
        </p:grpSpPr>
        <p:sp>
          <p:nvSpPr>
            <p:cNvPr id="9258" name="Rectangle 2"/>
            <p:cNvSpPr>
              <a:spLocks noChangeArrowheads="1"/>
            </p:cNvSpPr>
            <p:nvPr/>
          </p:nvSpPr>
          <p:spPr bwMode="auto">
            <a:xfrm>
              <a:off x="2256" y="1317"/>
              <a:ext cx="1239" cy="1275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59" name="Text Box 19"/>
            <p:cNvSpPr txBox="1">
              <a:spLocks noChangeArrowheads="1"/>
            </p:cNvSpPr>
            <p:nvPr/>
          </p:nvSpPr>
          <p:spPr bwMode="auto">
            <a:xfrm>
              <a:off x="2305" y="1343"/>
              <a:ext cx="1120" cy="9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n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do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(n % 10);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n = n / 10;</a:t>
              </a:r>
            </a:p>
            <a:p>
              <a:pPr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 n &gt;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buFontTx/>
                <a:buNone/>
              </a:pP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n &lt;= 0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29" name="Text Box 22"/>
          <p:cNvSpPr txBox="1">
            <a:spLocks noChangeArrowheads="1"/>
          </p:cNvSpPr>
          <p:nvPr/>
        </p:nvSpPr>
        <p:spPr bwMode="auto">
          <a:xfrm>
            <a:off x="685800" y="1233488"/>
            <a:ext cx="5275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Schleifenbedingung wird </a:t>
            </a:r>
            <a:r>
              <a:rPr lang="de-AT" altLang="en-US" sz="1800" i="1" dirty="0"/>
              <a:t>am Ende der Schleife </a:t>
            </a:r>
            <a:r>
              <a:rPr lang="de-AT" altLang="en-US" sz="1800" dirty="0"/>
              <a:t>geprüft</a:t>
            </a:r>
          </a:p>
        </p:txBody>
      </p:sp>
      <p:grpSp>
        <p:nvGrpSpPr>
          <p:cNvPr id="147507" name="Group 51"/>
          <p:cNvGrpSpPr>
            <a:grpSpLocks/>
          </p:cNvGrpSpPr>
          <p:nvPr/>
        </p:nvGrpSpPr>
        <p:grpSpPr bwMode="auto">
          <a:xfrm>
            <a:off x="669925" y="4378326"/>
            <a:ext cx="8121650" cy="1801813"/>
            <a:chOff x="422" y="2758"/>
            <a:chExt cx="5116" cy="1135"/>
          </a:xfrm>
        </p:grpSpPr>
        <p:sp>
          <p:nvSpPr>
            <p:cNvPr id="9255" name="Text Box 7"/>
            <p:cNvSpPr txBox="1">
              <a:spLocks noChangeArrowheads="1"/>
            </p:cNvSpPr>
            <p:nvPr/>
          </p:nvSpPr>
          <p:spPr bwMode="auto">
            <a:xfrm>
              <a:off x="422" y="2758"/>
              <a:ext cx="5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Syntax</a:t>
              </a:r>
            </a:p>
          </p:txBody>
        </p:sp>
        <p:sp>
          <p:nvSpPr>
            <p:cNvPr id="9256" name="Text Box 8"/>
            <p:cNvSpPr txBox="1">
              <a:spLocks noChangeArrowheads="1"/>
            </p:cNvSpPr>
            <p:nvPr/>
          </p:nvSpPr>
          <p:spPr bwMode="auto">
            <a:xfrm>
              <a:off x="614" y="3076"/>
              <a:ext cx="4518" cy="465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Statement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Assignment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IfStatement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WhileStatement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DoWhileStatement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... | Block.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DoWhileStatement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Statement "</a:t>
              </a:r>
              <a:r>
                <a:rPr lang="de-AT" altLang="en-US" sz="14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BoolExpr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 "</a:t>
              </a:r>
              <a:r>
                <a:rPr lang="de-AT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".</a:t>
              </a:r>
            </a:p>
          </p:txBody>
        </p:sp>
        <p:sp>
          <p:nvSpPr>
            <p:cNvPr id="9257" name="Text Box 24"/>
            <p:cNvSpPr txBox="1">
              <a:spLocks noChangeArrowheads="1"/>
            </p:cNvSpPr>
            <p:nvPr/>
          </p:nvSpPr>
          <p:spPr bwMode="auto">
            <a:xfrm>
              <a:off x="432" y="3681"/>
              <a:ext cx="51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Wenn Schleifenrumpf aus mehreren Anweisungen besteht, muss er mit </a:t>
              </a:r>
              <a:r>
                <a:rPr lang="de-AT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{...}</a:t>
              </a:r>
              <a:r>
                <a:rPr lang="de-AT" altLang="en-US" sz="1600" dirty="0"/>
                <a:t> geklammert werden.</a:t>
              </a:r>
            </a:p>
          </p:txBody>
        </p:sp>
      </p:grpSp>
      <p:sp>
        <p:nvSpPr>
          <p:cNvPr id="9231" name="Line 25"/>
          <p:cNvSpPr>
            <a:spLocks noChangeShapeType="1"/>
          </p:cNvSpPr>
          <p:nvPr/>
        </p:nvSpPr>
        <p:spPr bwMode="auto">
          <a:xfrm>
            <a:off x="2342905" y="3275976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2" name="Text Box 26"/>
          <p:cNvSpPr txBox="1">
            <a:spLocks noChangeArrowheads="1"/>
          </p:cNvSpPr>
          <p:nvPr/>
        </p:nvSpPr>
        <p:spPr bwMode="auto">
          <a:xfrm>
            <a:off x="2038105" y="3451524"/>
            <a:ext cx="7360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 &gt; 0 ?</a:t>
            </a:r>
          </a:p>
        </p:txBody>
      </p:sp>
      <p:sp>
        <p:nvSpPr>
          <p:cNvPr id="9233" name="Text Box 27"/>
          <p:cNvSpPr txBox="1">
            <a:spLocks noChangeArrowheads="1"/>
          </p:cNvSpPr>
          <p:nvPr/>
        </p:nvSpPr>
        <p:spPr bwMode="auto">
          <a:xfrm>
            <a:off x="1809505" y="3581736"/>
            <a:ext cx="22474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9234" name="Text Box 28"/>
          <p:cNvSpPr txBox="1">
            <a:spLocks noChangeArrowheads="1"/>
          </p:cNvSpPr>
          <p:nvPr/>
        </p:nvSpPr>
        <p:spPr bwMode="auto">
          <a:xfrm>
            <a:off x="2419105" y="3656976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grpSp>
        <p:nvGrpSpPr>
          <p:cNvPr id="147502" name="Group 46"/>
          <p:cNvGrpSpPr>
            <a:grpSpLocks/>
          </p:cNvGrpSpPr>
          <p:nvPr/>
        </p:nvGrpSpPr>
        <p:grpSpPr bwMode="auto">
          <a:xfrm>
            <a:off x="6391030" y="2209176"/>
            <a:ext cx="1476375" cy="1752600"/>
            <a:chOff x="3846" y="1200"/>
            <a:chExt cx="930" cy="1104"/>
          </a:xfrm>
        </p:grpSpPr>
        <p:sp>
          <p:nvSpPr>
            <p:cNvPr id="9249" name="Text Box 29"/>
            <p:cNvSpPr txBox="1">
              <a:spLocks noChangeArrowheads="1"/>
            </p:cNvSpPr>
            <p:nvPr/>
          </p:nvSpPr>
          <p:spPr bwMode="auto">
            <a:xfrm>
              <a:off x="3846" y="1200"/>
              <a:ext cx="9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Schreibtischtest</a:t>
              </a:r>
            </a:p>
          </p:txBody>
        </p:sp>
        <p:sp>
          <p:nvSpPr>
            <p:cNvPr id="9250" name="Text Box 30"/>
            <p:cNvSpPr txBox="1">
              <a:spLocks noChangeArrowheads="1"/>
            </p:cNvSpPr>
            <p:nvPr/>
          </p:nvSpPr>
          <p:spPr bwMode="auto">
            <a:xfrm>
              <a:off x="3948" y="139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9251" name="Text Box 31"/>
            <p:cNvSpPr txBox="1">
              <a:spLocks noChangeArrowheads="1"/>
            </p:cNvSpPr>
            <p:nvPr/>
          </p:nvSpPr>
          <p:spPr bwMode="auto">
            <a:xfrm>
              <a:off x="4225" y="1394"/>
              <a:ext cx="46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 % 10</a:t>
              </a:r>
            </a:p>
          </p:txBody>
        </p:sp>
        <p:sp>
          <p:nvSpPr>
            <p:cNvPr id="9252" name="Line 32"/>
            <p:cNvSpPr>
              <a:spLocks noChangeShapeType="1"/>
            </p:cNvSpPr>
            <p:nvPr/>
          </p:nvSpPr>
          <p:spPr bwMode="auto">
            <a:xfrm>
              <a:off x="3936" y="1584"/>
              <a:ext cx="8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53" name="Line 33"/>
            <p:cNvSpPr>
              <a:spLocks noChangeShapeType="1"/>
            </p:cNvSpPr>
            <p:nvPr/>
          </p:nvSpPr>
          <p:spPr bwMode="auto">
            <a:xfrm>
              <a:off x="4224" y="1488"/>
              <a:ext cx="0" cy="81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54" name="Text Box 34"/>
            <p:cNvSpPr txBox="1">
              <a:spLocks noChangeArrowheads="1"/>
            </p:cNvSpPr>
            <p:nvPr/>
          </p:nvSpPr>
          <p:spPr bwMode="auto">
            <a:xfrm>
              <a:off x="3888" y="1612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123</a:t>
              </a:r>
            </a:p>
          </p:txBody>
        </p:sp>
      </p:grpSp>
      <p:sp>
        <p:nvSpPr>
          <p:cNvPr id="147492" name="Text Box 36"/>
          <p:cNvSpPr txBox="1">
            <a:spLocks noChangeArrowheads="1"/>
          </p:cNvSpPr>
          <p:nvPr/>
        </p:nvSpPr>
        <p:spPr bwMode="auto">
          <a:xfrm>
            <a:off x="7219705" y="2863226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47" name="Text Box 37"/>
          <p:cNvSpPr txBox="1">
            <a:spLocks noChangeArrowheads="1"/>
          </p:cNvSpPr>
          <p:nvPr/>
        </p:nvSpPr>
        <p:spPr bwMode="auto">
          <a:xfrm>
            <a:off x="6545479" y="3123576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47497" name="Text Box 41"/>
          <p:cNvSpPr txBox="1">
            <a:spLocks noChangeArrowheads="1"/>
          </p:cNvSpPr>
          <p:nvPr/>
        </p:nvSpPr>
        <p:spPr bwMode="auto">
          <a:xfrm>
            <a:off x="7219705" y="3123576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45" name="Text Box 42"/>
          <p:cNvSpPr txBox="1">
            <a:spLocks noChangeArrowheads="1"/>
          </p:cNvSpPr>
          <p:nvPr/>
        </p:nvSpPr>
        <p:spPr bwMode="auto">
          <a:xfrm>
            <a:off x="6640740" y="3396626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7501" name="Text Box 45"/>
          <p:cNvSpPr txBox="1">
            <a:spLocks noChangeArrowheads="1"/>
          </p:cNvSpPr>
          <p:nvPr/>
        </p:nvSpPr>
        <p:spPr bwMode="auto">
          <a:xfrm>
            <a:off x="7219705" y="3399801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243" name="Text Box 47"/>
          <p:cNvSpPr txBox="1">
            <a:spLocks noChangeArrowheads="1"/>
          </p:cNvSpPr>
          <p:nvPr/>
        </p:nvSpPr>
        <p:spPr bwMode="auto">
          <a:xfrm>
            <a:off x="6651699" y="3653801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42" name="Text Box 50"/>
          <p:cNvSpPr txBox="1">
            <a:spLocks noChangeArrowheads="1"/>
          </p:cNvSpPr>
          <p:nvPr/>
        </p:nvSpPr>
        <p:spPr bwMode="auto">
          <a:xfrm>
            <a:off x="685800" y="1738313"/>
            <a:ext cx="597407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/>
              <a:t>Beispiel: Ausgabe der Ziffern einer </a:t>
            </a:r>
            <a:r>
              <a:rPr lang="de-AT" altLang="en-US" sz="1600"/>
              <a:t>Zahl </a:t>
            </a:r>
            <a:r>
              <a:rPr lang="de-AT" altLang="en-US" sz="1600" i="1" smtClean="0"/>
              <a:t>n</a:t>
            </a:r>
            <a:r>
              <a:rPr lang="de-AT" altLang="en-US" sz="1600" smtClean="0"/>
              <a:t> in </a:t>
            </a:r>
            <a:r>
              <a:rPr lang="de-AT" altLang="en-US" sz="1600" dirty="0"/>
              <a:t>umgekehrter Reihenfolge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92" grpId="0" autoUpdateAnimBg="0"/>
      <p:bldP spid="9247" grpId="0"/>
      <p:bldP spid="147497" grpId="0" autoUpdateAnimBg="0"/>
      <p:bldP spid="9245" grpId="0"/>
      <p:bldP spid="147501" grpId="0" autoUpdateAnimBg="0"/>
      <p:bldP spid="92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AE0709-63EC-4FC5-8388-992B0A5662D6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Do-While-Schleife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6817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Warum kann man dieses Beispiel nicht mit einer </a:t>
            </a:r>
            <a:r>
              <a:rPr lang="de-AT" altLang="en-US" sz="1800" dirty="0" err="1"/>
              <a:t>While</a:t>
            </a:r>
            <a:r>
              <a:rPr lang="de-AT" altLang="en-US" sz="1800" dirty="0"/>
              <a:t>-Schleife lösen?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974725" y="1814513"/>
            <a:ext cx="1786066" cy="116955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 &gt; 0)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(n % 10);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n = n / 10;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48493" name="Group 13"/>
          <p:cNvGrpSpPr>
            <a:grpSpLocks/>
          </p:cNvGrpSpPr>
          <p:nvPr/>
        </p:nvGrpSpPr>
        <p:grpSpPr bwMode="auto">
          <a:xfrm>
            <a:off x="685800" y="3514726"/>
            <a:ext cx="5578475" cy="2055813"/>
            <a:chOff x="432" y="2214"/>
            <a:chExt cx="3514" cy="1295"/>
          </a:xfrm>
        </p:grpSpPr>
        <p:sp>
          <p:nvSpPr>
            <p:cNvPr id="10250" name="Text Box 7"/>
            <p:cNvSpPr txBox="1">
              <a:spLocks noChangeArrowheads="1"/>
            </p:cNvSpPr>
            <p:nvPr/>
          </p:nvSpPr>
          <p:spPr bwMode="auto">
            <a:xfrm>
              <a:off x="432" y="2214"/>
              <a:ext cx="351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Weil das für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 == 0 </a:t>
              </a:r>
              <a:r>
                <a:rPr lang="de-AT" altLang="en-US" sz="1600" dirty="0"/>
                <a:t>die falsche Ausgabe liefern würde.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Die Schleife muss mindestens einmal durchlaufen werden, </a:t>
              </a:r>
              <a:r>
                <a:rPr lang="de-AT" altLang="en-US" sz="1600" dirty="0" smtClean="0"/>
                <a:t>daher:</a:t>
              </a:r>
              <a:endParaRPr lang="de-AT" altLang="en-US" sz="1600" dirty="0"/>
            </a:p>
          </p:txBody>
        </p:sp>
        <p:sp>
          <p:nvSpPr>
            <p:cNvPr id="10251" name="Text Box 8"/>
            <p:cNvSpPr txBox="1">
              <a:spLocks noChangeArrowheads="1"/>
            </p:cNvSpPr>
            <p:nvPr/>
          </p:nvSpPr>
          <p:spPr bwMode="auto">
            <a:xfrm>
              <a:off x="624" y="2772"/>
              <a:ext cx="1125" cy="73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n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(n % 10);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n = n / 10;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(n &gt; 0);</a:t>
              </a:r>
            </a:p>
          </p:txBody>
        </p:sp>
      </p:grpSp>
      <p:grpSp>
        <p:nvGrpSpPr>
          <p:cNvPr id="148494" name="Group 14"/>
          <p:cNvGrpSpPr>
            <a:grpSpLocks/>
          </p:cNvGrpSpPr>
          <p:nvPr/>
        </p:nvGrpSpPr>
        <p:grpSpPr bwMode="auto">
          <a:xfrm>
            <a:off x="3505201" y="1752600"/>
            <a:ext cx="2243138" cy="2986088"/>
            <a:chOff x="2208" y="1104"/>
            <a:chExt cx="1413" cy="1881"/>
          </a:xfrm>
        </p:grpSpPr>
        <p:sp>
          <p:nvSpPr>
            <p:cNvPr id="10248" name="Text Box 6"/>
            <p:cNvSpPr txBox="1">
              <a:spLocks noChangeArrowheads="1"/>
            </p:cNvSpPr>
            <p:nvPr/>
          </p:nvSpPr>
          <p:spPr bwMode="auto">
            <a:xfrm>
              <a:off x="2208" y="1104"/>
              <a:ext cx="124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mtClean="0">
                  <a:solidFill>
                    <a:schemeClr val="accent2"/>
                  </a:solidFill>
                </a:rPr>
                <a:t>"Abweisschleife</a:t>
              </a:r>
              <a:r>
                <a:rPr lang="de-AT" altLang="en-US">
                  <a:solidFill>
                    <a:schemeClr val="accent2"/>
                  </a:solidFill>
                </a:rPr>
                <a:t>"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2218" y="2733"/>
              <a:ext cx="14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mtClean="0">
                  <a:solidFill>
                    <a:schemeClr val="accent2"/>
                  </a:solidFill>
                </a:rPr>
                <a:t>"Durchlaufschleife</a:t>
              </a:r>
              <a:r>
                <a:rPr lang="de-AT" altLang="en-US">
                  <a:solidFill>
                    <a:schemeClr val="accent2"/>
                  </a:solidFill>
                </a:rPr>
                <a:t>"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9925" y="6018835"/>
            <a:ext cx="4634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Meist ist eine </a:t>
            </a:r>
            <a:r>
              <a:rPr lang="de-AT" dirty="0" err="1" smtClean="0"/>
              <a:t>While</a:t>
            </a:r>
            <a:r>
              <a:rPr lang="de-AT" dirty="0" smtClean="0"/>
              <a:t>-Schleife das passende Konstrukt.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1" y="2546431"/>
            <a:ext cx="3869802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0918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4.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4.1	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4.2	Do-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4.3	</a:t>
            </a:r>
            <a:r>
              <a:rPr lang="de-AT" sz="2000" dirty="0" err="1" smtClean="0">
                <a:solidFill>
                  <a:srgbClr val="FF0000"/>
                </a:solidFill>
              </a:rPr>
              <a:t>For</a:t>
            </a:r>
            <a:r>
              <a:rPr lang="de-AT" sz="2000" dirty="0" smtClean="0">
                <a:solidFill>
                  <a:srgbClr val="FF0000"/>
                </a:solidFill>
              </a:rPr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4.4	Abbruch von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4.5	Vergleich der Schleifenarten</a:t>
            </a:r>
          </a:p>
        </p:txBody>
      </p:sp>
    </p:spTree>
    <p:extLst>
      <p:ext uri="{BB962C8B-B14F-4D97-AF65-F5344CB8AC3E}">
        <p14:creationId xmlns:p14="http://schemas.microsoft.com/office/powerpoint/2010/main" val="394854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69CF6F-725D-4BCA-924C-F87D0C50A85B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/>
          </a:p>
        </p:txBody>
      </p:sp>
      <p:sp>
        <p:nvSpPr>
          <p:cNvPr id="11272" name="Rectangle 19"/>
          <p:cNvSpPr>
            <a:spLocks noChangeArrowheads="1"/>
          </p:cNvSpPr>
          <p:nvPr/>
        </p:nvSpPr>
        <p:spPr bwMode="auto">
          <a:xfrm>
            <a:off x="1066800" y="1895475"/>
            <a:ext cx="2362200" cy="980591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3" name="Rectangle 8"/>
          <p:cNvSpPr>
            <a:spLocks noChangeArrowheads="1"/>
          </p:cNvSpPr>
          <p:nvPr/>
        </p:nvSpPr>
        <p:spPr bwMode="auto">
          <a:xfrm>
            <a:off x="2744213" y="2177127"/>
            <a:ext cx="349250" cy="240998"/>
          </a:xfrm>
          <a:prstGeom prst="rect">
            <a:avLst/>
          </a:prstGeom>
          <a:solidFill>
            <a:srgbClr val="CCCCFF"/>
          </a:solidFill>
          <a:ln w="6350">
            <a:solidFill>
              <a:srgbClr val="CCCC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4" name="Rectangle 7"/>
          <p:cNvSpPr>
            <a:spLocks noChangeArrowheads="1"/>
          </p:cNvSpPr>
          <p:nvPr/>
        </p:nvSpPr>
        <p:spPr bwMode="auto">
          <a:xfrm>
            <a:off x="2070709" y="2177127"/>
            <a:ext cx="558800" cy="240998"/>
          </a:xfrm>
          <a:prstGeom prst="rect">
            <a:avLst/>
          </a:prstGeom>
          <a:solidFill>
            <a:srgbClr val="CCCCFF"/>
          </a:solidFill>
          <a:ln w="6350">
            <a:solidFill>
              <a:srgbClr val="CCCC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5" name="Rectangle 6"/>
          <p:cNvSpPr>
            <a:spLocks noChangeArrowheads="1"/>
          </p:cNvSpPr>
          <p:nvPr/>
        </p:nvSpPr>
        <p:spPr bwMode="auto">
          <a:xfrm>
            <a:off x="1494705" y="2170777"/>
            <a:ext cx="412750" cy="249140"/>
          </a:xfrm>
          <a:prstGeom prst="rect">
            <a:avLst/>
          </a:prstGeom>
          <a:solidFill>
            <a:srgbClr val="CCCCFF"/>
          </a:solidFill>
          <a:ln w="6350">
            <a:solidFill>
              <a:srgbClr val="CCCC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For-Schleife (Zählschleife)</a:t>
            </a:r>
          </a:p>
        </p:txBody>
      </p:sp>
      <p:sp>
        <p:nvSpPr>
          <p:cNvPr id="11277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59940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Falls die Anzahl der Schleifendurchläufe im voraus bekannt ist</a:t>
            </a:r>
          </a:p>
        </p:txBody>
      </p:sp>
      <p:sp>
        <p:nvSpPr>
          <p:cNvPr id="11278" name="Text Box 5"/>
          <p:cNvSpPr txBox="1">
            <a:spLocks noChangeArrowheads="1"/>
          </p:cNvSpPr>
          <p:nvPr/>
        </p:nvSpPr>
        <p:spPr bwMode="auto">
          <a:xfrm>
            <a:off x="1050925" y="1895475"/>
            <a:ext cx="233589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 i = 1  ;  i &lt;= n  ;  i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++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9" name="Text Box 12"/>
          <p:cNvSpPr txBox="1">
            <a:spLocks noChangeArrowheads="1"/>
          </p:cNvSpPr>
          <p:nvPr/>
        </p:nvSpPr>
        <p:spPr bwMode="auto">
          <a:xfrm>
            <a:off x="3810000" y="1917700"/>
            <a:ext cx="30559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1) Initialisierung der Laufvariablen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2) Schleifenabbruchbedingung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3) Ändern der Laufvariablen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5800" y="3142237"/>
            <a:ext cx="1987550" cy="1914968"/>
            <a:chOff x="685800" y="2946400"/>
            <a:chExt cx="1987550" cy="1914968"/>
          </a:xfrm>
        </p:grpSpPr>
        <p:sp>
          <p:nvSpPr>
            <p:cNvPr id="11267" name="Rectangle 23"/>
            <p:cNvSpPr>
              <a:spLocks noChangeArrowheads="1"/>
            </p:cNvSpPr>
            <p:nvPr/>
          </p:nvSpPr>
          <p:spPr bwMode="auto">
            <a:xfrm>
              <a:off x="1022350" y="3419154"/>
              <a:ext cx="1651000" cy="144221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68" name="Rectangle 25"/>
            <p:cNvSpPr>
              <a:spLocks noChangeArrowheads="1"/>
            </p:cNvSpPr>
            <p:nvPr/>
          </p:nvSpPr>
          <p:spPr bwMode="auto">
            <a:xfrm>
              <a:off x="1295400" y="4361588"/>
              <a:ext cx="367496" cy="206553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rgbClr val="CCCC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69" name="Rectangle 24"/>
            <p:cNvSpPr>
              <a:spLocks noChangeArrowheads="1"/>
            </p:cNvSpPr>
            <p:nvPr/>
          </p:nvSpPr>
          <p:spPr bwMode="auto">
            <a:xfrm>
              <a:off x="1703126" y="3936863"/>
              <a:ext cx="511497" cy="195299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rgbClr val="CCCC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70" name="Rectangle 22"/>
            <p:cNvSpPr>
              <a:spLocks noChangeArrowheads="1"/>
            </p:cNvSpPr>
            <p:nvPr/>
          </p:nvSpPr>
          <p:spPr bwMode="auto">
            <a:xfrm>
              <a:off x="1091960" y="3726205"/>
              <a:ext cx="488950" cy="191757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rgbClr val="CCCC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71" name="Text Box 21"/>
            <p:cNvSpPr txBox="1">
              <a:spLocks noChangeArrowheads="1"/>
            </p:cNvSpPr>
            <p:nvPr/>
          </p:nvSpPr>
          <p:spPr bwMode="auto">
            <a:xfrm>
              <a:off x="1050925" y="3449316"/>
              <a:ext cx="1547218" cy="1384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 =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 i &lt;= n 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+ i;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i++;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1280" name="Text Box 20"/>
            <p:cNvSpPr txBox="1">
              <a:spLocks noChangeArrowheads="1"/>
            </p:cNvSpPr>
            <p:nvPr/>
          </p:nvSpPr>
          <p:spPr bwMode="auto">
            <a:xfrm>
              <a:off x="685800" y="2946400"/>
              <a:ext cx="193995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 smtClean="0"/>
                <a:t>Ist eine Kurzform </a:t>
              </a:r>
              <a:r>
                <a:rPr lang="de-AT" altLang="en-US" sz="1600" dirty="0"/>
                <a:t>für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E73A1C-446D-4209-B9D7-5748D6B5E977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Syntax der For-Schleife</a:t>
            </a: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914400" y="1371600"/>
            <a:ext cx="6345007" cy="1083374"/>
          </a:xfrm>
          <a:prstGeom prst="rect">
            <a:avLst/>
          </a:prstGeom>
          <a:solidFill>
            <a:srgbClr val="FFFF99"/>
          </a:solidFill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39825" algn="l"/>
                <a:tab pos="14287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39825" algn="l"/>
                <a:tab pos="14287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39825" algn="l"/>
                <a:tab pos="14287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39825" algn="l"/>
                <a:tab pos="14287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39825" algn="l"/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ForStatement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=	"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"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[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ForInit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"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BoolExpr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[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ForUpdate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"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Statement.</a:t>
            </a:r>
          </a:p>
          <a:p>
            <a:pPr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ForInit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=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{","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|	Type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VarDecl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{","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VarDecl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}.</a:t>
            </a:r>
          </a:p>
          <a:p>
            <a:pPr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ForUpdate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=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{","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}.</a:t>
            </a:r>
          </a:p>
        </p:txBody>
      </p:sp>
      <p:grpSp>
        <p:nvGrpSpPr>
          <p:cNvPr id="161809" name="Group 17"/>
          <p:cNvGrpSpPr>
            <a:grpSpLocks/>
          </p:cNvGrpSpPr>
          <p:nvPr/>
        </p:nvGrpSpPr>
        <p:grpSpPr bwMode="auto">
          <a:xfrm>
            <a:off x="746125" y="2971800"/>
            <a:ext cx="6670675" cy="979488"/>
            <a:chOff x="470" y="1872"/>
            <a:chExt cx="4202" cy="617"/>
          </a:xfrm>
        </p:grpSpPr>
        <p:sp>
          <p:nvSpPr>
            <p:cNvPr id="12308" name="Text Box 4"/>
            <p:cNvSpPr txBox="1">
              <a:spLocks noChangeArrowheads="1"/>
            </p:cNvSpPr>
            <p:nvPr/>
          </p:nvSpPr>
          <p:spPr bwMode="auto">
            <a:xfrm>
              <a:off x="470" y="1872"/>
              <a:ext cx="6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Beispiele</a:t>
              </a:r>
            </a:p>
          </p:txBody>
        </p:sp>
        <p:sp>
          <p:nvSpPr>
            <p:cNvPr id="12309" name="Text Box 5"/>
            <p:cNvSpPr txBox="1">
              <a:spLocks noChangeArrowheads="1"/>
            </p:cNvSpPr>
            <p:nvPr/>
          </p:nvSpPr>
          <p:spPr bwMode="auto">
            <a:xfrm>
              <a:off x="662" y="2295"/>
              <a:ext cx="2748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= 0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&lt; 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i++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12310" name="Text Box 10"/>
            <p:cNvSpPr txBox="1">
              <a:spLocks noChangeArrowheads="1"/>
            </p:cNvSpPr>
            <p:nvPr/>
          </p:nvSpPr>
          <p:spPr bwMode="auto">
            <a:xfrm>
              <a:off x="3554" y="2295"/>
              <a:ext cx="111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i: 0, 1, 2, 3, ..., n-1</a:t>
              </a:r>
            </a:p>
          </p:txBody>
        </p:sp>
      </p:grpSp>
      <p:grpSp>
        <p:nvGrpSpPr>
          <p:cNvPr id="161810" name="Group 18"/>
          <p:cNvGrpSpPr>
            <a:grpSpLocks/>
          </p:cNvGrpSpPr>
          <p:nvPr/>
        </p:nvGrpSpPr>
        <p:grpSpPr bwMode="auto">
          <a:xfrm>
            <a:off x="1050925" y="4157663"/>
            <a:ext cx="6303963" cy="307975"/>
            <a:chOff x="662" y="2619"/>
            <a:chExt cx="3971" cy="194"/>
          </a:xfrm>
        </p:grpSpPr>
        <p:sp>
          <p:nvSpPr>
            <p:cNvPr id="12306" name="Text Box 9"/>
            <p:cNvSpPr txBox="1">
              <a:spLocks noChangeArrowheads="1"/>
            </p:cNvSpPr>
            <p:nvPr/>
          </p:nvSpPr>
          <p:spPr bwMode="auto">
            <a:xfrm>
              <a:off x="662" y="2619"/>
              <a:ext cx="2748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= 10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&gt; 0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i--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12307" name="Text Box 12"/>
            <p:cNvSpPr txBox="1">
              <a:spLocks noChangeArrowheads="1"/>
            </p:cNvSpPr>
            <p:nvPr/>
          </p:nvSpPr>
          <p:spPr bwMode="auto">
            <a:xfrm>
              <a:off x="3552" y="2619"/>
              <a:ext cx="108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i: 10, 9, 8, 7, ..., 1</a:t>
              </a:r>
            </a:p>
          </p:txBody>
        </p:sp>
      </p:grpSp>
      <p:grpSp>
        <p:nvGrpSpPr>
          <p:cNvPr id="161811" name="Group 19"/>
          <p:cNvGrpSpPr>
            <a:grpSpLocks/>
          </p:cNvGrpSpPr>
          <p:nvPr/>
        </p:nvGrpSpPr>
        <p:grpSpPr bwMode="auto">
          <a:xfrm>
            <a:off x="1050925" y="4652963"/>
            <a:ext cx="6202363" cy="307975"/>
            <a:chOff x="662" y="2931"/>
            <a:chExt cx="3907" cy="194"/>
          </a:xfrm>
        </p:grpSpPr>
        <p:sp>
          <p:nvSpPr>
            <p:cNvPr id="12304" name="Text Box 8"/>
            <p:cNvSpPr txBox="1">
              <a:spLocks noChangeArrowheads="1"/>
            </p:cNvSpPr>
            <p:nvPr/>
          </p:nvSpPr>
          <p:spPr bwMode="auto">
            <a:xfrm>
              <a:off x="662" y="2931"/>
              <a:ext cx="2748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 = 0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&lt;= 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= i + 1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12305" name="Text Box 13"/>
            <p:cNvSpPr txBox="1">
              <a:spLocks noChangeArrowheads="1"/>
            </p:cNvSpPr>
            <p:nvPr/>
          </p:nvSpPr>
          <p:spPr bwMode="auto">
            <a:xfrm>
              <a:off x="3551" y="2931"/>
              <a:ext cx="101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i: 0, 1, 2, 3, ..., n</a:t>
              </a:r>
            </a:p>
          </p:txBody>
        </p:sp>
      </p:grpSp>
      <p:grpSp>
        <p:nvGrpSpPr>
          <p:cNvPr id="161812" name="Group 20"/>
          <p:cNvGrpSpPr>
            <a:grpSpLocks/>
          </p:cNvGrpSpPr>
          <p:nvPr/>
        </p:nvGrpSpPr>
        <p:grpSpPr bwMode="auto">
          <a:xfrm>
            <a:off x="1050925" y="5065719"/>
            <a:ext cx="7596188" cy="577851"/>
            <a:chOff x="662" y="3191"/>
            <a:chExt cx="4785" cy="364"/>
          </a:xfrm>
        </p:grpSpPr>
        <p:sp>
          <p:nvSpPr>
            <p:cNvPr id="12303" name="Text Box 16"/>
            <p:cNvSpPr txBox="1">
              <a:spLocks noChangeArrowheads="1"/>
            </p:cNvSpPr>
            <p:nvPr/>
          </p:nvSpPr>
          <p:spPr bwMode="auto">
            <a:xfrm>
              <a:off x="4470" y="3191"/>
              <a:ext cx="977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/>
                <a:t>bricht ab, </a:t>
              </a:r>
              <a:r>
                <a:rPr lang="de-AT" altLang="en-US" sz="1600" dirty="0"/>
                <a:t>sobald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 &gt;= n || j &gt;= m</a:t>
              </a:r>
            </a:p>
          </p:txBody>
        </p:sp>
        <p:sp>
          <p:nvSpPr>
            <p:cNvPr id="12300" name="Text Box 7"/>
            <p:cNvSpPr txBox="1">
              <a:spLocks noChangeArrowheads="1"/>
            </p:cNvSpPr>
            <p:nvPr/>
          </p:nvSpPr>
          <p:spPr bwMode="auto">
            <a:xfrm>
              <a:off x="662" y="3225"/>
              <a:ext cx="2748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 = 0, j = 0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&lt; n &amp;&amp; j &lt; 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= i + 1, j = j + 2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12301" name="Text Box 14"/>
            <p:cNvSpPr txBox="1">
              <a:spLocks noChangeArrowheads="1"/>
            </p:cNvSpPr>
            <p:nvPr/>
          </p:nvSpPr>
          <p:spPr bwMode="auto">
            <a:xfrm>
              <a:off x="3552" y="3225"/>
              <a:ext cx="8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i: 0, 1, 2, 3,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j: 0, 2, 4, 6, ...</a:t>
              </a:r>
            </a:p>
          </p:txBody>
        </p:sp>
        <p:sp>
          <p:nvSpPr>
            <p:cNvPr id="12302" name="AutoShape 15"/>
            <p:cNvSpPr>
              <a:spLocks/>
            </p:cNvSpPr>
            <p:nvPr/>
          </p:nvSpPr>
          <p:spPr bwMode="auto">
            <a:xfrm>
              <a:off x="4414" y="3280"/>
              <a:ext cx="55" cy="240"/>
            </a:xfrm>
            <a:prstGeom prst="rightBrace">
              <a:avLst>
                <a:gd name="adj1" fmla="val 35714"/>
                <a:gd name="adj2" fmla="val 50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161815" name="Group 23"/>
          <p:cNvGrpSpPr>
            <a:grpSpLocks/>
          </p:cNvGrpSpPr>
          <p:nvPr/>
        </p:nvGrpSpPr>
        <p:grpSpPr bwMode="auto">
          <a:xfrm>
            <a:off x="1050925" y="5738821"/>
            <a:ext cx="6159500" cy="338138"/>
            <a:chOff x="662" y="3615"/>
            <a:chExt cx="3880" cy="213"/>
          </a:xfrm>
        </p:grpSpPr>
        <p:sp>
          <p:nvSpPr>
            <p:cNvPr id="12298" name="Text Box 6"/>
            <p:cNvSpPr txBox="1">
              <a:spLocks noChangeArrowheads="1"/>
            </p:cNvSpPr>
            <p:nvPr/>
          </p:nvSpPr>
          <p:spPr bwMode="auto">
            <a:xfrm>
              <a:off x="662" y="3615"/>
              <a:ext cx="2748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(;;) ...</a:t>
              </a:r>
            </a:p>
          </p:txBody>
        </p:sp>
        <p:sp>
          <p:nvSpPr>
            <p:cNvPr id="12299" name="Text Box 22"/>
            <p:cNvSpPr txBox="1">
              <a:spLocks noChangeArrowheads="1"/>
            </p:cNvSpPr>
            <p:nvPr/>
          </p:nvSpPr>
          <p:spPr bwMode="auto">
            <a:xfrm>
              <a:off x="3553" y="3615"/>
              <a:ext cx="9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// </a:t>
              </a:r>
              <a:r>
                <a:rPr lang="de-AT" altLang="en-US" sz="1600" dirty="0"/>
                <a:t>Endlosschleife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099C1F-3063-4D5B-92D9-2D9E58A7DA6A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/>
          </a:p>
        </p:txBody>
      </p:sp>
      <p:sp>
        <p:nvSpPr>
          <p:cNvPr id="13315" name="Rectangle 76"/>
          <p:cNvSpPr>
            <a:spLocks noChangeArrowheads="1"/>
          </p:cNvSpPr>
          <p:nvPr/>
        </p:nvSpPr>
        <p:spPr bwMode="auto">
          <a:xfrm>
            <a:off x="1212850" y="4911725"/>
            <a:ext cx="1162050" cy="1174750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</a:t>
            </a:r>
            <a:r>
              <a:rPr lang="de-AT" altLang="en-US" smtClean="0"/>
              <a:t>Multiplikationstabelle</a:t>
            </a:r>
            <a:endParaRPr lang="de-AT" altLang="en-US" smtClean="0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127125" y="1357313"/>
            <a:ext cx="3496470" cy="28931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PrintMulTab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=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In.readInt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= 1; i &lt;= n; i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++)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 // </a:t>
            </a:r>
            <a:r>
              <a:rPr lang="de-AT" altLang="en-US" sz="1400" i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lines</a:t>
            </a:r>
            <a:endParaRPr lang="de-AT" altLang="en-US" sz="1400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 = 1; j &lt;= n;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altLang="en-US" sz="140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 // </a:t>
            </a:r>
            <a:r>
              <a:rPr lang="de-AT" altLang="en-US" sz="1400" i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colums</a:t>
            </a:r>
            <a:endParaRPr lang="de-AT" altLang="en-US" sz="1400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 * j + " 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51618" name="Group 66"/>
          <p:cNvGrpSpPr>
            <a:grpSpLocks/>
          </p:cNvGrpSpPr>
          <p:nvPr/>
        </p:nvGrpSpPr>
        <p:grpSpPr bwMode="auto">
          <a:xfrm>
            <a:off x="5334000" y="1371600"/>
            <a:ext cx="2393950" cy="4267200"/>
            <a:chOff x="3360" y="864"/>
            <a:chExt cx="1508" cy="2688"/>
          </a:xfrm>
        </p:grpSpPr>
        <p:sp>
          <p:nvSpPr>
            <p:cNvPr id="13381" name="Text Box 5"/>
            <p:cNvSpPr txBox="1">
              <a:spLocks noChangeArrowheads="1"/>
            </p:cNvSpPr>
            <p:nvPr/>
          </p:nvSpPr>
          <p:spPr bwMode="auto">
            <a:xfrm>
              <a:off x="3360" y="864"/>
              <a:ext cx="15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 dirty="0"/>
                <a:t>Schreibtischtest für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 == 3</a:t>
              </a:r>
            </a:p>
          </p:txBody>
        </p:sp>
        <p:sp>
          <p:nvSpPr>
            <p:cNvPr id="13382" name="Text Box 7"/>
            <p:cNvSpPr txBox="1">
              <a:spLocks noChangeArrowheads="1"/>
            </p:cNvSpPr>
            <p:nvPr/>
          </p:nvSpPr>
          <p:spPr bwMode="auto">
            <a:xfrm>
              <a:off x="3446" y="1228"/>
              <a:ext cx="1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3383" name="Text Box 8"/>
            <p:cNvSpPr txBox="1">
              <a:spLocks noChangeArrowheads="1"/>
            </p:cNvSpPr>
            <p:nvPr/>
          </p:nvSpPr>
          <p:spPr bwMode="auto">
            <a:xfrm>
              <a:off x="3784" y="1228"/>
              <a:ext cx="1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3384" name="Line 9"/>
            <p:cNvSpPr>
              <a:spLocks noChangeShapeType="1"/>
            </p:cNvSpPr>
            <p:nvPr/>
          </p:nvSpPr>
          <p:spPr bwMode="auto">
            <a:xfrm>
              <a:off x="3456" y="1440"/>
              <a:ext cx="13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85" name="Line 10"/>
            <p:cNvSpPr>
              <a:spLocks noChangeShapeType="1"/>
            </p:cNvSpPr>
            <p:nvPr/>
          </p:nvSpPr>
          <p:spPr bwMode="auto">
            <a:xfrm>
              <a:off x="3696" y="1296"/>
              <a:ext cx="0" cy="225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86" name="Line 11"/>
            <p:cNvSpPr>
              <a:spLocks noChangeShapeType="1"/>
            </p:cNvSpPr>
            <p:nvPr/>
          </p:nvSpPr>
          <p:spPr bwMode="auto">
            <a:xfrm>
              <a:off x="4032" y="1296"/>
              <a:ext cx="0" cy="225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5429250" y="2424113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1566" name="Text Box 14"/>
          <p:cNvSpPr txBox="1">
            <a:spLocks noChangeArrowheads="1"/>
          </p:cNvSpPr>
          <p:nvPr/>
        </p:nvSpPr>
        <p:spPr bwMode="auto">
          <a:xfrm>
            <a:off x="5962650" y="24384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6496050" y="24384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151570" name="Group 18"/>
          <p:cNvGrpSpPr>
            <a:grpSpLocks/>
          </p:cNvGrpSpPr>
          <p:nvPr/>
        </p:nvGrpSpPr>
        <p:grpSpPr bwMode="auto">
          <a:xfrm>
            <a:off x="5962660" y="2590800"/>
            <a:ext cx="284163" cy="428625"/>
            <a:chOff x="3756" y="1632"/>
            <a:chExt cx="179" cy="270"/>
          </a:xfrm>
        </p:grpSpPr>
        <p:sp>
          <p:nvSpPr>
            <p:cNvPr id="13379" name="Text Box 16"/>
            <p:cNvSpPr txBox="1">
              <a:spLocks noChangeArrowheads="1"/>
            </p:cNvSpPr>
            <p:nvPr/>
          </p:nvSpPr>
          <p:spPr bwMode="auto">
            <a:xfrm>
              <a:off x="3756" y="170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80" name="Line 17"/>
            <p:cNvSpPr>
              <a:spLocks noChangeShapeType="1"/>
            </p:cNvSpPr>
            <p:nvPr/>
          </p:nvSpPr>
          <p:spPr bwMode="auto">
            <a:xfrm>
              <a:off x="3792" y="1632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571" name="Text Box 19"/>
          <p:cNvSpPr txBox="1">
            <a:spLocks noChangeArrowheads="1"/>
          </p:cNvSpPr>
          <p:nvPr/>
        </p:nvSpPr>
        <p:spPr bwMode="auto">
          <a:xfrm>
            <a:off x="6800850" y="24384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151574" name="Group 22"/>
          <p:cNvGrpSpPr>
            <a:grpSpLocks/>
          </p:cNvGrpSpPr>
          <p:nvPr/>
        </p:nvGrpSpPr>
        <p:grpSpPr bwMode="auto">
          <a:xfrm>
            <a:off x="5962660" y="2895600"/>
            <a:ext cx="284163" cy="384175"/>
            <a:chOff x="3756" y="1824"/>
            <a:chExt cx="179" cy="242"/>
          </a:xfrm>
        </p:grpSpPr>
        <p:sp>
          <p:nvSpPr>
            <p:cNvPr id="13377" name="Text Box 20"/>
            <p:cNvSpPr txBox="1">
              <a:spLocks noChangeArrowheads="1"/>
            </p:cNvSpPr>
            <p:nvPr/>
          </p:nvSpPr>
          <p:spPr bwMode="auto">
            <a:xfrm>
              <a:off x="3756" y="187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78" name="Line 21"/>
            <p:cNvSpPr>
              <a:spLocks noChangeShapeType="1"/>
            </p:cNvSpPr>
            <p:nvPr/>
          </p:nvSpPr>
          <p:spPr bwMode="auto">
            <a:xfrm>
              <a:off x="3792" y="1824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575" name="Text Box 23"/>
          <p:cNvSpPr txBox="1">
            <a:spLocks noChangeArrowheads="1"/>
          </p:cNvSpPr>
          <p:nvPr/>
        </p:nvSpPr>
        <p:spPr bwMode="auto">
          <a:xfrm>
            <a:off x="7105650" y="24384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51578" name="Group 26"/>
          <p:cNvGrpSpPr>
            <a:grpSpLocks/>
          </p:cNvGrpSpPr>
          <p:nvPr/>
        </p:nvGrpSpPr>
        <p:grpSpPr bwMode="auto">
          <a:xfrm>
            <a:off x="5962660" y="3124200"/>
            <a:ext cx="284163" cy="428625"/>
            <a:chOff x="3756" y="1968"/>
            <a:chExt cx="179" cy="270"/>
          </a:xfrm>
        </p:grpSpPr>
        <p:sp>
          <p:nvSpPr>
            <p:cNvPr id="13375" name="Text Box 24"/>
            <p:cNvSpPr txBox="1">
              <a:spLocks noChangeArrowheads="1"/>
            </p:cNvSpPr>
            <p:nvPr/>
          </p:nvSpPr>
          <p:spPr bwMode="auto">
            <a:xfrm>
              <a:off x="3756" y="2044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376" name="Line 25"/>
            <p:cNvSpPr>
              <a:spLocks noChangeShapeType="1"/>
            </p:cNvSpPr>
            <p:nvPr/>
          </p:nvSpPr>
          <p:spPr bwMode="auto">
            <a:xfrm>
              <a:off x="3792" y="1968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584" name="Group 32"/>
          <p:cNvGrpSpPr>
            <a:grpSpLocks/>
          </p:cNvGrpSpPr>
          <p:nvPr/>
        </p:nvGrpSpPr>
        <p:grpSpPr bwMode="auto">
          <a:xfrm>
            <a:off x="5943610" y="3429000"/>
            <a:ext cx="284163" cy="352425"/>
            <a:chOff x="3744" y="2160"/>
            <a:chExt cx="179" cy="222"/>
          </a:xfrm>
        </p:grpSpPr>
        <p:sp>
          <p:nvSpPr>
            <p:cNvPr id="13371" name="Text Box 30"/>
            <p:cNvSpPr txBox="1">
              <a:spLocks noChangeArrowheads="1"/>
            </p:cNvSpPr>
            <p:nvPr/>
          </p:nvSpPr>
          <p:spPr bwMode="auto">
            <a:xfrm>
              <a:off x="3744" y="218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372" name="Line 31"/>
            <p:cNvSpPr>
              <a:spLocks noChangeShapeType="1"/>
            </p:cNvSpPr>
            <p:nvPr/>
          </p:nvSpPr>
          <p:spPr bwMode="auto">
            <a:xfrm>
              <a:off x="3792" y="2160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585" name="Text Box 33"/>
          <p:cNvSpPr txBox="1">
            <a:spLocks noChangeArrowheads="1"/>
          </p:cNvSpPr>
          <p:nvPr/>
        </p:nvSpPr>
        <p:spPr bwMode="auto">
          <a:xfrm>
            <a:off x="6496050" y="27114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151588" name="Group 36"/>
          <p:cNvGrpSpPr>
            <a:grpSpLocks/>
          </p:cNvGrpSpPr>
          <p:nvPr/>
        </p:nvGrpSpPr>
        <p:grpSpPr bwMode="auto">
          <a:xfrm>
            <a:off x="5943610" y="3657600"/>
            <a:ext cx="284163" cy="352425"/>
            <a:chOff x="3744" y="2304"/>
            <a:chExt cx="179" cy="222"/>
          </a:xfrm>
        </p:grpSpPr>
        <p:sp>
          <p:nvSpPr>
            <p:cNvPr id="13369" name="Text Box 34"/>
            <p:cNvSpPr txBox="1">
              <a:spLocks noChangeArrowheads="1"/>
            </p:cNvSpPr>
            <p:nvPr/>
          </p:nvSpPr>
          <p:spPr bwMode="auto">
            <a:xfrm>
              <a:off x="3744" y="233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70" name="Line 35"/>
            <p:cNvSpPr>
              <a:spLocks noChangeShapeType="1"/>
            </p:cNvSpPr>
            <p:nvPr/>
          </p:nvSpPr>
          <p:spPr bwMode="auto">
            <a:xfrm>
              <a:off x="3792" y="2304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589" name="Text Box 37"/>
          <p:cNvSpPr txBox="1">
            <a:spLocks noChangeArrowheads="1"/>
          </p:cNvSpPr>
          <p:nvPr/>
        </p:nvSpPr>
        <p:spPr bwMode="auto">
          <a:xfrm>
            <a:off x="6800850" y="27114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151592" name="Group 40"/>
          <p:cNvGrpSpPr>
            <a:grpSpLocks/>
          </p:cNvGrpSpPr>
          <p:nvPr/>
        </p:nvGrpSpPr>
        <p:grpSpPr bwMode="auto">
          <a:xfrm>
            <a:off x="5962660" y="3886200"/>
            <a:ext cx="284163" cy="352425"/>
            <a:chOff x="3756" y="2448"/>
            <a:chExt cx="179" cy="222"/>
          </a:xfrm>
        </p:grpSpPr>
        <p:sp>
          <p:nvSpPr>
            <p:cNvPr id="13367" name="Text Box 38"/>
            <p:cNvSpPr txBox="1">
              <a:spLocks noChangeArrowheads="1"/>
            </p:cNvSpPr>
            <p:nvPr/>
          </p:nvSpPr>
          <p:spPr bwMode="auto">
            <a:xfrm>
              <a:off x="3756" y="247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68" name="Line 39"/>
            <p:cNvSpPr>
              <a:spLocks noChangeShapeType="1"/>
            </p:cNvSpPr>
            <p:nvPr/>
          </p:nvSpPr>
          <p:spPr bwMode="auto">
            <a:xfrm>
              <a:off x="3792" y="2448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593" name="Text Box 41"/>
          <p:cNvSpPr txBox="1">
            <a:spLocks noChangeArrowheads="1"/>
          </p:cNvSpPr>
          <p:nvPr/>
        </p:nvSpPr>
        <p:spPr bwMode="auto">
          <a:xfrm>
            <a:off x="7105650" y="27114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151596" name="Group 44"/>
          <p:cNvGrpSpPr>
            <a:grpSpLocks/>
          </p:cNvGrpSpPr>
          <p:nvPr/>
        </p:nvGrpSpPr>
        <p:grpSpPr bwMode="auto">
          <a:xfrm>
            <a:off x="5962660" y="4114800"/>
            <a:ext cx="284163" cy="352425"/>
            <a:chOff x="3756" y="2592"/>
            <a:chExt cx="179" cy="222"/>
          </a:xfrm>
        </p:grpSpPr>
        <p:sp>
          <p:nvSpPr>
            <p:cNvPr id="13365" name="Text Box 42"/>
            <p:cNvSpPr txBox="1">
              <a:spLocks noChangeArrowheads="1"/>
            </p:cNvSpPr>
            <p:nvPr/>
          </p:nvSpPr>
          <p:spPr bwMode="auto">
            <a:xfrm>
              <a:off x="3756" y="262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366" name="Line 43"/>
            <p:cNvSpPr>
              <a:spLocks noChangeShapeType="1"/>
            </p:cNvSpPr>
            <p:nvPr/>
          </p:nvSpPr>
          <p:spPr bwMode="auto">
            <a:xfrm>
              <a:off x="3792" y="2592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602" name="Group 50"/>
          <p:cNvGrpSpPr>
            <a:grpSpLocks/>
          </p:cNvGrpSpPr>
          <p:nvPr/>
        </p:nvGrpSpPr>
        <p:grpSpPr bwMode="auto">
          <a:xfrm>
            <a:off x="5943610" y="4343400"/>
            <a:ext cx="284163" cy="352425"/>
            <a:chOff x="3744" y="2736"/>
            <a:chExt cx="179" cy="222"/>
          </a:xfrm>
        </p:grpSpPr>
        <p:sp>
          <p:nvSpPr>
            <p:cNvPr id="13361" name="Text Box 48"/>
            <p:cNvSpPr txBox="1">
              <a:spLocks noChangeArrowheads="1"/>
            </p:cNvSpPr>
            <p:nvPr/>
          </p:nvSpPr>
          <p:spPr bwMode="auto">
            <a:xfrm>
              <a:off x="3744" y="2764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362" name="Line 49"/>
            <p:cNvSpPr>
              <a:spLocks noChangeShapeType="1"/>
            </p:cNvSpPr>
            <p:nvPr/>
          </p:nvSpPr>
          <p:spPr bwMode="auto">
            <a:xfrm>
              <a:off x="3792" y="2736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603" name="Text Box 51"/>
          <p:cNvSpPr txBox="1">
            <a:spLocks noChangeArrowheads="1"/>
          </p:cNvSpPr>
          <p:nvPr/>
        </p:nvSpPr>
        <p:spPr bwMode="auto">
          <a:xfrm>
            <a:off x="6496050" y="30162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51606" name="Group 54"/>
          <p:cNvGrpSpPr>
            <a:grpSpLocks/>
          </p:cNvGrpSpPr>
          <p:nvPr/>
        </p:nvGrpSpPr>
        <p:grpSpPr bwMode="auto">
          <a:xfrm>
            <a:off x="5943610" y="4572000"/>
            <a:ext cx="284163" cy="352425"/>
            <a:chOff x="3744" y="2880"/>
            <a:chExt cx="179" cy="222"/>
          </a:xfrm>
        </p:grpSpPr>
        <p:sp>
          <p:nvSpPr>
            <p:cNvPr id="13359" name="Text Box 52"/>
            <p:cNvSpPr txBox="1">
              <a:spLocks noChangeArrowheads="1"/>
            </p:cNvSpPr>
            <p:nvPr/>
          </p:nvSpPr>
          <p:spPr bwMode="auto">
            <a:xfrm>
              <a:off x="3744" y="290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60" name="Line 53"/>
            <p:cNvSpPr>
              <a:spLocks noChangeShapeType="1"/>
            </p:cNvSpPr>
            <p:nvPr/>
          </p:nvSpPr>
          <p:spPr bwMode="auto">
            <a:xfrm>
              <a:off x="3792" y="2880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607" name="Text Box 55"/>
          <p:cNvSpPr txBox="1">
            <a:spLocks noChangeArrowheads="1"/>
          </p:cNvSpPr>
          <p:nvPr/>
        </p:nvSpPr>
        <p:spPr bwMode="auto">
          <a:xfrm>
            <a:off x="6800850" y="30162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151610" name="Group 58"/>
          <p:cNvGrpSpPr>
            <a:grpSpLocks/>
          </p:cNvGrpSpPr>
          <p:nvPr/>
        </p:nvGrpSpPr>
        <p:grpSpPr bwMode="auto">
          <a:xfrm>
            <a:off x="5943610" y="4800600"/>
            <a:ext cx="284163" cy="352425"/>
            <a:chOff x="3744" y="3024"/>
            <a:chExt cx="179" cy="222"/>
          </a:xfrm>
        </p:grpSpPr>
        <p:sp>
          <p:nvSpPr>
            <p:cNvPr id="13357" name="Text Box 56"/>
            <p:cNvSpPr txBox="1">
              <a:spLocks noChangeArrowheads="1"/>
            </p:cNvSpPr>
            <p:nvPr/>
          </p:nvSpPr>
          <p:spPr bwMode="auto">
            <a:xfrm>
              <a:off x="3744" y="305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58" name="Line 57"/>
            <p:cNvSpPr>
              <a:spLocks noChangeShapeType="1"/>
            </p:cNvSpPr>
            <p:nvPr/>
          </p:nvSpPr>
          <p:spPr bwMode="auto">
            <a:xfrm>
              <a:off x="3792" y="3024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611" name="Text Box 59"/>
          <p:cNvSpPr txBox="1">
            <a:spLocks noChangeArrowheads="1"/>
          </p:cNvSpPr>
          <p:nvPr/>
        </p:nvSpPr>
        <p:spPr bwMode="auto">
          <a:xfrm>
            <a:off x="7105650" y="30162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grpSp>
        <p:nvGrpSpPr>
          <p:cNvPr id="151614" name="Group 62"/>
          <p:cNvGrpSpPr>
            <a:grpSpLocks/>
          </p:cNvGrpSpPr>
          <p:nvPr/>
        </p:nvGrpSpPr>
        <p:grpSpPr bwMode="auto">
          <a:xfrm>
            <a:off x="5943610" y="5029200"/>
            <a:ext cx="284163" cy="352425"/>
            <a:chOff x="3744" y="3168"/>
            <a:chExt cx="179" cy="222"/>
          </a:xfrm>
        </p:grpSpPr>
        <p:sp>
          <p:nvSpPr>
            <p:cNvPr id="13355" name="Text Box 60"/>
            <p:cNvSpPr txBox="1">
              <a:spLocks noChangeArrowheads="1"/>
            </p:cNvSpPr>
            <p:nvPr/>
          </p:nvSpPr>
          <p:spPr bwMode="auto">
            <a:xfrm>
              <a:off x="3744" y="319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356" name="Line 61"/>
            <p:cNvSpPr>
              <a:spLocks noChangeShapeType="1"/>
            </p:cNvSpPr>
            <p:nvPr/>
          </p:nvSpPr>
          <p:spPr bwMode="auto">
            <a:xfrm>
              <a:off x="3792" y="3168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344" name="Text Box 67"/>
          <p:cNvSpPr txBox="1">
            <a:spLocks noChangeArrowheads="1"/>
          </p:cNvSpPr>
          <p:nvPr/>
        </p:nvSpPr>
        <p:spPr bwMode="auto">
          <a:xfrm>
            <a:off x="1252538" y="49593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345" name="Text Box 68"/>
          <p:cNvSpPr txBox="1">
            <a:spLocks noChangeArrowheads="1"/>
          </p:cNvSpPr>
          <p:nvPr/>
        </p:nvSpPr>
        <p:spPr bwMode="auto">
          <a:xfrm>
            <a:off x="1644650" y="49593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346" name="Text Box 69"/>
          <p:cNvSpPr txBox="1">
            <a:spLocks noChangeArrowheads="1"/>
          </p:cNvSpPr>
          <p:nvPr/>
        </p:nvSpPr>
        <p:spPr bwMode="auto">
          <a:xfrm>
            <a:off x="2052748" y="495935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347" name="Text Box 70"/>
          <p:cNvSpPr txBox="1">
            <a:spLocks noChangeArrowheads="1"/>
          </p:cNvSpPr>
          <p:nvPr/>
        </p:nvSpPr>
        <p:spPr bwMode="auto">
          <a:xfrm>
            <a:off x="1252538" y="5335588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348" name="Text Box 71"/>
          <p:cNvSpPr txBox="1">
            <a:spLocks noChangeArrowheads="1"/>
          </p:cNvSpPr>
          <p:nvPr/>
        </p:nvSpPr>
        <p:spPr bwMode="auto">
          <a:xfrm>
            <a:off x="1644650" y="5335588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349" name="Text Box 72"/>
          <p:cNvSpPr txBox="1">
            <a:spLocks noChangeArrowheads="1"/>
          </p:cNvSpPr>
          <p:nvPr/>
        </p:nvSpPr>
        <p:spPr bwMode="auto">
          <a:xfrm>
            <a:off x="2052748" y="5335588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350" name="Text Box 73"/>
          <p:cNvSpPr txBox="1">
            <a:spLocks noChangeArrowheads="1"/>
          </p:cNvSpPr>
          <p:nvPr/>
        </p:nvSpPr>
        <p:spPr bwMode="auto">
          <a:xfrm>
            <a:off x="1252538" y="57277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351" name="Text Box 74"/>
          <p:cNvSpPr txBox="1">
            <a:spLocks noChangeArrowheads="1"/>
          </p:cNvSpPr>
          <p:nvPr/>
        </p:nvSpPr>
        <p:spPr bwMode="auto">
          <a:xfrm>
            <a:off x="1644650" y="57277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352" name="Text Box 75"/>
          <p:cNvSpPr txBox="1">
            <a:spLocks noChangeArrowheads="1"/>
          </p:cNvSpPr>
          <p:nvPr/>
        </p:nvSpPr>
        <p:spPr bwMode="auto">
          <a:xfrm>
            <a:off x="2052748" y="57277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429260" y="2487879"/>
            <a:ext cx="2144592" cy="1293546"/>
            <a:chOff x="5429260" y="2487879"/>
            <a:chExt cx="2144592" cy="1293546"/>
          </a:xfrm>
        </p:grpSpPr>
        <p:sp>
          <p:nvSpPr>
            <p:cNvPr id="13373" name="Text Box 27"/>
            <p:cNvSpPr txBox="1">
              <a:spLocks noChangeArrowheads="1"/>
            </p:cNvSpPr>
            <p:nvPr/>
          </p:nvSpPr>
          <p:spPr bwMode="auto">
            <a:xfrm>
              <a:off x="5429260" y="34734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74" name="Line 28"/>
            <p:cNvSpPr>
              <a:spLocks noChangeShapeType="1"/>
            </p:cNvSpPr>
            <p:nvPr/>
          </p:nvSpPr>
          <p:spPr bwMode="auto">
            <a:xfrm>
              <a:off x="5486410" y="2590800"/>
              <a:ext cx="152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7389702" y="2487879"/>
              <a:ext cx="184150" cy="124691"/>
              <a:chOff x="7389702" y="2487879"/>
              <a:chExt cx="184150" cy="124691"/>
            </a:xfrm>
          </p:grpSpPr>
          <p:cxnSp>
            <p:nvCxnSpPr>
              <p:cNvPr id="3" name="Straight Connector 2"/>
              <p:cNvCxnSpPr/>
              <p:nvPr/>
            </p:nvCxnSpPr>
            <p:spPr bwMode="auto">
              <a:xfrm>
                <a:off x="7573852" y="2487879"/>
                <a:ext cx="0" cy="1246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" name="Straight Arrow Connector 4"/>
              <p:cNvCxnSpPr/>
              <p:nvPr/>
            </p:nvCxnSpPr>
            <p:spPr bwMode="auto">
              <a:xfrm flipH="1">
                <a:off x="7389702" y="2612570"/>
                <a:ext cx="18415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4" name="Group 13"/>
          <p:cNvGrpSpPr/>
          <p:nvPr/>
        </p:nvGrpSpPr>
        <p:grpSpPr>
          <a:xfrm>
            <a:off x="5429260" y="2759034"/>
            <a:ext cx="2144592" cy="1936791"/>
            <a:chOff x="5429260" y="2759034"/>
            <a:chExt cx="2144592" cy="1936791"/>
          </a:xfrm>
        </p:grpSpPr>
        <p:sp>
          <p:nvSpPr>
            <p:cNvPr id="13363" name="Text Box 45"/>
            <p:cNvSpPr txBox="1">
              <a:spLocks noChangeArrowheads="1"/>
            </p:cNvSpPr>
            <p:nvPr/>
          </p:nvSpPr>
          <p:spPr bwMode="auto">
            <a:xfrm>
              <a:off x="5429260" y="43878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64" name="Line 46"/>
            <p:cNvSpPr>
              <a:spLocks noChangeShapeType="1"/>
            </p:cNvSpPr>
            <p:nvPr/>
          </p:nvSpPr>
          <p:spPr bwMode="auto">
            <a:xfrm>
              <a:off x="5486410" y="3657600"/>
              <a:ext cx="152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389702" y="2759034"/>
              <a:ext cx="184150" cy="124691"/>
              <a:chOff x="7389702" y="2759034"/>
              <a:chExt cx="184150" cy="124691"/>
            </a:xfrm>
          </p:grpSpPr>
          <p:cxnSp>
            <p:nvCxnSpPr>
              <p:cNvPr id="83" name="Straight Connector 82"/>
              <p:cNvCxnSpPr/>
              <p:nvPr/>
            </p:nvCxnSpPr>
            <p:spPr bwMode="auto">
              <a:xfrm>
                <a:off x="7573852" y="2759034"/>
                <a:ext cx="0" cy="1246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Straight Arrow Connector 83"/>
              <p:cNvCxnSpPr/>
              <p:nvPr/>
            </p:nvCxnSpPr>
            <p:spPr bwMode="auto">
              <a:xfrm flipH="1">
                <a:off x="7389702" y="2883725"/>
                <a:ext cx="18415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5" name="Group 14"/>
          <p:cNvGrpSpPr/>
          <p:nvPr/>
        </p:nvGrpSpPr>
        <p:grpSpPr>
          <a:xfrm>
            <a:off x="5486410" y="3056906"/>
            <a:ext cx="2087442" cy="2553319"/>
            <a:chOff x="5486410" y="3056906"/>
            <a:chExt cx="2087442" cy="2553319"/>
          </a:xfrm>
        </p:grpSpPr>
        <p:sp>
          <p:nvSpPr>
            <p:cNvPr id="13353" name="Text Box 63"/>
            <p:cNvSpPr txBox="1">
              <a:spLocks noChangeArrowheads="1"/>
            </p:cNvSpPr>
            <p:nvPr/>
          </p:nvSpPr>
          <p:spPr bwMode="auto">
            <a:xfrm>
              <a:off x="5486410" y="53022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354" name="Line 64"/>
            <p:cNvSpPr>
              <a:spLocks noChangeShapeType="1"/>
            </p:cNvSpPr>
            <p:nvPr/>
          </p:nvSpPr>
          <p:spPr bwMode="auto">
            <a:xfrm>
              <a:off x="5486410" y="4572000"/>
              <a:ext cx="152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7389702" y="3056906"/>
              <a:ext cx="184150" cy="124691"/>
              <a:chOff x="7389702" y="3056906"/>
              <a:chExt cx="184150" cy="124691"/>
            </a:xfrm>
          </p:grpSpPr>
          <p:cxnSp>
            <p:nvCxnSpPr>
              <p:cNvPr id="85" name="Straight Connector 84"/>
              <p:cNvCxnSpPr/>
              <p:nvPr/>
            </p:nvCxnSpPr>
            <p:spPr bwMode="auto">
              <a:xfrm>
                <a:off x="7573852" y="3056906"/>
                <a:ext cx="0" cy="1246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Straight Arrow Connector 85"/>
              <p:cNvCxnSpPr/>
              <p:nvPr/>
            </p:nvCxnSpPr>
            <p:spPr bwMode="auto">
              <a:xfrm flipH="1">
                <a:off x="7389702" y="3181597"/>
                <a:ext cx="18415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4" grpId="0" autoUpdateAnimBg="0"/>
      <p:bldP spid="151566" grpId="0" autoUpdateAnimBg="0"/>
      <p:bldP spid="151567" grpId="0" autoUpdateAnimBg="0"/>
      <p:bldP spid="151571" grpId="0" autoUpdateAnimBg="0"/>
      <p:bldP spid="151575" grpId="0" autoUpdateAnimBg="0"/>
      <p:bldP spid="151585" grpId="0" autoUpdateAnimBg="0"/>
      <p:bldP spid="151589" grpId="0" autoUpdateAnimBg="0"/>
      <p:bldP spid="151593" grpId="0" autoUpdateAnimBg="0"/>
      <p:bldP spid="151603" grpId="0" autoUpdateAnimBg="0"/>
      <p:bldP spid="151607" grpId="0" autoUpdateAnimBg="0"/>
      <p:bldP spid="15161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1" y="2843514"/>
            <a:ext cx="3869802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0918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4.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4.1	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4.2	Do-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4.3	</a:t>
            </a:r>
            <a:r>
              <a:rPr lang="de-AT" sz="2000" dirty="0" err="1" smtClean="0"/>
              <a:t>For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4.4	Abbruch von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4.5	Vergleich der Schleifenarten</a:t>
            </a:r>
          </a:p>
        </p:txBody>
      </p:sp>
    </p:spTree>
    <p:extLst>
      <p:ext uri="{BB962C8B-B14F-4D97-AF65-F5344CB8AC3E}">
        <p14:creationId xmlns:p14="http://schemas.microsoft.com/office/powerpoint/2010/main" val="351787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4417E8-CD50-466A-BEFC-360D91BC73AC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Abbruch von Schleifen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90181" y="1279525"/>
            <a:ext cx="38843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dirty="0"/>
              <a:t>Beispiel: Summieren mit Fehlerabbruch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127125" y="1814513"/>
            <a:ext cx="4184159" cy="160043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x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In.done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&gt; 1000)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("zu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gross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x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In.readInt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2758281" y="1648857"/>
            <a:ext cx="2453617" cy="828675"/>
          </a:xfrm>
          <a:prstGeom prst="wedgeRectCallout">
            <a:avLst>
              <a:gd name="adj1" fmla="val 33075"/>
              <a:gd name="adj2" fmla="val 79200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i="1" dirty="0"/>
              <a:t>break</a:t>
            </a:r>
            <a:r>
              <a:rPr lang="de-AT" altLang="en-US" sz="1600" dirty="0"/>
              <a:t> verlässt die </a:t>
            </a:r>
            <a:r>
              <a:rPr lang="de-AT" altLang="en-US" sz="1600" dirty="0" smtClean="0"/>
              <a:t>Schleife,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dirty="0" smtClean="0"/>
              <a:t>in </a:t>
            </a:r>
            <a:r>
              <a:rPr lang="de-AT" altLang="en-US" sz="1600" dirty="0"/>
              <a:t>der es enthalten </a:t>
            </a:r>
            <a:r>
              <a:rPr lang="de-AT" altLang="en-US" sz="1600" dirty="0" smtClean="0"/>
              <a:t>ist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dirty="0" smtClean="0"/>
              <a:t>(</a:t>
            </a:r>
            <a:r>
              <a:rPr lang="de-AT" altLang="en-US" sz="1600" i="1" dirty="0" err="1" smtClean="0"/>
              <a:t>while</a:t>
            </a:r>
            <a:r>
              <a:rPr lang="de-AT" altLang="en-US" sz="1600" dirty="0"/>
              <a:t>, </a:t>
            </a:r>
            <a:r>
              <a:rPr lang="de-AT" altLang="en-US" sz="1600" i="1" dirty="0"/>
              <a:t>do</a:t>
            </a:r>
            <a:r>
              <a:rPr lang="de-AT" altLang="en-US" sz="1600" dirty="0"/>
              <a:t>, </a:t>
            </a:r>
            <a:r>
              <a:rPr lang="de-AT" altLang="en-US" sz="1600" i="1" dirty="0" err="1"/>
              <a:t>for</a:t>
            </a:r>
            <a:r>
              <a:rPr lang="de-AT" altLang="en-US" sz="1600" dirty="0"/>
              <a:t>)</a:t>
            </a:r>
          </a:p>
        </p:txBody>
      </p:sp>
      <p:grpSp>
        <p:nvGrpSpPr>
          <p:cNvPr id="152585" name="Group 9"/>
          <p:cNvGrpSpPr>
            <a:grpSpLocks/>
          </p:cNvGrpSpPr>
          <p:nvPr/>
        </p:nvGrpSpPr>
        <p:grpSpPr bwMode="auto">
          <a:xfrm>
            <a:off x="685800" y="3997685"/>
            <a:ext cx="6235700" cy="2270125"/>
            <a:chOff x="432" y="2484"/>
            <a:chExt cx="3928" cy="1430"/>
          </a:xfrm>
        </p:grpSpPr>
        <p:sp>
          <p:nvSpPr>
            <p:cNvPr id="14344" name="Text Box 7"/>
            <p:cNvSpPr txBox="1">
              <a:spLocks noChangeArrowheads="1"/>
            </p:cNvSpPr>
            <p:nvPr/>
          </p:nvSpPr>
          <p:spPr bwMode="auto">
            <a:xfrm>
              <a:off x="432" y="2484"/>
              <a:ext cx="392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Schleifenabbruch mit </a:t>
              </a:r>
              <a:r>
                <a:rPr lang="de-AT" altLang="en-US" sz="1600" i="1" dirty="0"/>
                <a:t>break</a:t>
              </a:r>
              <a:r>
                <a:rPr lang="de-AT" altLang="en-US" sz="1600" dirty="0"/>
                <a:t> möglichst vermeiden: schwer zu verifizieren.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Meist lässt sich dasselbe auch mit </a:t>
              </a:r>
              <a:r>
                <a:rPr lang="de-AT" altLang="en-US" sz="1600" i="1" dirty="0" err="1"/>
                <a:t>while</a:t>
              </a:r>
              <a:r>
                <a:rPr lang="de-AT" altLang="en-US" sz="1600" dirty="0"/>
                <a:t> ausdrücken:</a:t>
              </a:r>
            </a:p>
          </p:txBody>
        </p:sp>
        <p:sp>
          <p:nvSpPr>
            <p:cNvPr id="14345" name="Text Box 8"/>
            <p:cNvSpPr txBox="1">
              <a:spLocks noChangeArrowheads="1"/>
            </p:cNvSpPr>
            <p:nvPr/>
          </p:nvSpPr>
          <p:spPr bwMode="auto">
            <a:xfrm>
              <a:off x="720" y="2906"/>
              <a:ext cx="3190" cy="100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x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In.done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 &amp;&amp;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&lt;= 1000)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+ x;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1000)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Out.println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("zu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gross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");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x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!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In.done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 ||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&gt; 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257677" y="1194089"/>
            <a:ext cx="1855272" cy="2315087"/>
            <a:chOff x="6257677" y="1194089"/>
            <a:chExt cx="1855272" cy="2315087"/>
          </a:xfrm>
        </p:grpSpPr>
        <p:sp>
          <p:nvSpPr>
            <p:cNvPr id="10" name="Text Box 65"/>
            <p:cNvSpPr txBox="1">
              <a:spLocks noChangeArrowheads="1"/>
            </p:cNvSpPr>
            <p:nvPr/>
          </p:nvSpPr>
          <p:spPr bwMode="auto">
            <a:xfrm>
              <a:off x="6379682" y="1194089"/>
              <a:ext cx="141394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65"/>
            <p:cNvSpPr txBox="1">
              <a:spLocks noChangeArrowheads="1"/>
            </p:cNvSpPr>
            <p:nvPr/>
          </p:nvSpPr>
          <p:spPr bwMode="auto">
            <a:xfrm>
              <a:off x="6627571" y="1757392"/>
              <a:ext cx="91622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In.done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6667018" y="1817227"/>
              <a:ext cx="83482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6"/>
            <p:cNvCxnSpPr/>
            <p:nvPr/>
          </p:nvCxnSpPr>
          <p:spPr bwMode="auto">
            <a:xfrm flipH="1">
              <a:off x="6559946" y="1817227"/>
              <a:ext cx="107072" cy="10707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 flipH="1" flipV="1">
              <a:off x="6559946" y="1920455"/>
              <a:ext cx="107072" cy="10707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667018" y="2027527"/>
              <a:ext cx="83482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 flipH="1" flipV="1">
              <a:off x="7501842" y="1815306"/>
              <a:ext cx="107072" cy="10707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 flipH="1">
              <a:off x="7501842" y="1920455"/>
              <a:ext cx="107072" cy="10707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/>
          </p:nvCxnSpPr>
          <p:spPr bwMode="auto">
            <a:xfrm flipV="1">
              <a:off x="7088288" y="1691802"/>
              <a:ext cx="0" cy="1311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 flipV="1">
              <a:off x="7088288" y="2027527"/>
              <a:ext cx="0" cy="1311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 Box 65"/>
            <p:cNvSpPr txBox="1">
              <a:spLocks noChangeArrowheads="1"/>
            </p:cNvSpPr>
            <p:nvPr/>
          </p:nvSpPr>
          <p:spPr bwMode="auto">
            <a:xfrm>
              <a:off x="6371966" y="2089762"/>
              <a:ext cx="14448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x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flipV="1">
              <a:off x="7088288" y="2367052"/>
              <a:ext cx="0" cy="1311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Text Box 65"/>
            <p:cNvSpPr txBox="1">
              <a:spLocks noChangeArrowheads="1"/>
            </p:cNvSpPr>
            <p:nvPr/>
          </p:nvSpPr>
          <p:spPr bwMode="auto">
            <a:xfrm>
              <a:off x="6371966" y="2457288"/>
              <a:ext cx="14448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&gt; 1000?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7645078" y="2611176"/>
              <a:ext cx="46684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/>
            <p:cNvCxnSpPr/>
            <p:nvPr/>
          </p:nvCxnSpPr>
          <p:spPr bwMode="auto">
            <a:xfrm flipV="1">
              <a:off x="7088288" y="2704433"/>
              <a:ext cx="0" cy="1311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 Box 65"/>
            <p:cNvSpPr txBox="1">
              <a:spLocks noChangeArrowheads="1"/>
            </p:cNvSpPr>
            <p:nvPr/>
          </p:nvSpPr>
          <p:spPr bwMode="auto">
            <a:xfrm>
              <a:off x="6371966" y="2794669"/>
              <a:ext cx="14448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 flipV="1">
              <a:off x="7088288" y="3071583"/>
              <a:ext cx="0" cy="1311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Oval 13"/>
            <p:cNvSpPr/>
            <p:nvPr/>
          </p:nvSpPr>
          <p:spPr bwMode="auto">
            <a:xfrm>
              <a:off x="7052624" y="3202762"/>
              <a:ext cx="63611" cy="63611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>
              <a:off x="6257677" y="3234567"/>
              <a:ext cx="794947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6260327" y="1920455"/>
              <a:ext cx="0" cy="131411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>
              <a:off x="6257677" y="1920455"/>
              <a:ext cx="29552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flipV="1">
              <a:off x="7088288" y="3266374"/>
              <a:ext cx="0" cy="24280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flipV="1">
              <a:off x="8112949" y="2611176"/>
              <a:ext cx="0" cy="83173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7084429" y="3445566"/>
              <a:ext cx="1027495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Text Box 65"/>
            <p:cNvSpPr txBox="1">
              <a:spLocks noChangeArrowheads="1"/>
            </p:cNvSpPr>
            <p:nvPr/>
          </p:nvSpPr>
          <p:spPr bwMode="auto">
            <a:xfrm>
              <a:off x="7723191" y="2326864"/>
              <a:ext cx="15427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 Box 65"/>
            <p:cNvSpPr txBox="1">
              <a:spLocks noChangeArrowheads="1"/>
            </p:cNvSpPr>
            <p:nvPr/>
          </p:nvSpPr>
          <p:spPr bwMode="auto">
            <a:xfrm>
              <a:off x="7102478" y="2622713"/>
              <a:ext cx="15427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98650" y="3339548"/>
            <a:ext cx="2428479" cy="541379"/>
            <a:chOff x="6098650" y="3339548"/>
            <a:chExt cx="2428479" cy="541379"/>
          </a:xfrm>
        </p:grpSpPr>
        <p:cxnSp>
          <p:nvCxnSpPr>
            <p:cNvPr id="39" name="Straight Connector 38"/>
            <p:cNvCxnSpPr/>
            <p:nvPr/>
          </p:nvCxnSpPr>
          <p:spPr bwMode="auto">
            <a:xfrm>
              <a:off x="6098650" y="3339548"/>
              <a:ext cx="2286000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>
              <a:off x="6109608" y="3542373"/>
              <a:ext cx="24175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Baustein mit 2 Ausgängen!</a:t>
              </a:r>
              <a:endParaRPr lang="de-AT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6FAAA4-3FB8-4BE5-95C6-9D93262DAF96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Abbruch äußerer Schleifen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69925" y="1309688"/>
            <a:ext cx="1014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Beispiel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127125" y="1814513"/>
            <a:ext cx="4517583" cy="20313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2006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0066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20066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006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	// Marke!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(;;) { 	// Endlosschleife!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(;;)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(...)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break;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// verlässt innere Schleife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(...)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// verlässt äußere Schleife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74650" algn="l"/>
                <a:tab pos="2241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1" y="3156030"/>
            <a:ext cx="3869802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0918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4.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4.1	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4.2	Do-</a:t>
            </a:r>
            <a:r>
              <a:rPr lang="de-AT" sz="2000" dirty="0" err="1" smtClean="0"/>
              <a:t>While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4.3	</a:t>
            </a:r>
            <a:r>
              <a:rPr lang="de-AT" sz="2000" dirty="0" err="1" smtClean="0"/>
              <a:t>For</a:t>
            </a:r>
            <a:r>
              <a:rPr lang="de-AT" sz="2000" dirty="0" smtClean="0"/>
              <a:t>-Schleife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4.4	Abbruch von Schleifen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4.5	Vergleich der Schleifenarten</a:t>
            </a:r>
          </a:p>
        </p:txBody>
      </p:sp>
    </p:spTree>
    <p:extLst>
      <p:ext uri="{BB962C8B-B14F-4D97-AF65-F5344CB8AC3E}">
        <p14:creationId xmlns:p14="http://schemas.microsoft.com/office/powerpoint/2010/main" val="12754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5CD08A-5B5C-4D43-9192-8A73FB7A4F82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Vergleich der Schleifenarten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279525" y="1814513"/>
            <a:ext cx="453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1447800" y="14478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1295400" y="2514600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6391" name="Line 9"/>
          <p:cNvSpPr>
            <a:spLocks noChangeShapeType="1"/>
          </p:cNvSpPr>
          <p:nvPr/>
        </p:nvSpPr>
        <p:spPr bwMode="auto">
          <a:xfrm>
            <a:off x="1447800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2" name="Line 10"/>
          <p:cNvSpPr>
            <a:spLocks noChangeShapeType="1"/>
          </p:cNvSpPr>
          <p:nvPr/>
        </p:nvSpPr>
        <p:spPr bwMode="auto">
          <a:xfrm flipH="1">
            <a:off x="990600" y="30480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3" name="Line 11"/>
          <p:cNvSpPr>
            <a:spLocks noChangeShapeType="1"/>
          </p:cNvSpPr>
          <p:nvPr/>
        </p:nvSpPr>
        <p:spPr bwMode="auto">
          <a:xfrm flipV="1">
            <a:off x="990600" y="1600200"/>
            <a:ext cx="0" cy="1447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4" name="Line 12"/>
          <p:cNvSpPr>
            <a:spLocks noChangeShapeType="1"/>
          </p:cNvSpPr>
          <p:nvPr/>
        </p:nvSpPr>
        <p:spPr bwMode="auto">
          <a:xfrm>
            <a:off x="990600" y="16002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5" name="Line 13"/>
          <p:cNvSpPr>
            <a:spLocks noChangeShapeType="1"/>
          </p:cNvSpPr>
          <p:nvPr/>
        </p:nvSpPr>
        <p:spPr bwMode="auto">
          <a:xfrm>
            <a:off x="1676400" y="198120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6" name="Line 14"/>
          <p:cNvSpPr>
            <a:spLocks noChangeShapeType="1"/>
          </p:cNvSpPr>
          <p:nvPr/>
        </p:nvSpPr>
        <p:spPr bwMode="auto">
          <a:xfrm>
            <a:off x="1981200" y="1981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7" name="Text Box 15"/>
          <p:cNvSpPr txBox="1">
            <a:spLocks noChangeArrowheads="1"/>
          </p:cNvSpPr>
          <p:nvPr/>
        </p:nvSpPr>
        <p:spPr bwMode="auto">
          <a:xfrm>
            <a:off x="746125" y="3595688"/>
            <a:ext cx="1776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Abweisschleife</a:t>
            </a: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801688" y="4481513"/>
            <a:ext cx="9204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</a:t>
            </a: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817563" y="5438775"/>
            <a:ext cx="109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(I;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B;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</a:t>
            </a:r>
          </a:p>
        </p:txBody>
      </p:sp>
      <p:sp>
        <p:nvSpPr>
          <p:cNvPr id="16400" name="Text Box 18"/>
          <p:cNvSpPr txBox="1">
            <a:spLocks noChangeArrowheads="1"/>
          </p:cNvSpPr>
          <p:nvPr/>
        </p:nvSpPr>
        <p:spPr bwMode="auto">
          <a:xfrm>
            <a:off x="3843338" y="2514600"/>
            <a:ext cx="453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401" name="Line 19"/>
          <p:cNvSpPr>
            <a:spLocks noChangeShapeType="1"/>
          </p:cNvSpPr>
          <p:nvPr/>
        </p:nvSpPr>
        <p:spPr bwMode="auto">
          <a:xfrm>
            <a:off x="4011613" y="1447800"/>
            <a:ext cx="1587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2" name="Text Box 21"/>
          <p:cNvSpPr txBox="1">
            <a:spLocks noChangeArrowheads="1"/>
          </p:cNvSpPr>
          <p:nvPr/>
        </p:nvSpPr>
        <p:spPr bwMode="auto">
          <a:xfrm>
            <a:off x="3867150" y="1949450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6403" name="Line 23"/>
          <p:cNvSpPr>
            <a:spLocks noChangeShapeType="1"/>
          </p:cNvSpPr>
          <p:nvPr/>
        </p:nvSpPr>
        <p:spPr bwMode="auto">
          <a:xfrm flipH="1">
            <a:off x="3554413" y="2743200"/>
            <a:ext cx="2889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4" name="Line 24"/>
          <p:cNvSpPr>
            <a:spLocks noChangeShapeType="1"/>
          </p:cNvSpPr>
          <p:nvPr/>
        </p:nvSpPr>
        <p:spPr bwMode="auto">
          <a:xfrm flipV="1">
            <a:off x="3554413" y="1600200"/>
            <a:ext cx="1587" cy="1143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5" name="Line 25"/>
          <p:cNvSpPr>
            <a:spLocks noChangeShapeType="1"/>
          </p:cNvSpPr>
          <p:nvPr/>
        </p:nvSpPr>
        <p:spPr bwMode="auto">
          <a:xfrm>
            <a:off x="3554413" y="16002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6" name="Line 27"/>
          <p:cNvSpPr>
            <a:spLocks noChangeShapeType="1"/>
          </p:cNvSpPr>
          <p:nvPr/>
        </p:nvSpPr>
        <p:spPr bwMode="auto">
          <a:xfrm>
            <a:off x="4019550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7" name="Text Box 28"/>
          <p:cNvSpPr txBox="1">
            <a:spLocks noChangeArrowheads="1"/>
          </p:cNvSpPr>
          <p:nvPr/>
        </p:nvSpPr>
        <p:spPr bwMode="auto">
          <a:xfrm>
            <a:off x="3309938" y="3595688"/>
            <a:ext cx="2100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Durchlaufschleife</a:t>
            </a:r>
          </a:p>
        </p:txBody>
      </p:sp>
      <p:sp>
        <p:nvSpPr>
          <p:cNvPr id="16408" name="Text Box 29"/>
          <p:cNvSpPr txBox="1">
            <a:spLocks noChangeArrowheads="1"/>
          </p:cNvSpPr>
          <p:nvPr/>
        </p:nvSpPr>
        <p:spPr bwMode="auto">
          <a:xfrm>
            <a:off x="3365500" y="4481513"/>
            <a:ext cx="92044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9" name="Text Box 31"/>
          <p:cNvSpPr txBox="1">
            <a:spLocks noChangeArrowheads="1"/>
          </p:cNvSpPr>
          <p:nvPr/>
        </p:nvSpPr>
        <p:spPr bwMode="auto">
          <a:xfrm>
            <a:off x="6613525" y="2133600"/>
            <a:ext cx="453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410" name="Line 32"/>
          <p:cNvSpPr>
            <a:spLocks noChangeShapeType="1"/>
          </p:cNvSpPr>
          <p:nvPr/>
        </p:nvSpPr>
        <p:spPr bwMode="auto">
          <a:xfrm>
            <a:off x="6781800" y="14478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1" name="Text Box 34"/>
          <p:cNvSpPr txBox="1">
            <a:spLocks noChangeArrowheads="1"/>
          </p:cNvSpPr>
          <p:nvPr/>
        </p:nvSpPr>
        <p:spPr bwMode="auto">
          <a:xfrm>
            <a:off x="6553200" y="2590800"/>
            <a:ext cx="40427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</a:p>
        </p:txBody>
      </p:sp>
      <p:sp>
        <p:nvSpPr>
          <p:cNvPr id="16412" name="Line 35"/>
          <p:cNvSpPr>
            <a:spLocks noChangeShapeType="1"/>
          </p:cNvSpPr>
          <p:nvPr/>
        </p:nvSpPr>
        <p:spPr bwMode="auto">
          <a:xfrm>
            <a:off x="6781800" y="28956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3" name="Line 36"/>
          <p:cNvSpPr>
            <a:spLocks noChangeShapeType="1"/>
          </p:cNvSpPr>
          <p:nvPr/>
        </p:nvSpPr>
        <p:spPr bwMode="auto">
          <a:xfrm flipH="1">
            <a:off x="6324600" y="30480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4" name="Line 37"/>
          <p:cNvSpPr>
            <a:spLocks noChangeShapeType="1"/>
          </p:cNvSpPr>
          <p:nvPr/>
        </p:nvSpPr>
        <p:spPr bwMode="auto">
          <a:xfrm flipV="1">
            <a:off x="6324600" y="1600200"/>
            <a:ext cx="0" cy="1447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5" name="Line 38"/>
          <p:cNvSpPr>
            <a:spLocks noChangeShapeType="1"/>
          </p:cNvSpPr>
          <p:nvPr/>
        </p:nvSpPr>
        <p:spPr bwMode="auto">
          <a:xfrm>
            <a:off x="6324600" y="16002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6" name="Line 39"/>
          <p:cNvSpPr>
            <a:spLocks noChangeShapeType="1"/>
          </p:cNvSpPr>
          <p:nvPr/>
        </p:nvSpPr>
        <p:spPr bwMode="auto">
          <a:xfrm>
            <a:off x="7010400" y="2300288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7" name="Line 40"/>
          <p:cNvSpPr>
            <a:spLocks noChangeShapeType="1"/>
          </p:cNvSpPr>
          <p:nvPr/>
        </p:nvSpPr>
        <p:spPr bwMode="auto">
          <a:xfrm>
            <a:off x="7315200" y="2300288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8" name="Text Box 41"/>
          <p:cNvSpPr txBox="1">
            <a:spLocks noChangeArrowheads="1"/>
          </p:cNvSpPr>
          <p:nvPr/>
        </p:nvSpPr>
        <p:spPr bwMode="auto">
          <a:xfrm>
            <a:off x="6129338" y="3581400"/>
            <a:ext cx="2246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allgemeine Schleife</a:t>
            </a:r>
          </a:p>
        </p:txBody>
      </p:sp>
      <p:sp>
        <p:nvSpPr>
          <p:cNvPr id="16419" name="Text Box 42"/>
          <p:cNvSpPr txBox="1">
            <a:spLocks noChangeArrowheads="1"/>
          </p:cNvSpPr>
          <p:nvPr/>
        </p:nvSpPr>
        <p:spPr bwMode="auto">
          <a:xfrm>
            <a:off x="6184900" y="4467225"/>
            <a:ext cx="132921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(;;)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S2;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6420" name="Text Box 43"/>
          <p:cNvSpPr txBox="1">
            <a:spLocks noChangeArrowheads="1"/>
          </p:cNvSpPr>
          <p:nvPr/>
        </p:nvSpPr>
        <p:spPr bwMode="auto">
          <a:xfrm>
            <a:off x="6553200" y="1752600"/>
            <a:ext cx="40427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6421" name="Line 45"/>
          <p:cNvSpPr>
            <a:spLocks noChangeShapeType="1"/>
          </p:cNvSpPr>
          <p:nvPr/>
        </p:nvSpPr>
        <p:spPr bwMode="auto">
          <a:xfrm>
            <a:off x="6781800" y="20574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22" name="Line 46"/>
          <p:cNvSpPr>
            <a:spLocks noChangeShapeType="1"/>
          </p:cNvSpPr>
          <p:nvPr/>
        </p:nvSpPr>
        <p:spPr bwMode="auto">
          <a:xfrm>
            <a:off x="6781800" y="24384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23" name="Line 47"/>
          <p:cNvSpPr>
            <a:spLocks noChangeShapeType="1"/>
          </p:cNvSpPr>
          <p:nvPr/>
        </p:nvSpPr>
        <p:spPr bwMode="auto">
          <a:xfrm>
            <a:off x="4019550" y="22860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24" name="Line 49"/>
          <p:cNvSpPr>
            <a:spLocks noChangeShapeType="1"/>
          </p:cNvSpPr>
          <p:nvPr/>
        </p:nvSpPr>
        <p:spPr bwMode="auto">
          <a:xfrm>
            <a:off x="1447800" y="21336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On-screen Show (4:3)</PresentationFormat>
  <Paragraphs>342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Courier New</vt:lpstr>
      <vt:lpstr>Symbol</vt:lpstr>
      <vt:lpstr>Times New Roman</vt:lpstr>
      <vt:lpstr>Standarddesign</vt:lpstr>
      <vt:lpstr>2_Standarddesign</vt:lpstr>
      <vt:lpstr>PowerPoint Presentation</vt:lpstr>
      <vt:lpstr>While-Schleife</vt:lpstr>
      <vt:lpstr>Beispiel</vt:lpstr>
      <vt:lpstr>Assertionen bei Schleifen</vt:lpstr>
      <vt:lpstr>PowerPoint Presentation</vt:lpstr>
      <vt:lpstr>Do-While-Schleife</vt:lpstr>
      <vt:lpstr>Do-While-Schleife</vt:lpstr>
      <vt:lpstr>PowerPoint Presentation</vt:lpstr>
      <vt:lpstr>For-Schleife (Zählschleife)</vt:lpstr>
      <vt:lpstr>Syntax der For-Schleife</vt:lpstr>
      <vt:lpstr>Beispiel: Multiplikationstabelle</vt:lpstr>
      <vt:lpstr>PowerPoint Presentation</vt:lpstr>
      <vt:lpstr>Abbruch von Schleifen</vt:lpstr>
      <vt:lpstr>Abbruch äußerer Schleifen</vt:lpstr>
      <vt:lpstr>PowerPoint Presentation</vt:lpstr>
      <vt:lpstr>Vergleich der Schleifenarten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255</cp:revision>
  <cp:lastPrinted>2001-09-21T08:42:52Z</cp:lastPrinted>
  <dcterms:created xsi:type="dcterms:W3CDTF">2000-03-12T09:29:13Z</dcterms:created>
  <dcterms:modified xsi:type="dcterms:W3CDTF">2023-10-23T06:10:40Z</dcterms:modified>
</cp:coreProperties>
</file>