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05" r:id="rId2"/>
    <p:sldId id="289" r:id="rId3"/>
    <p:sldId id="290" r:id="rId4"/>
    <p:sldId id="291" r:id="rId5"/>
    <p:sldId id="292" r:id="rId6"/>
    <p:sldId id="293" r:id="rId7"/>
    <p:sldId id="294" r:id="rId8"/>
    <p:sldId id="306" r:id="rId9"/>
    <p:sldId id="304" r:id="rId10"/>
    <p:sldId id="307" r:id="rId11"/>
    <p:sldId id="312" r:id="rId12"/>
    <p:sldId id="298" r:id="rId13"/>
    <p:sldId id="311" r:id="rId14"/>
    <p:sldId id="300" r:id="rId15"/>
    <p:sldId id="308" r:id="rId16"/>
    <p:sldId id="313" r:id="rId17"/>
    <p:sldId id="309" r:id="rId18"/>
    <p:sldId id="314" r:id="rId19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CCFF"/>
    <a:srgbClr val="009900"/>
    <a:srgbClr val="FFFFCC"/>
    <a:srgbClr val="FF5050"/>
    <a:srgbClr val="FF9999"/>
    <a:srgbClr val="DDDDD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9339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638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13" Type="http://schemas.openxmlformats.org/officeDocument/2006/relationships/slide" Target="slides/slide18.xml"/><Relationship Id="rId3" Type="http://schemas.openxmlformats.org/officeDocument/2006/relationships/slide" Target="slides/slide4.xml"/><Relationship Id="rId7" Type="http://schemas.openxmlformats.org/officeDocument/2006/relationships/slide" Target="slides/slide9.xml"/><Relationship Id="rId12" Type="http://schemas.openxmlformats.org/officeDocument/2006/relationships/slide" Target="slides/slide16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4.xml"/><Relationship Id="rId5" Type="http://schemas.openxmlformats.org/officeDocument/2006/relationships/slide" Target="slides/slide6.xml"/><Relationship Id="rId10" Type="http://schemas.openxmlformats.org/officeDocument/2006/relationships/slide" Target="slides/slide13.xml"/><Relationship Id="rId4" Type="http://schemas.openxmlformats.org/officeDocument/2006/relationships/slide" Target="slides/slide5.xml"/><Relationship Id="rId9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8C94C69-0528-4EAC-B687-03981DF71019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45C4752-2230-4909-AD23-B49CF676DA1D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B62F6-D470-4309-A727-F9559321DA3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93329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17B92-6A4B-437C-9810-FA47A971E7F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1487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27630-7547-44FE-8487-F8BD64803FF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8903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F99BD-3889-4F37-B4F7-339F11E9628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347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318E7-1F70-4E7A-805D-BB54FF56344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46295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9497E-4883-4685-B527-7343AB7EFB2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2204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56D38-6CFC-4F1A-93AC-05E93E5D59E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260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B1BC7-31AD-4A34-8245-2856717367D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78935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6B3AD-917D-4860-9ACA-4EE73280701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47812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35A2C-426D-462C-8211-B4605CD6F408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80802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70F99-393E-40D0-9946-4F67D694E2B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6946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CAB55FA-D4C7-4165-8313-587BEC82447C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365760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10E749-940E-4A43-9994-3ADB9DE715F2}" type="slidenum">
              <a:rPr lang="de-DE" altLang="de-DE" sz="1400" smtClean="0"/>
              <a:pPr/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8481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5. Arrays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5.1	Eindimensionale Arrays</a:t>
            </a:r>
            <a:endParaRPr lang="de-AT" altLang="de-DE" sz="2000" i="1">
              <a:solidFill>
                <a:srgbClr val="FF0000"/>
              </a:solidFill>
            </a:endParaRPr>
          </a:p>
          <a:p>
            <a:r>
              <a:rPr lang="de-AT" altLang="de-DE" sz="2000"/>
              <a:t>	5.2	Foreach-Schleife</a:t>
            </a:r>
          </a:p>
          <a:p>
            <a:r>
              <a:rPr lang="de-AT" altLang="de-DE" sz="2000"/>
              <a:t>	5.3	Beispiele</a:t>
            </a:r>
          </a:p>
          <a:p>
            <a:r>
              <a:rPr lang="de-AT" altLang="de-DE" sz="2000"/>
              <a:t>	5.4	Mehrdimensionale Arrays</a:t>
            </a:r>
          </a:p>
          <a:p>
            <a:r>
              <a:rPr lang="de-AT" altLang="de-DE" sz="2000"/>
              <a:t>	5.5	Beispiel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6078C3-3282-486F-A1D1-9241723BC96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Eindimensionale Arrays</a:t>
            </a:r>
          </a:p>
        </p:txBody>
      </p:sp>
      <p:sp>
        <p:nvSpPr>
          <p:cNvPr id="5124" name="Text Box 78"/>
          <p:cNvSpPr txBox="1">
            <a:spLocks noChangeArrowheads="1"/>
          </p:cNvSpPr>
          <p:nvPr/>
        </p:nvSpPr>
        <p:spPr bwMode="auto">
          <a:xfrm>
            <a:off x="746125" y="1233488"/>
            <a:ext cx="40306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Array = Tabelle gleichartiger Elemente</a:t>
            </a:r>
          </a:p>
        </p:txBody>
      </p:sp>
      <p:sp>
        <p:nvSpPr>
          <p:cNvPr id="5125" name="Rectangle 91"/>
          <p:cNvSpPr>
            <a:spLocks noChangeArrowheads="1"/>
          </p:cNvSpPr>
          <p:nvPr/>
        </p:nvSpPr>
        <p:spPr bwMode="auto">
          <a:xfrm>
            <a:off x="1524000" y="2133600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126" name="Text Box 93"/>
          <p:cNvSpPr txBox="1">
            <a:spLocks noChangeArrowheads="1"/>
          </p:cNvSpPr>
          <p:nvPr/>
        </p:nvSpPr>
        <p:spPr bwMode="auto">
          <a:xfrm>
            <a:off x="1524000" y="1828800"/>
            <a:ext cx="482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a[0]</a:t>
            </a:r>
          </a:p>
        </p:txBody>
      </p:sp>
      <p:sp>
        <p:nvSpPr>
          <p:cNvPr id="5127" name="Rectangle 94"/>
          <p:cNvSpPr>
            <a:spLocks noChangeArrowheads="1"/>
          </p:cNvSpPr>
          <p:nvPr/>
        </p:nvSpPr>
        <p:spPr bwMode="auto">
          <a:xfrm>
            <a:off x="1981200" y="2133600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128" name="Text Box 95"/>
          <p:cNvSpPr txBox="1">
            <a:spLocks noChangeArrowheads="1"/>
          </p:cNvSpPr>
          <p:nvPr/>
        </p:nvSpPr>
        <p:spPr bwMode="auto">
          <a:xfrm>
            <a:off x="1981200" y="1828800"/>
            <a:ext cx="482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a[1]</a:t>
            </a:r>
          </a:p>
        </p:txBody>
      </p:sp>
      <p:sp>
        <p:nvSpPr>
          <p:cNvPr id="5129" name="Rectangle 96"/>
          <p:cNvSpPr>
            <a:spLocks noChangeArrowheads="1"/>
          </p:cNvSpPr>
          <p:nvPr/>
        </p:nvSpPr>
        <p:spPr bwMode="auto">
          <a:xfrm>
            <a:off x="2438400" y="2133600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130" name="Text Box 97"/>
          <p:cNvSpPr txBox="1">
            <a:spLocks noChangeArrowheads="1"/>
          </p:cNvSpPr>
          <p:nvPr/>
        </p:nvSpPr>
        <p:spPr bwMode="auto">
          <a:xfrm>
            <a:off x="2438400" y="1828800"/>
            <a:ext cx="482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a[2]</a:t>
            </a:r>
          </a:p>
        </p:txBody>
      </p:sp>
      <p:sp>
        <p:nvSpPr>
          <p:cNvPr id="5131" name="Rectangle 100"/>
          <p:cNvSpPr>
            <a:spLocks noChangeArrowheads="1"/>
          </p:cNvSpPr>
          <p:nvPr/>
        </p:nvSpPr>
        <p:spPr bwMode="auto">
          <a:xfrm>
            <a:off x="2895600" y="2133600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132" name="Text Box 101"/>
          <p:cNvSpPr txBox="1">
            <a:spLocks noChangeArrowheads="1"/>
          </p:cNvSpPr>
          <p:nvPr/>
        </p:nvSpPr>
        <p:spPr bwMode="auto">
          <a:xfrm>
            <a:off x="2895600" y="1828800"/>
            <a:ext cx="482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a[3]</a:t>
            </a:r>
          </a:p>
        </p:txBody>
      </p:sp>
      <p:sp>
        <p:nvSpPr>
          <p:cNvPr id="5133" name="Rectangle 102"/>
          <p:cNvSpPr>
            <a:spLocks noChangeArrowheads="1"/>
          </p:cNvSpPr>
          <p:nvPr/>
        </p:nvSpPr>
        <p:spPr bwMode="auto">
          <a:xfrm>
            <a:off x="3352800" y="2133600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135" name="Text Box 104"/>
          <p:cNvSpPr txBox="1">
            <a:spLocks noChangeArrowheads="1"/>
          </p:cNvSpPr>
          <p:nvPr/>
        </p:nvSpPr>
        <p:spPr bwMode="auto">
          <a:xfrm>
            <a:off x="1143000" y="205740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136" name="Text Box 105"/>
          <p:cNvSpPr txBox="1">
            <a:spLocks noChangeArrowheads="1"/>
          </p:cNvSpPr>
          <p:nvPr/>
        </p:nvSpPr>
        <p:spPr bwMode="auto">
          <a:xfrm>
            <a:off x="4038600" y="1752600"/>
            <a:ext cx="49212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90500" indent="-1905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Name </a:t>
            </a:r>
            <a:r>
              <a:rPr lang="de-AT" altLang="en-US" sz="1600" i="1"/>
              <a:t>a</a:t>
            </a:r>
            <a:r>
              <a:rPr lang="de-AT" altLang="en-US" sz="1600"/>
              <a:t> bezeichnet das gesamte Array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Elemente werden über Indizes angesprochen (z.B.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[3]</a:t>
            </a:r>
            <a:r>
              <a:rPr lang="de-AT" altLang="en-US" sz="1600"/>
              <a:t>)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Indizierung beginnt bei 0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Elemente sind "namenlose" Variablen</a:t>
            </a:r>
          </a:p>
        </p:txBody>
      </p:sp>
      <p:grpSp>
        <p:nvGrpSpPr>
          <p:cNvPr id="64647" name="Group 135"/>
          <p:cNvGrpSpPr>
            <a:grpSpLocks/>
          </p:cNvGrpSpPr>
          <p:nvPr/>
        </p:nvGrpSpPr>
        <p:grpSpPr bwMode="auto">
          <a:xfrm>
            <a:off x="762000" y="2986088"/>
            <a:ext cx="7340600" cy="1111250"/>
            <a:chOff x="480" y="1920"/>
            <a:chExt cx="4624" cy="700"/>
          </a:xfrm>
        </p:grpSpPr>
        <p:sp>
          <p:nvSpPr>
            <p:cNvPr id="5159" name="Text Box 106"/>
            <p:cNvSpPr txBox="1">
              <a:spLocks noChangeArrowheads="1"/>
            </p:cNvSpPr>
            <p:nvPr/>
          </p:nvSpPr>
          <p:spPr bwMode="auto">
            <a:xfrm>
              <a:off x="480" y="1920"/>
              <a:ext cx="86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Deklaration</a:t>
              </a:r>
            </a:p>
          </p:txBody>
        </p:sp>
        <p:sp>
          <p:nvSpPr>
            <p:cNvPr id="5160" name="Text Box 107"/>
            <p:cNvSpPr txBox="1">
              <a:spLocks noChangeArrowheads="1"/>
            </p:cNvSpPr>
            <p:nvPr/>
          </p:nvSpPr>
          <p:spPr bwMode="auto">
            <a:xfrm>
              <a:off x="758" y="2192"/>
              <a:ext cx="978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int[] a;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float[] b;</a:t>
              </a:r>
            </a:p>
          </p:txBody>
        </p:sp>
        <p:sp>
          <p:nvSpPr>
            <p:cNvPr id="5161" name="Text Box 108"/>
            <p:cNvSpPr txBox="1">
              <a:spLocks noChangeArrowheads="1"/>
            </p:cNvSpPr>
            <p:nvPr/>
          </p:nvSpPr>
          <p:spPr bwMode="auto">
            <a:xfrm>
              <a:off x="2544" y="2100"/>
              <a:ext cx="2560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deklariert ein Array namens </a:t>
              </a:r>
              <a:r>
                <a:rPr lang="de-AT" altLang="en-US" sz="1600" i="1"/>
                <a:t>a</a:t>
              </a:r>
              <a:r>
                <a:rPr lang="de-AT" altLang="en-US" sz="1600"/>
                <a:t> (bzw. </a:t>
              </a:r>
              <a:r>
                <a:rPr lang="de-AT" altLang="en-US" sz="1600" i="1"/>
                <a:t>b</a:t>
              </a:r>
              <a:r>
                <a:rPr lang="de-AT" altLang="en-US" sz="1600"/>
                <a:t>)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seine Elemente sind vom Typ </a:t>
              </a:r>
              <a:r>
                <a:rPr lang="de-AT" altLang="en-US" sz="1600" i="1"/>
                <a:t>int</a:t>
              </a:r>
              <a:r>
                <a:rPr lang="de-AT" altLang="en-US" sz="1600"/>
                <a:t> (bzw. </a:t>
              </a:r>
              <a:r>
                <a:rPr lang="de-AT" altLang="en-US" sz="1600" i="1"/>
                <a:t>float</a:t>
              </a:r>
              <a:r>
                <a:rPr lang="de-AT" altLang="en-US" sz="1600"/>
                <a:t>)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seine Länge ist noch unbekannt</a:t>
              </a:r>
            </a:p>
          </p:txBody>
        </p:sp>
      </p:grpSp>
      <p:grpSp>
        <p:nvGrpSpPr>
          <p:cNvPr id="64648" name="Group 136"/>
          <p:cNvGrpSpPr>
            <a:grpSpLocks/>
          </p:cNvGrpSpPr>
          <p:nvPr/>
        </p:nvGrpSpPr>
        <p:grpSpPr bwMode="auto">
          <a:xfrm>
            <a:off x="762000" y="4279900"/>
            <a:ext cx="7794625" cy="1833563"/>
            <a:chOff x="480" y="2754"/>
            <a:chExt cx="4910" cy="1155"/>
          </a:xfrm>
        </p:grpSpPr>
        <p:sp>
          <p:nvSpPr>
            <p:cNvPr id="5142" name="Text Box 109"/>
            <p:cNvSpPr txBox="1">
              <a:spLocks noChangeArrowheads="1"/>
            </p:cNvSpPr>
            <p:nvPr/>
          </p:nvSpPr>
          <p:spPr bwMode="auto">
            <a:xfrm>
              <a:off x="480" y="2754"/>
              <a:ext cx="79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Erzeugung</a:t>
              </a:r>
            </a:p>
          </p:txBody>
        </p:sp>
        <p:sp>
          <p:nvSpPr>
            <p:cNvPr id="5143" name="Text Box 110"/>
            <p:cNvSpPr txBox="1">
              <a:spLocks noChangeArrowheads="1"/>
            </p:cNvSpPr>
            <p:nvPr/>
          </p:nvSpPr>
          <p:spPr bwMode="auto">
            <a:xfrm>
              <a:off x="758" y="3028"/>
              <a:ext cx="978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= new int[5];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 = new float[10];</a:t>
              </a:r>
            </a:p>
          </p:txBody>
        </p:sp>
        <p:sp>
          <p:nvSpPr>
            <p:cNvPr id="5144" name="Text Box 111"/>
            <p:cNvSpPr txBox="1">
              <a:spLocks noChangeArrowheads="1"/>
            </p:cNvSpPr>
            <p:nvPr/>
          </p:nvSpPr>
          <p:spPr bwMode="auto">
            <a:xfrm>
              <a:off x="2544" y="3020"/>
              <a:ext cx="250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legt ein neues </a:t>
              </a:r>
              <a:r>
                <a:rPr lang="de-AT" altLang="en-US" sz="1600" i="1"/>
                <a:t>int</a:t>
              </a:r>
              <a:r>
                <a:rPr lang="de-AT" altLang="en-US" sz="1600"/>
                <a:t>-Array mit 5 Elementen an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weist seine Adresse </a:t>
              </a:r>
              <a:r>
                <a:rPr lang="de-AT" altLang="en-US" sz="1600" i="1"/>
                <a:t>a</a:t>
              </a:r>
              <a:r>
                <a:rPr lang="de-AT" altLang="en-US" sz="1600"/>
                <a:t> zu</a:t>
              </a:r>
            </a:p>
          </p:txBody>
        </p:sp>
        <p:sp>
          <p:nvSpPr>
            <p:cNvPr id="5145" name="Rectangle 112"/>
            <p:cNvSpPr>
              <a:spLocks noChangeArrowheads="1"/>
            </p:cNvSpPr>
            <p:nvPr/>
          </p:nvSpPr>
          <p:spPr bwMode="auto">
            <a:xfrm>
              <a:off x="1200" y="3696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46" name="Text Box 113"/>
            <p:cNvSpPr txBox="1">
              <a:spLocks noChangeArrowheads="1"/>
            </p:cNvSpPr>
            <p:nvPr/>
          </p:nvSpPr>
          <p:spPr bwMode="auto">
            <a:xfrm>
              <a:off x="1164" y="3520"/>
              <a:ext cx="3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a[0]</a:t>
              </a:r>
            </a:p>
          </p:txBody>
        </p:sp>
        <p:sp>
          <p:nvSpPr>
            <p:cNvPr id="5147" name="Rectangle 123"/>
            <p:cNvSpPr>
              <a:spLocks noChangeArrowheads="1"/>
            </p:cNvSpPr>
            <p:nvPr/>
          </p:nvSpPr>
          <p:spPr bwMode="auto">
            <a:xfrm>
              <a:off x="816" y="3696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48" name="Line 124"/>
            <p:cNvSpPr>
              <a:spLocks noChangeShapeType="1"/>
            </p:cNvSpPr>
            <p:nvPr/>
          </p:nvSpPr>
          <p:spPr bwMode="auto">
            <a:xfrm>
              <a:off x="912" y="3768"/>
              <a:ext cx="28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9" name="Text Box 125"/>
            <p:cNvSpPr txBox="1">
              <a:spLocks noChangeArrowheads="1"/>
            </p:cNvSpPr>
            <p:nvPr/>
          </p:nvSpPr>
          <p:spPr bwMode="auto">
            <a:xfrm>
              <a:off x="796" y="351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5150" name="Text Box 126"/>
            <p:cNvSpPr txBox="1">
              <a:spLocks noChangeArrowheads="1"/>
            </p:cNvSpPr>
            <p:nvPr/>
          </p:nvSpPr>
          <p:spPr bwMode="auto">
            <a:xfrm>
              <a:off x="2544" y="3543"/>
              <a:ext cx="284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chemeClr val="accent2"/>
                  </a:solidFill>
                </a:rPr>
                <a:t>Array-Variablen enthalten in Java Zeiger auf Arrays!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(Zeiger = Speicheradresse)</a:t>
              </a:r>
            </a:p>
          </p:txBody>
        </p:sp>
        <p:sp>
          <p:nvSpPr>
            <p:cNvPr id="5151" name="Rectangle 127"/>
            <p:cNvSpPr>
              <a:spLocks noChangeArrowheads="1"/>
            </p:cNvSpPr>
            <p:nvPr/>
          </p:nvSpPr>
          <p:spPr bwMode="auto">
            <a:xfrm>
              <a:off x="1440" y="3696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52" name="Text Box 128"/>
            <p:cNvSpPr txBox="1">
              <a:spLocks noChangeArrowheads="1"/>
            </p:cNvSpPr>
            <p:nvPr/>
          </p:nvSpPr>
          <p:spPr bwMode="auto">
            <a:xfrm>
              <a:off x="1404" y="3520"/>
              <a:ext cx="3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a[1]</a:t>
              </a:r>
            </a:p>
          </p:txBody>
        </p:sp>
        <p:sp>
          <p:nvSpPr>
            <p:cNvPr id="5153" name="Rectangle 129"/>
            <p:cNvSpPr>
              <a:spLocks noChangeArrowheads="1"/>
            </p:cNvSpPr>
            <p:nvPr/>
          </p:nvSpPr>
          <p:spPr bwMode="auto">
            <a:xfrm>
              <a:off x="1680" y="3696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54" name="Text Box 130"/>
            <p:cNvSpPr txBox="1">
              <a:spLocks noChangeArrowheads="1"/>
            </p:cNvSpPr>
            <p:nvPr/>
          </p:nvSpPr>
          <p:spPr bwMode="auto">
            <a:xfrm>
              <a:off x="1644" y="3520"/>
              <a:ext cx="3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a[2]</a:t>
              </a:r>
            </a:p>
          </p:txBody>
        </p:sp>
        <p:sp>
          <p:nvSpPr>
            <p:cNvPr id="5155" name="Rectangle 131"/>
            <p:cNvSpPr>
              <a:spLocks noChangeArrowheads="1"/>
            </p:cNvSpPr>
            <p:nvPr/>
          </p:nvSpPr>
          <p:spPr bwMode="auto">
            <a:xfrm>
              <a:off x="1920" y="3696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56" name="Text Box 132"/>
            <p:cNvSpPr txBox="1">
              <a:spLocks noChangeArrowheads="1"/>
            </p:cNvSpPr>
            <p:nvPr/>
          </p:nvSpPr>
          <p:spPr bwMode="auto">
            <a:xfrm>
              <a:off x="1884" y="3520"/>
              <a:ext cx="3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a[3]</a:t>
              </a:r>
            </a:p>
          </p:txBody>
        </p:sp>
        <p:sp>
          <p:nvSpPr>
            <p:cNvPr id="5157" name="Rectangle 133"/>
            <p:cNvSpPr>
              <a:spLocks noChangeArrowheads="1"/>
            </p:cNvSpPr>
            <p:nvPr/>
          </p:nvSpPr>
          <p:spPr bwMode="auto">
            <a:xfrm>
              <a:off x="2160" y="3696"/>
              <a:ext cx="24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58" name="Text Box 134"/>
            <p:cNvSpPr txBox="1">
              <a:spLocks noChangeArrowheads="1"/>
            </p:cNvSpPr>
            <p:nvPr/>
          </p:nvSpPr>
          <p:spPr bwMode="auto">
            <a:xfrm>
              <a:off x="2124" y="3520"/>
              <a:ext cx="3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a[4]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905000" y="6061075"/>
            <a:ext cx="1905000" cy="439738"/>
            <a:chOff x="1905000" y="6060558"/>
            <a:chExt cx="1905000" cy="439586"/>
          </a:xfrm>
        </p:grpSpPr>
        <p:sp>
          <p:nvSpPr>
            <p:cNvPr id="5140" name="Right Brace 1"/>
            <p:cNvSpPr>
              <a:spLocks/>
            </p:cNvSpPr>
            <p:nvPr/>
          </p:nvSpPr>
          <p:spPr bwMode="auto">
            <a:xfrm rot="5400000">
              <a:off x="2786413" y="5179145"/>
              <a:ext cx="142174" cy="1905000"/>
            </a:xfrm>
            <a:prstGeom prst="rightBrace">
              <a:avLst>
                <a:gd name="adj1" fmla="val 8312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5141" name="TextBox 2"/>
            <p:cNvSpPr txBox="1">
              <a:spLocks noChangeArrowheads="1"/>
            </p:cNvSpPr>
            <p:nvPr/>
          </p:nvSpPr>
          <p:spPr bwMode="auto">
            <a:xfrm>
              <a:off x="2142830" y="6161590"/>
              <a:ext cx="15055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liegt am "Heap"</a:t>
              </a:r>
            </a:p>
          </p:txBody>
        </p:sp>
      </p:grpSp>
      <p:sp>
        <p:nvSpPr>
          <p:cNvPr id="42" name="Text Box 101"/>
          <p:cNvSpPr txBox="1">
            <a:spLocks noChangeArrowheads="1"/>
          </p:cNvSpPr>
          <p:nvPr/>
        </p:nvSpPr>
        <p:spPr bwMode="auto">
          <a:xfrm>
            <a:off x="3340100" y="1828800"/>
            <a:ext cx="482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a[4]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DCB3DE5-AB3A-4A93-9D49-95E8BF5D1F9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Arbeiten mit Arrays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746125" y="1233488"/>
            <a:ext cx="28003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Zugriff auf Arrayelemente</a:t>
            </a:r>
          </a:p>
        </p:txBody>
      </p:sp>
      <p:sp>
        <p:nvSpPr>
          <p:cNvPr id="6149" name="Text Box 15"/>
          <p:cNvSpPr txBox="1">
            <a:spLocks noChangeArrowheads="1"/>
          </p:cNvSpPr>
          <p:nvPr/>
        </p:nvSpPr>
        <p:spPr bwMode="auto">
          <a:xfrm>
            <a:off x="4038600" y="1676400"/>
            <a:ext cx="462438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90500" indent="-1905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Arrayelemente werden wie Variablen benutzt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Index muss ein ganzzahliger Ausdruck sein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Laufzeitfehler, falls Array noch nicht erzeugt wurde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Laufzeitfehler, falls Index &lt; 0 oder </a:t>
            </a:r>
            <a:r>
              <a:rPr lang="de-AT" altLang="en-US" sz="1600">
                <a:sym typeface="Symbol" panose="05050102010706020507" pitchFamily="18" charset="2"/>
              </a:rPr>
              <a:t></a:t>
            </a:r>
            <a:r>
              <a:rPr lang="de-AT" altLang="en-US" sz="1600"/>
              <a:t> Arraylänge</a:t>
            </a:r>
          </a:p>
        </p:txBody>
      </p:sp>
      <p:grpSp>
        <p:nvGrpSpPr>
          <p:cNvPr id="179237" name="Group 37"/>
          <p:cNvGrpSpPr>
            <a:grpSpLocks/>
          </p:cNvGrpSpPr>
          <p:nvPr/>
        </p:nvGrpSpPr>
        <p:grpSpPr bwMode="auto">
          <a:xfrm>
            <a:off x="762000" y="2952750"/>
            <a:ext cx="7783513" cy="1111250"/>
            <a:chOff x="480" y="1920"/>
            <a:chExt cx="4903" cy="700"/>
          </a:xfrm>
        </p:grpSpPr>
        <p:sp>
          <p:nvSpPr>
            <p:cNvPr id="6159" name="Text Box 16"/>
            <p:cNvSpPr txBox="1">
              <a:spLocks noChangeArrowheads="1"/>
            </p:cNvSpPr>
            <p:nvPr/>
          </p:nvSpPr>
          <p:spPr bwMode="auto">
            <a:xfrm>
              <a:off x="480" y="1920"/>
              <a:ext cx="14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Arraylänge abfragen</a:t>
              </a:r>
            </a:p>
          </p:txBody>
        </p:sp>
        <p:sp>
          <p:nvSpPr>
            <p:cNvPr id="6160" name="Text Box 17"/>
            <p:cNvSpPr txBox="1">
              <a:spLocks noChangeArrowheads="1"/>
            </p:cNvSpPr>
            <p:nvPr/>
          </p:nvSpPr>
          <p:spPr bwMode="auto">
            <a:xfrm>
              <a:off x="758" y="2256"/>
              <a:ext cx="987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len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a.length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6161" name="Text Box 18"/>
            <p:cNvSpPr txBox="1">
              <a:spLocks noChangeArrowheads="1"/>
            </p:cNvSpPr>
            <p:nvPr/>
          </p:nvSpPr>
          <p:spPr bwMode="auto">
            <a:xfrm>
              <a:off x="2544" y="2100"/>
              <a:ext cx="2839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 i="1"/>
                <a:t>length</a:t>
              </a:r>
              <a:r>
                <a:rPr lang="de-AT" altLang="en-US" sz="1600"/>
                <a:t> ist ein Standardoperator, der auf alle Arrays</a:t>
              </a:r>
              <a:br>
                <a:rPr lang="de-AT" altLang="en-US" sz="1600"/>
              </a:br>
              <a:r>
                <a:rPr lang="de-AT" altLang="en-US" sz="1600"/>
                <a:t>angewendet werden kann.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Liefert Anzahl der Elemente (hier 5).</a:t>
              </a:r>
            </a:p>
          </p:txBody>
        </p:sp>
      </p:grpSp>
      <p:sp>
        <p:nvSpPr>
          <p:cNvPr id="6151" name="Text Box 36"/>
          <p:cNvSpPr txBox="1">
            <a:spLocks noChangeArrowheads="1"/>
          </p:cNvSpPr>
          <p:nvPr/>
        </p:nvSpPr>
        <p:spPr bwMode="auto">
          <a:xfrm>
            <a:off x="1219200" y="1752600"/>
            <a:ext cx="1558925" cy="5238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a[3]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a[2*i+1]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= a[i] * 3;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62000" y="4305300"/>
            <a:ext cx="4667250" cy="1166813"/>
            <a:chOff x="762000" y="4305300"/>
            <a:chExt cx="4666724" cy="1167289"/>
          </a:xfrm>
        </p:grpSpPr>
        <p:sp>
          <p:nvSpPr>
            <p:cNvPr id="6156" name="Text Box 19"/>
            <p:cNvSpPr txBox="1">
              <a:spLocks noChangeArrowheads="1"/>
            </p:cNvSpPr>
            <p:nvPr/>
          </p:nvSpPr>
          <p:spPr bwMode="auto">
            <a:xfrm>
              <a:off x="762000" y="4305300"/>
              <a:ext cx="1057275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Beispiele</a:t>
              </a:r>
            </a:p>
          </p:txBody>
        </p:sp>
        <p:sp>
          <p:nvSpPr>
            <p:cNvPr id="6157" name="Text Box 20"/>
            <p:cNvSpPr txBox="1">
              <a:spLocks noChangeArrowheads="1"/>
            </p:cNvSpPr>
            <p:nvPr/>
          </p:nvSpPr>
          <p:spPr bwMode="auto">
            <a:xfrm>
              <a:off x="1203325" y="4733925"/>
              <a:ext cx="2579552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2857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2857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2857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2857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for (int i = 0; i &lt; a.length; i++)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a[i] = In.readInt();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6158" name="TextBox 3"/>
            <p:cNvSpPr txBox="1">
              <a:spLocks noChangeArrowheads="1"/>
            </p:cNvSpPr>
            <p:nvPr/>
          </p:nvSpPr>
          <p:spPr bwMode="auto">
            <a:xfrm>
              <a:off x="4038600" y="4709806"/>
              <a:ext cx="13901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Array einlesen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203325" y="5643563"/>
            <a:ext cx="5265738" cy="981075"/>
            <a:chOff x="1203325" y="5643498"/>
            <a:chExt cx="5265749" cy="981585"/>
          </a:xfrm>
        </p:grpSpPr>
        <p:sp>
          <p:nvSpPr>
            <p:cNvPr id="6154" name="Text Box 20"/>
            <p:cNvSpPr txBox="1">
              <a:spLocks noChangeArrowheads="1"/>
            </p:cNvSpPr>
            <p:nvPr/>
          </p:nvSpPr>
          <p:spPr bwMode="auto">
            <a:xfrm>
              <a:off x="1203325" y="5670976"/>
              <a:ext cx="2579552" cy="9541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2857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2857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2857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2857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12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sum = 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for (int i = 0; i &lt; a.length; i++)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sum = sum + a[i];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6155" name="TextBox 17"/>
            <p:cNvSpPr txBox="1">
              <a:spLocks noChangeArrowheads="1"/>
            </p:cNvSpPr>
            <p:nvPr/>
          </p:nvSpPr>
          <p:spPr bwMode="auto">
            <a:xfrm>
              <a:off x="4038600" y="5643498"/>
              <a:ext cx="24304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Arrayelemente aufaddieren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F3B02-8185-4ED4-9133-D5B698B71C2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Arrayzuweisung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46125" y="1357313"/>
            <a:ext cx="1303338" cy="5238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int[] a, b;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 = new int[3];</a:t>
            </a: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2514600" y="1600200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2282825" y="1527175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667000" y="1355604"/>
            <a:ext cx="5068888" cy="582734"/>
            <a:chOff x="2667000" y="1355604"/>
            <a:chExt cx="5068888" cy="582734"/>
          </a:xfrm>
        </p:grpSpPr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3048000" y="1600200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74" name="Text Box 6"/>
            <p:cNvSpPr txBox="1">
              <a:spLocks noChangeArrowheads="1"/>
            </p:cNvSpPr>
            <p:nvPr/>
          </p:nvSpPr>
          <p:spPr bwMode="auto">
            <a:xfrm>
              <a:off x="3124200" y="156845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3075691" y="1355604"/>
              <a:ext cx="396262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a[0]</a:t>
              </a:r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3505200" y="1600200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3581400" y="156845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3529716" y="1355604"/>
              <a:ext cx="396262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a[1]</a:t>
              </a:r>
            </a:p>
          </p:txBody>
        </p:sp>
        <p:sp>
          <p:nvSpPr>
            <p:cNvPr id="7179" name="Rectangle 11"/>
            <p:cNvSpPr>
              <a:spLocks noChangeArrowheads="1"/>
            </p:cNvSpPr>
            <p:nvPr/>
          </p:nvSpPr>
          <p:spPr bwMode="auto">
            <a:xfrm>
              <a:off x="3962400" y="1600200"/>
              <a:ext cx="4572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4038600" y="156845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181" name="Text Box 13"/>
            <p:cNvSpPr txBox="1">
              <a:spLocks noChangeArrowheads="1"/>
            </p:cNvSpPr>
            <p:nvPr/>
          </p:nvSpPr>
          <p:spPr bwMode="auto">
            <a:xfrm>
              <a:off x="3986916" y="1355604"/>
              <a:ext cx="396262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a[2]</a:t>
              </a:r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auto">
            <a:xfrm>
              <a:off x="2667000" y="1727200"/>
              <a:ext cx="381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85" name="Text Box 17"/>
            <p:cNvSpPr txBox="1">
              <a:spLocks noChangeArrowheads="1"/>
            </p:cNvSpPr>
            <p:nvPr/>
          </p:nvSpPr>
          <p:spPr bwMode="auto">
            <a:xfrm>
              <a:off x="4937125" y="1357313"/>
              <a:ext cx="2798763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Arrayelemente werden in Java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standardmäßig mit 0 initialisiert</a:t>
              </a:r>
            </a:p>
          </p:txBody>
        </p:sp>
      </p:grpSp>
      <p:grpSp>
        <p:nvGrpSpPr>
          <p:cNvPr id="180345" name="Group 121"/>
          <p:cNvGrpSpPr>
            <a:grpSpLocks/>
          </p:cNvGrpSpPr>
          <p:nvPr/>
        </p:nvGrpSpPr>
        <p:grpSpPr bwMode="auto">
          <a:xfrm>
            <a:off x="762000" y="2162177"/>
            <a:ext cx="8107363" cy="965200"/>
            <a:chOff x="480" y="1362"/>
            <a:chExt cx="5107" cy="608"/>
          </a:xfrm>
        </p:grpSpPr>
        <p:sp>
          <p:nvSpPr>
            <p:cNvPr id="7257" name="Text Box 18"/>
            <p:cNvSpPr txBox="1">
              <a:spLocks noChangeArrowheads="1"/>
            </p:cNvSpPr>
            <p:nvPr/>
          </p:nvSpPr>
          <p:spPr bwMode="auto">
            <a:xfrm>
              <a:off x="480" y="1564"/>
              <a:ext cx="810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 = a;</a:t>
              </a:r>
            </a:p>
          </p:txBody>
        </p:sp>
        <p:sp>
          <p:nvSpPr>
            <p:cNvPr id="7258" name="Rectangle 19"/>
            <p:cNvSpPr>
              <a:spLocks noChangeArrowheads="1"/>
            </p:cNvSpPr>
            <p:nvPr/>
          </p:nvSpPr>
          <p:spPr bwMode="auto">
            <a:xfrm>
              <a:off x="1930" y="1536"/>
              <a:ext cx="29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59" name="Text Box 20"/>
            <p:cNvSpPr txBox="1">
              <a:spLocks noChangeArrowheads="1"/>
            </p:cNvSpPr>
            <p:nvPr/>
          </p:nvSpPr>
          <p:spPr bwMode="auto">
            <a:xfrm>
              <a:off x="1978" y="1511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60" name="Text Box 21"/>
            <p:cNvSpPr txBox="1">
              <a:spLocks noChangeArrowheads="1"/>
            </p:cNvSpPr>
            <p:nvPr/>
          </p:nvSpPr>
          <p:spPr bwMode="auto">
            <a:xfrm>
              <a:off x="1954" y="1383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a[0]</a:t>
              </a:r>
            </a:p>
          </p:txBody>
        </p:sp>
        <p:sp>
          <p:nvSpPr>
            <p:cNvPr id="7261" name="Rectangle 22"/>
            <p:cNvSpPr>
              <a:spLocks noChangeArrowheads="1"/>
            </p:cNvSpPr>
            <p:nvPr/>
          </p:nvSpPr>
          <p:spPr bwMode="auto">
            <a:xfrm>
              <a:off x="2218" y="1536"/>
              <a:ext cx="29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62" name="Text Box 23"/>
            <p:cNvSpPr txBox="1">
              <a:spLocks noChangeArrowheads="1"/>
            </p:cNvSpPr>
            <p:nvPr/>
          </p:nvSpPr>
          <p:spPr bwMode="auto">
            <a:xfrm>
              <a:off x="2266" y="1511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63" name="Text Box 24"/>
            <p:cNvSpPr txBox="1">
              <a:spLocks noChangeArrowheads="1"/>
            </p:cNvSpPr>
            <p:nvPr/>
          </p:nvSpPr>
          <p:spPr bwMode="auto">
            <a:xfrm>
              <a:off x="2242" y="1383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a[1]</a:t>
              </a:r>
            </a:p>
          </p:txBody>
        </p:sp>
        <p:sp>
          <p:nvSpPr>
            <p:cNvPr id="7264" name="Rectangle 25"/>
            <p:cNvSpPr>
              <a:spLocks noChangeArrowheads="1"/>
            </p:cNvSpPr>
            <p:nvPr/>
          </p:nvSpPr>
          <p:spPr bwMode="auto">
            <a:xfrm>
              <a:off x="2506" y="1536"/>
              <a:ext cx="290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65" name="Text Box 26"/>
            <p:cNvSpPr txBox="1">
              <a:spLocks noChangeArrowheads="1"/>
            </p:cNvSpPr>
            <p:nvPr/>
          </p:nvSpPr>
          <p:spPr bwMode="auto">
            <a:xfrm>
              <a:off x="2554" y="1511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66" name="Text Box 27"/>
            <p:cNvSpPr txBox="1">
              <a:spLocks noChangeArrowheads="1"/>
            </p:cNvSpPr>
            <p:nvPr/>
          </p:nvSpPr>
          <p:spPr bwMode="auto">
            <a:xfrm>
              <a:off x="2530" y="1383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a[2]</a:t>
              </a:r>
            </a:p>
          </p:txBody>
        </p:sp>
        <p:sp>
          <p:nvSpPr>
            <p:cNvPr id="7267" name="Rectangle 28"/>
            <p:cNvSpPr>
              <a:spLocks noChangeArrowheads="1"/>
            </p:cNvSpPr>
            <p:nvPr/>
          </p:nvSpPr>
          <p:spPr bwMode="auto">
            <a:xfrm>
              <a:off x="1594" y="1536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68" name="Line 29"/>
            <p:cNvSpPr>
              <a:spLocks noChangeShapeType="1"/>
            </p:cNvSpPr>
            <p:nvPr/>
          </p:nvSpPr>
          <p:spPr bwMode="auto">
            <a:xfrm>
              <a:off x="1690" y="1595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69" name="Text Box 30"/>
            <p:cNvSpPr txBox="1">
              <a:spLocks noChangeArrowheads="1"/>
            </p:cNvSpPr>
            <p:nvPr/>
          </p:nvSpPr>
          <p:spPr bwMode="auto">
            <a:xfrm>
              <a:off x="1440" y="148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7270" name="Text Box 31"/>
            <p:cNvSpPr txBox="1">
              <a:spLocks noChangeArrowheads="1"/>
            </p:cNvSpPr>
            <p:nvPr/>
          </p:nvSpPr>
          <p:spPr bwMode="auto">
            <a:xfrm>
              <a:off x="3120" y="1362"/>
              <a:ext cx="246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b</a:t>
              </a:r>
              <a:r>
                <a:rPr lang="de-AT" altLang="en-US" sz="1600"/>
                <a:t> bekommt denselben Wert wie </a:t>
              </a:r>
              <a:r>
                <a:rPr lang="de-AT" altLang="en-US" sz="1600" i="1"/>
                <a:t>a</a:t>
              </a:r>
              <a:r>
                <a:rPr lang="de-AT" altLang="en-US" sz="1600"/>
                <a:t>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Arrayzuweisung ist in Java </a:t>
              </a:r>
              <a:r>
                <a:rPr lang="de-AT" altLang="en-US" sz="1600">
                  <a:solidFill>
                    <a:srgbClr val="FF0000"/>
                  </a:solidFill>
                </a:rPr>
                <a:t>Zeigerzuweisung</a:t>
              </a:r>
              <a:r>
                <a:rPr lang="de-AT" altLang="en-US" sz="1600"/>
                <a:t>!</a:t>
              </a:r>
            </a:p>
          </p:txBody>
        </p:sp>
        <p:sp>
          <p:nvSpPr>
            <p:cNvPr id="7271" name="Rectangle 32"/>
            <p:cNvSpPr>
              <a:spLocks noChangeArrowheads="1"/>
            </p:cNvSpPr>
            <p:nvPr/>
          </p:nvSpPr>
          <p:spPr bwMode="auto">
            <a:xfrm>
              <a:off x="1592" y="1808"/>
              <a:ext cx="144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72" name="Text Box 33"/>
            <p:cNvSpPr txBox="1">
              <a:spLocks noChangeArrowheads="1"/>
            </p:cNvSpPr>
            <p:nvPr/>
          </p:nvSpPr>
          <p:spPr bwMode="auto">
            <a:xfrm>
              <a:off x="1440" y="1776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7273" name="Line 34"/>
            <p:cNvSpPr>
              <a:spLocks noChangeShapeType="1"/>
            </p:cNvSpPr>
            <p:nvPr/>
          </p:nvSpPr>
          <p:spPr bwMode="auto">
            <a:xfrm flipV="1">
              <a:off x="1680" y="1632"/>
              <a:ext cx="240" cy="24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74" name="Text Box 35"/>
            <p:cNvSpPr txBox="1">
              <a:spLocks noChangeArrowheads="1"/>
            </p:cNvSpPr>
            <p:nvPr/>
          </p:nvSpPr>
          <p:spPr bwMode="auto">
            <a:xfrm>
              <a:off x="1964" y="1672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b[0]</a:t>
              </a:r>
            </a:p>
          </p:txBody>
        </p:sp>
        <p:sp>
          <p:nvSpPr>
            <p:cNvPr id="7275" name="Text Box 36"/>
            <p:cNvSpPr txBox="1">
              <a:spLocks noChangeArrowheads="1"/>
            </p:cNvSpPr>
            <p:nvPr/>
          </p:nvSpPr>
          <p:spPr bwMode="auto">
            <a:xfrm>
              <a:off x="2252" y="1672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b[1]</a:t>
              </a:r>
            </a:p>
          </p:txBody>
        </p:sp>
        <p:sp>
          <p:nvSpPr>
            <p:cNvPr id="7276" name="Text Box 37"/>
            <p:cNvSpPr txBox="1">
              <a:spLocks noChangeArrowheads="1"/>
            </p:cNvSpPr>
            <p:nvPr/>
          </p:nvSpPr>
          <p:spPr bwMode="auto">
            <a:xfrm>
              <a:off x="2540" y="1672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b[2]</a:t>
              </a:r>
            </a:p>
          </p:txBody>
        </p:sp>
      </p:grpSp>
      <p:grpSp>
        <p:nvGrpSpPr>
          <p:cNvPr id="180346" name="Group 122"/>
          <p:cNvGrpSpPr>
            <a:grpSpLocks/>
          </p:cNvGrpSpPr>
          <p:nvPr/>
        </p:nvGrpSpPr>
        <p:grpSpPr bwMode="auto">
          <a:xfrm>
            <a:off x="762000" y="3255963"/>
            <a:ext cx="6897688" cy="938212"/>
            <a:chOff x="480" y="2051"/>
            <a:chExt cx="4345" cy="591"/>
          </a:xfrm>
        </p:grpSpPr>
        <p:sp>
          <p:nvSpPr>
            <p:cNvPr id="7237" name="Text Box 38"/>
            <p:cNvSpPr txBox="1">
              <a:spLocks noChangeArrowheads="1"/>
            </p:cNvSpPr>
            <p:nvPr/>
          </p:nvSpPr>
          <p:spPr bwMode="auto">
            <a:xfrm>
              <a:off x="480" y="2236"/>
              <a:ext cx="810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a[0] = 17;</a:t>
              </a:r>
            </a:p>
          </p:txBody>
        </p:sp>
        <p:sp>
          <p:nvSpPr>
            <p:cNvPr id="7238" name="Rectangle 39"/>
            <p:cNvSpPr>
              <a:spLocks noChangeArrowheads="1"/>
            </p:cNvSpPr>
            <p:nvPr/>
          </p:nvSpPr>
          <p:spPr bwMode="auto">
            <a:xfrm>
              <a:off x="1930" y="2208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39" name="Text Box 40"/>
            <p:cNvSpPr txBox="1">
              <a:spLocks noChangeArrowheads="1"/>
            </p:cNvSpPr>
            <p:nvPr/>
          </p:nvSpPr>
          <p:spPr bwMode="auto">
            <a:xfrm>
              <a:off x="1956" y="2183"/>
              <a:ext cx="2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7240" name="Text Box 41"/>
            <p:cNvSpPr txBox="1">
              <a:spLocks noChangeArrowheads="1"/>
            </p:cNvSpPr>
            <p:nvPr/>
          </p:nvSpPr>
          <p:spPr bwMode="auto">
            <a:xfrm>
              <a:off x="1950" y="2051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a[0]</a:t>
              </a:r>
            </a:p>
          </p:txBody>
        </p:sp>
        <p:sp>
          <p:nvSpPr>
            <p:cNvPr id="7241" name="Rectangle 42"/>
            <p:cNvSpPr>
              <a:spLocks noChangeArrowheads="1"/>
            </p:cNvSpPr>
            <p:nvPr/>
          </p:nvSpPr>
          <p:spPr bwMode="auto">
            <a:xfrm>
              <a:off x="2218" y="2208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42" name="Text Box 43"/>
            <p:cNvSpPr txBox="1">
              <a:spLocks noChangeArrowheads="1"/>
            </p:cNvSpPr>
            <p:nvPr/>
          </p:nvSpPr>
          <p:spPr bwMode="auto">
            <a:xfrm>
              <a:off x="2266" y="2183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43" name="Text Box 44"/>
            <p:cNvSpPr txBox="1">
              <a:spLocks noChangeArrowheads="1"/>
            </p:cNvSpPr>
            <p:nvPr/>
          </p:nvSpPr>
          <p:spPr bwMode="auto">
            <a:xfrm>
              <a:off x="2238" y="2051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a[1]</a:t>
              </a:r>
            </a:p>
          </p:txBody>
        </p:sp>
        <p:sp>
          <p:nvSpPr>
            <p:cNvPr id="7244" name="Rectangle 45"/>
            <p:cNvSpPr>
              <a:spLocks noChangeArrowheads="1"/>
            </p:cNvSpPr>
            <p:nvPr/>
          </p:nvSpPr>
          <p:spPr bwMode="auto">
            <a:xfrm>
              <a:off x="2506" y="2208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45" name="Text Box 46"/>
            <p:cNvSpPr txBox="1">
              <a:spLocks noChangeArrowheads="1"/>
            </p:cNvSpPr>
            <p:nvPr/>
          </p:nvSpPr>
          <p:spPr bwMode="auto">
            <a:xfrm>
              <a:off x="2554" y="2183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46" name="Text Box 47"/>
            <p:cNvSpPr txBox="1">
              <a:spLocks noChangeArrowheads="1"/>
            </p:cNvSpPr>
            <p:nvPr/>
          </p:nvSpPr>
          <p:spPr bwMode="auto">
            <a:xfrm>
              <a:off x="2526" y="2051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a[2]</a:t>
              </a:r>
            </a:p>
          </p:txBody>
        </p:sp>
        <p:sp>
          <p:nvSpPr>
            <p:cNvPr id="7247" name="Rectangle 48"/>
            <p:cNvSpPr>
              <a:spLocks noChangeArrowheads="1"/>
            </p:cNvSpPr>
            <p:nvPr/>
          </p:nvSpPr>
          <p:spPr bwMode="auto">
            <a:xfrm>
              <a:off x="1594" y="2208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48" name="Line 49"/>
            <p:cNvSpPr>
              <a:spLocks noChangeShapeType="1"/>
            </p:cNvSpPr>
            <p:nvPr/>
          </p:nvSpPr>
          <p:spPr bwMode="auto">
            <a:xfrm>
              <a:off x="1690" y="2267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49" name="Text Box 50"/>
            <p:cNvSpPr txBox="1">
              <a:spLocks noChangeArrowheads="1"/>
            </p:cNvSpPr>
            <p:nvPr/>
          </p:nvSpPr>
          <p:spPr bwMode="auto">
            <a:xfrm>
              <a:off x="1440" y="216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7250" name="Text Box 51"/>
            <p:cNvSpPr txBox="1">
              <a:spLocks noChangeArrowheads="1"/>
            </p:cNvSpPr>
            <p:nvPr/>
          </p:nvSpPr>
          <p:spPr bwMode="auto">
            <a:xfrm>
              <a:off x="3120" y="2140"/>
              <a:ext cx="1705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ändert in diesem Fall auch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b[0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Alias-Effekt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51" name="Rectangle 52"/>
            <p:cNvSpPr>
              <a:spLocks noChangeArrowheads="1"/>
            </p:cNvSpPr>
            <p:nvPr/>
          </p:nvSpPr>
          <p:spPr bwMode="auto">
            <a:xfrm>
              <a:off x="1592" y="2480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52" name="Text Box 53"/>
            <p:cNvSpPr txBox="1">
              <a:spLocks noChangeArrowheads="1"/>
            </p:cNvSpPr>
            <p:nvPr/>
          </p:nvSpPr>
          <p:spPr bwMode="auto">
            <a:xfrm>
              <a:off x="1440" y="244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7253" name="Line 54"/>
            <p:cNvSpPr>
              <a:spLocks noChangeShapeType="1"/>
            </p:cNvSpPr>
            <p:nvPr/>
          </p:nvSpPr>
          <p:spPr bwMode="auto">
            <a:xfrm flipV="1">
              <a:off x="1680" y="2304"/>
              <a:ext cx="24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54" name="Text Box 55"/>
            <p:cNvSpPr txBox="1">
              <a:spLocks noChangeArrowheads="1"/>
            </p:cNvSpPr>
            <p:nvPr/>
          </p:nvSpPr>
          <p:spPr bwMode="auto">
            <a:xfrm>
              <a:off x="1952" y="2344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b[0]</a:t>
              </a:r>
            </a:p>
          </p:txBody>
        </p:sp>
        <p:sp>
          <p:nvSpPr>
            <p:cNvPr id="7255" name="Text Box 56"/>
            <p:cNvSpPr txBox="1">
              <a:spLocks noChangeArrowheads="1"/>
            </p:cNvSpPr>
            <p:nvPr/>
          </p:nvSpPr>
          <p:spPr bwMode="auto">
            <a:xfrm>
              <a:off x="2240" y="2344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b[1]</a:t>
              </a:r>
            </a:p>
          </p:txBody>
        </p:sp>
        <p:sp>
          <p:nvSpPr>
            <p:cNvPr id="7256" name="Text Box 57"/>
            <p:cNvSpPr txBox="1">
              <a:spLocks noChangeArrowheads="1"/>
            </p:cNvSpPr>
            <p:nvPr/>
          </p:nvSpPr>
          <p:spPr bwMode="auto">
            <a:xfrm>
              <a:off x="2528" y="2344"/>
              <a:ext cx="25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b[2]</a:t>
              </a:r>
            </a:p>
          </p:txBody>
        </p:sp>
      </p:grpSp>
      <p:grpSp>
        <p:nvGrpSpPr>
          <p:cNvPr id="180347" name="Group 123"/>
          <p:cNvGrpSpPr>
            <a:grpSpLocks/>
          </p:cNvGrpSpPr>
          <p:nvPr/>
        </p:nvGrpSpPr>
        <p:grpSpPr bwMode="auto">
          <a:xfrm>
            <a:off x="762000" y="4419600"/>
            <a:ext cx="6729413" cy="733425"/>
            <a:chOff x="480" y="2784"/>
            <a:chExt cx="4239" cy="462"/>
          </a:xfrm>
        </p:grpSpPr>
        <p:sp>
          <p:nvSpPr>
            <p:cNvPr id="7215" name="Text Box 58"/>
            <p:cNvSpPr txBox="1">
              <a:spLocks noChangeArrowheads="1"/>
            </p:cNvSpPr>
            <p:nvPr/>
          </p:nvSpPr>
          <p:spPr bwMode="auto">
            <a:xfrm>
              <a:off x="480" y="2860"/>
              <a:ext cx="821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 = new int[4];</a:t>
              </a:r>
            </a:p>
          </p:txBody>
        </p:sp>
        <p:sp>
          <p:nvSpPr>
            <p:cNvPr id="7216" name="Rectangle 59"/>
            <p:cNvSpPr>
              <a:spLocks noChangeArrowheads="1"/>
            </p:cNvSpPr>
            <p:nvPr/>
          </p:nvSpPr>
          <p:spPr bwMode="auto">
            <a:xfrm>
              <a:off x="1930" y="2832"/>
              <a:ext cx="288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17" name="Text Box 60"/>
            <p:cNvSpPr txBox="1">
              <a:spLocks noChangeArrowheads="1"/>
            </p:cNvSpPr>
            <p:nvPr/>
          </p:nvSpPr>
          <p:spPr bwMode="auto">
            <a:xfrm>
              <a:off x="1978" y="2807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18" name="Rectangle 62"/>
            <p:cNvSpPr>
              <a:spLocks noChangeArrowheads="1"/>
            </p:cNvSpPr>
            <p:nvPr/>
          </p:nvSpPr>
          <p:spPr bwMode="auto">
            <a:xfrm>
              <a:off x="2218" y="2832"/>
              <a:ext cx="288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19" name="Text Box 63"/>
            <p:cNvSpPr txBox="1">
              <a:spLocks noChangeArrowheads="1"/>
            </p:cNvSpPr>
            <p:nvPr/>
          </p:nvSpPr>
          <p:spPr bwMode="auto">
            <a:xfrm>
              <a:off x="2266" y="2807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20" name="Rectangle 65"/>
            <p:cNvSpPr>
              <a:spLocks noChangeArrowheads="1"/>
            </p:cNvSpPr>
            <p:nvPr/>
          </p:nvSpPr>
          <p:spPr bwMode="auto">
            <a:xfrm>
              <a:off x="2506" y="2832"/>
              <a:ext cx="288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21" name="Text Box 66"/>
            <p:cNvSpPr txBox="1">
              <a:spLocks noChangeArrowheads="1"/>
            </p:cNvSpPr>
            <p:nvPr/>
          </p:nvSpPr>
          <p:spPr bwMode="auto">
            <a:xfrm>
              <a:off x="2554" y="2807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22" name="Rectangle 68"/>
            <p:cNvSpPr>
              <a:spLocks noChangeArrowheads="1"/>
            </p:cNvSpPr>
            <p:nvPr/>
          </p:nvSpPr>
          <p:spPr bwMode="auto">
            <a:xfrm>
              <a:off x="1594" y="2832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23" name="Line 69"/>
            <p:cNvSpPr>
              <a:spLocks noChangeShapeType="1"/>
            </p:cNvSpPr>
            <p:nvPr/>
          </p:nvSpPr>
          <p:spPr bwMode="auto">
            <a:xfrm>
              <a:off x="1690" y="2891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24" name="Text Box 70"/>
            <p:cNvSpPr txBox="1">
              <a:spLocks noChangeArrowheads="1"/>
            </p:cNvSpPr>
            <p:nvPr/>
          </p:nvSpPr>
          <p:spPr bwMode="auto">
            <a:xfrm>
              <a:off x="1440" y="2784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7225" name="Text Box 71"/>
            <p:cNvSpPr txBox="1">
              <a:spLocks noChangeArrowheads="1"/>
            </p:cNvSpPr>
            <p:nvPr/>
          </p:nvSpPr>
          <p:spPr bwMode="auto">
            <a:xfrm>
              <a:off x="3120" y="2908"/>
              <a:ext cx="159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a</a:t>
              </a:r>
              <a:r>
                <a:rPr lang="de-AT" altLang="en-US" sz="1600"/>
                <a:t> zeigt jetzt auf neues Array.</a:t>
              </a:r>
            </a:p>
          </p:txBody>
        </p:sp>
        <p:sp>
          <p:nvSpPr>
            <p:cNvPr id="7226" name="Rectangle 72"/>
            <p:cNvSpPr>
              <a:spLocks noChangeArrowheads="1"/>
            </p:cNvSpPr>
            <p:nvPr/>
          </p:nvSpPr>
          <p:spPr bwMode="auto">
            <a:xfrm>
              <a:off x="1592" y="3084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27" name="Text Box 73"/>
            <p:cNvSpPr txBox="1">
              <a:spLocks noChangeArrowheads="1"/>
            </p:cNvSpPr>
            <p:nvPr/>
          </p:nvSpPr>
          <p:spPr bwMode="auto">
            <a:xfrm>
              <a:off x="1440" y="305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7228" name="Line 74"/>
            <p:cNvSpPr>
              <a:spLocks noChangeShapeType="1"/>
            </p:cNvSpPr>
            <p:nvPr/>
          </p:nvSpPr>
          <p:spPr bwMode="auto">
            <a:xfrm flipV="1">
              <a:off x="1680" y="3168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29" name="Rectangle 78"/>
            <p:cNvSpPr>
              <a:spLocks noChangeArrowheads="1"/>
            </p:cNvSpPr>
            <p:nvPr/>
          </p:nvSpPr>
          <p:spPr bwMode="auto">
            <a:xfrm>
              <a:off x="1920" y="3072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30" name="Text Box 79"/>
            <p:cNvSpPr txBox="1">
              <a:spLocks noChangeArrowheads="1"/>
            </p:cNvSpPr>
            <p:nvPr/>
          </p:nvSpPr>
          <p:spPr bwMode="auto">
            <a:xfrm>
              <a:off x="1946" y="3048"/>
              <a:ext cx="2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7231" name="Rectangle 81"/>
            <p:cNvSpPr>
              <a:spLocks noChangeArrowheads="1"/>
            </p:cNvSpPr>
            <p:nvPr/>
          </p:nvSpPr>
          <p:spPr bwMode="auto">
            <a:xfrm>
              <a:off x="2208" y="3072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32" name="Text Box 82"/>
            <p:cNvSpPr txBox="1">
              <a:spLocks noChangeArrowheads="1"/>
            </p:cNvSpPr>
            <p:nvPr/>
          </p:nvSpPr>
          <p:spPr bwMode="auto">
            <a:xfrm>
              <a:off x="2256" y="304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33" name="Rectangle 84"/>
            <p:cNvSpPr>
              <a:spLocks noChangeArrowheads="1"/>
            </p:cNvSpPr>
            <p:nvPr/>
          </p:nvSpPr>
          <p:spPr bwMode="auto">
            <a:xfrm>
              <a:off x="2496" y="3072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34" name="Text Box 85"/>
            <p:cNvSpPr txBox="1">
              <a:spLocks noChangeArrowheads="1"/>
            </p:cNvSpPr>
            <p:nvPr/>
          </p:nvSpPr>
          <p:spPr bwMode="auto">
            <a:xfrm>
              <a:off x="2544" y="304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35" name="Rectangle 87"/>
            <p:cNvSpPr>
              <a:spLocks noChangeArrowheads="1"/>
            </p:cNvSpPr>
            <p:nvPr/>
          </p:nvSpPr>
          <p:spPr bwMode="auto">
            <a:xfrm>
              <a:off x="2796" y="2832"/>
              <a:ext cx="288" cy="144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36" name="Text Box 88"/>
            <p:cNvSpPr txBox="1">
              <a:spLocks noChangeArrowheads="1"/>
            </p:cNvSpPr>
            <p:nvPr/>
          </p:nvSpPr>
          <p:spPr bwMode="auto">
            <a:xfrm>
              <a:off x="2844" y="280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180348" name="Group 124"/>
          <p:cNvGrpSpPr>
            <a:grpSpLocks/>
          </p:cNvGrpSpPr>
          <p:nvPr/>
        </p:nvGrpSpPr>
        <p:grpSpPr bwMode="auto">
          <a:xfrm>
            <a:off x="762000" y="5486400"/>
            <a:ext cx="8162925" cy="727075"/>
            <a:chOff x="480" y="3456"/>
            <a:chExt cx="5142" cy="458"/>
          </a:xfrm>
        </p:grpSpPr>
        <p:sp>
          <p:nvSpPr>
            <p:cNvPr id="7192" name="Text Box 90"/>
            <p:cNvSpPr txBox="1">
              <a:spLocks noChangeArrowheads="1"/>
            </p:cNvSpPr>
            <p:nvPr/>
          </p:nvSpPr>
          <p:spPr bwMode="auto">
            <a:xfrm>
              <a:off x="480" y="3532"/>
              <a:ext cx="810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 = null;</a:t>
              </a:r>
            </a:p>
          </p:txBody>
        </p:sp>
        <p:sp>
          <p:nvSpPr>
            <p:cNvPr id="7193" name="Rectangle 91"/>
            <p:cNvSpPr>
              <a:spLocks noChangeArrowheads="1"/>
            </p:cNvSpPr>
            <p:nvPr/>
          </p:nvSpPr>
          <p:spPr bwMode="auto">
            <a:xfrm>
              <a:off x="1930" y="3504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194" name="Text Box 92"/>
            <p:cNvSpPr txBox="1">
              <a:spLocks noChangeArrowheads="1"/>
            </p:cNvSpPr>
            <p:nvPr/>
          </p:nvSpPr>
          <p:spPr bwMode="auto">
            <a:xfrm>
              <a:off x="1978" y="3479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195" name="Rectangle 94"/>
            <p:cNvSpPr>
              <a:spLocks noChangeArrowheads="1"/>
            </p:cNvSpPr>
            <p:nvPr/>
          </p:nvSpPr>
          <p:spPr bwMode="auto">
            <a:xfrm>
              <a:off x="2218" y="3504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196" name="Text Box 95"/>
            <p:cNvSpPr txBox="1">
              <a:spLocks noChangeArrowheads="1"/>
            </p:cNvSpPr>
            <p:nvPr/>
          </p:nvSpPr>
          <p:spPr bwMode="auto">
            <a:xfrm>
              <a:off x="2266" y="3479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197" name="Rectangle 97"/>
            <p:cNvSpPr>
              <a:spLocks noChangeArrowheads="1"/>
            </p:cNvSpPr>
            <p:nvPr/>
          </p:nvSpPr>
          <p:spPr bwMode="auto">
            <a:xfrm>
              <a:off x="2506" y="3504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198" name="Text Box 98"/>
            <p:cNvSpPr txBox="1">
              <a:spLocks noChangeArrowheads="1"/>
            </p:cNvSpPr>
            <p:nvPr/>
          </p:nvSpPr>
          <p:spPr bwMode="auto">
            <a:xfrm>
              <a:off x="2554" y="3479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199" name="Rectangle 100"/>
            <p:cNvSpPr>
              <a:spLocks noChangeArrowheads="1"/>
            </p:cNvSpPr>
            <p:nvPr/>
          </p:nvSpPr>
          <p:spPr bwMode="auto">
            <a:xfrm>
              <a:off x="1594" y="3504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00" name="Line 101"/>
            <p:cNvSpPr>
              <a:spLocks noChangeShapeType="1"/>
            </p:cNvSpPr>
            <p:nvPr/>
          </p:nvSpPr>
          <p:spPr bwMode="auto">
            <a:xfrm>
              <a:off x="1690" y="3563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01" name="Text Box 102"/>
            <p:cNvSpPr txBox="1">
              <a:spLocks noChangeArrowheads="1"/>
            </p:cNvSpPr>
            <p:nvPr/>
          </p:nvSpPr>
          <p:spPr bwMode="auto">
            <a:xfrm>
              <a:off x="1440" y="3456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7202" name="Text Box 103"/>
            <p:cNvSpPr txBox="1">
              <a:spLocks noChangeArrowheads="1"/>
            </p:cNvSpPr>
            <p:nvPr/>
          </p:nvSpPr>
          <p:spPr bwMode="auto">
            <a:xfrm>
              <a:off x="3120" y="3468"/>
              <a:ext cx="250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null</a:t>
              </a:r>
              <a:r>
                <a:rPr lang="de-AT" altLang="en-US" sz="1600"/>
                <a:t>: Spezialwert, der auf kein Objekt zeigt;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kann jeder Arrayvariablen zugewiesen werden</a:t>
              </a:r>
            </a:p>
          </p:txBody>
        </p:sp>
        <p:sp>
          <p:nvSpPr>
            <p:cNvPr id="7203" name="Rectangle 104"/>
            <p:cNvSpPr>
              <a:spLocks noChangeArrowheads="1"/>
            </p:cNvSpPr>
            <p:nvPr/>
          </p:nvSpPr>
          <p:spPr bwMode="auto">
            <a:xfrm>
              <a:off x="1592" y="3752"/>
              <a:ext cx="144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04" name="Text Box 105"/>
            <p:cNvSpPr txBox="1">
              <a:spLocks noChangeArrowheads="1"/>
            </p:cNvSpPr>
            <p:nvPr/>
          </p:nvSpPr>
          <p:spPr bwMode="auto">
            <a:xfrm>
              <a:off x="1440" y="372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7205" name="Rectangle 107"/>
            <p:cNvSpPr>
              <a:spLocks noChangeArrowheads="1"/>
            </p:cNvSpPr>
            <p:nvPr/>
          </p:nvSpPr>
          <p:spPr bwMode="auto">
            <a:xfrm>
              <a:off x="1920" y="3744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06" name="Text Box 108"/>
            <p:cNvSpPr txBox="1">
              <a:spLocks noChangeArrowheads="1"/>
            </p:cNvSpPr>
            <p:nvPr/>
          </p:nvSpPr>
          <p:spPr bwMode="auto">
            <a:xfrm>
              <a:off x="1946" y="3720"/>
              <a:ext cx="2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7207" name="Rectangle 110"/>
            <p:cNvSpPr>
              <a:spLocks noChangeArrowheads="1"/>
            </p:cNvSpPr>
            <p:nvPr/>
          </p:nvSpPr>
          <p:spPr bwMode="auto">
            <a:xfrm>
              <a:off x="2208" y="3744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08" name="Text Box 111"/>
            <p:cNvSpPr txBox="1">
              <a:spLocks noChangeArrowheads="1"/>
            </p:cNvSpPr>
            <p:nvPr/>
          </p:nvSpPr>
          <p:spPr bwMode="auto">
            <a:xfrm>
              <a:off x="2256" y="372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09" name="Rectangle 113"/>
            <p:cNvSpPr>
              <a:spLocks noChangeArrowheads="1"/>
            </p:cNvSpPr>
            <p:nvPr/>
          </p:nvSpPr>
          <p:spPr bwMode="auto">
            <a:xfrm>
              <a:off x="2496" y="3744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10" name="Text Box 114"/>
            <p:cNvSpPr txBox="1">
              <a:spLocks noChangeArrowheads="1"/>
            </p:cNvSpPr>
            <p:nvPr/>
          </p:nvSpPr>
          <p:spPr bwMode="auto">
            <a:xfrm>
              <a:off x="2544" y="372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11" name="Rectangle 116"/>
            <p:cNvSpPr>
              <a:spLocks noChangeArrowheads="1"/>
            </p:cNvSpPr>
            <p:nvPr/>
          </p:nvSpPr>
          <p:spPr bwMode="auto">
            <a:xfrm>
              <a:off x="2796" y="3504"/>
              <a:ext cx="288" cy="14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12" name="Text Box 117"/>
            <p:cNvSpPr txBox="1">
              <a:spLocks noChangeArrowheads="1"/>
            </p:cNvSpPr>
            <p:nvPr/>
          </p:nvSpPr>
          <p:spPr bwMode="auto">
            <a:xfrm>
              <a:off x="2844" y="348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13" name="Line 119"/>
            <p:cNvSpPr>
              <a:spLocks noChangeShapeType="1"/>
            </p:cNvSpPr>
            <p:nvPr/>
          </p:nvSpPr>
          <p:spPr bwMode="auto">
            <a:xfrm>
              <a:off x="1680" y="3816"/>
              <a:ext cx="144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14" name="Line 120"/>
            <p:cNvSpPr>
              <a:spLocks noChangeShapeType="1"/>
            </p:cNvSpPr>
            <p:nvPr/>
          </p:nvSpPr>
          <p:spPr bwMode="auto">
            <a:xfrm>
              <a:off x="1824" y="3768"/>
              <a:ext cx="0" cy="96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7190" name="Rectangle 125"/>
          <p:cNvSpPr>
            <a:spLocks noChangeArrowheads="1"/>
          </p:cNvSpPr>
          <p:nvPr/>
        </p:nvSpPr>
        <p:spPr bwMode="auto">
          <a:xfrm>
            <a:off x="2514600" y="1947863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91" name="Text Box 126"/>
          <p:cNvSpPr txBox="1">
            <a:spLocks noChangeArrowheads="1"/>
          </p:cNvSpPr>
          <p:nvPr/>
        </p:nvSpPr>
        <p:spPr bwMode="auto">
          <a:xfrm>
            <a:off x="2282825" y="1893888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746125" y="2424113"/>
            <a:ext cx="1830388" cy="350361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int[] a = new int[3];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int[] b = new int[4];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int[] c = new int[2];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b = a;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c = null;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24416C-6CAB-44D1-BF38-200D1591310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Freigeben von Arrayspeicher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746125" y="1219200"/>
            <a:ext cx="7050088" cy="91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Garbage Collection</a:t>
            </a:r>
            <a:r>
              <a:rPr lang="de-AT" altLang="en-US" sz="1800"/>
              <a:t> (Automatische Speicherbereinigung)</a:t>
            </a:r>
          </a:p>
          <a:p>
            <a:pPr>
              <a:buFontTx/>
              <a:buNone/>
            </a:pPr>
            <a:r>
              <a:rPr lang="de-AT" altLang="en-US" sz="1600"/>
              <a:t>Objekte, auf die kein Zeiger mehr verweist, werden automatisch eingesammelt.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Ihr Speicher steht für neue Objekte zur Verfügung (wird dem Heap zurückgegeben)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505200" y="2698750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886200" y="2698750"/>
            <a:ext cx="228600" cy="152400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114800" y="2698750"/>
            <a:ext cx="228600" cy="152400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4343400" y="2698750"/>
            <a:ext cx="228600" cy="152400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3581400" y="2774950"/>
            <a:ext cx="30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3230563" y="2590800"/>
            <a:ext cx="2841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3505200" y="2971800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3886200" y="2971800"/>
            <a:ext cx="228600" cy="152400"/>
          </a:xfrm>
          <a:prstGeom prst="rect">
            <a:avLst/>
          </a:prstGeom>
          <a:noFill/>
          <a:ln w="63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4114800" y="2971800"/>
            <a:ext cx="228600" cy="152400"/>
          </a:xfrm>
          <a:prstGeom prst="rect">
            <a:avLst/>
          </a:prstGeom>
          <a:noFill/>
          <a:ln w="63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4343400" y="2971800"/>
            <a:ext cx="228600" cy="152400"/>
          </a:xfrm>
          <a:prstGeom prst="rect">
            <a:avLst/>
          </a:prstGeom>
          <a:noFill/>
          <a:ln w="63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3581400" y="3048000"/>
            <a:ext cx="30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3230563" y="2863850"/>
            <a:ext cx="2841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3505200" y="3232150"/>
            <a:ext cx="152400" cy="15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3886200" y="3232150"/>
            <a:ext cx="228600" cy="15240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4114800" y="3232150"/>
            <a:ext cx="228600" cy="15240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4572000" y="2971800"/>
            <a:ext cx="228600" cy="152400"/>
          </a:xfrm>
          <a:prstGeom prst="rect">
            <a:avLst/>
          </a:prstGeom>
          <a:noFill/>
          <a:ln w="63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>
            <a:off x="3581400" y="3308350"/>
            <a:ext cx="30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3230563" y="3124200"/>
            <a:ext cx="2746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pSp>
        <p:nvGrpSpPr>
          <p:cNvPr id="181322" name="Group 74"/>
          <p:cNvGrpSpPr>
            <a:grpSpLocks/>
          </p:cNvGrpSpPr>
          <p:nvPr/>
        </p:nvGrpSpPr>
        <p:grpSpPr bwMode="auto">
          <a:xfrm>
            <a:off x="3230563" y="3581400"/>
            <a:ext cx="4911725" cy="841375"/>
            <a:chOff x="2035" y="2256"/>
            <a:chExt cx="3094" cy="530"/>
          </a:xfrm>
        </p:grpSpPr>
        <p:sp>
          <p:nvSpPr>
            <p:cNvPr id="8247" name="Rectangle 24"/>
            <p:cNvSpPr>
              <a:spLocks noChangeArrowheads="1"/>
            </p:cNvSpPr>
            <p:nvPr/>
          </p:nvSpPr>
          <p:spPr bwMode="auto">
            <a:xfrm>
              <a:off x="2208" y="2324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48" name="Rectangle 25"/>
            <p:cNvSpPr>
              <a:spLocks noChangeArrowheads="1"/>
            </p:cNvSpPr>
            <p:nvPr/>
          </p:nvSpPr>
          <p:spPr bwMode="auto">
            <a:xfrm>
              <a:off x="2448" y="2324"/>
              <a:ext cx="144" cy="96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49" name="Rectangle 26"/>
            <p:cNvSpPr>
              <a:spLocks noChangeArrowheads="1"/>
            </p:cNvSpPr>
            <p:nvPr/>
          </p:nvSpPr>
          <p:spPr bwMode="auto">
            <a:xfrm>
              <a:off x="2592" y="2324"/>
              <a:ext cx="144" cy="96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50" name="Rectangle 27"/>
            <p:cNvSpPr>
              <a:spLocks noChangeArrowheads="1"/>
            </p:cNvSpPr>
            <p:nvPr/>
          </p:nvSpPr>
          <p:spPr bwMode="auto">
            <a:xfrm>
              <a:off x="2736" y="2324"/>
              <a:ext cx="144" cy="96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51" name="Line 28"/>
            <p:cNvSpPr>
              <a:spLocks noChangeShapeType="1"/>
            </p:cNvSpPr>
            <p:nvPr/>
          </p:nvSpPr>
          <p:spPr bwMode="auto">
            <a:xfrm>
              <a:off x="2256" y="2372"/>
              <a:ext cx="19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52" name="Text Box 29"/>
            <p:cNvSpPr txBox="1">
              <a:spLocks noChangeArrowheads="1"/>
            </p:cNvSpPr>
            <p:nvPr/>
          </p:nvSpPr>
          <p:spPr bwMode="auto">
            <a:xfrm>
              <a:off x="2035" y="2256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8253" name="Rectangle 30"/>
            <p:cNvSpPr>
              <a:spLocks noChangeArrowheads="1"/>
            </p:cNvSpPr>
            <p:nvPr/>
          </p:nvSpPr>
          <p:spPr bwMode="auto">
            <a:xfrm>
              <a:off x="2208" y="2496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54" name="Rectangle 31"/>
            <p:cNvSpPr>
              <a:spLocks noChangeArrowheads="1"/>
            </p:cNvSpPr>
            <p:nvPr/>
          </p:nvSpPr>
          <p:spPr bwMode="auto">
            <a:xfrm>
              <a:off x="2448" y="2496"/>
              <a:ext cx="144" cy="96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55" name="Rectangle 32"/>
            <p:cNvSpPr>
              <a:spLocks noChangeArrowheads="1"/>
            </p:cNvSpPr>
            <p:nvPr/>
          </p:nvSpPr>
          <p:spPr bwMode="auto">
            <a:xfrm>
              <a:off x="2592" y="2496"/>
              <a:ext cx="144" cy="96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56" name="Rectangle 33"/>
            <p:cNvSpPr>
              <a:spLocks noChangeArrowheads="1"/>
            </p:cNvSpPr>
            <p:nvPr/>
          </p:nvSpPr>
          <p:spPr bwMode="auto">
            <a:xfrm>
              <a:off x="2736" y="2496"/>
              <a:ext cx="144" cy="96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57" name="Line 34"/>
            <p:cNvSpPr>
              <a:spLocks noChangeShapeType="1"/>
            </p:cNvSpPr>
            <p:nvPr/>
          </p:nvSpPr>
          <p:spPr bwMode="auto">
            <a:xfrm flipV="1">
              <a:off x="2256" y="2400"/>
              <a:ext cx="192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58" name="Text Box 35"/>
            <p:cNvSpPr txBox="1">
              <a:spLocks noChangeArrowheads="1"/>
            </p:cNvSpPr>
            <p:nvPr/>
          </p:nvSpPr>
          <p:spPr bwMode="auto">
            <a:xfrm>
              <a:off x="2035" y="242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8259" name="Rectangle 36"/>
            <p:cNvSpPr>
              <a:spLocks noChangeArrowheads="1"/>
            </p:cNvSpPr>
            <p:nvPr/>
          </p:nvSpPr>
          <p:spPr bwMode="auto">
            <a:xfrm>
              <a:off x="2208" y="2660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60" name="Rectangle 37"/>
            <p:cNvSpPr>
              <a:spLocks noChangeArrowheads="1"/>
            </p:cNvSpPr>
            <p:nvPr/>
          </p:nvSpPr>
          <p:spPr bwMode="auto">
            <a:xfrm>
              <a:off x="2448" y="2660"/>
              <a:ext cx="144" cy="96"/>
            </a:xfrm>
            <a:prstGeom prst="rect">
              <a:avLst/>
            </a:prstGeom>
            <a:noFill/>
            <a:ln w="63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61" name="Rectangle 38"/>
            <p:cNvSpPr>
              <a:spLocks noChangeArrowheads="1"/>
            </p:cNvSpPr>
            <p:nvPr/>
          </p:nvSpPr>
          <p:spPr bwMode="auto">
            <a:xfrm>
              <a:off x="2592" y="2660"/>
              <a:ext cx="144" cy="96"/>
            </a:xfrm>
            <a:prstGeom prst="rect">
              <a:avLst/>
            </a:prstGeom>
            <a:noFill/>
            <a:ln w="63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62" name="Rectangle 39"/>
            <p:cNvSpPr>
              <a:spLocks noChangeArrowheads="1"/>
            </p:cNvSpPr>
            <p:nvPr/>
          </p:nvSpPr>
          <p:spPr bwMode="auto">
            <a:xfrm>
              <a:off x="2880" y="2496"/>
              <a:ext cx="144" cy="96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63" name="Line 40"/>
            <p:cNvSpPr>
              <a:spLocks noChangeShapeType="1"/>
            </p:cNvSpPr>
            <p:nvPr/>
          </p:nvSpPr>
          <p:spPr bwMode="auto">
            <a:xfrm>
              <a:off x="2256" y="2708"/>
              <a:ext cx="19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64" name="Text Box 41"/>
            <p:cNvSpPr txBox="1">
              <a:spLocks noChangeArrowheads="1"/>
            </p:cNvSpPr>
            <p:nvPr/>
          </p:nvSpPr>
          <p:spPr bwMode="auto">
            <a:xfrm>
              <a:off x="2035" y="2592"/>
              <a:ext cx="17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8265" name="Text Box 42"/>
            <p:cNvSpPr txBox="1">
              <a:spLocks noChangeArrowheads="1"/>
            </p:cNvSpPr>
            <p:nvPr/>
          </p:nvSpPr>
          <p:spPr bwMode="auto">
            <a:xfrm>
              <a:off x="3206" y="2343"/>
              <a:ext cx="192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kein Zeiger mehr auf dieses Objekt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ym typeface="Symbol" panose="05050102010706020507" pitchFamily="18" charset="2"/>
                </a:rPr>
                <a:t></a:t>
              </a:r>
              <a:r>
                <a:rPr lang="de-AT" altLang="en-US" sz="1600"/>
                <a:t> wird eingesammelt</a:t>
              </a:r>
            </a:p>
          </p:txBody>
        </p:sp>
      </p:grpSp>
      <p:grpSp>
        <p:nvGrpSpPr>
          <p:cNvPr id="181323" name="Group 75"/>
          <p:cNvGrpSpPr>
            <a:grpSpLocks/>
          </p:cNvGrpSpPr>
          <p:nvPr/>
        </p:nvGrpSpPr>
        <p:grpSpPr bwMode="auto">
          <a:xfrm>
            <a:off x="3241675" y="4540250"/>
            <a:ext cx="4911725" cy="946150"/>
            <a:chOff x="2042" y="2860"/>
            <a:chExt cx="3094" cy="596"/>
          </a:xfrm>
        </p:grpSpPr>
        <p:sp>
          <p:nvSpPr>
            <p:cNvPr id="8231" name="Rectangle 43"/>
            <p:cNvSpPr>
              <a:spLocks noChangeArrowheads="1"/>
            </p:cNvSpPr>
            <p:nvPr/>
          </p:nvSpPr>
          <p:spPr bwMode="auto">
            <a:xfrm>
              <a:off x="2215" y="2928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32" name="Rectangle 44"/>
            <p:cNvSpPr>
              <a:spLocks noChangeArrowheads="1"/>
            </p:cNvSpPr>
            <p:nvPr/>
          </p:nvSpPr>
          <p:spPr bwMode="auto">
            <a:xfrm>
              <a:off x="2455" y="2928"/>
              <a:ext cx="144" cy="96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33" name="Rectangle 45"/>
            <p:cNvSpPr>
              <a:spLocks noChangeArrowheads="1"/>
            </p:cNvSpPr>
            <p:nvPr/>
          </p:nvSpPr>
          <p:spPr bwMode="auto">
            <a:xfrm>
              <a:off x="2599" y="2928"/>
              <a:ext cx="144" cy="96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34" name="Rectangle 46"/>
            <p:cNvSpPr>
              <a:spLocks noChangeArrowheads="1"/>
            </p:cNvSpPr>
            <p:nvPr/>
          </p:nvSpPr>
          <p:spPr bwMode="auto">
            <a:xfrm>
              <a:off x="2743" y="2928"/>
              <a:ext cx="144" cy="96"/>
            </a:xfrm>
            <a:prstGeom prst="rect">
              <a:avLst/>
            </a:prstGeom>
            <a:noFill/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35" name="Line 47"/>
            <p:cNvSpPr>
              <a:spLocks noChangeShapeType="1"/>
            </p:cNvSpPr>
            <p:nvPr/>
          </p:nvSpPr>
          <p:spPr bwMode="auto">
            <a:xfrm>
              <a:off x="2263" y="2976"/>
              <a:ext cx="19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36" name="Text Box 48"/>
            <p:cNvSpPr txBox="1">
              <a:spLocks noChangeArrowheads="1"/>
            </p:cNvSpPr>
            <p:nvPr/>
          </p:nvSpPr>
          <p:spPr bwMode="auto">
            <a:xfrm>
              <a:off x="2042" y="2860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8237" name="Rectangle 49"/>
            <p:cNvSpPr>
              <a:spLocks noChangeArrowheads="1"/>
            </p:cNvSpPr>
            <p:nvPr/>
          </p:nvSpPr>
          <p:spPr bwMode="auto">
            <a:xfrm>
              <a:off x="2215" y="3100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38" name="Line 53"/>
            <p:cNvSpPr>
              <a:spLocks noChangeShapeType="1"/>
            </p:cNvSpPr>
            <p:nvPr/>
          </p:nvSpPr>
          <p:spPr bwMode="auto">
            <a:xfrm flipV="1">
              <a:off x="2263" y="3004"/>
              <a:ext cx="192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39" name="Text Box 54"/>
            <p:cNvSpPr txBox="1">
              <a:spLocks noChangeArrowheads="1"/>
            </p:cNvSpPr>
            <p:nvPr/>
          </p:nvSpPr>
          <p:spPr bwMode="auto">
            <a:xfrm>
              <a:off x="2042" y="303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8240" name="Rectangle 55"/>
            <p:cNvSpPr>
              <a:spLocks noChangeArrowheads="1"/>
            </p:cNvSpPr>
            <p:nvPr/>
          </p:nvSpPr>
          <p:spPr bwMode="auto">
            <a:xfrm>
              <a:off x="2215" y="3264"/>
              <a:ext cx="96" cy="9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41" name="Rectangle 56"/>
            <p:cNvSpPr>
              <a:spLocks noChangeArrowheads="1"/>
            </p:cNvSpPr>
            <p:nvPr/>
          </p:nvSpPr>
          <p:spPr bwMode="auto">
            <a:xfrm>
              <a:off x="2455" y="3264"/>
              <a:ext cx="144" cy="96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42" name="Rectangle 57"/>
            <p:cNvSpPr>
              <a:spLocks noChangeArrowheads="1"/>
            </p:cNvSpPr>
            <p:nvPr/>
          </p:nvSpPr>
          <p:spPr bwMode="auto">
            <a:xfrm>
              <a:off x="2599" y="3264"/>
              <a:ext cx="144" cy="96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43" name="Text Box 60"/>
            <p:cNvSpPr txBox="1">
              <a:spLocks noChangeArrowheads="1"/>
            </p:cNvSpPr>
            <p:nvPr/>
          </p:nvSpPr>
          <p:spPr bwMode="auto">
            <a:xfrm>
              <a:off x="2042" y="3196"/>
              <a:ext cx="17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8244" name="Text Box 61"/>
            <p:cNvSpPr txBox="1">
              <a:spLocks noChangeArrowheads="1"/>
            </p:cNvSpPr>
            <p:nvPr/>
          </p:nvSpPr>
          <p:spPr bwMode="auto">
            <a:xfrm>
              <a:off x="3213" y="3090"/>
              <a:ext cx="192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kein Zeiger mehr auf dieses Objekt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ym typeface="Symbol" panose="05050102010706020507" pitchFamily="18" charset="2"/>
                </a:rPr>
                <a:t></a:t>
              </a:r>
              <a:r>
                <a:rPr lang="de-AT" altLang="en-US" sz="1600"/>
                <a:t> wird eingesammelt</a:t>
              </a:r>
            </a:p>
          </p:txBody>
        </p:sp>
        <p:sp>
          <p:nvSpPr>
            <p:cNvPr id="8245" name="Line 62"/>
            <p:cNvSpPr>
              <a:spLocks noChangeShapeType="1"/>
            </p:cNvSpPr>
            <p:nvPr/>
          </p:nvSpPr>
          <p:spPr bwMode="auto">
            <a:xfrm flipV="1">
              <a:off x="2256" y="3312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46" name="Line 63"/>
            <p:cNvSpPr>
              <a:spLocks noChangeShapeType="1"/>
            </p:cNvSpPr>
            <p:nvPr/>
          </p:nvSpPr>
          <p:spPr bwMode="auto">
            <a:xfrm>
              <a:off x="2400" y="3264"/>
              <a:ext cx="0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47713" y="2424113"/>
            <a:ext cx="8159750" cy="4087812"/>
            <a:chOff x="747076" y="2424113"/>
            <a:chExt cx="8160387" cy="4087812"/>
          </a:xfrm>
        </p:grpSpPr>
        <p:sp>
          <p:nvSpPr>
            <p:cNvPr id="8219" name="Text Box 5"/>
            <p:cNvSpPr txBox="1">
              <a:spLocks noChangeArrowheads="1"/>
            </p:cNvSpPr>
            <p:nvPr/>
          </p:nvSpPr>
          <p:spPr bwMode="auto">
            <a:xfrm>
              <a:off x="747076" y="2424113"/>
              <a:ext cx="1378904" cy="3159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static void P() {</a:t>
              </a:r>
            </a:p>
          </p:txBody>
        </p:sp>
        <p:sp>
          <p:nvSpPr>
            <p:cNvPr id="8220" name="Rectangle 64"/>
            <p:cNvSpPr>
              <a:spLocks noChangeArrowheads="1"/>
            </p:cNvSpPr>
            <p:nvPr/>
          </p:nvSpPr>
          <p:spPr bwMode="auto">
            <a:xfrm>
              <a:off x="3900488" y="5778500"/>
              <a:ext cx="228600" cy="1524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1" name="Rectangle 65"/>
            <p:cNvSpPr>
              <a:spLocks noChangeArrowheads="1"/>
            </p:cNvSpPr>
            <p:nvPr/>
          </p:nvSpPr>
          <p:spPr bwMode="auto">
            <a:xfrm>
              <a:off x="4129088" y="5778500"/>
              <a:ext cx="228600" cy="1524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2" name="Rectangle 66"/>
            <p:cNvSpPr>
              <a:spLocks noChangeArrowheads="1"/>
            </p:cNvSpPr>
            <p:nvPr/>
          </p:nvSpPr>
          <p:spPr bwMode="auto">
            <a:xfrm>
              <a:off x="4357688" y="5778500"/>
              <a:ext cx="228600" cy="152400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3" name="Text Box 67"/>
            <p:cNvSpPr txBox="1">
              <a:spLocks noChangeArrowheads="1"/>
            </p:cNvSpPr>
            <p:nvPr/>
          </p:nvSpPr>
          <p:spPr bwMode="auto">
            <a:xfrm>
              <a:off x="5105400" y="5638800"/>
              <a:ext cx="3802063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Am Methodenende werden lokale Variablen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freigegeben </a:t>
              </a:r>
              <a:r>
                <a:rPr lang="de-AT" altLang="en-US" sz="1600">
                  <a:sym typeface="Symbol" panose="05050102010706020507" pitchFamily="18" charset="2"/>
                </a:rPr>
                <a:t></a:t>
              </a:r>
              <a:r>
                <a:rPr lang="de-AT" altLang="en-US" sz="1600"/>
                <a:t> Zeiger </a:t>
              </a:r>
              <a:r>
                <a:rPr lang="de-AT" altLang="en-US" sz="1600" i="1"/>
                <a:t>a</a:t>
              </a:r>
              <a:r>
                <a:rPr lang="de-AT" altLang="en-US" sz="1600"/>
                <a:t>, </a:t>
              </a:r>
              <a:r>
                <a:rPr lang="de-AT" altLang="en-US" sz="1600" i="1"/>
                <a:t>b</a:t>
              </a:r>
              <a:r>
                <a:rPr lang="de-AT" altLang="en-US" sz="1600"/>
                <a:t>, </a:t>
              </a:r>
              <a:r>
                <a:rPr lang="de-AT" altLang="en-US" sz="1600" i="1"/>
                <a:t>c</a:t>
              </a:r>
              <a:r>
                <a:rPr lang="de-AT" altLang="en-US" sz="1600"/>
                <a:t> fallen weg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ym typeface="Symbol" panose="05050102010706020507" pitchFamily="18" charset="2"/>
                </a:rPr>
                <a:t></a:t>
              </a:r>
              <a:r>
                <a:rPr lang="de-AT" altLang="en-US" sz="1600"/>
                <a:t> Objekt wird eingesammelt</a:t>
              </a:r>
            </a:p>
          </p:txBody>
        </p:sp>
        <p:sp>
          <p:nvSpPr>
            <p:cNvPr id="8224" name="Rectangle 68"/>
            <p:cNvSpPr>
              <a:spLocks noChangeArrowheads="1"/>
            </p:cNvSpPr>
            <p:nvPr/>
          </p:nvSpPr>
          <p:spPr bwMode="auto">
            <a:xfrm>
              <a:off x="3551238" y="5778500"/>
              <a:ext cx="152400" cy="152400"/>
            </a:xfrm>
            <a:prstGeom prst="rect">
              <a:avLst/>
            </a:prstGeom>
            <a:noFill/>
            <a:ln w="63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5" name="Text Box 69"/>
            <p:cNvSpPr txBox="1">
              <a:spLocks noChangeArrowheads="1"/>
            </p:cNvSpPr>
            <p:nvPr/>
          </p:nvSpPr>
          <p:spPr bwMode="auto">
            <a:xfrm>
              <a:off x="3276600" y="567055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8226" name="Rectangle 70"/>
            <p:cNvSpPr>
              <a:spLocks noChangeArrowheads="1"/>
            </p:cNvSpPr>
            <p:nvPr/>
          </p:nvSpPr>
          <p:spPr bwMode="auto">
            <a:xfrm>
              <a:off x="3551238" y="6051550"/>
              <a:ext cx="152400" cy="152400"/>
            </a:xfrm>
            <a:prstGeom prst="rect">
              <a:avLst/>
            </a:prstGeom>
            <a:noFill/>
            <a:ln w="63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7" name="Text Box 71"/>
            <p:cNvSpPr txBox="1">
              <a:spLocks noChangeArrowheads="1"/>
            </p:cNvSpPr>
            <p:nvPr/>
          </p:nvSpPr>
          <p:spPr bwMode="auto">
            <a:xfrm>
              <a:off x="3276600" y="5943600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8228" name="Rectangle 72"/>
            <p:cNvSpPr>
              <a:spLocks noChangeArrowheads="1"/>
            </p:cNvSpPr>
            <p:nvPr/>
          </p:nvSpPr>
          <p:spPr bwMode="auto">
            <a:xfrm>
              <a:off x="3551238" y="6311900"/>
              <a:ext cx="152400" cy="152400"/>
            </a:xfrm>
            <a:prstGeom prst="rect">
              <a:avLst/>
            </a:prstGeom>
            <a:noFill/>
            <a:ln w="63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29" name="Text Box 73"/>
            <p:cNvSpPr txBox="1">
              <a:spLocks noChangeArrowheads="1"/>
            </p:cNvSpPr>
            <p:nvPr/>
          </p:nvSpPr>
          <p:spPr bwMode="auto">
            <a:xfrm>
              <a:off x="3276600" y="6203950"/>
              <a:ext cx="2746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8230" name="Text Box 5"/>
            <p:cNvSpPr txBox="1">
              <a:spLocks noChangeArrowheads="1"/>
            </p:cNvSpPr>
            <p:nvPr/>
          </p:nvSpPr>
          <p:spPr bwMode="auto">
            <a:xfrm>
              <a:off x="747076" y="5603292"/>
              <a:ext cx="243978" cy="3159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EF730A-5B8B-424E-AC3E-76BBE97154A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Initialisieren von Arrays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260475" y="1509713"/>
            <a:ext cx="2413000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int[] primes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{2, 3, 5, 7, 11};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257800" y="1597025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5257800" y="1558925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562600" y="1597025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562600" y="155575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5867400" y="1597025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867400" y="155575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6172200" y="1597025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172200" y="155575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6477000" y="1597025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6445250" y="1555750"/>
            <a:ext cx="3698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4508500" y="1600200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4270375" y="1300163"/>
            <a:ext cx="7223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primes</a:t>
            </a:r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4686300" y="1720850"/>
            <a:ext cx="5651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22325" y="2147888"/>
            <a:ext cx="2851150" cy="1812925"/>
            <a:chOff x="822325" y="2147888"/>
            <a:chExt cx="2850477" cy="1813620"/>
          </a:xfrm>
        </p:grpSpPr>
        <p:sp>
          <p:nvSpPr>
            <p:cNvPr id="9241" name="Text Box 18"/>
            <p:cNvSpPr txBox="1">
              <a:spLocks noChangeArrowheads="1"/>
            </p:cNvSpPr>
            <p:nvPr/>
          </p:nvSpPr>
          <p:spPr bwMode="auto">
            <a:xfrm>
              <a:off x="822325" y="2147888"/>
              <a:ext cx="129394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/>
                <a:t>identisch zu</a:t>
              </a:r>
            </a:p>
          </p:txBody>
        </p:sp>
        <p:sp>
          <p:nvSpPr>
            <p:cNvPr id="9242" name="Text Box 19"/>
            <p:cNvSpPr txBox="1">
              <a:spLocks noChangeArrowheads="1"/>
            </p:cNvSpPr>
            <p:nvPr/>
          </p:nvSpPr>
          <p:spPr bwMode="auto">
            <a:xfrm>
              <a:off x="1279525" y="2576513"/>
              <a:ext cx="2393277" cy="138499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int[] primes = new int[5];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primes[0] = 2;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primes[1] = 3;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primes[2] = 5;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primes[3] = 7;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primes[4] = 11;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38200" y="4416425"/>
            <a:ext cx="5803900" cy="1563688"/>
            <a:chOff x="838200" y="4416427"/>
            <a:chExt cx="5803534" cy="1564104"/>
          </a:xfrm>
        </p:grpSpPr>
        <p:sp>
          <p:nvSpPr>
            <p:cNvPr id="9236" name="Text Box 20"/>
            <p:cNvSpPr txBox="1">
              <a:spLocks noChangeArrowheads="1"/>
            </p:cNvSpPr>
            <p:nvPr/>
          </p:nvSpPr>
          <p:spPr bwMode="auto">
            <a:xfrm>
              <a:off x="838200" y="4416427"/>
              <a:ext cx="5057775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/>
                <a:t>Initialisierung kann auch bei der Erzeugung erfolgen</a:t>
              </a:r>
            </a:p>
          </p:txBody>
        </p:sp>
        <p:sp>
          <p:nvSpPr>
            <p:cNvPr id="9237" name="Text Box 21"/>
            <p:cNvSpPr txBox="1">
              <a:spLocks noChangeArrowheads="1"/>
            </p:cNvSpPr>
            <p:nvPr/>
          </p:nvSpPr>
          <p:spPr bwMode="auto">
            <a:xfrm>
              <a:off x="1295400" y="4845052"/>
              <a:ext cx="2790825" cy="7381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int[] primes;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primes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int[] {2, 3, 5, 7, 11}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cxnSp>
          <p:nvCxnSpPr>
            <p:cNvPr id="3" name="Straight Arrow Connector 2"/>
            <p:cNvCxnSpPr/>
            <p:nvPr/>
          </p:nvCxnSpPr>
          <p:spPr bwMode="auto">
            <a:xfrm flipV="1">
              <a:off x="2727206" y="5583550"/>
              <a:ext cx="0" cy="219133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" name="Straight Connector 4"/>
            <p:cNvCxnSpPr/>
            <p:nvPr/>
          </p:nvCxnSpPr>
          <p:spPr bwMode="auto">
            <a:xfrm>
              <a:off x="2724031" y="5810623"/>
              <a:ext cx="253984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40" name="TextBox 5"/>
            <p:cNvSpPr txBox="1">
              <a:spLocks noChangeArrowheads="1"/>
            </p:cNvSpPr>
            <p:nvPr/>
          </p:nvSpPr>
          <p:spPr bwMode="auto">
            <a:xfrm>
              <a:off x="2978552" y="5641977"/>
              <a:ext cx="366318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keine Länge angegeben, dafür Initialwerte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96E5A1-7540-4F93-B3EF-33D8F90A3B5A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Kopieren von Arrays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974725" y="1509713"/>
            <a:ext cx="1889125" cy="5238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int[] a = {1, 2, 3, 4, 5};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int[] b;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343400" y="1460500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343400" y="142875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648200" y="1460500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648200" y="142875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4953000" y="1460500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953000" y="142875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5257800" y="1460500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5257800" y="142875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5562600" y="1460500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5562600" y="142875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3714750" y="1460500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 flipV="1">
            <a:off x="3873500" y="1574800"/>
            <a:ext cx="4699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413125" y="1392238"/>
            <a:ext cx="284163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0258" name="Rectangle 28"/>
          <p:cNvSpPr>
            <a:spLocks noChangeArrowheads="1"/>
          </p:cNvSpPr>
          <p:nvPr/>
        </p:nvSpPr>
        <p:spPr bwMode="auto">
          <a:xfrm>
            <a:off x="3714750" y="1822450"/>
            <a:ext cx="3048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9" name="Text Box 30"/>
          <p:cNvSpPr txBox="1">
            <a:spLocks noChangeArrowheads="1"/>
          </p:cNvSpPr>
          <p:nvPr/>
        </p:nvSpPr>
        <p:spPr bwMode="auto">
          <a:xfrm>
            <a:off x="3413125" y="1760538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260" name="Line 31"/>
          <p:cNvSpPr>
            <a:spLocks noChangeShapeType="1"/>
          </p:cNvSpPr>
          <p:nvPr/>
        </p:nvSpPr>
        <p:spPr bwMode="auto">
          <a:xfrm>
            <a:off x="3886200" y="1943100"/>
            <a:ext cx="25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0261" name="Line 32"/>
          <p:cNvSpPr>
            <a:spLocks noChangeShapeType="1"/>
          </p:cNvSpPr>
          <p:nvPr/>
        </p:nvSpPr>
        <p:spPr bwMode="auto">
          <a:xfrm>
            <a:off x="4140200" y="1885950"/>
            <a:ext cx="0" cy="1143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975239" y="3963989"/>
            <a:ext cx="4905265" cy="705457"/>
            <a:chOff x="974724" y="3964167"/>
            <a:chExt cx="4905376" cy="705095"/>
          </a:xfrm>
        </p:grpSpPr>
        <p:sp>
          <p:nvSpPr>
            <p:cNvPr id="10282" name="Text Box 33"/>
            <p:cNvSpPr txBox="1">
              <a:spLocks noChangeArrowheads="1"/>
            </p:cNvSpPr>
            <p:nvPr/>
          </p:nvSpPr>
          <p:spPr bwMode="auto">
            <a:xfrm>
              <a:off x="974724" y="4171787"/>
              <a:ext cx="1888659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 = </a:t>
              </a: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a.clone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10283" name="Rectangle 34"/>
            <p:cNvSpPr>
              <a:spLocks noChangeArrowheads="1"/>
            </p:cNvSpPr>
            <p:nvPr/>
          </p:nvSpPr>
          <p:spPr bwMode="auto">
            <a:xfrm>
              <a:off x="4343400" y="4032873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84" name="Text Box 35"/>
            <p:cNvSpPr txBox="1">
              <a:spLocks noChangeArrowheads="1"/>
            </p:cNvSpPr>
            <p:nvPr/>
          </p:nvSpPr>
          <p:spPr bwMode="auto">
            <a:xfrm>
              <a:off x="4343400" y="4001123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285" name="Rectangle 36"/>
            <p:cNvSpPr>
              <a:spLocks noChangeArrowheads="1"/>
            </p:cNvSpPr>
            <p:nvPr/>
          </p:nvSpPr>
          <p:spPr bwMode="auto">
            <a:xfrm>
              <a:off x="4648200" y="4032873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86" name="Text Box 37"/>
            <p:cNvSpPr txBox="1">
              <a:spLocks noChangeArrowheads="1"/>
            </p:cNvSpPr>
            <p:nvPr/>
          </p:nvSpPr>
          <p:spPr bwMode="auto">
            <a:xfrm>
              <a:off x="4648200" y="4001123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287" name="Rectangle 38"/>
            <p:cNvSpPr>
              <a:spLocks noChangeArrowheads="1"/>
            </p:cNvSpPr>
            <p:nvPr/>
          </p:nvSpPr>
          <p:spPr bwMode="auto">
            <a:xfrm>
              <a:off x="4953000" y="4032873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88" name="Text Box 39"/>
            <p:cNvSpPr txBox="1">
              <a:spLocks noChangeArrowheads="1"/>
            </p:cNvSpPr>
            <p:nvPr/>
          </p:nvSpPr>
          <p:spPr bwMode="auto">
            <a:xfrm>
              <a:off x="4953000" y="4001123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289" name="Rectangle 40"/>
            <p:cNvSpPr>
              <a:spLocks noChangeArrowheads="1"/>
            </p:cNvSpPr>
            <p:nvPr/>
          </p:nvSpPr>
          <p:spPr bwMode="auto">
            <a:xfrm>
              <a:off x="5257800" y="4032873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0" name="Text Box 41"/>
            <p:cNvSpPr txBox="1">
              <a:spLocks noChangeArrowheads="1"/>
            </p:cNvSpPr>
            <p:nvPr/>
          </p:nvSpPr>
          <p:spPr bwMode="auto">
            <a:xfrm>
              <a:off x="5257800" y="4001123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0291" name="Rectangle 42"/>
            <p:cNvSpPr>
              <a:spLocks noChangeArrowheads="1"/>
            </p:cNvSpPr>
            <p:nvPr/>
          </p:nvSpPr>
          <p:spPr bwMode="auto">
            <a:xfrm>
              <a:off x="5562600" y="4032873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2" name="Text Box 43"/>
            <p:cNvSpPr txBox="1">
              <a:spLocks noChangeArrowheads="1"/>
            </p:cNvSpPr>
            <p:nvPr/>
          </p:nvSpPr>
          <p:spPr bwMode="auto">
            <a:xfrm>
              <a:off x="5562600" y="4001123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293" name="Rectangle 44"/>
            <p:cNvSpPr>
              <a:spLocks noChangeArrowheads="1"/>
            </p:cNvSpPr>
            <p:nvPr/>
          </p:nvSpPr>
          <p:spPr bwMode="auto">
            <a:xfrm>
              <a:off x="3714750" y="4032873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4" name="Line 45"/>
            <p:cNvSpPr>
              <a:spLocks noChangeShapeType="1"/>
            </p:cNvSpPr>
            <p:nvPr/>
          </p:nvSpPr>
          <p:spPr bwMode="auto">
            <a:xfrm flipV="1">
              <a:off x="3873500" y="4147173"/>
              <a:ext cx="4699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95" name="Text Box 46"/>
            <p:cNvSpPr txBox="1">
              <a:spLocks noChangeArrowheads="1"/>
            </p:cNvSpPr>
            <p:nvPr/>
          </p:nvSpPr>
          <p:spPr bwMode="auto">
            <a:xfrm>
              <a:off x="3413125" y="3964167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0296" name="Rectangle 47"/>
            <p:cNvSpPr>
              <a:spLocks noChangeArrowheads="1"/>
            </p:cNvSpPr>
            <p:nvPr/>
          </p:nvSpPr>
          <p:spPr bwMode="auto">
            <a:xfrm>
              <a:off x="3714750" y="4394823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7" name="Text Box 48"/>
            <p:cNvSpPr txBox="1">
              <a:spLocks noChangeArrowheads="1"/>
            </p:cNvSpPr>
            <p:nvPr/>
          </p:nvSpPr>
          <p:spPr bwMode="auto">
            <a:xfrm>
              <a:off x="3413125" y="4333833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0298" name="Rectangle 51"/>
            <p:cNvSpPr>
              <a:spLocks noChangeArrowheads="1"/>
            </p:cNvSpPr>
            <p:nvPr/>
          </p:nvSpPr>
          <p:spPr bwMode="auto">
            <a:xfrm>
              <a:off x="4356100" y="4393235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9" name="Text Box 52"/>
            <p:cNvSpPr txBox="1">
              <a:spLocks noChangeArrowheads="1"/>
            </p:cNvSpPr>
            <p:nvPr/>
          </p:nvSpPr>
          <p:spPr bwMode="auto">
            <a:xfrm>
              <a:off x="4356100" y="4361485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300" name="Rectangle 53"/>
            <p:cNvSpPr>
              <a:spLocks noChangeArrowheads="1"/>
            </p:cNvSpPr>
            <p:nvPr/>
          </p:nvSpPr>
          <p:spPr bwMode="auto">
            <a:xfrm>
              <a:off x="4660900" y="4393235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01" name="Text Box 54"/>
            <p:cNvSpPr txBox="1">
              <a:spLocks noChangeArrowheads="1"/>
            </p:cNvSpPr>
            <p:nvPr/>
          </p:nvSpPr>
          <p:spPr bwMode="auto">
            <a:xfrm>
              <a:off x="4660900" y="4361485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302" name="Rectangle 55"/>
            <p:cNvSpPr>
              <a:spLocks noChangeArrowheads="1"/>
            </p:cNvSpPr>
            <p:nvPr/>
          </p:nvSpPr>
          <p:spPr bwMode="auto">
            <a:xfrm>
              <a:off x="4965700" y="4393235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03" name="Text Box 56"/>
            <p:cNvSpPr txBox="1">
              <a:spLocks noChangeArrowheads="1"/>
            </p:cNvSpPr>
            <p:nvPr/>
          </p:nvSpPr>
          <p:spPr bwMode="auto">
            <a:xfrm>
              <a:off x="4965700" y="4361485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304" name="Rectangle 57"/>
            <p:cNvSpPr>
              <a:spLocks noChangeArrowheads="1"/>
            </p:cNvSpPr>
            <p:nvPr/>
          </p:nvSpPr>
          <p:spPr bwMode="auto">
            <a:xfrm>
              <a:off x="5270500" y="4393235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05" name="Text Box 58"/>
            <p:cNvSpPr txBox="1">
              <a:spLocks noChangeArrowheads="1"/>
            </p:cNvSpPr>
            <p:nvPr/>
          </p:nvSpPr>
          <p:spPr bwMode="auto">
            <a:xfrm>
              <a:off x="5270500" y="4361485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0306" name="Rectangle 59"/>
            <p:cNvSpPr>
              <a:spLocks noChangeArrowheads="1"/>
            </p:cNvSpPr>
            <p:nvPr/>
          </p:nvSpPr>
          <p:spPr bwMode="auto">
            <a:xfrm>
              <a:off x="5575300" y="4393235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07" name="Text Box 60"/>
            <p:cNvSpPr txBox="1">
              <a:spLocks noChangeArrowheads="1"/>
            </p:cNvSpPr>
            <p:nvPr/>
          </p:nvSpPr>
          <p:spPr bwMode="auto">
            <a:xfrm>
              <a:off x="5575300" y="4361485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308" name="Line 61"/>
            <p:cNvSpPr>
              <a:spLocks noChangeShapeType="1"/>
            </p:cNvSpPr>
            <p:nvPr/>
          </p:nvSpPr>
          <p:spPr bwMode="auto">
            <a:xfrm flipV="1">
              <a:off x="3886200" y="4507535"/>
              <a:ext cx="4699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974725" y="2647950"/>
            <a:ext cx="7116763" cy="677863"/>
            <a:chOff x="974725" y="2648233"/>
            <a:chExt cx="7116250" cy="677443"/>
          </a:xfrm>
        </p:grpSpPr>
        <p:sp>
          <p:nvSpPr>
            <p:cNvPr id="10264" name="Text Box 4"/>
            <p:cNvSpPr txBox="1">
              <a:spLocks noChangeArrowheads="1"/>
            </p:cNvSpPr>
            <p:nvPr/>
          </p:nvSpPr>
          <p:spPr bwMode="auto">
            <a:xfrm>
              <a:off x="974725" y="2830530"/>
              <a:ext cx="1888659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 = a;</a:t>
              </a:r>
            </a:p>
          </p:txBody>
        </p:sp>
        <p:sp>
          <p:nvSpPr>
            <p:cNvPr id="10265" name="Rectangle 5"/>
            <p:cNvSpPr>
              <a:spLocks noChangeArrowheads="1"/>
            </p:cNvSpPr>
            <p:nvPr/>
          </p:nvSpPr>
          <p:spPr bwMode="auto">
            <a:xfrm>
              <a:off x="4343400" y="2716938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6" name="Text Box 6"/>
            <p:cNvSpPr txBox="1">
              <a:spLocks noChangeArrowheads="1"/>
            </p:cNvSpPr>
            <p:nvPr/>
          </p:nvSpPr>
          <p:spPr bwMode="auto">
            <a:xfrm>
              <a:off x="4343400" y="2685188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267" name="Rectangle 7"/>
            <p:cNvSpPr>
              <a:spLocks noChangeArrowheads="1"/>
            </p:cNvSpPr>
            <p:nvPr/>
          </p:nvSpPr>
          <p:spPr bwMode="auto">
            <a:xfrm>
              <a:off x="4648200" y="2716938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8" name="Text Box 8"/>
            <p:cNvSpPr txBox="1">
              <a:spLocks noChangeArrowheads="1"/>
            </p:cNvSpPr>
            <p:nvPr/>
          </p:nvSpPr>
          <p:spPr bwMode="auto">
            <a:xfrm>
              <a:off x="4648200" y="2685188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269" name="Rectangle 9"/>
            <p:cNvSpPr>
              <a:spLocks noChangeArrowheads="1"/>
            </p:cNvSpPr>
            <p:nvPr/>
          </p:nvSpPr>
          <p:spPr bwMode="auto">
            <a:xfrm>
              <a:off x="4953000" y="2716938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0" name="Text Box 10"/>
            <p:cNvSpPr txBox="1">
              <a:spLocks noChangeArrowheads="1"/>
            </p:cNvSpPr>
            <p:nvPr/>
          </p:nvSpPr>
          <p:spPr bwMode="auto">
            <a:xfrm>
              <a:off x="4953000" y="2685188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271" name="Rectangle 11"/>
            <p:cNvSpPr>
              <a:spLocks noChangeArrowheads="1"/>
            </p:cNvSpPr>
            <p:nvPr/>
          </p:nvSpPr>
          <p:spPr bwMode="auto">
            <a:xfrm>
              <a:off x="5257800" y="2716938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2" name="Text Box 12"/>
            <p:cNvSpPr txBox="1">
              <a:spLocks noChangeArrowheads="1"/>
            </p:cNvSpPr>
            <p:nvPr/>
          </p:nvSpPr>
          <p:spPr bwMode="auto">
            <a:xfrm>
              <a:off x="5257800" y="2685188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0273" name="Rectangle 13"/>
            <p:cNvSpPr>
              <a:spLocks noChangeArrowheads="1"/>
            </p:cNvSpPr>
            <p:nvPr/>
          </p:nvSpPr>
          <p:spPr bwMode="auto">
            <a:xfrm>
              <a:off x="5562600" y="2716938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4" name="Text Box 14"/>
            <p:cNvSpPr txBox="1">
              <a:spLocks noChangeArrowheads="1"/>
            </p:cNvSpPr>
            <p:nvPr/>
          </p:nvSpPr>
          <p:spPr bwMode="auto">
            <a:xfrm>
              <a:off x="5562600" y="2685188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275" name="Rectangle 15"/>
            <p:cNvSpPr>
              <a:spLocks noChangeArrowheads="1"/>
            </p:cNvSpPr>
            <p:nvPr/>
          </p:nvSpPr>
          <p:spPr bwMode="auto">
            <a:xfrm>
              <a:off x="3714750" y="2716938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6" name="Line 16"/>
            <p:cNvSpPr>
              <a:spLocks noChangeShapeType="1"/>
            </p:cNvSpPr>
            <p:nvPr/>
          </p:nvSpPr>
          <p:spPr bwMode="auto">
            <a:xfrm flipV="1">
              <a:off x="3873500" y="2831238"/>
              <a:ext cx="4699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77" name="Text Box 17"/>
            <p:cNvSpPr txBox="1">
              <a:spLocks noChangeArrowheads="1"/>
            </p:cNvSpPr>
            <p:nvPr/>
          </p:nvSpPr>
          <p:spPr bwMode="auto">
            <a:xfrm>
              <a:off x="3413125" y="2648233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0278" name="Rectangle 28"/>
            <p:cNvSpPr>
              <a:spLocks noChangeArrowheads="1"/>
            </p:cNvSpPr>
            <p:nvPr/>
          </p:nvSpPr>
          <p:spPr bwMode="auto">
            <a:xfrm>
              <a:off x="3714750" y="3078888"/>
              <a:ext cx="3048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9" name="Text Box 30"/>
            <p:cNvSpPr txBox="1">
              <a:spLocks noChangeArrowheads="1"/>
            </p:cNvSpPr>
            <p:nvPr/>
          </p:nvSpPr>
          <p:spPr bwMode="auto">
            <a:xfrm>
              <a:off x="3413125" y="3017899"/>
              <a:ext cx="28405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0280" name="Line 16"/>
            <p:cNvSpPr>
              <a:spLocks noChangeShapeType="1"/>
            </p:cNvSpPr>
            <p:nvPr/>
          </p:nvSpPr>
          <p:spPr bwMode="auto">
            <a:xfrm flipV="1">
              <a:off x="3873500" y="2859847"/>
              <a:ext cx="469900" cy="33020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81" name="TextBox 1"/>
            <p:cNvSpPr txBox="1">
              <a:spLocks noChangeArrowheads="1"/>
            </p:cNvSpPr>
            <p:nvPr/>
          </p:nvSpPr>
          <p:spPr bwMode="auto">
            <a:xfrm>
              <a:off x="6165448" y="2648233"/>
              <a:ext cx="192552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kein Kopieren,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nur Zeigerzuweisung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130300" y="2238375"/>
            <a:ext cx="365760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126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6B63A7A-3FF1-439C-852E-F3CBD0CAC8AE}" type="slidenum">
              <a:rPr lang="de-DE" altLang="de-DE" sz="1400" smtClean="0"/>
              <a:pPr/>
              <a:t>8</a:t>
            </a:fld>
            <a:endParaRPr lang="de-DE" altLang="de-DE" sz="1400" smtClean="0"/>
          </a:p>
        </p:txBody>
      </p:sp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8481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5. Arrays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5.1	Eindimensionale Arrays</a:t>
            </a:r>
            <a:endParaRPr lang="de-AT" altLang="de-DE" sz="2000" i="1"/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5.2	Foreach-Schleife</a:t>
            </a:r>
          </a:p>
          <a:p>
            <a:r>
              <a:rPr lang="de-AT" altLang="de-DE" sz="2000"/>
              <a:t>	5.3	Beispiele</a:t>
            </a:r>
          </a:p>
          <a:p>
            <a:r>
              <a:rPr lang="de-AT" altLang="de-DE" sz="2000"/>
              <a:t>	5.4	Mehrdimensionale Arrays</a:t>
            </a:r>
          </a:p>
          <a:p>
            <a:r>
              <a:rPr lang="de-AT" altLang="de-DE" sz="2000"/>
              <a:t>	5.5	Beispiel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080726-71A2-4D85-9D1A-7BA58048660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Foreach-Schleife</a:t>
            </a: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685800" y="1223963"/>
            <a:ext cx="4098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Vereinfachtes Durchlaufen eines Arrays</a:t>
            </a:r>
          </a:p>
        </p:txBody>
      </p:sp>
      <p:sp>
        <p:nvSpPr>
          <p:cNvPr id="12293" name="TextBox 70"/>
          <p:cNvSpPr txBox="1">
            <a:spLocks noChangeArrowheads="1"/>
          </p:cNvSpPr>
          <p:nvPr/>
        </p:nvSpPr>
        <p:spPr bwMode="auto">
          <a:xfrm>
            <a:off x="685800" y="1563688"/>
            <a:ext cx="45386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Variable durchläuft dabei alle Datenwerte des Arrays</a:t>
            </a: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685800" y="2049463"/>
            <a:ext cx="2025650" cy="1290637"/>
            <a:chOff x="685800" y="2049660"/>
            <a:chExt cx="2025829" cy="1290188"/>
          </a:xfrm>
        </p:grpSpPr>
        <p:sp>
          <p:nvSpPr>
            <p:cNvPr id="12323" name="TextBox 71"/>
            <p:cNvSpPr txBox="1">
              <a:spLocks noChangeArrowheads="1"/>
            </p:cNvSpPr>
            <p:nvPr/>
          </p:nvSpPr>
          <p:spPr bwMode="auto">
            <a:xfrm>
              <a:off x="685800" y="2049660"/>
              <a:ext cx="1056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Beispiele</a:t>
              </a:r>
            </a:p>
          </p:txBody>
        </p:sp>
        <p:sp>
          <p:nvSpPr>
            <p:cNvPr id="12324" name="TextBox 5"/>
            <p:cNvSpPr txBox="1">
              <a:spLocks noChangeArrowheads="1"/>
            </p:cNvSpPr>
            <p:nvPr/>
          </p:nvSpPr>
          <p:spPr bwMode="auto">
            <a:xfrm>
              <a:off x="1021743" y="2584165"/>
              <a:ext cx="1689886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int[] a = {2, 3, 5, 7};</a:t>
              </a:r>
            </a:p>
          </p:txBody>
        </p:sp>
        <p:sp>
          <p:nvSpPr>
            <p:cNvPr id="12325" name="Rectangle 6"/>
            <p:cNvSpPr>
              <a:spLocks noChangeArrowheads="1"/>
            </p:cNvSpPr>
            <p:nvPr/>
          </p:nvSpPr>
          <p:spPr bwMode="auto">
            <a:xfrm>
              <a:off x="1256301" y="3073170"/>
              <a:ext cx="242515" cy="24251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2326" name="TextBox 7"/>
            <p:cNvSpPr txBox="1">
              <a:spLocks noChangeArrowheads="1"/>
            </p:cNvSpPr>
            <p:nvPr/>
          </p:nvSpPr>
          <p:spPr bwMode="auto">
            <a:xfrm>
              <a:off x="1242745" y="3055927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2327" name="Rectangle 75"/>
            <p:cNvSpPr>
              <a:spLocks noChangeArrowheads="1"/>
            </p:cNvSpPr>
            <p:nvPr/>
          </p:nvSpPr>
          <p:spPr bwMode="auto">
            <a:xfrm>
              <a:off x="1500444" y="3073170"/>
              <a:ext cx="242515" cy="24251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2328" name="TextBox 76"/>
            <p:cNvSpPr txBox="1">
              <a:spLocks noChangeArrowheads="1"/>
            </p:cNvSpPr>
            <p:nvPr/>
          </p:nvSpPr>
          <p:spPr bwMode="auto">
            <a:xfrm>
              <a:off x="1486888" y="3055927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2329" name="Rectangle 77"/>
            <p:cNvSpPr>
              <a:spLocks noChangeArrowheads="1"/>
            </p:cNvSpPr>
            <p:nvPr/>
          </p:nvSpPr>
          <p:spPr bwMode="auto">
            <a:xfrm>
              <a:off x="1742958" y="3073170"/>
              <a:ext cx="242515" cy="24251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2330" name="TextBox 78"/>
            <p:cNvSpPr txBox="1">
              <a:spLocks noChangeArrowheads="1"/>
            </p:cNvSpPr>
            <p:nvPr/>
          </p:nvSpPr>
          <p:spPr bwMode="auto">
            <a:xfrm>
              <a:off x="1729402" y="3055927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2331" name="Rectangle 79"/>
            <p:cNvSpPr>
              <a:spLocks noChangeArrowheads="1"/>
            </p:cNvSpPr>
            <p:nvPr/>
          </p:nvSpPr>
          <p:spPr bwMode="auto">
            <a:xfrm>
              <a:off x="1987101" y="3073170"/>
              <a:ext cx="242515" cy="24251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2332" name="TextBox 80"/>
            <p:cNvSpPr txBox="1">
              <a:spLocks noChangeArrowheads="1"/>
            </p:cNvSpPr>
            <p:nvPr/>
          </p:nvSpPr>
          <p:spPr bwMode="auto">
            <a:xfrm>
              <a:off x="1973545" y="3055927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2333" name="TextBox 81"/>
            <p:cNvSpPr txBox="1">
              <a:spLocks noChangeArrowheads="1"/>
            </p:cNvSpPr>
            <p:nvPr/>
          </p:nvSpPr>
          <p:spPr bwMode="auto">
            <a:xfrm>
              <a:off x="940980" y="3032071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6149975" y="2462213"/>
            <a:ext cx="3082925" cy="2001837"/>
            <a:chOff x="6150334" y="2461606"/>
            <a:chExt cx="3081998" cy="2002038"/>
          </a:xfrm>
        </p:grpSpPr>
        <p:sp>
          <p:nvSpPr>
            <p:cNvPr id="12316" name="TextBox 84"/>
            <p:cNvSpPr txBox="1">
              <a:spLocks noChangeArrowheads="1"/>
            </p:cNvSpPr>
            <p:nvPr/>
          </p:nvSpPr>
          <p:spPr bwMode="auto">
            <a:xfrm>
              <a:off x="6197778" y="2461606"/>
              <a:ext cx="159409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Foreach-Schleife</a:t>
              </a:r>
            </a:p>
          </p:txBody>
        </p:sp>
        <p:sp>
          <p:nvSpPr>
            <p:cNvPr id="12317" name="TextBox 86"/>
            <p:cNvSpPr txBox="1">
              <a:spLocks noChangeArrowheads="1"/>
            </p:cNvSpPr>
            <p:nvPr/>
          </p:nvSpPr>
          <p:spPr bwMode="auto">
            <a:xfrm>
              <a:off x="6265624" y="2890289"/>
              <a:ext cx="1728678" cy="9541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 sum = 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for (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 val: a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sum = sum + 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2318" name="TextBox 11"/>
            <p:cNvSpPr txBox="1">
              <a:spLocks noChangeArrowheads="1"/>
            </p:cNvSpPr>
            <p:nvPr/>
          </p:nvSpPr>
          <p:spPr bwMode="auto">
            <a:xfrm>
              <a:off x="6150334" y="3840469"/>
              <a:ext cx="24032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sprich: </a:t>
              </a:r>
              <a:r>
                <a:rPr lang="de-AT" altLang="de-DE" sz="1600">
                  <a:solidFill>
                    <a:schemeClr val="accent2"/>
                  </a:solidFill>
                </a:rPr>
                <a:t>for each </a:t>
              </a:r>
              <a:r>
                <a:rPr lang="de-AT" altLang="de-DE" sz="1600" i="1">
                  <a:solidFill>
                    <a:schemeClr val="accent2"/>
                  </a:solidFill>
                </a:rPr>
                <a:t>int</a:t>
              </a:r>
              <a:r>
                <a:rPr lang="de-AT" altLang="de-DE" sz="1600">
                  <a:solidFill>
                    <a:schemeClr val="accent2"/>
                  </a:solidFill>
                </a:rPr>
                <a:t> </a:t>
              </a:r>
              <a:r>
                <a:rPr lang="de-AT" altLang="de-DE" sz="1600" i="1">
                  <a:solidFill>
                    <a:schemeClr val="accent2"/>
                  </a:solidFill>
                </a:rPr>
                <a:t>val</a:t>
              </a:r>
              <a:r>
                <a:rPr lang="de-AT" altLang="de-DE" sz="1600">
                  <a:solidFill>
                    <a:schemeClr val="accent2"/>
                  </a:solidFill>
                </a:rPr>
                <a:t> in </a:t>
              </a:r>
              <a:r>
                <a:rPr lang="de-AT" altLang="de-DE" sz="1600" i="1">
                  <a:solidFill>
                    <a:schemeClr val="accent2"/>
                  </a:solidFill>
                </a:rPr>
                <a:t>a</a:t>
              </a:r>
            </a:p>
          </p:txBody>
        </p:sp>
        <p:sp>
          <p:nvSpPr>
            <p:cNvPr id="12319" name="TextBox 88"/>
            <p:cNvSpPr txBox="1">
              <a:spLocks noChangeArrowheads="1"/>
            </p:cNvSpPr>
            <p:nvPr/>
          </p:nvSpPr>
          <p:spPr bwMode="auto">
            <a:xfrm>
              <a:off x="6150334" y="4125090"/>
              <a:ext cx="30819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val</a:t>
              </a:r>
              <a:r>
                <a:rPr lang="de-AT" altLang="de-DE" sz="1600"/>
                <a:t> durchläuft die Werte: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2, 3, 5, 7</a:t>
              </a:r>
              <a:endParaRPr lang="de-AT" altLang="de-DE" sz="14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941388" y="4630738"/>
            <a:ext cx="7361237" cy="1320800"/>
            <a:chOff x="940980" y="4630256"/>
            <a:chExt cx="7361549" cy="1320573"/>
          </a:xfrm>
        </p:grpSpPr>
        <p:sp>
          <p:nvSpPr>
            <p:cNvPr id="12305" name="TextBox 89"/>
            <p:cNvSpPr txBox="1">
              <a:spLocks noChangeArrowheads="1"/>
            </p:cNvSpPr>
            <p:nvPr/>
          </p:nvSpPr>
          <p:spPr bwMode="auto">
            <a:xfrm>
              <a:off x="1021743" y="4630256"/>
              <a:ext cx="2286203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double[] b = {3.7, 4.2, 7.8};</a:t>
              </a:r>
            </a:p>
          </p:txBody>
        </p:sp>
        <p:sp>
          <p:nvSpPr>
            <p:cNvPr id="12306" name="Rectangle 90"/>
            <p:cNvSpPr>
              <a:spLocks noChangeArrowheads="1"/>
            </p:cNvSpPr>
            <p:nvPr/>
          </p:nvSpPr>
          <p:spPr bwMode="auto">
            <a:xfrm>
              <a:off x="1256301" y="5119261"/>
              <a:ext cx="323451" cy="227981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2307" name="TextBox 91"/>
            <p:cNvSpPr txBox="1">
              <a:spLocks noChangeArrowheads="1"/>
            </p:cNvSpPr>
            <p:nvPr/>
          </p:nvSpPr>
          <p:spPr bwMode="auto">
            <a:xfrm>
              <a:off x="1214150" y="5093550"/>
              <a:ext cx="3978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3.7</a:t>
              </a:r>
            </a:p>
          </p:txBody>
        </p:sp>
        <p:sp>
          <p:nvSpPr>
            <p:cNvPr id="12308" name="TextBox 98"/>
            <p:cNvSpPr txBox="1">
              <a:spLocks noChangeArrowheads="1"/>
            </p:cNvSpPr>
            <p:nvPr/>
          </p:nvSpPr>
          <p:spPr bwMode="auto">
            <a:xfrm>
              <a:off x="940980" y="5078162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2309" name="TextBox 101"/>
            <p:cNvSpPr txBox="1">
              <a:spLocks noChangeArrowheads="1"/>
            </p:cNvSpPr>
            <p:nvPr/>
          </p:nvSpPr>
          <p:spPr bwMode="auto">
            <a:xfrm>
              <a:off x="3375327" y="4650129"/>
              <a:ext cx="2579552" cy="9541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double sum = 0.0;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for (int i = 0; i &lt; b.length; i++)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sum = sum + b[i];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2310" name="TextBox 102"/>
            <p:cNvSpPr txBox="1">
              <a:spLocks noChangeArrowheads="1"/>
            </p:cNvSpPr>
            <p:nvPr/>
          </p:nvSpPr>
          <p:spPr bwMode="auto">
            <a:xfrm>
              <a:off x="6265624" y="4650129"/>
              <a:ext cx="1728678" cy="9541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double sum = 0.0;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for (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double val: b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sum = sum + 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2311" name="Rectangle 103"/>
            <p:cNvSpPr>
              <a:spLocks noChangeArrowheads="1"/>
            </p:cNvSpPr>
            <p:nvPr/>
          </p:nvSpPr>
          <p:spPr bwMode="auto">
            <a:xfrm>
              <a:off x="1576596" y="5119261"/>
              <a:ext cx="323451" cy="227981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2312" name="TextBox 104"/>
            <p:cNvSpPr txBox="1">
              <a:spLocks noChangeArrowheads="1"/>
            </p:cNvSpPr>
            <p:nvPr/>
          </p:nvSpPr>
          <p:spPr bwMode="auto">
            <a:xfrm>
              <a:off x="1534445" y="5093550"/>
              <a:ext cx="3978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4.2</a:t>
              </a:r>
            </a:p>
          </p:txBody>
        </p:sp>
        <p:sp>
          <p:nvSpPr>
            <p:cNvPr id="12313" name="Rectangle 105"/>
            <p:cNvSpPr>
              <a:spLocks noChangeArrowheads="1"/>
            </p:cNvSpPr>
            <p:nvPr/>
          </p:nvSpPr>
          <p:spPr bwMode="auto">
            <a:xfrm>
              <a:off x="1898782" y="5119261"/>
              <a:ext cx="323451" cy="227981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2314" name="TextBox 106"/>
            <p:cNvSpPr txBox="1">
              <a:spLocks noChangeArrowheads="1"/>
            </p:cNvSpPr>
            <p:nvPr/>
          </p:nvSpPr>
          <p:spPr bwMode="auto">
            <a:xfrm>
              <a:off x="1856631" y="5093550"/>
              <a:ext cx="3978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7.8</a:t>
              </a:r>
            </a:p>
          </p:txBody>
        </p:sp>
        <p:sp>
          <p:nvSpPr>
            <p:cNvPr id="12315" name="TextBox 107"/>
            <p:cNvSpPr txBox="1">
              <a:spLocks noChangeArrowheads="1"/>
            </p:cNvSpPr>
            <p:nvPr/>
          </p:nvSpPr>
          <p:spPr bwMode="auto">
            <a:xfrm>
              <a:off x="6170214" y="5612275"/>
              <a:ext cx="21323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>
                  <a:solidFill>
                    <a:schemeClr val="accent2"/>
                  </a:solidFill>
                </a:rPr>
                <a:t>for each </a:t>
              </a:r>
              <a:r>
                <a:rPr lang="de-AT" altLang="de-DE" sz="1600" i="1">
                  <a:solidFill>
                    <a:schemeClr val="accent2"/>
                  </a:solidFill>
                </a:rPr>
                <a:t>double</a:t>
              </a:r>
              <a:r>
                <a:rPr lang="de-AT" altLang="de-DE" sz="1600">
                  <a:solidFill>
                    <a:schemeClr val="accent2"/>
                  </a:solidFill>
                </a:rPr>
                <a:t> </a:t>
              </a:r>
              <a:r>
                <a:rPr lang="de-AT" altLang="de-DE" sz="1600" i="1">
                  <a:solidFill>
                    <a:schemeClr val="accent2"/>
                  </a:solidFill>
                </a:rPr>
                <a:t>val</a:t>
              </a:r>
              <a:r>
                <a:rPr lang="de-AT" altLang="de-DE" sz="1600">
                  <a:solidFill>
                    <a:schemeClr val="accent2"/>
                  </a:solidFill>
                </a:rPr>
                <a:t> in </a:t>
              </a:r>
              <a:r>
                <a:rPr lang="de-AT" altLang="de-DE" sz="1600" i="1">
                  <a:solidFill>
                    <a:schemeClr val="accent2"/>
                  </a:solidFill>
                </a:rPr>
                <a:t>b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685800" y="5710238"/>
            <a:ext cx="5464175" cy="1139825"/>
            <a:chOff x="685800" y="5709488"/>
            <a:chExt cx="5464534" cy="1141155"/>
          </a:xfrm>
        </p:grpSpPr>
        <p:sp>
          <p:nvSpPr>
            <p:cNvPr id="12299" name="TextBox 108"/>
            <p:cNvSpPr txBox="1">
              <a:spLocks noChangeArrowheads="1"/>
            </p:cNvSpPr>
            <p:nvPr/>
          </p:nvSpPr>
          <p:spPr bwMode="auto">
            <a:xfrm>
              <a:off x="685800" y="5709488"/>
              <a:ext cx="86433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Syntax</a:t>
              </a:r>
            </a:p>
          </p:txBody>
        </p:sp>
        <p:sp>
          <p:nvSpPr>
            <p:cNvPr id="12300" name="TextBox 12"/>
            <p:cNvSpPr txBox="1">
              <a:spLocks noChangeArrowheads="1"/>
            </p:cNvSpPr>
            <p:nvPr/>
          </p:nvSpPr>
          <p:spPr bwMode="auto">
            <a:xfrm>
              <a:off x="1027137" y="6122502"/>
              <a:ext cx="5123197" cy="30777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ForeachStatement = "for" "(" Type ident ":" ident ")" Statement.</a:t>
              </a:r>
            </a:p>
          </p:txBody>
        </p:sp>
        <p:sp>
          <p:nvSpPr>
            <p:cNvPr id="12301" name="TextBox 13"/>
            <p:cNvSpPr txBox="1">
              <a:spLocks noChangeArrowheads="1"/>
            </p:cNvSpPr>
            <p:nvPr/>
          </p:nvSpPr>
          <p:spPr bwMode="auto">
            <a:xfrm>
              <a:off x="2913539" y="6512089"/>
              <a:ext cx="123623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Laufvariable</a:t>
              </a:r>
            </a:p>
          </p:txBody>
        </p:sp>
        <p:sp>
          <p:nvSpPr>
            <p:cNvPr id="12302" name="TextBox 111"/>
            <p:cNvSpPr txBox="1">
              <a:spLocks noChangeArrowheads="1"/>
            </p:cNvSpPr>
            <p:nvPr/>
          </p:nvSpPr>
          <p:spPr bwMode="auto">
            <a:xfrm>
              <a:off x="4436215" y="6512089"/>
              <a:ext cx="6639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Array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 flipV="1">
              <a:off x="3637157" y="6356354"/>
              <a:ext cx="322283" cy="217742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6" name="Straight Arrow Connector 115"/>
            <p:cNvCxnSpPr/>
            <p:nvPr/>
          </p:nvCxnSpPr>
          <p:spPr bwMode="auto">
            <a:xfrm flipH="1" flipV="1">
              <a:off x="4713553" y="6356354"/>
              <a:ext cx="47628" cy="24635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/>
          <p:cNvGrpSpPr/>
          <p:nvPr/>
        </p:nvGrpSpPr>
        <p:grpSpPr>
          <a:xfrm>
            <a:off x="3213518" y="2081213"/>
            <a:ext cx="2999539" cy="2246604"/>
            <a:chOff x="3213518" y="2081213"/>
            <a:chExt cx="2999539" cy="2246604"/>
          </a:xfrm>
        </p:grpSpPr>
        <p:sp>
          <p:nvSpPr>
            <p:cNvPr id="12320" name="TextBox 8"/>
            <p:cNvSpPr txBox="1">
              <a:spLocks noChangeArrowheads="1"/>
            </p:cNvSpPr>
            <p:nvPr/>
          </p:nvSpPr>
          <p:spPr bwMode="auto">
            <a:xfrm>
              <a:off x="3236913" y="2081213"/>
              <a:ext cx="2485116" cy="33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Aufsummieren des Arrays</a:t>
              </a:r>
            </a:p>
          </p:txBody>
        </p:sp>
        <p:sp>
          <p:nvSpPr>
            <p:cNvPr id="12321" name="TextBox 9"/>
            <p:cNvSpPr txBox="1">
              <a:spLocks noChangeArrowheads="1"/>
            </p:cNvSpPr>
            <p:nvPr/>
          </p:nvSpPr>
          <p:spPr bwMode="auto">
            <a:xfrm>
              <a:off x="3256785" y="2461839"/>
              <a:ext cx="2355060" cy="33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Gewöhnliche For-Schleife</a:t>
              </a:r>
            </a:p>
          </p:txBody>
        </p:sp>
        <p:sp>
          <p:nvSpPr>
            <p:cNvPr id="12322" name="TextBox 10"/>
            <p:cNvSpPr txBox="1">
              <a:spLocks noChangeArrowheads="1"/>
            </p:cNvSpPr>
            <p:nvPr/>
          </p:nvSpPr>
          <p:spPr bwMode="auto">
            <a:xfrm>
              <a:off x="3376013" y="2890613"/>
              <a:ext cx="2578700" cy="95431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int sum = 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for (int i = 0; i &lt; a.length; i++)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sum = sum + a[i];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213518" y="3989263"/>
              <a:ext cx="29995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i</a:t>
              </a:r>
              <a:r>
                <a:rPr lang="de-AT" smtClean="0"/>
                <a:t> durchläuft die Indizes: 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0, 1, 2, 3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1130300" y="2557463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331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C153591-82B8-4EEF-B8B6-2A9DACB63B8D}" type="slidenum">
              <a:rPr lang="de-DE" altLang="de-DE" sz="1400" smtClean="0"/>
              <a:pPr/>
              <a:t>10</a:t>
            </a:fld>
            <a:endParaRPr lang="de-DE" altLang="de-DE" sz="1400" smtClean="0"/>
          </a:p>
        </p:txBody>
      </p:sp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8481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5. Arrays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5.1	Eindimensionale Arrays</a:t>
            </a:r>
            <a:endParaRPr lang="de-AT" altLang="de-DE" sz="2000" i="1"/>
          </a:p>
          <a:p>
            <a:r>
              <a:rPr lang="de-AT" altLang="de-DE" sz="2000"/>
              <a:t>	5.2	Foreach-Schleife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5.3	Beispiele</a:t>
            </a:r>
          </a:p>
          <a:p>
            <a:r>
              <a:rPr lang="de-AT" altLang="de-DE" sz="2000"/>
              <a:t>	5.4	Mehrdimensionale Arrays</a:t>
            </a:r>
          </a:p>
          <a:p>
            <a:r>
              <a:rPr lang="de-AT" altLang="de-DE" sz="2000"/>
              <a:t>	5.5	Beispiel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38200" y="3562349"/>
            <a:ext cx="3733648" cy="1174454"/>
            <a:chOff x="838200" y="3562349"/>
            <a:chExt cx="3733648" cy="1174454"/>
          </a:xfrm>
        </p:grpSpPr>
        <p:sp>
          <p:nvSpPr>
            <p:cNvPr id="14380" name="Rectangle 45"/>
            <p:cNvSpPr>
              <a:spLocks noChangeArrowheads="1"/>
            </p:cNvSpPr>
            <p:nvPr/>
          </p:nvSpPr>
          <p:spPr bwMode="auto">
            <a:xfrm>
              <a:off x="838200" y="3562349"/>
              <a:ext cx="3733648" cy="1137301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4381" name="Text Box 43"/>
            <p:cNvSpPr txBox="1">
              <a:spLocks noChangeArrowheads="1"/>
            </p:cNvSpPr>
            <p:nvPr/>
          </p:nvSpPr>
          <p:spPr bwMode="auto">
            <a:xfrm>
              <a:off x="898523" y="3567252"/>
              <a:ext cx="3134191" cy="1169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int[] a = new int[100];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...  	 // Annahme: a mit Zahlen gefüllt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</a:tabLst>
                <a:defRPr/>
              </a:pP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 pos = a.length - 1;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while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(po</a:t>
              </a:r>
              <a:r>
                <a:rPr lang="de-AT" altLang="en-US" sz="14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 &gt;= 0 &amp;&amp; a[pos] != x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pos-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-;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7CF7C9-A7BE-482A-AFEB-187743FBEC73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sequentielles Suchen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35861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Suchen eines Werts </a:t>
            </a:r>
            <a:r>
              <a:rPr kumimoji="0" lang="de-AT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</a:t>
            </a:r>
            <a:r>
              <a:rPr kumimoji="0" lang="de-AT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in einem Array</a:t>
            </a: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2414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4700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44" name="Rectangle 7"/>
          <p:cNvSpPr>
            <a:spLocks noChangeArrowheads="1"/>
          </p:cNvSpPr>
          <p:nvPr/>
        </p:nvSpPr>
        <p:spPr bwMode="auto">
          <a:xfrm>
            <a:off x="16986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45" name="Rectangle 8"/>
          <p:cNvSpPr>
            <a:spLocks noChangeArrowheads="1"/>
          </p:cNvSpPr>
          <p:nvPr/>
        </p:nvSpPr>
        <p:spPr bwMode="auto">
          <a:xfrm>
            <a:off x="19272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46" name="Rectangle 9"/>
          <p:cNvSpPr>
            <a:spLocks noChangeArrowheads="1"/>
          </p:cNvSpPr>
          <p:nvPr/>
        </p:nvSpPr>
        <p:spPr bwMode="auto">
          <a:xfrm>
            <a:off x="21558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47" name="Rectangle 10"/>
          <p:cNvSpPr>
            <a:spLocks noChangeArrowheads="1"/>
          </p:cNvSpPr>
          <p:nvPr/>
        </p:nvSpPr>
        <p:spPr bwMode="auto">
          <a:xfrm>
            <a:off x="23844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48" name="Rectangle 11"/>
          <p:cNvSpPr>
            <a:spLocks noChangeArrowheads="1"/>
          </p:cNvSpPr>
          <p:nvPr/>
        </p:nvSpPr>
        <p:spPr bwMode="auto">
          <a:xfrm>
            <a:off x="26130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28416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50" name="Rectangle 13"/>
          <p:cNvSpPr>
            <a:spLocks noChangeArrowheads="1"/>
          </p:cNvSpPr>
          <p:nvPr/>
        </p:nvSpPr>
        <p:spPr bwMode="auto">
          <a:xfrm>
            <a:off x="30702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51" name="Rectangle 14"/>
          <p:cNvSpPr>
            <a:spLocks noChangeArrowheads="1"/>
          </p:cNvSpPr>
          <p:nvPr/>
        </p:nvSpPr>
        <p:spPr bwMode="auto">
          <a:xfrm>
            <a:off x="32988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52" name="Rectangle 15"/>
          <p:cNvSpPr>
            <a:spLocks noChangeArrowheads="1"/>
          </p:cNvSpPr>
          <p:nvPr/>
        </p:nvSpPr>
        <p:spPr bwMode="auto">
          <a:xfrm>
            <a:off x="35274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53" name="Rectangle 16"/>
          <p:cNvSpPr>
            <a:spLocks noChangeArrowheads="1"/>
          </p:cNvSpPr>
          <p:nvPr/>
        </p:nvSpPr>
        <p:spPr bwMode="auto">
          <a:xfrm>
            <a:off x="3756025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54" name="Text Box 17"/>
          <p:cNvSpPr txBox="1">
            <a:spLocks noChangeArrowheads="1"/>
          </p:cNvSpPr>
          <p:nvPr/>
        </p:nvSpPr>
        <p:spPr bwMode="auto">
          <a:xfrm>
            <a:off x="1227138" y="2025650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4355" name="Text Box 18"/>
          <p:cNvSpPr txBox="1">
            <a:spLocks noChangeArrowheads="1"/>
          </p:cNvSpPr>
          <p:nvPr/>
        </p:nvSpPr>
        <p:spPr bwMode="auto">
          <a:xfrm>
            <a:off x="3708400" y="2035175"/>
            <a:ext cx="35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99</a:t>
            </a:r>
          </a:p>
        </p:txBody>
      </p:sp>
      <p:sp>
        <p:nvSpPr>
          <p:cNvPr id="14356" name="Text Box 19"/>
          <p:cNvSpPr txBox="1">
            <a:spLocks noChangeArrowheads="1"/>
          </p:cNvSpPr>
          <p:nvPr/>
        </p:nvSpPr>
        <p:spPr bwMode="auto">
          <a:xfrm>
            <a:off x="2363788" y="2290763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4357" name="Line 20"/>
          <p:cNvSpPr>
            <a:spLocks noChangeShapeType="1"/>
          </p:cNvSpPr>
          <p:nvPr/>
        </p:nvSpPr>
        <p:spPr bwMode="auto">
          <a:xfrm flipV="1">
            <a:off x="2471738" y="2609850"/>
            <a:ext cx="0" cy="203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358" name="Text Box 21"/>
          <p:cNvSpPr txBox="1">
            <a:spLocks noChangeArrowheads="1"/>
          </p:cNvSpPr>
          <p:nvPr/>
        </p:nvSpPr>
        <p:spPr bwMode="auto">
          <a:xfrm>
            <a:off x="1981200" y="2787650"/>
            <a:ext cx="9794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== 17</a:t>
            </a:r>
          </a:p>
        </p:txBody>
      </p:sp>
      <p:sp>
        <p:nvSpPr>
          <p:cNvPr id="14359" name="Text Box 22"/>
          <p:cNvSpPr txBox="1">
            <a:spLocks noChangeArrowheads="1"/>
          </p:cNvSpPr>
          <p:nvPr/>
        </p:nvSpPr>
        <p:spPr bwMode="auto">
          <a:xfrm>
            <a:off x="2332038" y="2030413"/>
            <a:ext cx="35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4360" name="Text Box 23"/>
          <p:cNvSpPr txBox="1">
            <a:spLocks noChangeArrowheads="1"/>
          </p:cNvSpPr>
          <p:nvPr/>
        </p:nvSpPr>
        <p:spPr bwMode="auto">
          <a:xfrm>
            <a:off x="1836738" y="1720850"/>
            <a:ext cx="1333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falls gefunden</a:t>
            </a:r>
          </a:p>
        </p:txBody>
      </p:sp>
      <p:sp>
        <p:nvSpPr>
          <p:cNvPr id="14361" name="Rectangle 24"/>
          <p:cNvSpPr>
            <a:spLocks noChangeArrowheads="1"/>
          </p:cNvSpPr>
          <p:nvPr/>
        </p:nvSpPr>
        <p:spPr bwMode="auto">
          <a:xfrm>
            <a:off x="49514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62" name="Rectangle 25"/>
          <p:cNvSpPr>
            <a:spLocks noChangeArrowheads="1"/>
          </p:cNvSpPr>
          <p:nvPr/>
        </p:nvSpPr>
        <p:spPr bwMode="auto">
          <a:xfrm>
            <a:off x="51800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63" name="Rectangle 26"/>
          <p:cNvSpPr>
            <a:spLocks noChangeArrowheads="1"/>
          </p:cNvSpPr>
          <p:nvPr/>
        </p:nvSpPr>
        <p:spPr bwMode="auto">
          <a:xfrm>
            <a:off x="54086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64" name="Rectangle 27"/>
          <p:cNvSpPr>
            <a:spLocks noChangeArrowheads="1"/>
          </p:cNvSpPr>
          <p:nvPr/>
        </p:nvSpPr>
        <p:spPr bwMode="auto">
          <a:xfrm>
            <a:off x="56372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65" name="Rectangle 28"/>
          <p:cNvSpPr>
            <a:spLocks noChangeArrowheads="1"/>
          </p:cNvSpPr>
          <p:nvPr/>
        </p:nvSpPr>
        <p:spPr bwMode="auto">
          <a:xfrm>
            <a:off x="58658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66" name="Rectangle 29"/>
          <p:cNvSpPr>
            <a:spLocks noChangeArrowheads="1"/>
          </p:cNvSpPr>
          <p:nvPr/>
        </p:nvSpPr>
        <p:spPr bwMode="auto">
          <a:xfrm>
            <a:off x="60944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67" name="Rectangle 30"/>
          <p:cNvSpPr>
            <a:spLocks noChangeArrowheads="1"/>
          </p:cNvSpPr>
          <p:nvPr/>
        </p:nvSpPr>
        <p:spPr bwMode="auto">
          <a:xfrm>
            <a:off x="63230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68" name="Rectangle 31"/>
          <p:cNvSpPr>
            <a:spLocks noChangeArrowheads="1"/>
          </p:cNvSpPr>
          <p:nvPr/>
        </p:nvSpPr>
        <p:spPr bwMode="auto">
          <a:xfrm>
            <a:off x="65516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69" name="Rectangle 32"/>
          <p:cNvSpPr>
            <a:spLocks noChangeArrowheads="1"/>
          </p:cNvSpPr>
          <p:nvPr/>
        </p:nvSpPr>
        <p:spPr bwMode="auto">
          <a:xfrm>
            <a:off x="67802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70" name="Rectangle 33"/>
          <p:cNvSpPr>
            <a:spLocks noChangeArrowheads="1"/>
          </p:cNvSpPr>
          <p:nvPr/>
        </p:nvSpPr>
        <p:spPr bwMode="auto">
          <a:xfrm>
            <a:off x="70088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71" name="Rectangle 34"/>
          <p:cNvSpPr>
            <a:spLocks noChangeArrowheads="1"/>
          </p:cNvSpPr>
          <p:nvPr/>
        </p:nvSpPr>
        <p:spPr bwMode="auto">
          <a:xfrm>
            <a:off x="72374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72" name="Rectangle 35"/>
          <p:cNvSpPr>
            <a:spLocks noChangeArrowheads="1"/>
          </p:cNvSpPr>
          <p:nvPr/>
        </p:nvSpPr>
        <p:spPr bwMode="auto">
          <a:xfrm>
            <a:off x="7466013" y="2282825"/>
            <a:ext cx="228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73" name="Text Box 36"/>
          <p:cNvSpPr txBox="1">
            <a:spLocks noChangeArrowheads="1"/>
          </p:cNvSpPr>
          <p:nvPr/>
        </p:nvSpPr>
        <p:spPr bwMode="auto">
          <a:xfrm>
            <a:off x="4937125" y="2025650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4374" name="Text Box 37"/>
          <p:cNvSpPr txBox="1">
            <a:spLocks noChangeArrowheads="1"/>
          </p:cNvSpPr>
          <p:nvPr/>
        </p:nvSpPr>
        <p:spPr bwMode="auto">
          <a:xfrm>
            <a:off x="7418388" y="2035175"/>
            <a:ext cx="35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99</a:t>
            </a:r>
          </a:p>
        </p:txBody>
      </p:sp>
      <p:sp>
        <p:nvSpPr>
          <p:cNvPr id="14375" name="Line 39"/>
          <p:cNvSpPr>
            <a:spLocks noChangeShapeType="1"/>
          </p:cNvSpPr>
          <p:nvPr/>
        </p:nvSpPr>
        <p:spPr bwMode="auto">
          <a:xfrm flipV="1">
            <a:off x="4822825" y="2609850"/>
            <a:ext cx="0" cy="203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376" name="Text Box 40"/>
          <p:cNvSpPr txBox="1">
            <a:spLocks noChangeArrowheads="1"/>
          </p:cNvSpPr>
          <p:nvPr/>
        </p:nvSpPr>
        <p:spPr bwMode="auto">
          <a:xfrm>
            <a:off x="4354513" y="2787650"/>
            <a:ext cx="939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== -1</a:t>
            </a:r>
          </a:p>
        </p:txBody>
      </p:sp>
      <p:sp>
        <p:nvSpPr>
          <p:cNvPr id="14377" name="Text Box 42"/>
          <p:cNvSpPr txBox="1">
            <a:spLocks noChangeArrowheads="1"/>
          </p:cNvSpPr>
          <p:nvPr/>
        </p:nvSpPr>
        <p:spPr bwMode="auto">
          <a:xfrm>
            <a:off x="5546725" y="1720850"/>
            <a:ext cx="1792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falls nicht gefunden</a:t>
            </a:r>
          </a:p>
        </p:txBody>
      </p:sp>
      <p:sp>
        <p:nvSpPr>
          <p:cNvPr id="14379" name="TextBox 2"/>
          <p:cNvSpPr txBox="1">
            <a:spLocks noChangeArrowheads="1"/>
          </p:cNvSpPr>
          <p:nvPr/>
        </p:nvSpPr>
        <p:spPr bwMode="auto">
          <a:xfrm>
            <a:off x="960438" y="2254250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48412" y="5337958"/>
            <a:ext cx="3223979" cy="718943"/>
            <a:chOff x="748412" y="5337958"/>
            <a:chExt cx="3223979" cy="718943"/>
          </a:xfrm>
        </p:grpSpPr>
        <p:sp>
          <p:nvSpPr>
            <p:cNvPr id="3" name="TextBox 2"/>
            <p:cNvSpPr txBox="1"/>
            <p:nvPr/>
          </p:nvSpPr>
          <p:spPr>
            <a:xfrm>
              <a:off x="748412" y="5337958"/>
              <a:ext cx="18646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Darf man schreiben:</a:t>
              </a: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38200" y="5749124"/>
              <a:ext cx="3134191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while (a[pos] != x &amp;&amp; pos &gt;= 0) pos--;</a:t>
              </a:r>
              <a:endParaRPr kumimoji="0" lang="de-AT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261874" y="5737876"/>
            <a:ext cx="4581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Nein!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Wenn </a:t>
            </a:r>
            <a:r>
              <a:rPr kumimoji="0" lang="de-AT" sz="16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pos</a:t>
            </a:r>
            <a:r>
              <a: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== -1, darf man nicht auf </a:t>
            </a:r>
            <a:r>
              <a:rPr kumimoji="0" lang="de-AT" sz="16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</a:t>
            </a:r>
            <a:r>
              <a: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[</a:t>
            </a:r>
            <a:r>
              <a:rPr kumimoji="0" lang="de-AT" sz="16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pos</a:t>
            </a:r>
            <a:r>
              <a: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] zugreifen!</a:t>
            </a: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38200" y="4616549"/>
            <a:ext cx="6022975" cy="361094"/>
            <a:chOff x="838200" y="4616549"/>
            <a:chExt cx="6022975" cy="361094"/>
          </a:xfrm>
        </p:grpSpPr>
        <p:sp>
          <p:nvSpPr>
            <p:cNvPr id="14383" name="Text Box 47"/>
            <p:cNvSpPr txBox="1">
              <a:spLocks noChangeArrowheads="1"/>
            </p:cNvSpPr>
            <p:nvPr/>
          </p:nvSpPr>
          <p:spPr bwMode="auto">
            <a:xfrm>
              <a:off x="4862594" y="4616549"/>
              <a:ext cx="1998581" cy="346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gewünschtes Ergebnis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38200" y="4669866"/>
              <a:ext cx="3733648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 lvl="0">
                <a:tabLst>
                  <a:tab pos="187325" algn="l"/>
                  <a:tab pos="374650" algn="l"/>
                </a:tabLst>
                <a:defRPr/>
              </a:pPr>
              <a:r>
                <a:rPr lang="de-AT" altLang="en-US" sz="1400" smtClean="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// </a:t>
              </a:r>
              <a:r>
                <a:rPr lang="de-AT" altLang="en-US" sz="14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 </a:t>
              </a:r>
              <a:r>
                <a:rPr lang="de-AT" altLang="en-US" sz="1400" smtClean="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 0 </a:t>
              </a:r>
              <a:r>
                <a:rPr lang="de-AT" altLang="en-US" sz="140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|| a[pos] == </a:t>
              </a:r>
              <a:r>
                <a:rPr lang="de-AT" altLang="en-US" sz="1400" smtClean="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lang="de-AT" altLang="en-US" sz="140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82" name="Line 46"/>
            <p:cNvSpPr>
              <a:spLocks noChangeShapeType="1"/>
            </p:cNvSpPr>
            <p:nvPr/>
          </p:nvSpPr>
          <p:spPr bwMode="auto">
            <a:xfrm flipH="1">
              <a:off x="3067199" y="4822508"/>
              <a:ext cx="169856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067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7A4AA2-400B-4371-82EA-CC806D30B58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sz="1400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smtClean="0"/>
              <a:t>Primzahlenberechnung: Sieb des Erathostenes</a:t>
            </a:r>
          </a:p>
        </p:txBody>
      </p:sp>
      <p:sp>
        <p:nvSpPr>
          <p:cNvPr id="15364" name="Text Box 43"/>
          <p:cNvSpPr txBox="1">
            <a:spLocks noChangeArrowheads="1"/>
          </p:cNvSpPr>
          <p:nvPr/>
        </p:nvSpPr>
        <p:spPr bwMode="auto">
          <a:xfrm>
            <a:off x="669925" y="1309688"/>
            <a:ext cx="6062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1.</a:t>
            </a:r>
            <a:r>
              <a:rPr lang="de-AT" altLang="en-US"/>
              <a:t> </a:t>
            </a:r>
            <a:r>
              <a:rPr lang="de-AT" altLang="en-US" b="1"/>
              <a:t>"Sieb" wird mit den natürlichen Zahlen ab 2 gefüllt</a:t>
            </a:r>
          </a:p>
        </p:txBody>
      </p:sp>
      <p:sp>
        <p:nvSpPr>
          <p:cNvPr id="15365" name="Text Box 44"/>
          <p:cNvSpPr txBox="1">
            <a:spLocks noChangeArrowheads="1"/>
          </p:cNvSpPr>
          <p:nvPr/>
        </p:nvSpPr>
        <p:spPr bwMode="auto">
          <a:xfrm>
            <a:off x="974725" y="1814513"/>
            <a:ext cx="7448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2, 3, 4, 5, 6, 7, 8, 9, 10, 11, 12, 13, 14, 15, 16, 17, 18, 19, 20, 21, 22, 23, 24, 25, 26, 27, ...</a:t>
            </a:r>
          </a:p>
        </p:txBody>
      </p:sp>
      <p:grpSp>
        <p:nvGrpSpPr>
          <p:cNvPr id="187454" name="Group 62"/>
          <p:cNvGrpSpPr>
            <a:grpSpLocks/>
          </p:cNvGrpSpPr>
          <p:nvPr/>
        </p:nvGrpSpPr>
        <p:grpSpPr bwMode="auto">
          <a:xfrm>
            <a:off x="685800" y="2282825"/>
            <a:ext cx="7920038" cy="1239838"/>
            <a:chOff x="432" y="1438"/>
            <a:chExt cx="4989" cy="781"/>
          </a:xfrm>
        </p:grpSpPr>
        <p:sp>
          <p:nvSpPr>
            <p:cNvPr id="15377" name="Text Box 45"/>
            <p:cNvSpPr txBox="1">
              <a:spLocks noChangeArrowheads="1"/>
            </p:cNvSpPr>
            <p:nvPr/>
          </p:nvSpPr>
          <p:spPr bwMode="auto">
            <a:xfrm>
              <a:off x="432" y="1438"/>
              <a:ext cx="498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2.</a:t>
              </a:r>
              <a:r>
                <a:rPr lang="de-AT" altLang="en-US"/>
                <a:t> </a:t>
              </a:r>
              <a:r>
                <a:rPr lang="de-AT" altLang="en-US" b="1"/>
                <a:t>Erste Zahl im Sieb ist Primzahl. Entferne sie und alle ihre Vielfachen</a:t>
              </a:r>
            </a:p>
          </p:txBody>
        </p:sp>
        <p:sp>
          <p:nvSpPr>
            <p:cNvPr id="15378" name="Text Box 46"/>
            <p:cNvSpPr txBox="1">
              <a:spLocks noChangeArrowheads="1"/>
            </p:cNvSpPr>
            <p:nvPr/>
          </p:nvSpPr>
          <p:spPr bwMode="auto">
            <a:xfrm>
              <a:off x="624" y="1756"/>
              <a:ext cx="469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2, 3, </a:t>
              </a:r>
              <a:r>
                <a:rPr lang="de-AT" altLang="en-US" sz="1600">
                  <a:solidFill>
                    <a:srgbClr val="FF0000"/>
                  </a:solidFill>
                </a:rPr>
                <a:t>4</a:t>
              </a:r>
              <a:r>
                <a:rPr lang="de-AT" altLang="en-US" sz="1600"/>
                <a:t>, 5, </a:t>
              </a:r>
              <a:r>
                <a:rPr lang="de-AT" altLang="en-US" sz="1600">
                  <a:solidFill>
                    <a:srgbClr val="FF0000"/>
                  </a:solidFill>
                </a:rPr>
                <a:t>6</a:t>
              </a:r>
              <a:r>
                <a:rPr lang="de-AT" altLang="en-US" sz="1600"/>
                <a:t>, 7, </a:t>
              </a:r>
              <a:r>
                <a:rPr lang="de-AT" altLang="en-US" sz="1600">
                  <a:solidFill>
                    <a:srgbClr val="FF0000"/>
                  </a:solidFill>
                </a:rPr>
                <a:t>8</a:t>
              </a:r>
              <a:r>
                <a:rPr lang="de-AT" altLang="en-US" sz="1600"/>
                <a:t>, 9, </a:t>
              </a:r>
              <a:r>
                <a:rPr lang="de-AT" altLang="en-US" sz="1600">
                  <a:solidFill>
                    <a:srgbClr val="FF0000"/>
                  </a:solidFill>
                </a:rPr>
                <a:t>10</a:t>
              </a:r>
              <a:r>
                <a:rPr lang="de-AT" altLang="en-US" sz="1600"/>
                <a:t>, 11, </a:t>
              </a:r>
              <a:r>
                <a:rPr lang="de-AT" altLang="en-US" sz="1600">
                  <a:solidFill>
                    <a:srgbClr val="FF0000"/>
                  </a:solidFill>
                </a:rPr>
                <a:t>12</a:t>
              </a:r>
              <a:r>
                <a:rPr lang="de-AT" altLang="en-US" sz="1600"/>
                <a:t>, 13, </a:t>
              </a:r>
              <a:r>
                <a:rPr lang="de-AT" altLang="en-US" sz="1600">
                  <a:solidFill>
                    <a:srgbClr val="FF0000"/>
                  </a:solidFill>
                </a:rPr>
                <a:t>14</a:t>
              </a:r>
              <a:r>
                <a:rPr lang="de-AT" altLang="en-US" sz="1600"/>
                <a:t>, 15, </a:t>
              </a:r>
              <a:r>
                <a:rPr lang="de-AT" altLang="en-US" sz="1600">
                  <a:solidFill>
                    <a:srgbClr val="FF0000"/>
                  </a:solidFill>
                </a:rPr>
                <a:t>16</a:t>
              </a:r>
              <a:r>
                <a:rPr lang="de-AT" altLang="en-US" sz="1600"/>
                <a:t>, 17, </a:t>
              </a:r>
              <a:r>
                <a:rPr lang="de-AT" altLang="en-US" sz="1600">
                  <a:solidFill>
                    <a:srgbClr val="FF0000"/>
                  </a:solidFill>
                </a:rPr>
                <a:t>18</a:t>
              </a:r>
              <a:r>
                <a:rPr lang="de-AT" altLang="en-US" sz="1600"/>
                <a:t>, 19, </a:t>
              </a:r>
              <a:r>
                <a:rPr lang="de-AT" altLang="en-US" sz="1600">
                  <a:solidFill>
                    <a:srgbClr val="FF0000"/>
                  </a:solidFill>
                </a:rPr>
                <a:t>20</a:t>
              </a:r>
              <a:r>
                <a:rPr lang="de-AT" altLang="en-US" sz="1600"/>
                <a:t>, 21, </a:t>
              </a:r>
              <a:r>
                <a:rPr lang="de-AT" altLang="en-US" sz="1600">
                  <a:solidFill>
                    <a:srgbClr val="FF0000"/>
                  </a:solidFill>
                </a:rPr>
                <a:t>22</a:t>
              </a:r>
              <a:r>
                <a:rPr lang="de-AT" altLang="en-US" sz="1600"/>
                <a:t>, 23, </a:t>
              </a:r>
              <a:r>
                <a:rPr lang="de-AT" altLang="en-US" sz="1600">
                  <a:solidFill>
                    <a:srgbClr val="FF0000"/>
                  </a:solidFill>
                </a:rPr>
                <a:t>24</a:t>
              </a:r>
              <a:r>
                <a:rPr lang="de-AT" altLang="en-US" sz="1600"/>
                <a:t>, 25, </a:t>
              </a:r>
              <a:r>
                <a:rPr lang="de-AT" altLang="en-US" sz="1600">
                  <a:solidFill>
                    <a:srgbClr val="FF0000"/>
                  </a:solidFill>
                </a:rPr>
                <a:t>26</a:t>
              </a:r>
              <a:r>
                <a:rPr lang="de-AT" altLang="en-US" sz="1600"/>
                <a:t>, 27, ...</a:t>
              </a:r>
            </a:p>
          </p:txBody>
        </p:sp>
        <p:sp>
          <p:nvSpPr>
            <p:cNvPr id="15379" name="Oval 47"/>
            <p:cNvSpPr>
              <a:spLocks noChangeArrowheads="1"/>
            </p:cNvSpPr>
            <p:nvPr/>
          </p:nvSpPr>
          <p:spPr bwMode="auto">
            <a:xfrm>
              <a:off x="642" y="1794"/>
              <a:ext cx="144" cy="14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80" name="Text Box 51"/>
            <p:cNvSpPr txBox="1">
              <a:spLocks noChangeArrowheads="1"/>
            </p:cNvSpPr>
            <p:nvPr/>
          </p:nvSpPr>
          <p:spPr bwMode="auto">
            <a:xfrm>
              <a:off x="614" y="2007"/>
              <a:ext cx="24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3, 5, 7, 9, 11, 13, 15, 17, 19, 21, 23, 25, 27, ...</a:t>
              </a:r>
            </a:p>
          </p:txBody>
        </p:sp>
      </p:grpSp>
      <p:grpSp>
        <p:nvGrpSpPr>
          <p:cNvPr id="187455" name="Group 63"/>
          <p:cNvGrpSpPr>
            <a:grpSpLocks/>
          </p:cNvGrpSpPr>
          <p:nvPr/>
        </p:nvGrpSpPr>
        <p:grpSpPr bwMode="auto">
          <a:xfrm>
            <a:off x="685800" y="3636963"/>
            <a:ext cx="4181475" cy="1203325"/>
            <a:chOff x="432" y="2291"/>
            <a:chExt cx="2634" cy="758"/>
          </a:xfrm>
        </p:grpSpPr>
        <p:sp>
          <p:nvSpPr>
            <p:cNvPr id="15373" name="Text Box 52"/>
            <p:cNvSpPr txBox="1">
              <a:spLocks noChangeArrowheads="1"/>
            </p:cNvSpPr>
            <p:nvPr/>
          </p:nvSpPr>
          <p:spPr bwMode="auto">
            <a:xfrm>
              <a:off x="432" y="2291"/>
              <a:ext cx="16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3.</a:t>
              </a:r>
              <a:r>
                <a:rPr lang="de-AT" altLang="en-US"/>
                <a:t> </a:t>
              </a:r>
              <a:r>
                <a:rPr lang="de-AT" altLang="en-US" b="1"/>
                <a:t>Wiederhole Schritt 2</a:t>
              </a:r>
            </a:p>
          </p:txBody>
        </p:sp>
        <p:sp>
          <p:nvSpPr>
            <p:cNvPr id="15374" name="Oval 54"/>
            <p:cNvSpPr>
              <a:spLocks noChangeArrowheads="1"/>
            </p:cNvSpPr>
            <p:nvPr/>
          </p:nvSpPr>
          <p:spPr bwMode="auto">
            <a:xfrm>
              <a:off x="633" y="2629"/>
              <a:ext cx="144" cy="14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75" name="Text Box 55"/>
            <p:cNvSpPr txBox="1">
              <a:spLocks noChangeArrowheads="1"/>
            </p:cNvSpPr>
            <p:nvPr/>
          </p:nvSpPr>
          <p:spPr bwMode="auto">
            <a:xfrm>
              <a:off x="614" y="2592"/>
              <a:ext cx="24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3, 5, 7, </a:t>
              </a:r>
              <a:r>
                <a:rPr lang="de-AT" altLang="en-US" sz="1600">
                  <a:solidFill>
                    <a:srgbClr val="FF0000"/>
                  </a:solidFill>
                </a:rPr>
                <a:t>9</a:t>
              </a:r>
              <a:r>
                <a:rPr lang="de-AT" altLang="en-US" sz="1600"/>
                <a:t>, 11, 13, </a:t>
              </a:r>
              <a:r>
                <a:rPr lang="de-AT" altLang="en-US" sz="1600">
                  <a:solidFill>
                    <a:srgbClr val="FF0000"/>
                  </a:solidFill>
                </a:rPr>
                <a:t>15</a:t>
              </a:r>
              <a:r>
                <a:rPr lang="de-AT" altLang="en-US" sz="1600"/>
                <a:t>, 17, 19, </a:t>
              </a:r>
              <a:r>
                <a:rPr lang="de-AT" altLang="en-US" sz="1600">
                  <a:solidFill>
                    <a:srgbClr val="FF0000"/>
                  </a:solidFill>
                </a:rPr>
                <a:t>21</a:t>
              </a:r>
              <a:r>
                <a:rPr lang="de-AT" altLang="en-US" sz="1600"/>
                <a:t>, 23, 25, </a:t>
              </a:r>
              <a:r>
                <a:rPr lang="de-AT" altLang="en-US" sz="1600">
                  <a:solidFill>
                    <a:srgbClr val="FF0000"/>
                  </a:solidFill>
                </a:rPr>
                <a:t>27</a:t>
              </a:r>
              <a:r>
                <a:rPr lang="de-AT" altLang="en-US" sz="1600"/>
                <a:t>, ...</a:t>
              </a:r>
            </a:p>
          </p:txBody>
        </p:sp>
        <p:sp>
          <p:nvSpPr>
            <p:cNvPr id="15376" name="Text Box 56"/>
            <p:cNvSpPr txBox="1">
              <a:spLocks noChangeArrowheads="1"/>
            </p:cNvSpPr>
            <p:nvPr/>
          </p:nvSpPr>
          <p:spPr bwMode="auto">
            <a:xfrm>
              <a:off x="628" y="2837"/>
              <a:ext cx="162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5, 7, 11, 13, 17, 19, 23, 25, ...</a:t>
              </a:r>
            </a:p>
          </p:txBody>
        </p:sp>
      </p:grpSp>
      <p:grpSp>
        <p:nvGrpSpPr>
          <p:cNvPr id="187456" name="Group 64"/>
          <p:cNvGrpSpPr>
            <a:grpSpLocks/>
          </p:cNvGrpSpPr>
          <p:nvPr/>
        </p:nvGrpSpPr>
        <p:grpSpPr bwMode="auto">
          <a:xfrm>
            <a:off x="695325" y="4960938"/>
            <a:ext cx="2882900" cy="1185862"/>
            <a:chOff x="438" y="3125"/>
            <a:chExt cx="1816" cy="747"/>
          </a:xfrm>
        </p:grpSpPr>
        <p:sp>
          <p:nvSpPr>
            <p:cNvPr id="15369" name="Text Box 57"/>
            <p:cNvSpPr txBox="1">
              <a:spLocks noChangeArrowheads="1"/>
            </p:cNvSpPr>
            <p:nvPr/>
          </p:nvSpPr>
          <p:spPr bwMode="auto">
            <a:xfrm>
              <a:off x="438" y="3125"/>
              <a:ext cx="16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... Wiederhole Schritt 2</a:t>
              </a:r>
            </a:p>
          </p:txBody>
        </p:sp>
        <p:sp>
          <p:nvSpPr>
            <p:cNvPr id="15370" name="Oval 58"/>
            <p:cNvSpPr>
              <a:spLocks noChangeArrowheads="1"/>
            </p:cNvSpPr>
            <p:nvPr/>
          </p:nvSpPr>
          <p:spPr bwMode="auto">
            <a:xfrm>
              <a:off x="639" y="3463"/>
              <a:ext cx="144" cy="14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5371" name="Text Box 60"/>
            <p:cNvSpPr txBox="1">
              <a:spLocks noChangeArrowheads="1"/>
            </p:cNvSpPr>
            <p:nvPr/>
          </p:nvSpPr>
          <p:spPr bwMode="auto">
            <a:xfrm>
              <a:off x="634" y="3437"/>
              <a:ext cx="162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5, 7, 11, 13, 17, 19, 23, </a:t>
              </a:r>
              <a:r>
                <a:rPr lang="de-AT" altLang="en-US" sz="1600">
                  <a:solidFill>
                    <a:srgbClr val="FF0000"/>
                  </a:solidFill>
                </a:rPr>
                <a:t>25</a:t>
              </a:r>
              <a:r>
                <a:rPr lang="de-AT" altLang="en-US" sz="1600"/>
                <a:t>, ...</a:t>
              </a:r>
            </a:p>
          </p:txBody>
        </p:sp>
        <p:sp>
          <p:nvSpPr>
            <p:cNvPr id="15372" name="Text Box 61"/>
            <p:cNvSpPr txBox="1">
              <a:spLocks noChangeArrowheads="1"/>
            </p:cNvSpPr>
            <p:nvPr/>
          </p:nvSpPr>
          <p:spPr bwMode="auto">
            <a:xfrm>
              <a:off x="637" y="3660"/>
              <a:ext cx="13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7, 11, 13, 17, 19, 23, ...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2F6D02-5617-4090-9E51-561CCC762ED8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Implementierung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20725" y="1270000"/>
            <a:ext cx="51085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Sieb = </a:t>
            </a:r>
            <a:r>
              <a:rPr kumimoji="0" lang="de-AT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boolean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-Array,   Zahl </a:t>
            </a:r>
            <a:r>
              <a:rPr kumimoji="0" lang="de-AT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im Sieb  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sieve[i] == true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518794" y="1879600"/>
            <a:ext cx="508000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false</a:t>
            </a:r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1956944" y="1874838"/>
            <a:ext cx="5080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false</a:t>
            </a:r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1618806" y="1679575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392" name="Text Box 10"/>
          <p:cNvSpPr txBox="1">
            <a:spLocks noChangeArrowheads="1"/>
          </p:cNvSpPr>
          <p:nvPr/>
        </p:nvSpPr>
        <p:spPr bwMode="auto">
          <a:xfrm>
            <a:off x="2056956" y="16748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393" name="Text Box 11"/>
          <p:cNvSpPr txBox="1">
            <a:spLocks noChangeArrowheads="1"/>
          </p:cNvSpPr>
          <p:nvPr/>
        </p:nvSpPr>
        <p:spPr bwMode="auto">
          <a:xfrm>
            <a:off x="2385569" y="1874838"/>
            <a:ext cx="449262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16394" name="Text Box 13"/>
          <p:cNvSpPr txBox="1">
            <a:spLocks noChangeArrowheads="1"/>
          </p:cNvSpPr>
          <p:nvPr/>
        </p:nvSpPr>
        <p:spPr bwMode="auto">
          <a:xfrm>
            <a:off x="2823719" y="1874838"/>
            <a:ext cx="449262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16395" name="Text Box 15"/>
          <p:cNvSpPr txBox="1">
            <a:spLocks noChangeArrowheads="1"/>
          </p:cNvSpPr>
          <p:nvPr/>
        </p:nvSpPr>
        <p:spPr bwMode="auto">
          <a:xfrm>
            <a:off x="2485581" y="16748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396" name="Text Box 16"/>
          <p:cNvSpPr txBox="1">
            <a:spLocks noChangeArrowheads="1"/>
          </p:cNvSpPr>
          <p:nvPr/>
        </p:nvSpPr>
        <p:spPr bwMode="auto">
          <a:xfrm>
            <a:off x="2923731" y="1670050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6397" name="Text Box 17"/>
          <p:cNvSpPr txBox="1">
            <a:spLocks noChangeArrowheads="1"/>
          </p:cNvSpPr>
          <p:nvPr/>
        </p:nvSpPr>
        <p:spPr bwMode="auto">
          <a:xfrm>
            <a:off x="3266631" y="1870075"/>
            <a:ext cx="449263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16398" name="Text Box 19"/>
          <p:cNvSpPr txBox="1">
            <a:spLocks noChangeArrowheads="1"/>
          </p:cNvSpPr>
          <p:nvPr/>
        </p:nvSpPr>
        <p:spPr bwMode="auto">
          <a:xfrm>
            <a:off x="3690494" y="1874838"/>
            <a:ext cx="449262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16399" name="Text Box 21"/>
          <p:cNvSpPr txBox="1">
            <a:spLocks noChangeArrowheads="1"/>
          </p:cNvSpPr>
          <p:nvPr/>
        </p:nvSpPr>
        <p:spPr bwMode="auto">
          <a:xfrm>
            <a:off x="3366644" y="1670050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6400" name="Text Box 22"/>
          <p:cNvSpPr txBox="1">
            <a:spLocks noChangeArrowheads="1"/>
          </p:cNvSpPr>
          <p:nvPr/>
        </p:nvSpPr>
        <p:spPr bwMode="auto">
          <a:xfrm>
            <a:off x="3790506" y="1679575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6401" name="Text Box 23"/>
          <p:cNvSpPr txBox="1">
            <a:spLocks noChangeArrowheads="1"/>
          </p:cNvSpPr>
          <p:nvPr/>
        </p:nvSpPr>
        <p:spPr bwMode="auto">
          <a:xfrm>
            <a:off x="4125469" y="1870075"/>
            <a:ext cx="449262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16402" name="Text Box 25"/>
          <p:cNvSpPr txBox="1">
            <a:spLocks noChangeArrowheads="1"/>
          </p:cNvSpPr>
          <p:nvPr/>
        </p:nvSpPr>
        <p:spPr bwMode="auto">
          <a:xfrm>
            <a:off x="4563619" y="1874838"/>
            <a:ext cx="449262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16403" name="Text Box 27"/>
          <p:cNvSpPr txBox="1">
            <a:spLocks noChangeArrowheads="1"/>
          </p:cNvSpPr>
          <p:nvPr/>
        </p:nvSpPr>
        <p:spPr bwMode="auto">
          <a:xfrm>
            <a:off x="4225481" y="1670050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404" name="Text Box 28"/>
          <p:cNvSpPr txBox="1">
            <a:spLocks noChangeArrowheads="1"/>
          </p:cNvSpPr>
          <p:nvPr/>
        </p:nvSpPr>
        <p:spPr bwMode="auto">
          <a:xfrm>
            <a:off x="4663631" y="1679575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6405" name="Text Box 29"/>
          <p:cNvSpPr txBox="1">
            <a:spLocks noChangeArrowheads="1"/>
          </p:cNvSpPr>
          <p:nvPr/>
        </p:nvSpPr>
        <p:spPr bwMode="auto">
          <a:xfrm>
            <a:off x="4993831" y="1879600"/>
            <a:ext cx="449263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16406" name="Text Box 31"/>
          <p:cNvSpPr txBox="1">
            <a:spLocks noChangeArrowheads="1"/>
          </p:cNvSpPr>
          <p:nvPr/>
        </p:nvSpPr>
        <p:spPr bwMode="auto">
          <a:xfrm>
            <a:off x="5417694" y="1874838"/>
            <a:ext cx="449262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16407" name="Text Box 33"/>
          <p:cNvSpPr txBox="1">
            <a:spLocks noChangeArrowheads="1"/>
          </p:cNvSpPr>
          <p:nvPr/>
        </p:nvSpPr>
        <p:spPr bwMode="auto">
          <a:xfrm>
            <a:off x="5093844" y="1679575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6408" name="Text Box 34"/>
          <p:cNvSpPr txBox="1">
            <a:spLocks noChangeArrowheads="1"/>
          </p:cNvSpPr>
          <p:nvPr/>
        </p:nvSpPr>
        <p:spPr bwMode="auto">
          <a:xfrm>
            <a:off x="5517706" y="1674813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6409" name="Text Box 35"/>
          <p:cNvSpPr txBox="1">
            <a:spLocks noChangeArrowheads="1"/>
          </p:cNvSpPr>
          <p:nvPr/>
        </p:nvSpPr>
        <p:spPr bwMode="auto">
          <a:xfrm>
            <a:off x="5932044" y="1830388"/>
            <a:ext cx="336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...</a:t>
            </a:r>
          </a:p>
        </p:txBody>
      </p:sp>
      <p:sp>
        <p:nvSpPr>
          <p:cNvPr id="16411" name="Rectangle 69"/>
          <p:cNvSpPr>
            <a:spLocks noChangeArrowheads="1"/>
          </p:cNvSpPr>
          <p:nvPr/>
        </p:nvSpPr>
        <p:spPr bwMode="auto">
          <a:xfrm>
            <a:off x="15267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12" name="Rectangle 70"/>
          <p:cNvSpPr>
            <a:spLocks noChangeArrowheads="1"/>
          </p:cNvSpPr>
          <p:nvPr/>
        </p:nvSpPr>
        <p:spPr bwMode="auto">
          <a:xfrm>
            <a:off x="19585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13" name="Rectangle 71"/>
          <p:cNvSpPr>
            <a:spLocks noChangeArrowheads="1"/>
          </p:cNvSpPr>
          <p:nvPr/>
        </p:nvSpPr>
        <p:spPr bwMode="auto">
          <a:xfrm>
            <a:off x="23903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14" name="Rectangle 72"/>
          <p:cNvSpPr>
            <a:spLocks noChangeArrowheads="1"/>
          </p:cNvSpPr>
          <p:nvPr/>
        </p:nvSpPr>
        <p:spPr bwMode="auto">
          <a:xfrm>
            <a:off x="28221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15" name="Rectangle 73"/>
          <p:cNvSpPr>
            <a:spLocks noChangeArrowheads="1"/>
          </p:cNvSpPr>
          <p:nvPr/>
        </p:nvSpPr>
        <p:spPr bwMode="auto">
          <a:xfrm>
            <a:off x="32539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16" name="Rectangle 74"/>
          <p:cNvSpPr>
            <a:spLocks noChangeArrowheads="1"/>
          </p:cNvSpPr>
          <p:nvPr/>
        </p:nvSpPr>
        <p:spPr bwMode="auto">
          <a:xfrm>
            <a:off x="36857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17" name="Rectangle 75"/>
          <p:cNvSpPr>
            <a:spLocks noChangeArrowheads="1"/>
          </p:cNvSpPr>
          <p:nvPr/>
        </p:nvSpPr>
        <p:spPr bwMode="auto">
          <a:xfrm>
            <a:off x="41175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18" name="Rectangle 76"/>
          <p:cNvSpPr>
            <a:spLocks noChangeArrowheads="1"/>
          </p:cNvSpPr>
          <p:nvPr/>
        </p:nvSpPr>
        <p:spPr bwMode="auto">
          <a:xfrm>
            <a:off x="45493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19" name="Rectangle 77"/>
          <p:cNvSpPr>
            <a:spLocks noChangeArrowheads="1"/>
          </p:cNvSpPr>
          <p:nvPr/>
        </p:nvSpPr>
        <p:spPr bwMode="auto">
          <a:xfrm>
            <a:off x="49811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20" name="Rectangle 78"/>
          <p:cNvSpPr>
            <a:spLocks noChangeArrowheads="1"/>
          </p:cNvSpPr>
          <p:nvPr/>
        </p:nvSpPr>
        <p:spPr bwMode="auto">
          <a:xfrm>
            <a:off x="5412931" y="1905000"/>
            <a:ext cx="431800" cy="215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20725" y="3813809"/>
            <a:ext cx="4116119" cy="2640700"/>
            <a:chOff x="720725" y="3813809"/>
            <a:chExt cx="4116119" cy="2640700"/>
          </a:xfrm>
        </p:grpSpPr>
        <p:sp>
          <p:nvSpPr>
            <p:cNvPr id="188484" name="Text Box 68"/>
            <p:cNvSpPr txBox="1">
              <a:spLocks noChangeArrowheads="1"/>
            </p:cNvSpPr>
            <p:nvPr/>
          </p:nvSpPr>
          <p:spPr bwMode="auto">
            <a:xfrm>
              <a:off x="793750" y="4207740"/>
              <a:ext cx="4043094" cy="224676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//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declare and initialize sieve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boolean[] sieve = new boolean[max + 1];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(int i = 2; i &lt;= max; i++) sieve[i] = true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// compute primes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 p = 2;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while (p &lt;= max)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Out.print(p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 " "); 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//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is prime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for (int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p; i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&lt;= max;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p) sieve[i]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false;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while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(p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&lt;= max &amp;&amp; !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sieve[p]) p++;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70" name="Text Box 4"/>
            <p:cNvSpPr txBox="1">
              <a:spLocks noChangeArrowheads="1"/>
            </p:cNvSpPr>
            <p:nvPr/>
          </p:nvSpPr>
          <p:spPr bwMode="auto">
            <a:xfrm>
              <a:off x="720725" y="3813809"/>
              <a:ext cx="301717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Gib Primzahlen von 2 bis </a:t>
              </a:r>
              <a:r>
                <a:rPr kumimoji="0" lang="de-AT" altLang="en-US" sz="1600" b="0" i="1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max</a:t>
              </a:r>
              <a:r>
                <a:rPr kumimoji="0" lang="de-AT" altLang="en-US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aus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2" name="Text Box 5"/>
          <p:cNvSpPr txBox="1">
            <a:spLocks noChangeArrowheads="1"/>
          </p:cNvSpPr>
          <p:nvPr/>
        </p:nvSpPr>
        <p:spPr bwMode="auto">
          <a:xfrm>
            <a:off x="932305" y="1879600"/>
            <a:ext cx="542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sieve</a:t>
            </a:r>
            <a:endParaRPr kumimoji="0" lang="de-AT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15963" y="2500313"/>
            <a:ext cx="5519293" cy="946150"/>
            <a:chOff x="715963" y="2500313"/>
            <a:chExt cx="5519293" cy="946150"/>
          </a:xfrm>
        </p:grpSpPr>
        <p:sp>
          <p:nvSpPr>
            <p:cNvPr id="16422" name="Text Box 45"/>
            <p:cNvSpPr txBox="1">
              <a:spLocks noChangeArrowheads="1"/>
            </p:cNvSpPr>
            <p:nvPr/>
          </p:nvSpPr>
          <p:spPr bwMode="auto">
            <a:xfrm>
              <a:off x="2790381" y="3170238"/>
              <a:ext cx="44926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true</a:t>
              </a:r>
            </a:p>
          </p:txBody>
        </p:sp>
        <p:sp>
          <p:nvSpPr>
            <p:cNvPr id="16423" name="Text Box 39"/>
            <p:cNvSpPr txBox="1">
              <a:spLocks noChangeArrowheads="1"/>
            </p:cNvSpPr>
            <p:nvPr/>
          </p:nvSpPr>
          <p:spPr bwMode="auto">
            <a:xfrm>
              <a:off x="1923606" y="3160713"/>
              <a:ext cx="50800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6424" name="Text Box 36"/>
            <p:cNvSpPr txBox="1">
              <a:spLocks noChangeArrowheads="1"/>
            </p:cNvSpPr>
            <p:nvPr/>
          </p:nvSpPr>
          <p:spPr bwMode="auto">
            <a:xfrm>
              <a:off x="715963" y="2500313"/>
              <a:ext cx="2747962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Zahl </a:t>
              </a: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entfernen: </a:t>
              </a:r>
              <a:r>
                <a:rPr kumimoji="0" lang="de-AT" alt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sieve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[</a:t>
              </a:r>
              <a:r>
                <a:rPr kumimoji="0" lang="de-AT" alt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] = </a:t>
              </a:r>
              <a:r>
                <a:rPr kumimoji="0" lang="de-AT" alt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6425" name="Text Box 37"/>
            <p:cNvSpPr txBox="1">
              <a:spLocks noChangeArrowheads="1"/>
            </p:cNvSpPr>
            <p:nvPr/>
          </p:nvSpPr>
          <p:spPr bwMode="auto">
            <a:xfrm>
              <a:off x="1485456" y="3165476"/>
              <a:ext cx="50800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6426" name="Text Box 41"/>
            <p:cNvSpPr txBox="1">
              <a:spLocks noChangeArrowheads="1"/>
            </p:cNvSpPr>
            <p:nvPr/>
          </p:nvSpPr>
          <p:spPr bwMode="auto">
            <a:xfrm>
              <a:off x="1585469" y="297021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6427" name="Text Box 42"/>
            <p:cNvSpPr txBox="1">
              <a:spLocks noChangeArrowheads="1"/>
            </p:cNvSpPr>
            <p:nvPr/>
          </p:nvSpPr>
          <p:spPr bwMode="auto">
            <a:xfrm>
              <a:off x="2023619" y="2965451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6428" name="Text Box 43"/>
            <p:cNvSpPr txBox="1">
              <a:spLocks noChangeArrowheads="1"/>
            </p:cNvSpPr>
            <p:nvPr/>
          </p:nvSpPr>
          <p:spPr bwMode="auto">
            <a:xfrm>
              <a:off x="2352231" y="3160713"/>
              <a:ext cx="50800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6429" name="Text Box 47"/>
            <p:cNvSpPr txBox="1">
              <a:spLocks noChangeArrowheads="1"/>
            </p:cNvSpPr>
            <p:nvPr/>
          </p:nvSpPr>
          <p:spPr bwMode="auto">
            <a:xfrm>
              <a:off x="2452244" y="2965451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6430" name="Text Box 48"/>
            <p:cNvSpPr txBox="1">
              <a:spLocks noChangeArrowheads="1"/>
            </p:cNvSpPr>
            <p:nvPr/>
          </p:nvSpPr>
          <p:spPr bwMode="auto">
            <a:xfrm>
              <a:off x="2890394" y="2974976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6431" name="Text Box 49"/>
            <p:cNvSpPr txBox="1">
              <a:spLocks noChangeArrowheads="1"/>
            </p:cNvSpPr>
            <p:nvPr/>
          </p:nvSpPr>
          <p:spPr bwMode="auto">
            <a:xfrm>
              <a:off x="3233294" y="3170238"/>
              <a:ext cx="50800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6432" name="Text Box 51"/>
            <p:cNvSpPr txBox="1">
              <a:spLocks noChangeArrowheads="1"/>
            </p:cNvSpPr>
            <p:nvPr/>
          </p:nvSpPr>
          <p:spPr bwMode="auto">
            <a:xfrm>
              <a:off x="3657156" y="3165476"/>
              <a:ext cx="44926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true</a:t>
              </a:r>
            </a:p>
          </p:txBody>
        </p:sp>
        <p:sp>
          <p:nvSpPr>
            <p:cNvPr id="16433" name="Text Box 53"/>
            <p:cNvSpPr txBox="1">
              <a:spLocks noChangeArrowheads="1"/>
            </p:cNvSpPr>
            <p:nvPr/>
          </p:nvSpPr>
          <p:spPr bwMode="auto">
            <a:xfrm>
              <a:off x="3333306" y="2974976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6434" name="Text Box 54"/>
            <p:cNvSpPr txBox="1">
              <a:spLocks noChangeArrowheads="1"/>
            </p:cNvSpPr>
            <p:nvPr/>
          </p:nvSpPr>
          <p:spPr bwMode="auto">
            <a:xfrm>
              <a:off x="3757169" y="297021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6435" name="Text Box 55"/>
            <p:cNvSpPr txBox="1">
              <a:spLocks noChangeArrowheads="1"/>
            </p:cNvSpPr>
            <p:nvPr/>
          </p:nvSpPr>
          <p:spPr bwMode="auto">
            <a:xfrm>
              <a:off x="4079431" y="3170238"/>
              <a:ext cx="50800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6436" name="Text Box 57"/>
            <p:cNvSpPr txBox="1">
              <a:spLocks noChangeArrowheads="1"/>
            </p:cNvSpPr>
            <p:nvPr/>
          </p:nvSpPr>
          <p:spPr bwMode="auto">
            <a:xfrm>
              <a:off x="4517581" y="3165476"/>
              <a:ext cx="44926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true</a:t>
              </a:r>
            </a:p>
          </p:txBody>
        </p:sp>
        <p:sp>
          <p:nvSpPr>
            <p:cNvPr id="16437" name="Text Box 59"/>
            <p:cNvSpPr txBox="1">
              <a:spLocks noChangeArrowheads="1"/>
            </p:cNvSpPr>
            <p:nvPr/>
          </p:nvSpPr>
          <p:spPr bwMode="auto">
            <a:xfrm>
              <a:off x="4179444" y="2974976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6438" name="Text Box 60"/>
            <p:cNvSpPr txBox="1">
              <a:spLocks noChangeArrowheads="1"/>
            </p:cNvSpPr>
            <p:nvPr/>
          </p:nvSpPr>
          <p:spPr bwMode="auto">
            <a:xfrm>
              <a:off x="4617594" y="297021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6439" name="Text Box 61"/>
            <p:cNvSpPr txBox="1">
              <a:spLocks noChangeArrowheads="1"/>
            </p:cNvSpPr>
            <p:nvPr/>
          </p:nvSpPr>
          <p:spPr bwMode="auto">
            <a:xfrm>
              <a:off x="4947794" y="3165476"/>
              <a:ext cx="50800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6440" name="Text Box 63"/>
            <p:cNvSpPr txBox="1">
              <a:spLocks noChangeArrowheads="1"/>
            </p:cNvSpPr>
            <p:nvPr/>
          </p:nvSpPr>
          <p:spPr bwMode="auto">
            <a:xfrm>
              <a:off x="5371656" y="3160713"/>
              <a:ext cx="44926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true</a:t>
              </a:r>
            </a:p>
          </p:txBody>
        </p:sp>
        <p:sp>
          <p:nvSpPr>
            <p:cNvPr id="16441" name="Text Box 65"/>
            <p:cNvSpPr txBox="1">
              <a:spLocks noChangeArrowheads="1"/>
            </p:cNvSpPr>
            <p:nvPr/>
          </p:nvSpPr>
          <p:spPr bwMode="auto">
            <a:xfrm>
              <a:off x="5047806" y="2970213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6442" name="Text Box 66"/>
            <p:cNvSpPr txBox="1">
              <a:spLocks noChangeArrowheads="1"/>
            </p:cNvSpPr>
            <p:nvPr/>
          </p:nvSpPr>
          <p:spPr bwMode="auto">
            <a:xfrm>
              <a:off x="5471669" y="2965451"/>
              <a:ext cx="269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6443" name="Text Box 67"/>
            <p:cNvSpPr txBox="1">
              <a:spLocks noChangeArrowheads="1"/>
            </p:cNvSpPr>
            <p:nvPr/>
          </p:nvSpPr>
          <p:spPr bwMode="auto">
            <a:xfrm>
              <a:off x="5898706" y="3109913"/>
              <a:ext cx="3365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...</a:t>
              </a:r>
            </a:p>
          </p:txBody>
        </p:sp>
        <p:sp>
          <p:nvSpPr>
            <p:cNvPr id="16444" name="Rectangle 79"/>
            <p:cNvSpPr>
              <a:spLocks noChangeArrowheads="1"/>
            </p:cNvSpPr>
            <p:nvPr/>
          </p:nvSpPr>
          <p:spPr bwMode="auto">
            <a:xfrm>
              <a:off x="14886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45" name="Rectangle 80"/>
            <p:cNvSpPr>
              <a:spLocks noChangeArrowheads="1"/>
            </p:cNvSpPr>
            <p:nvPr/>
          </p:nvSpPr>
          <p:spPr bwMode="auto">
            <a:xfrm>
              <a:off x="19204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46" name="Rectangle 81"/>
            <p:cNvSpPr>
              <a:spLocks noChangeArrowheads="1"/>
            </p:cNvSpPr>
            <p:nvPr/>
          </p:nvSpPr>
          <p:spPr bwMode="auto">
            <a:xfrm>
              <a:off x="23522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47" name="Rectangle 82"/>
            <p:cNvSpPr>
              <a:spLocks noChangeArrowheads="1"/>
            </p:cNvSpPr>
            <p:nvPr/>
          </p:nvSpPr>
          <p:spPr bwMode="auto">
            <a:xfrm>
              <a:off x="27840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48" name="Rectangle 83"/>
            <p:cNvSpPr>
              <a:spLocks noChangeArrowheads="1"/>
            </p:cNvSpPr>
            <p:nvPr/>
          </p:nvSpPr>
          <p:spPr bwMode="auto">
            <a:xfrm>
              <a:off x="32158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49" name="Rectangle 84"/>
            <p:cNvSpPr>
              <a:spLocks noChangeArrowheads="1"/>
            </p:cNvSpPr>
            <p:nvPr/>
          </p:nvSpPr>
          <p:spPr bwMode="auto">
            <a:xfrm>
              <a:off x="36476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50" name="Rectangle 85"/>
            <p:cNvSpPr>
              <a:spLocks noChangeArrowheads="1"/>
            </p:cNvSpPr>
            <p:nvPr/>
          </p:nvSpPr>
          <p:spPr bwMode="auto">
            <a:xfrm>
              <a:off x="40794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51" name="Rectangle 86"/>
            <p:cNvSpPr>
              <a:spLocks noChangeArrowheads="1"/>
            </p:cNvSpPr>
            <p:nvPr/>
          </p:nvSpPr>
          <p:spPr bwMode="auto">
            <a:xfrm>
              <a:off x="45112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52" name="Rectangle 87"/>
            <p:cNvSpPr>
              <a:spLocks noChangeArrowheads="1"/>
            </p:cNvSpPr>
            <p:nvPr/>
          </p:nvSpPr>
          <p:spPr bwMode="auto">
            <a:xfrm>
              <a:off x="49430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53" name="Rectangle 88"/>
            <p:cNvSpPr>
              <a:spLocks noChangeArrowheads="1"/>
            </p:cNvSpPr>
            <p:nvPr/>
          </p:nvSpPr>
          <p:spPr bwMode="auto">
            <a:xfrm>
              <a:off x="5374831" y="3200401"/>
              <a:ext cx="431800" cy="2159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3" name="Text Box 5"/>
            <p:cNvSpPr txBox="1">
              <a:spLocks noChangeArrowheads="1"/>
            </p:cNvSpPr>
            <p:nvPr/>
          </p:nvSpPr>
          <p:spPr bwMode="auto">
            <a:xfrm>
              <a:off x="932305" y="3169464"/>
              <a:ext cx="54213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sieve</a:t>
              </a:r>
              <a:endParaRPr kumimoji="0" lang="de-A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45487" y="4341968"/>
            <a:ext cx="1749933" cy="297373"/>
            <a:chOff x="5045487" y="4341968"/>
            <a:chExt cx="1749933" cy="297373"/>
          </a:xfrm>
        </p:grpSpPr>
        <p:sp>
          <p:nvSpPr>
            <p:cNvPr id="4" name="Rectangle 3"/>
            <p:cNvSpPr/>
            <p:nvPr/>
          </p:nvSpPr>
          <p:spPr bwMode="auto">
            <a:xfrm>
              <a:off x="5045487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097807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5220659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272979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101783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0</a:t>
              </a:r>
              <a:endParaRPr lang="de-AT" sz="80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276955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1</a:t>
              </a:r>
              <a:endParaRPr lang="de-AT" sz="800"/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5393595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445915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5568767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621087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449891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2</a:t>
              </a:r>
              <a:endParaRPr lang="de-AT" sz="80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625063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3</a:t>
              </a:r>
              <a:endParaRPr lang="de-AT" sz="800"/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5743929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796249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5919101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971421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800225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4</a:t>
              </a:r>
              <a:endParaRPr lang="de-AT" sz="80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975397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5</a:t>
              </a:r>
              <a:endParaRPr lang="de-AT" sz="800"/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6092037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144357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6267209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319529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148333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6</a:t>
              </a:r>
              <a:endParaRPr lang="de-AT" sz="80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323505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7</a:t>
              </a:r>
              <a:endParaRPr lang="de-AT" sz="800"/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6445075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497395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501371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8</a:t>
              </a:r>
              <a:endParaRPr lang="de-AT" sz="800"/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6620247" y="4491145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6672567" y="4485453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6676543" y="4341968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9</a:t>
              </a:r>
              <a:endParaRPr lang="de-AT" sz="8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045487" y="4720444"/>
            <a:ext cx="1750719" cy="282691"/>
            <a:chOff x="5045487" y="4720444"/>
            <a:chExt cx="1750719" cy="282691"/>
          </a:xfrm>
        </p:grpSpPr>
        <p:sp>
          <p:nvSpPr>
            <p:cNvPr id="101" name="Rectangle 100"/>
            <p:cNvSpPr/>
            <p:nvPr/>
          </p:nvSpPr>
          <p:spPr bwMode="auto">
            <a:xfrm>
              <a:off x="5045487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097807" y="4849247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5220659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272979" y="4849247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5393595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445915" y="4849247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5568767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621087" y="4849247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5743929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796249" y="4849247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5919101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971421" y="4849247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92037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144357" y="4849247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267209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319529" y="4849247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445075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497395" y="4849247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101783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0</a:t>
              </a:r>
              <a:endParaRPr lang="de-AT" sz="80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276955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1</a:t>
              </a:r>
              <a:endParaRPr lang="de-AT" sz="80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449891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2</a:t>
              </a:r>
              <a:endParaRPr lang="de-AT" sz="80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625063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3</a:t>
              </a:r>
              <a:endParaRPr lang="de-AT" sz="80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800225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4</a:t>
              </a:r>
              <a:endParaRPr lang="de-AT" sz="80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975397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5</a:t>
              </a:r>
              <a:endParaRPr lang="de-AT" sz="80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148333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6</a:t>
              </a:r>
              <a:endParaRPr lang="de-AT" sz="80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6323505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7</a:t>
              </a:r>
              <a:endParaRPr lang="de-AT" sz="80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6501371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8</a:t>
              </a:r>
              <a:endParaRPr lang="de-AT" sz="800"/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6621033" y="4854939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673353" y="4849247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6677329" y="4720444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9</a:t>
              </a:r>
              <a:endParaRPr lang="de-AT" sz="8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45487" y="5410857"/>
            <a:ext cx="1748968" cy="596159"/>
            <a:chOff x="5045487" y="5410857"/>
            <a:chExt cx="1748968" cy="596159"/>
          </a:xfrm>
        </p:grpSpPr>
        <p:sp>
          <p:nvSpPr>
            <p:cNvPr id="129" name="Rectangle 128"/>
            <p:cNvSpPr/>
            <p:nvPr/>
          </p:nvSpPr>
          <p:spPr bwMode="auto">
            <a:xfrm>
              <a:off x="5045487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097807" y="5539660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5220659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5272979" y="5539660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5393595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445915" y="5539660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rgbClr val="FF0000"/>
                  </a:solidFill>
                </a:rPr>
                <a:t>F</a:t>
              </a:r>
              <a:endParaRPr lang="de-AT" sz="1000">
                <a:solidFill>
                  <a:srgbClr val="FF0000"/>
                </a:solidFill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5568767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621087" y="5539660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5743929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5796249" y="5539660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rgbClr val="FF0000"/>
                  </a:solidFill>
                </a:rPr>
                <a:t>F</a:t>
              </a:r>
              <a:endParaRPr lang="de-AT" sz="1000">
                <a:solidFill>
                  <a:srgbClr val="FF0000"/>
                </a:solidFill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5919101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5971421" y="5539660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6092037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144357" y="5539660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rgbClr val="FF0000"/>
                  </a:solidFill>
                </a:rPr>
                <a:t>F</a:t>
              </a:r>
              <a:endParaRPr lang="de-AT" sz="1000">
                <a:solidFill>
                  <a:srgbClr val="FF0000"/>
                </a:solidFill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6267209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6319529" y="5539660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6445075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6497395" y="5539660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rgbClr val="FF0000"/>
                  </a:solidFill>
                </a:rPr>
                <a:t>F</a:t>
              </a:r>
              <a:endParaRPr lang="de-AT" sz="1000">
                <a:solidFill>
                  <a:srgbClr val="FF0000"/>
                </a:solidFill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5101783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0</a:t>
              </a:r>
              <a:endParaRPr lang="de-AT" sz="80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276955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1</a:t>
              </a:r>
              <a:endParaRPr lang="de-AT" sz="800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449891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2</a:t>
              </a:r>
              <a:endParaRPr lang="de-AT" sz="800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625063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3</a:t>
              </a:r>
              <a:endParaRPr lang="de-AT" sz="80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800225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4</a:t>
              </a:r>
              <a:endParaRPr lang="de-AT" sz="80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5975397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5</a:t>
              </a:r>
              <a:endParaRPr lang="de-AT" sz="80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6148333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6</a:t>
              </a:r>
              <a:endParaRPr lang="de-AT" sz="80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6323505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7</a:t>
              </a:r>
              <a:endParaRPr lang="de-AT" sz="80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501371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8</a:t>
              </a:r>
              <a:endParaRPr lang="de-AT" sz="80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5461819" y="5699240"/>
              <a:ext cx="6412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p</a:t>
              </a:r>
              <a:endParaRPr lang="de-AT" sz="100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461819" y="5853128"/>
              <a:ext cx="35266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i</a:t>
              </a:r>
              <a:endParaRPr lang="de-AT" sz="100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815700" y="5853128"/>
              <a:ext cx="35266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i</a:t>
              </a:r>
              <a:endParaRPr lang="de-AT" sz="100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6164966" y="5853128"/>
              <a:ext cx="35266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i</a:t>
              </a:r>
              <a:endParaRPr lang="de-AT" sz="100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6524631" y="5853128"/>
              <a:ext cx="35266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i</a:t>
              </a:r>
              <a:endParaRPr lang="de-AT" sz="1000"/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6619282" y="5545352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6671602" y="5539660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6675578" y="5410857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9</a:t>
              </a:r>
              <a:endParaRPr lang="de-AT" sz="8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045487" y="6216735"/>
            <a:ext cx="1748968" cy="442271"/>
            <a:chOff x="5045487" y="6216735"/>
            <a:chExt cx="1748968" cy="442271"/>
          </a:xfrm>
        </p:grpSpPr>
        <p:sp>
          <p:nvSpPr>
            <p:cNvPr id="165" name="Rectangle 164"/>
            <p:cNvSpPr/>
            <p:nvPr/>
          </p:nvSpPr>
          <p:spPr bwMode="auto">
            <a:xfrm>
              <a:off x="5045487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5097807" y="6345538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5220659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5272979" y="6345538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F</a:t>
              </a:r>
              <a:endParaRPr lang="de-AT" sz="1000"/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5393595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5445915" y="6345538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rgbClr val="FF0000"/>
                  </a:solidFill>
                </a:rPr>
                <a:t>F</a:t>
              </a:r>
              <a:endParaRPr lang="de-AT" sz="1000">
                <a:solidFill>
                  <a:srgbClr val="FF0000"/>
                </a:solidFill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5568767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621087" y="6345538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5743929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5796249" y="6345538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rgbClr val="FF0000"/>
                  </a:solidFill>
                </a:rPr>
                <a:t>F</a:t>
              </a:r>
              <a:endParaRPr lang="de-AT" sz="1000">
                <a:solidFill>
                  <a:srgbClr val="FF0000"/>
                </a:solidFill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5919101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971421" y="6345538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6092037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6144357" y="6345538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rgbClr val="FF0000"/>
                  </a:solidFill>
                </a:rPr>
                <a:t>F</a:t>
              </a:r>
              <a:endParaRPr lang="de-AT" sz="1000">
                <a:solidFill>
                  <a:srgbClr val="FF0000"/>
                </a:solidFill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6267209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6319529" y="6345538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6445075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6497395" y="6345538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rgbClr val="FF0000"/>
                  </a:solidFill>
                </a:rPr>
                <a:t>F</a:t>
              </a:r>
              <a:endParaRPr lang="de-AT" sz="1000">
                <a:solidFill>
                  <a:srgbClr val="FF0000"/>
                </a:solidFill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101783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0</a:t>
              </a:r>
              <a:endParaRPr lang="de-AT" sz="800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5276955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1</a:t>
              </a:r>
              <a:endParaRPr lang="de-AT" sz="80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5449891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2</a:t>
              </a:r>
              <a:endParaRPr lang="de-AT" sz="800"/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5625063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3</a:t>
              </a:r>
              <a:endParaRPr lang="de-AT" sz="800"/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5800225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4</a:t>
              </a:r>
              <a:endParaRPr lang="de-AT" sz="800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5975397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5</a:t>
              </a:r>
              <a:endParaRPr lang="de-AT" sz="800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6148333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6</a:t>
              </a:r>
              <a:endParaRPr lang="de-AT" sz="800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6323505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7</a:t>
              </a:r>
              <a:endParaRPr lang="de-AT" sz="800"/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6501371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8</a:t>
              </a:r>
              <a:endParaRPr lang="de-AT" sz="800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5641084" y="6505118"/>
              <a:ext cx="6412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p</a:t>
              </a:r>
              <a:endParaRPr lang="de-AT" sz="1000"/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6619282" y="6351230"/>
              <a:ext cx="175173" cy="142504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6671602" y="6345538"/>
              <a:ext cx="7854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solidFill>
                    <a:schemeClr val="accent2"/>
                  </a:solidFill>
                </a:rPr>
                <a:t>T</a:t>
              </a:r>
              <a:endParaRPr lang="de-AT" sz="1000">
                <a:solidFill>
                  <a:schemeClr val="accent2"/>
                </a:solidFill>
              </a:endParaRP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6675578" y="6216735"/>
              <a:ext cx="512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800" smtClean="0"/>
                <a:t>9</a:t>
              </a:r>
              <a:endParaRPr lang="de-AT" sz="800"/>
            </a:p>
          </p:txBody>
        </p:sp>
      </p:grpSp>
      <p:sp>
        <p:nvSpPr>
          <p:cNvPr id="205" name="TextBox 204"/>
          <p:cNvSpPr txBox="1"/>
          <p:nvPr/>
        </p:nvSpPr>
        <p:spPr>
          <a:xfrm>
            <a:off x="5461819" y="5016267"/>
            <a:ext cx="641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000" smtClean="0"/>
              <a:t>p</a:t>
            </a:r>
            <a:endParaRPr lang="de-AT" sz="1000"/>
          </a:p>
        </p:txBody>
      </p:sp>
    </p:spTree>
    <p:extLst>
      <p:ext uri="{BB962C8B-B14F-4D97-AF65-F5344CB8AC3E}">
        <p14:creationId xmlns:p14="http://schemas.microsoft.com/office/powerpoint/2010/main" val="140750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34B367-6FE1-40DB-97C6-1D6E61EFA57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en-US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Monatstage berechnen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746125" y="1233488"/>
            <a:ext cx="37258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Bisher mit Switch-Anweisung gelöst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050925" y="1814513"/>
            <a:ext cx="4910138" cy="18161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switch (month)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case 1: case 3: case 5: case 7: case 8: case 10: case 12: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days = 31; break;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case 4: case 6: case 9: case 11: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days = 30; break;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case 2: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days = 28;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62000" y="4098925"/>
            <a:ext cx="5453325" cy="1297464"/>
            <a:chOff x="762000" y="4098926"/>
            <a:chExt cx="5453325" cy="1297464"/>
          </a:xfrm>
        </p:grpSpPr>
        <p:sp>
          <p:nvSpPr>
            <p:cNvPr id="17415" name="Text Box 6"/>
            <p:cNvSpPr txBox="1">
              <a:spLocks noChangeArrowheads="1"/>
            </p:cNvSpPr>
            <p:nvPr/>
          </p:nvSpPr>
          <p:spPr bwMode="auto">
            <a:xfrm>
              <a:off x="762000" y="4098926"/>
              <a:ext cx="1976438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Besser mit Tabelle</a:t>
              </a:r>
            </a:p>
          </p:txBody>
        </p:sp>
        <p:sp>
          <p:nvSpPr>
            <p:cNvPr id="17416" name="Text Box 8"/>
            <p:cNvSpPr txBox="1">
              <a:spLocks noChangeArrowheads="1"/>
            </p:cNvSpPr>
            <p:nvPr/>
          </p:nvSpPr>
          <p:spPr bwMode="auto">
            <a:xfrm>
              <a:off x="1066800" y="4657726"/>
              <a:ext cx="5148525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int[]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dayTab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= {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, 31, 28, 31, 30, 31, 30, 31, 31, 30, 31, 30, 31};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days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dayTab[month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];</a:t>
              </a:r>
            </a:p>
          </p:txBody>
        </p:sp>
        <p:cxnSp>
          <p:nvCxnSpPr>
            <p:cNvPr id="3" name="Straight Arrow Connector 2"/>
            <p:cNvCxnSpPr/>
            <p:nvPr/>
          </p:nvCxnSpPr>
          <p:spPr bwMode="auto">
            <a:xfrm flipH="1">
              <a:off x="2407454" y="4578351"/>
              <a:ext cx="173038" cy="15875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18" name="TextBox 3"/>
            <p:cNvSpPr txBox="1">
              <a:spLocks noChangeArrowheads="1"/>
            </p:cNvSpPr>
            <p:nvPr/>
          </p:nvSpPr>
          <p:spPr bwMode="auto">
            <a:xfrm>
              <a:off x="2517857" y="4349949"/>
              <a:ext cx="7729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/>
                <a:t>Dummy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1130300" y="2851150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843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AB02C1-6E8C-449D-8EC8-1D6E3309DB64}" type="slidenum">
              <a:rPr lang="de-DE" altLang="de-DE" sz="1400" smtClean="0"/>
              <a:pPr/>
              <a:t>15</a:t>
            </a:fld>
            <a:endParaRPr lang="de-DE" altLang="de-DE" sz="1400" smtClean="0"/>
          </a:p>
        </p:txBody>
      </p:sp>
      <p:sp>
        <p:nvSpPr>
          <p:cNvPr id="18436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8481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5. Arrays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5.1	Eindimensionale Arrays</a:t>
            </a:r>
            <a:endParaRPr lang="de-AT" altLang="de-DE" sz="2000" i="1"/>
          </a:p>
          <a:p>
            <a:r>
              <a:rPr lang="de-AT" altLang="de-DE" sz="2000"/>
              <a:t>	5.2	Foreach-Schleife</a:t>
            </a:r>
          </a:p>
          <a:p>
            <a:r>
              <a:rPr lang="de-AT" altLang="de-DE" sz="2000"/>
              <a:t>	5.3	Beispiele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5.4	Mehrdimensionale Arrays</a:t>
            </a:r>
          </a:p>
          <a:p>
            <a:r>
              <a:rPr lang="de-AT" altLang="de-DE" sz="2000"/>
              <a:t>	5.5	Beispiel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200BEF-4406-4BD7-9B3B-B63BE99E407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z="140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Mehrdimensionale Arrays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69925" y="1241425"/>
            <a:ext cx="35750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Zweidimensionales Array</a:t>
            </a:r>
            <a:r>
              <a:rPr lang="de-AT" altLang="en-US" sz="1800"/>
              <a:t> </a:t>
            </a:r>
            <a:r>
              <a:rPr lang="de-AT" altLang="en-US" sz="1800">
                <a:sym typeface="Symbol" panose="05050102010706020507" pitchFamily="18" charset="2"/>
              </a:rPr>
              <a:t></a:t>
            </a:r>
            <a:r>
              <a:rPr lang="de-AT" altLang="en-US" sz="1800"/>
              <a:t> Matrix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447800" y="19034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631950" y="1906588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0,0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150938" y="1906588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2209800" y="19034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5" name="Rectangle 10"/>
          <p:cNvSpPr>
            <a:spLocks noChangeArrowheads="1"/>
          </p:cNvSpPr>
          <p:nvPr/>
        </p:nvSpPr>
        <p:spPr bwMode="auto">
          <a:xfrm>
            <a:off x="2971800" y="19034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6" name="Rectangle 12"/>
          <p:cNvSpPr>
            <a:spLocks noChangeArrowheads="1"/>
          </p:cNvSpPr>
          <p:nvPr/>
        </p:nvSpPr>
        <p:spPr bwMode="auto">
          <a:xfrm>
            <a:off x="1447800" y="22082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7" name="Text Box 13"/>
          <p:cNvSpPr txBox="1">
            <a:spLocks noChangeArrowheads="1"/>
          </p:cNvSpPr>
          <p:nvPr/>
        </p:nvSpPr>
        <p:spPr bwMode="auto">
          <a:xfrm>
            <a:off x="1150938" y="2211388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468" name="Rectangle 14"/>
          <p:cNvSpPr>
            <a:spLocks noChangeArrowheads="1"/>
          </p:cNvSpPr>
          <p:nvPr/>
        </p:nvSpPr>
        <p:spPr bwMode="auto">
          <a:xfrm>
            <a:off x="2209800" y="22082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9" name="Rectangle 15"/>
          <p:cNvSpPr>
            <a:spLocks noChangeArrowheads="1"/>
          </p:cNvSpPr>
          <p:nvPr/>
        </p:nvSpPr>
        <p:spPr bwMode="auto">
          <a:xfrm>
            <a:off x="2971800" y="22082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0" name="Rectangle 16"/>
          <p:cNvSpPr>
            <a:spLocks noChangeArrowheads="1"/>
          </p:cNvSpPr>
          <p:nvPr/>
        </p:nvSpPr>
        <p:spPr bwMode="auto">
          <a:xfrm>
            <a:off x="1447800" y="25130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1" name="Text Box 17"/>
          <p:cNvSpPr txBox="1">
            <a:spLocks noChangeArrowheads="1"/>
          </p:cNvSpPr>
          <p:nvPr/>
        </p:nvSpPr>
        <p:spPr bwMode="auto">
          <a:xfrm>
            <a:off x="1150938" y="2516188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472" name="Rectangle 18"/>
          <p:cNvSpPr>
            <a:spLocks noChangeArrowheads="1"/>
          </p:cNvSpPr>
          <p:nvPr/>
        </p:nvSpPr>
        <p:spPr bwMode="auto">
          <a:xfrm>
            <a:off x="2209800" y="25130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3" name="Rectangle 19"/>
          <p:cNvSpPr>
            <a:spLocks noChangeArrowheads="1"/>
          </p:cNvSpPr>
          <p:nvPr/>
        </p:nvSpPr>
        <p:spPr bwMode="auto">
          <a:xfrm>
            <a:off x="2971800" y="25130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4" name="Rectangle 20"/>
          <p:cNvSpPr>
            <a:spLocks noChangeArrowheads="1"/>
          </p:cNvSpPr>
          <p:nvPr/>
        </p:nvSpPr>
        <p:spPr bwMode="auto">
          <a:xfrm>
            <a:off x="1447800" y="28178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5" name="Text Box 21"/>
          <p:cNvSpPr txBox="1">
            <a:spLocks noChangeArrowheads="1"/>
          </p:cNvSpPr>
          <p:nvPr/>
        </p:nvSpPr>
        <p:spPr bwMode="auto">
          <a:xfrm>
            <a:off x="1150938" y="2820988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9476" name="Rectangle 22"/>
          <p:cNvSpPr>
            <a:spLocks noChangeArrowheads="1"/>
          </p:cNvSpPr>
          <p:nvPr/>
        </p:nvSpPr>
        <p:spPr bwMode="auto">
          <a:xfrm>
            <a:off x="2209800" y="28178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7" name="Rectangle 23"/>
          <p:cNvSpPr>
            <a:spLocks noChangeArrowheads="1"/>
          </p:cNvSpPr>
          <p:nvPr/>
        </p:nvSpPr>
        <p:spPr bwMode="auto">
          <a:xfrm>
            <a:off x="2971800" y="2817813"/>
            <a:ext cx="7620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150938" y="3711137"/>
            <a:ext cx="2455862" cy="1806575"/>
            <a:chOff x="4678363" y="4432300"/>
            <a:chExt cx="2455863" cy="1806575"/>
          </a:xfrm>
        </p:grpSpPr>
        <p:sp>
          <p:nvSpPr>
            <p:cNvPr id="19613" name="Text Box 78"/>
            <p:cNvSpPr txBox="1">
              <a:spLocks noChangeArrowheads="1"/>
            </p:cNvSpPr>
            <p:nvPr/>
          </p:nvSpPr>
          <p:spPr bwMode="auto">
            <a:xfrm>
              <a:off x="4678363" y="4432300"/>
              <a:ext cx="2455863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Deklaration und Erzeugung</a:t>
              </a:r>
            </a:p>
          </p:txBody>
        </p:sp>
        <p:sp>
          <p:nvSpPr>
            <p:cNvPr id="19614" name="Text Box 79"/>
            <p:cNvSpPr txBox="1">
              <a:spLocks noChangeArrowheads="1"/>
            </p:cNvSpPr>
            <p:nvPr/>
          </p:nvSpPr>
          <p:spPr bwMode="auto">
            <a:xfrm>
              <a:off x="4957763" y="4805363"/>
              <a:ext cx="1501775" cy="5238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int[][] a;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 = new int[4][3];</a:t>
              </a:r>
            </a:p>
          </p:txBody>
        </p:sp>
        <p:sp>
          <p:nvSpPr>
            <p:cNvPr id="19615" name="Text Box 80"/>
            <p:cNvSpPr txBox="1">
              <a:spLocks noChangeArrowheads="1"/>
            </p:cNvSpPr>
            <p:nvPr/>
          </p:nvSpPr>
          <p:spPr bwMode="auto">
            <a:xfrm>
              <a:off x="4694238" y="5557838"/>
              <a:ext cx="776288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Zugriff</a:t>
              </a:r>
            </a:p>
          </p:txBody>
        </p:sp>
        <p:sp>
          <p:nvSpPr>
            <p:cNvPr id="19616" name="Text Box 81"/>
            <p:cNvSpPr txBox="1">
              <a:spLocks noChangeArrowheads="1"/>
            </p:cNvSpPr>
            <p:nvPr/>
          </p:nvSpPr>
          <p:spPr bwMode="auto">
            <a:xfrm>
              <a:off x="4973638" y="5930900"/>
              <a:ext cx="1485900" cy="3079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a[i][j] = a[i][j+1];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901639" y="4084200"/>
            <a:ext cx="1803400" cy="1433512"/>
            <a:chOff x="6704013" y="4805363"/>
            <a:chExt cx="1803400" cy="1433512"/>
          </a:xfrm>
        </p:grpSpPr>
        <p:sp>
          <p:nvSpPr>
            <p:cNvPr id="19611" name="Text Box 79"/>
            <p:cNvSpPr txBox="1">
              <a:spLocks noChangeArrowheads="1"/>
            </p:cNvSpPr>
            <p:nvPr/>
          </p:nvSpPr>
          <p:spPr bwMode="auto">
            <a:xfrm>
              <a:off x="6704013" y="4805363"/>
              <a:ext cx="1803400" cy="52387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int[][][] b;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 = new int[2][4][3];</a:t>
              </a:r>
            </a:p>
          </p:txBody>
        </p:sp>
        <p:sp>
          <p:nvSpPr>
            <p:cNvPr id="19612" name="Text Box 81"/>
            <p:cNvSpPr txBox="1">
              <a:spLocks noChangeArrowheads="1"/>
            </p:cNvSpPr>
            <p:nvPr/>
          </p:nvSpPr>
          <p:spPr bwMode="auto">
            <a:xfrm>
              <a:off x="6719888" y="5930900"/>
              <a:ext cx="1787525" cy="30797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b[i][j][k] = a[i][j][k+1];</a:t>
              </a:r>
            </a:p>
          </p:txBody>
        </p:sp>
      </p:grpSp>
      <p:sp>
        <p:nvSpPr>
          <p:cNvPr id="19480" name="Text Box 99"/>
          <p:cNvSpPr txBox="1">
            <a:spLocks noChangeArrowheads="1"/>
          </p:cNvSpPr>
          <p:nvPr/>
        </p:nvSpPr>
        <p:spPr bwMode="auto">
          <a:xfrm>
            <a:off x="1687513" y="1620838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9481" name="Text Box 100"/>
          <p:cNvSpPr txBox="1">
            <a:spLocks noChangeArrowheads="1"/>
          </p:cNvSpPr>
          <p:nvPr/>
        </p:nvSpPr>
        <p:spPr bwMode="auto">
          <a:xfrm>
            <a:off x="2468563" y="1620838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482" name="Text Box 101"/>
          <p:cNvSpPr txBox="1">
            <a:spLocks noChangeArrowheads="1"/>
          </p:cNvSpPr>
          <p:nvPr/>
        </p:nvSpPr>
        <p:spPr bwMode="auto">
          <a:xfrm>
            <a:off x="3192463" y="1620838"/>
            <a:ext cx="269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483" name="Text Box 6"/>
          <p:cNvSpPr txBox="1">
            <a:spLocks noChangeArrowheads="1"/>
          </p:cNvSpPr>
          <p:nvPr/>
        </p:nvSpPr>
        <p:spPr bwMode="auto">
          <a:xfrm>
            <a:off x="2393950" y="1906588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0,1</a:t>
            </a:r>
          </a:p>
        </p:txBody>
      </p:sp>
      <p:sp>
        <p:nvSpPr>
          <p:cNvPr id="19484" name="Text Box 6"/>
          <p:cNvSpPr txBox="1">
            <a:spLocks noChangeArrowheads="1"/>
          </p:cNvSpPr>
          <p:nvPr/>
        </p:nvSpPr>
        <p:spPr bwMode="auto">
          <a:xfrm>
            <a:off x="3143250" y="1906588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0,2</a:t>
            </a:r>
          </a:p>
        </p:txBody>
      </p:sp>
      <p:sp>
        <p:nvSpPr>
          <p:cNvPr id="19485" name="Text Box 6"/>
          <p:cNvSpPr txBox="1">
            <a:spLocks noChangeArrowheads="1"/>
          </p:cNvSpPr>
          <p:nvPr/>
        </p:nvSpPr>
        <p:spPr bwMode="auto">
          <a:xfrm>
            <a:off x="1631950" y="2222500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1,0</a:t>
            </a:r>
          </a:p>
        </p:txBody>
      </p:sp>
      <p:sp>
        <p:nvSpPr>
          <p:cNvPr id="19486" name="Text Box 6"/>
          <p:cNvSpPr txBox="1">
            <a:spLocks noChangeArrowheads="1"/>
          </p:cNvSpPr>
          <p:nvPr/>
        </p:nvSpPr>
        <p:spPr bwMode="auto">
          <a:xfrm>
            <a:off x="2393950" y="2222500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1,1</a:t>
            </a:r>
          </a:p>
        </p:txBody>
      </p:sp>
      <p:sp>
        <p:nvSpPr>
          <p:cNvPr id="19487" name="Text Box 6"/>
          <p:cNvSpPr txBox="1">
            <a:spLocks noChangeArrowheads="1"/>
          </p:cNvSpPr>
          <p:nvPr/>
        </p:nvSpPr>
        <p:spPr bwMode="auto">
          <a:xfrm>
            <a:off x="3143250" y="2222500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</a:p>
        </p:txBody>
      </p:sp>
      <p:sp>
        <p:nvSpPr>
          <p:cNvPr id="19488" name="Text Box 6"/>
          <p:cNvSpPr txBox="1">
            <a:spLocks noChangeArrowheads="1"/>
          </p:cNvSpPr>
          <p:nvPr/>
        </p:nvSpPr>
        <p:spPr bwMode="auto">
          <a:xfrm>
            <a:off x="1631950" y="2524125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2,0</a:t>
            </a:r>
          </a:p>
        </p:txBody>
      </p:sp>
      <p:sp>
        <p:nvSpPr>
          <p:cNvPr id="19489" name="Text Box 6"/>
          <p:cNvSpPr txBox="1">
            <a:spLocks noChangeArrowheads="1"/>
          </p:cNvSpPr>
          <p:nvPr/>
        </p:nvSpPr>
        <p:spPr bwMode="auto">
          <a:xfrm>
            <a:off x="2393950" y="2524125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2,1</a:t>
            </a:r>
          </a:p>
        </p:txBody>
      </p:sp>
      <p:sp>
        <p:nvSpPr>
          <p:cNvPr id="19490" name="Text Box 6"/>
          <p:cNvSpPr txBox="1">
            <a:spLocks noChangeArrowheads="1"/>
          </p:cNvSpPr>
          <p:nvPr/>
        </p:nvSpPr>
        <p:spPr bwMode="auto">
          <a:xfrm>
            <a:off x="3143250" y="2524125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2,2</a:t>
            </a:r>
          </a:p>
        </p:txBody>
      </p:sp>
      <p:sp>
        <p:nvSpPr>
          <p:cNvPr id="19491" name="Text Box 6"/>
          <p:cNvSpPr txBox="1">
            <a:spLocks noChangeArrowheads="1"/>
          </p:cNvSpPr>
          <p:nvPr/>
        </p:nvSpPr>
        <p:spPr bwMode="auto">
          <a:xfrm>
            <a:off x="1631950" y="2828925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3,0</a:t>
            </a:r>
          </a:p>
        </p:txBody>
      </p:sp>
      <p:sp>
        <p:nvSpPr>
          <p:cNvPr id="19492" name="Text Box 6"/>
          <p:cNvSpPr txBox="1">
            <a:spLocks noChangeArrowheads="1"/>
          </p:cNvSpPr>
          <p:nvPr/>
        </p:nvSpPr>
        <p:spPr bwMode="auto">
          <a:xfrm>
            <a:off x="2393950" y="2828925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3,1</a:t>
            </a:r>
          </a:p>
        </p:txBody>
      </p:sp>
      <p:sp>
        <p:nvSpPr>
          <p:cNvPr id="19493" name="Text Box 6"/>
          <p:cNvSpPr txBox="1">
            <a:spLocks noChangeArrowheads="1"/>
          </p:cNvSpPr>
          <p:nvPr/>
        </p:nvSpPr>
        <p:spPr bwMode="auto">
          <a:xfrm>
            <a:off x="3143250" y="2828925"/>
            <a:ext cx="414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3,2</a:t>
            </a: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4451350" y="1241425"/>
            <a:ext cx="3481388" cy="2493963"/>
            <a:chOff x="4451687" y="1241425"/>
            <a:chExt cx="3481146" cy="2494547"/>
          </a:xfrm>
        </p:grpSpPr>
        <p:sp>
          <p:nvSpPr>
            <p:cNvPr id="19496" name="Text Box 6"/>
            <p:cNvSpPr txBox="1">
              <a:spLocks noChangeArrowheads="1"/>
            </p:cNvSpPr>
            <p:nvPr/>
          </p:nvSpPr>
          <p:spPr bwMode="auto">
            <a:xfrm>
              <a:off x="6776315" y="2361491"/>
              <a:ext cx="413896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1,2</a:t>
              </a:r>
            </a:p>
          </p:txBody>
        </p:sp>
        <p:sp>
          <p:nvSpPr>
            <p:cNvPr id="19497" name="Text Box 6"/>
            <p:cNvSpPr txBox="1">
              <a:spLocks noChangeArrowheads="1"/>
            </p:cNvSpPr>
            <p:nvPr/>
          </p:nvSpPr>
          <p:spPr bwMode="auto">
            <a:xfrm>
              <a:off x="6776315" y="2663176"/>
              <a:ext cx="413896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2,2</a:t>
              </a:r>
            </a:p>
          </p:txBody>
        </p:sp>
        <p:sp>
          <p:nvSpPr>
            <p:cNvPr id="19498" name="Text Box 6"/>
            <p:cNvSpPr txBox="1">
              <a:spLocks noChangeArrowheads="1"/>
            </p:cNvSpPr>
            <p:nvPr/>
          </p:nvSpPr>
          <p:spPr bwMode="auto">
            <a:xfrm>
              <a:off x="6776315" y="2967976"/>
              <a:ext cx="413896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3,2</a:t>
              </a:r>
            </a:p>
          </p:txBody>
        </p:sp>
        <p:sp>
          <p:nvSpPr>
            <p:cNvPr id="19499" name="Rectangle 5"/>
            <p:cNvSpPr>
              <a:spLocks noChangeArrowheads="1"/>
            </p:cNvSpPr>
            <p:nvPr/>
          </p:nvSpPr>
          <p:spPr bwMode="auto">
            <a:xfrm>
              <a:off x="4854021" y="22568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0" name="Text Box 6"/>
            <p:cNvSpPr txBox="1">
              <a:spLocks noChangeArrowheads="1"/>
            </p:cNvSpPr>
            <p:nvPr/>
          </p:nvSpPr>
          <p:spPr bwMode="auto">
            <a:xfrm>
              <a:off x="4974416" y="2267718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</a:t>
              </a:r>
              <a:r>
                <a:rPr lang="de-AT" altLang="en-US" sz="1200" baseline="-250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de-AT" altLang="en-US" sz="1200" baseline="-2500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9501" name="Rectangle 8"/>
            <p:cNvSpPr>
              <a:spLocks noChangeArrowheads="1"/>
            </p:cNvSpPr>
            <p:nvPr/>
          </p:nvSpPr>
          <p:spPr bwMode="auto">
            <a:xfrm>
              <a:off x="5616021" y="22568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2" name="Rectangle 10"/>
            <p:cNvSpPr>
              <a:spLocks noChangeArrowheads="1"/>
            </p:cNvSpPr>
            <p:nvPr/>
          </p:nvSpPr>
          <p:spPr bwMode="auto">
            <a:xfrm>
              <a:off x="6378021" y="22568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3" name="Rectangle 12"/>
            <p:cNvSpPr>
              <a:spLocks noChangeArrowheads="1"/>
            </p:cNvSpPr>
            <p:nvPr/>
          </p:nvSpPr>
          <p:spPr bwMode="auto">
            <a:xfrm>
              <a:off x="4854021" y="25616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4" name="Rectangle 14"/>
            <p:cNvSpPr>
              <a:spLocks noChangeArrowheads="1"/>
            </p:cNvSpPr>
            <p:nvPr/>
          </p:nvSpPr>
          <p:spPr bwMode="auto">
            <a:xfrm>
              <a:off x="5616021" y="25616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5" name="Rectangle 15"/>
            <p:cNvSpPr>
              <a:spLocks noChangeArrowheads="1"/>
            </p:cNvSpPr>
            <p:nvPr/>
          </p:nvSpPr>
          <p:spPr bwMode="auto">
            <a:xfrm>
              <a:off x="6378021" y="25616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6" name="Rectangle 16"/>
            <p:cNvSpPr>
              <a:spLocks noChangeArrowheads="1"/>
            </p:cNvSpPr>
            <p:nvPr/>
          </p:nvSpPr>
          <p:spPr bwMode="auto">
            <a:xfrm>
              <a:off x="4854021" y="28664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7" name="Rectangle 18"/>
            <p:cNvSpPr>
              <a:spLocks noChangeArrowheads="1"/>
            </p:cNvSpPr>
            <p:nvPr/>
          </p:nvSpPr>
          <p:spPr bwMode="auto">
            <a:xfrm>
              <a:off x="5616021" y="28664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8" name="Rectangle 19"/>
            <p:cNvSpPr>
              <a:spLocks noChangeArrowheads="1"/>
            </p:cNvSpPr>
            <p:nvPr/>
          </p:nvSpPr>
          <p:spPr bwMode="auto">
            <a:xfrm>
              <a:off x="6378021" y="28664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9" name="Rectangle 20"/>
            <p:cNvSpPr>
              <a:spLocks noChangeArrowheads="1"/>
            </p:cNvSpPr>
            <p:nvPr/>
          </p:nvSpPr>
          <p:spPr bwMode="auto">
            <a:xfrm>
              <a:off x="4854021" y="31712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10" name="Rectangle 22"/>
            <p:cNvSpPr>
              <a:spLocks noChangeArrowheads="1"/>
            </p:cNvSpPr>
            <p:nvPr/>
          </p:nvSpPr>
          <p:spPr bwMode="auto">
            <a:xfrm>
              <a:off x="5616021" y="31712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11" name="Rectangle 23"/>
            <p:cNvSpPr>
              <a:spLocks noChangeArrowheads="1"/>
            </p:cNvSpPr>
            <p:nvPr/>
          </p:nvSpPr>
          <p:spPr bwMode="auto">
            <a:xfrm>
              <a:off x="6378021" y="3171231"/>
              <a:ext cx="762000" cy="3048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12" name="Text Box 6"/>
            <p:cNvSpPr txBox="1">
              <a:spLocks noChangeArrowheads="1"/>
            </p:cNvSpPr>
            <p:nvPr/>
          </p:nvSpPr>
          <p:spPr bwMode="auto">
            <a:xfrm>
              <a:off x="5736416" y="2267718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0,0,</a:t>
              </a:r>
              <a:r>
                <a:rPr lang="de-AT" altLang="en-US" sz="1200" baseline="-2500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513" name="Text Box 6"/>
            <p:cNvSpPr txBox="1">
              <a:spLocks noChangeArrowheads="1"/>
            </p:cNvSpPr>
            <p:nvPr/>
          </p:nvSpPr>
          <p:spPr bwMode="auto">
            <a:xfrm>
              <a:off x="6485690" y="2267718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0,0,</a:t>
              </a:r>
              <a:r>
                <a:rPr lang="de-AT" altLang="en-US" sz="1200" baseline="-2500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9514" name="Text Box 6"/>
            <p:cNvSpPr txBox="1">
              <a:spLocks noChangeArrowheads="1"/>
            </p:cNvSpPr>
            <p:nvPr/>
          </p:nvSpPr>
          <p:spPr bwMode="auto">
            <a:xfrm>
              <a:off x="4974416" y="2575678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</a:t>
              </a:r>
              <a:r>
                <a:rPr lang="de-AT" altLang="en-US" sz="1200" baseline="-250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,0</a:t>
              </a:r>
            </a:p>
          </p:txBody>
        </p:sp>
        <p:sp>
          <p:nvSpPr>
            <p:cNvPr id="19515" name="Text Box 6"/>
            <p:cNvSpPr txBox="1">
              <a:spLocks noChangeArrowheads="1"/>
            </p:cNvSpPr>
            <p:nvPr/>
          </p:nvSpPr>
          <p:spPr bwMode="auto">
            <a:xfrm>
              <a:off x="5736416" y="2575678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0,1,1</a:t>
              </a:r>
            </a:p>
          </p:txBody>
        </p:sp>
        <p:sp>
          <p:nvSpPr>
            <p:cNvPr id="19516" name="Text Box 6"/>
            <p:cNvSpPr txBox="1">
              <a:spLocks noChangeArrowheads="1"/>
            </p:cNvSpPr>
            <p:nvPr/>
          </p:nvSpPr>
          <p:spPr bwMode="auto">
            <a:xfrm>
              <a:off x="6485690" y="2575678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0,1,2</a:t>
              </a:r>
            </a:p>
          </p:txBody>
        </p:sp>
        <p:sp>
          <p:nvSpPr>
            <p:cNvPr id="19517" name="Text Box 6"/>
            <p:cNvSpPr txBox="1">
              <a:spLocks noChangeArrowheads="1"/>
            </p:cNvSpPr>
            <p:nvPr/>
          </p:nvSpPr>
          <p:spPr bwMode="auto">
            <a:xfrm>
              <a:off x="4974416" y="2877363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</a:t>
              </a:r>
              <a:r>
                <a:rPr lang="de-AT" altLang="en-US" sz="1200" baseline="-250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,0</a:t>
              </a:r>
            </a:p>
          </p:txBody>
        </p:sp>
        <p:sp>
          <p:nvSpPr>
            <p:cNvPr id="19518" name="Text Box 6"/>
            <p:cNvSpPr txBox="1">
              <a:spLocks noChangeArrowheads="1"/>
            </p:cNvSpPr>
            <p:nvPr/>
          </p:nvSpPr>
          <p:spPr bwMode="auto">
            <a:xfrm>
              <a:off x="5736416" y="2877363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0,2,1</a:t>
              </a:r>
            </a:p>
          </p:txBody>
        </p:sp>
        <p:sp>
          <p:nvSpPr>
            <p:cNvPr id="19519" name="Text Box 6"/>
            <p:cNvSpPr txBox="1">
              <a:spLocks noChangeArrowheads="1"/>
            </p:cNvSpPr>
            <p:nvPr/>
          </p:nvSpPr>
          <p:spPr bwMode="auto">
            <a:xfrm>
              <a:off x="6485690" y="2877363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0,2,2</a:t>
              </a:r>
            </a:p>
          </p:txBody>
        </p:sp>
        <p:sp>
          <p:nvSpPr>
            <p:cNvPr id="19520" name="Text Box 6"/>
            <p:cNvSpPr txBox="1">
              <a:spLocks noChangeArrowheads="1"/>
            </p:cNvSpPr>
            <p:nvPr/>
          </p:nvSpPr>
          <p:spPr bwMode="auto">
            <a:xfrm>
              <a:off x="4974416" y="3182163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</a:t>
              </a:r>
              <a:r>
                <a:rPr lang="de-AT" altLang="en-US" sz="1200" baseline="-250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,0</a:t>
              </a:r>
            </a:p>
          </p:txBody>
        </p:sp>
        <p:sp>
          <p:nvSpPr>
            <p:cNvPr id="19521" name="Text Box 6"/>
            <p:cNvSpPr txBox="1">
              <a:spLocks noChangeArrowheads="1"/>
            </p:cNvSpPr>
            <p:nvPr/>
          </p:nvSpPr>
          <p:spPr bwMode="auto">
            <a:xfrm>
              <a:off x="5736416" y="3182163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0,3,1</a:t>
              </a:r>
            </a:p>
          </p:txBody>
        </p:sp>
        <p:sp>
          <p:nvSpPr>
            <p:cNvPr id="19522" name="Text Box 6"/>
            <p:cNvSpPr txBox="1">
              <a:spLocks noChangeArrowheads="1"/>
            </p:cNvSpPr>
            <p:nvPr/>
          </p:nvSpPr>
          <p:spPr bwMode="auto">
            <a:xfrm>
              <a:off x="6485690" y="3182163"/>
              <a:ext cx="50045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0,3,2</a:t>
              </a:r>
            </a:p>
          </p:txBody>
        </p:sp>
        <p:cxnSp>
          <p:nvCxnSpPr>
            <p:cNvPr id="19523" name="Straight Connector 9"/>
            <p:cNvCxnSpPr>
              <a:cxnSpLocks noChangeShapeType="1"/>
            </p:cNvCxnSpPr>
            <p:nvPr/>
          </p:nvCxnSpPr>
          <p:spPr bwMode="auto">
            <a:xfrm flipV="1">
              <a:off x="4854021" y="2042644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24" name="Straight Connector 162"/>
            <p:cNvCxnSpPr>
              <a:cxnSpLocks noChangeShapeType="1"/>
            </p:cNvCxnSpPr>
            <p:nvPr/>
          </p:nvCxnSpPr>
          <p:spPr bwMode="auto">
            <a:xfrm flipV="1">
              <a:off x="5623164" y="2042644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25" name="Straight Connector 163"/>
            <p:cNvCxnSpPr>
              <a:cxnSpLocks noChangeShapeType="1"/>
            </p:cNvCxnSpPr>
            <p:nvPr/>
          </p:nvCxnSpPr>
          <p:spPr bwMode="auto">
            <a:xfrm flipV="1">
              <a:off x="6370436" y="2042644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26" name="Straight Connector 164"/>
            <p:cNvCxnSpPr>
              <a:cxnSpLocks noChangeShapeType="1"/>
            </p:cNvCxnSpPr>
            <p:nvPr/>
          </p:nvCxnSpPr>
          <p:spPr bwMode="auto">
            <a:xfrm flipV="1">
              <a:off x="7140021" y="2042644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27" name="Straight Connector 165"/>
            <p:cNvCxnSpPr>
              <a:cxnSpLocks noChangeShapeType="1"/>
            </p:cNvCxnSpPr>
            <p:nvPr/>
          </p:nvCxnSpPr>
          <p:spPr bwMode="auto">
            <a:xfrm flipV="1">
              <a:off x="7140021" y="2337195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28" name="Straight Connector 166"/>
            <p:cNvCxnSpPr>
              <a:cxnSpLocks noChangeShapeType="1"/>
            </p:cNvCxnSpPr>
            <p:nvPr/>
          </p:nvCxnSpPr>
          <p:spPr bwMode="auto">
            <a:xfrm flipV="1">
              <a:off x="7140021" y="2654683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29" name="Straight Connector 167"/>
            <p:cNvCxnSpPr>
              <a:cxnSpLocks noChangeShapeType="1"/>
            </p:cNvCxnSpPr>
            <p:nvPr/>
          </p:nvCxnSpPr>
          <p:spPr bwMode="auto">
            <a:xfrm flipV="1">
              <a:off x="7140021" y="2960578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0" name="Straight Connector 168"/>
            <p:cNvCxnSpPr>
              <a:cxnSpLocks noChangeShapeType="1"/>
            </p:cNvCxnSpPr>
            <p:nvPr/>
          </p:nvCxnSpPr>
          <p:spPr bwMode="auto">
            <a:xfrm flipV="1">
              <a:off x="7140021" y="3258284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1" name="Straight Connector 11"/>
            <p:cNvCxnSpPr>
              <a:cxnSpLocks noChangeShapeType="1"/>
            </p:cNvCxnSpPr>
            <p:nvPr/>
          </p:nvCxnSpPr>
          <p:spPr bwMode="auto">
            <a:xfrm>
              <a:off x="5081034" y="2042599"/>
              <a:ext cx="228600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2" name="Straight Connector 13"/>
            <p:cNvCxnSpPr>
              <a:cxnSpLocks noChangeShapeType="1"/>
            </p:cNvCxnSpPr>
            <p:nvPr/>
          </p:nvCxnSpPr>
          <p:spPr bwMode="auto">
            <a:xfrm>
              <a:off x="7367034" y="2042599"/>
              <a:ext cx="0" cy="12156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3" name="Straight Connector 173"/>
            <p:cNvCxnSpPr>
              <a:cxnSpLocks noChangeShapeType="1"/>
            </p:cNvCxnSpPr>
            <p:nvPr/>
          </p:nvCxnSpPr>
          <p:spPr bwMode="auto">
            <a:xfrm flipV="1">
              <a:off x="5075298" y="1828464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4" name="Straight Connector 174"/>
            <p:cNvCxnSpPr>
              <a:cxnSpLocks noChangeShapeType="1"/>
            </p:cNvCxnSpPr>
            <p:nvPr/>
          </p:nvCxnSpPr>
          <p:spPr bwMode="auto">
            <a:xfrm flipV="1">
              <a:off x="5844441" y="1828464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5" name="Straight Connector 175"/>
            <p:cNvCxnSpPr>
              <a:cxnSpLocks noChangeShapeType="1"/>
            </p:cNvCxnSpPr>
            <p:nvPr/>
          </p:nvCxnSpPr>
          <p:spPr bwMode="auto">
            <a:xfrm flipV="1">
              <a:off x="6591713" y="1828464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6" name="Straight Connector 176"/>
            <p:cNvCxnSpPr>
              <a:cxnSpLocks noChangeShapeType="1"/>
            </p:cNvCxnSpPr>
            <p:nvPr/>
          </p:nvCxnSpPr>
          <p:spPr bwMode="auto">
            <a:xfrm flipV="1">
              <a:off x="7361298" y="2123015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7" name="Straight Connector 177"/>
            <p:cNvCxnSpPr>
              <a:cxnSpLocks noChangeShapeType="1"/>
            </p:cNvCxnSpPr>
            <p:nvPr/>
          </p:nvCxnSpPr>
          <p:spPr bwMode="auto">
            <a:xfrm flipV="1">
              <a:off x="7361298" y="2440503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8" name="Straight Connector 178"/>
            <p:cNvCxnSpPr>
              <a:cxnSpLocks noChangeShapeType="1"/>
            </p:cNvCxnSpPr>
            <p:nvPr/>
          </p:nvCxnSpPr>
          <p:spPr bwMode="auto">
            <a:xfrm flipV="1">
              <a:off x="7361298" y="2746398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39" name="Straight Connector 179"/>
            <p:cNvCxnSpPr>
              <a:cxnSpLocks noChangeShapeType="1"/>
            </p:cNvCxnSpPr>
            <p:nvPr/>
          </p:nvCxnSpPr>
          <p:spPr bwMode="auto">
            <a:xfrm flipV="1">
              <a:off x="7361298" y="3044104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40" name="Straight Connector 180"/>
            <p:cNvCxnSpPr>
              <a:cxnSpLocks noChangeShapeType="1"/>
            </p:cNvCxnSpPr>
            <p:nvPr/>
          </p:nvCxnSpPr>
          <p:spPr bwMode="auto">
            <a:xfrm>
              <a:off x="5302311" y="1828419"/>
              <a:ext cx="228600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41" name="Straight Connector 181"/>
            <p:cNvCxnSpPr>
              <a:cxnSpLocks noChangeShapeType="1"/>
            </p:cNvCxnSpPr>
            <p:nvPr/>
          </p:nvCxnSpPr>
          <p:spPr bwMode="auto">
            <a:xfrm>
              <a:off x="7588311" y="1828419"/>
              <a:ext cx="0" cy="121568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42" name="Straight Connector 182"/>
            <p:cNvCxnSpPr>
              <a:cxnSpLocks noChangeShapeType="1"/>
            </p:cNvCxnSpPr>
            <p:nvPr/>
          </p:nvCxnSpPr>
          <p:spPr bwMode="auto">
            <a:xfrm flipV="1">
              <a:off x="7367034" y="1823935"/>
              <a:ext cx="227013" cy="21712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543" name="Text Box 6"/>
            <p:cNvSpPr txBox="1">
              <a:spLocks noChangeArrowheads="1"/>
            </p:cNvSpPr>
            <p:nvPr/>
          </p:nvSpPr>
          <p:spPr bwMode="auto">
            <a:xfrm>
              <a:off x="5093760" y="1996998"/>
              <a:ext cx="5004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,0,0</a:t>
              </a:r>
            </a:p>
          </p:txBody>
        </p:sp>
        <p:sp>
          <p:nvSpPr>
            <p:cNvPr id="19544" name="Text Box 6"/>
            <p:cNvSpPr txBox="1">
              <a:spLocks noChangeArrowheads="1"/>
            </p:cNvSpPr>
            <p:nvPr/>
          </p:nvSpPr>
          <p:spPr bwMode="auto">
            <a:xfrm>
              <a:off x="5855760" y="1996998"/>
              <a:ext cx="5004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0,0,1</a:t>
              </a:r>
            </a:p>
          </p:txBody>
        </p:sp>
        <p:sp>
          <p:nvSpPr>
            <p:cNvPr id="19545" name="Text Box 6"/>
            <p:cNvSpPr txBox="1">
              <a:spLocks noChangeArrowheads="1"/>
            </p:cNvSpPr>
            <p:nvPr/>
          </p:nvSpPr>
          <p:spPr bwMode="auto">
            <a:xfrm>
              <a:off x="6605034" y="1996998"/>
              <a:ext cx="5004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0,0,2</a:t>
              </a:r>
            </a:p>
          </p:txBody>
        </p:sp>
        <p:sp>
          <p:nvSpPr>
            <p:cNvPr id="19546" name="Text Box 6"/>
            <p:cNvSpPr txBox="1">
              <a:spLocks noChangeArrowheads="1"/>
            </p:cNvSpPr>
            <p:nvPr/>
          </p:nvSpPr>
          <p:spPr bwMode="auto">
            <a:xfrm>
              <a:off x="5291821" y="1774145"/>
              <a:ext cx="5004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,0,0</a:t>
              </a:r>
            </a:p>
          </p:txBody>
        </p:sp>
        <p:sp>
          <p:nvSpPr>
            <p:cNvPr id="19547" name="Text Box 6"/>
            <p:cNvSpPr txBox="1">
              <a:spLocks noChangeArrowheads="1"/>
            </p:cNvSpPr>
            <p:nvPr/>
          </p:nvSpPr>
          <p:spPr bwMode="auto">
            <a:xfrm>
              <a:off x="6053821" y="1774145"/>
              <a:ext cx="5004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1,0,1</a:t>
              </a:r>
            </a:p>
          </p:txBody>
        </p:sp>
        <p:sp>
          <p:nvSpPr>
            <p:cNvPr id="19548" name="Text Box 6"/>
            <p:cNvSpPr txBox="1">
              <a:spLocks noChangeArrowheads="1"/>
            </p:cNvSpPr>
            <p:nvPr/>
          </p:nvSpPr>
          <p:spPr bwMode="auto">
            <a:xfrm>
              <a:off x="6803095" y="1774145"/>
              <a:ext cx="5004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200" baseline="-25000">
                  <a:latin typeface="Arial" panose="020B0604020202020204" pitchFamily="34" charset="0"/>
                  <a:cs typeface="Arial" panose="020B0604020202020204" pitchFamily="34" charset="0"/>
                </a:rPr>
                <a:t>1,0,2</a:t>
              </a:r>
            </a:p>
          </p:txBody>
        </p:sp>
        <p:sp>
          <p:nvSpPr>
            <p:cNvPr id="19549" name="Text Box 6"/>
            <p:cNvSpPr txBox="1">
              <a:spLocks noChangeArrowheads="1"/>
            </p:cNvSpPr>
            <p:nvPr/>
          </p:nvSpPr>
          <p:spPr bwMode="auto">
            <a:xfrm rot="-2700000">
              <a:off x="7027665" y="2193505"/>
              <a:ext cx="42030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9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900" baseline="-25000">
                  <a:latin typeface="Arial" panose="020B0604020202020204" pitchFamily="34" charset="0"/>
                  <a:cs typeface="Arial" panose="020B0604020202020204" pitchFamily="34" charset="0"/>
                </a:rPr>
                <a:t>0,0,2</a:t>
              </a:r>
            </a:p>
          </p:txBody>
        </p:sp>
        <p:sp>
          <p:nvSpPr>
            <p:cNvPr id="19550" name="Text Box 6"/>
            <p:cNvSpPr txBox="1">
              <a:spLocks noChangeArrowheads="1"/>
            </p:cNvSpPr>
            <p:nvPr/>
          </p:nvSpPr>
          <p:spPr bwMode="auto">
            <a:xfrm rot="-2700000">
              <a:off x="7021930" y="2479194"/>
              <a:ext cx="42030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9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900" baseline="-25000">
                  <a:latin typeface="Arial" panose="020B0604020202020204" pitchFamily="34" charset="0"/>
                  <a:cs typeface="Arial" panose="020B0604020202020204" pitchFamily="34" charset="0"/>
                </a:rPr>
                <a:t>0,1,2</a:t>
              </a:r>
            </a:p>
          </p:txBody>
        </p:sp>
        <p:sp>
          <p:nvSpPr>
            <p:cNvPr id="19551" name="Text Box 6"/>
            <p:cNvSpPr txBox="1">
              <a:spLocks noChangeArrowheads="1"/>
            </p:cNvSpPr>
            <p:nvPr/>
          </p:nvSpPr>
          <p:spPr bwMode="auto">
            <a:xfrm rot="-2700000">
              <a:off x="7034438" y="2772422"/>
              <a:ext cx="42030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9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900" baseline="-25000">
                  <a:latin typeface="Arial" panose="020B0604020202020204" pitchFamily="34" charset="0"/>
                  <a:cs typeface="Arial" panose="020B0604020202020204" pitchFamily="34" charset="0"/>
                </a:rPr>
                <a:t>0,2,2</a:t>
              </a:r>
            </a:p>
          </p:txBody>
        </p:sp>
        <p:sp>
          <p:nvSpPr>
            <p:cNvPr id="19552" name="Text Box 6"/>
            <p:cNvSpPr txBox="1">
              <a:spLocks noChangeArrowheads="1"/>
            </p:cNvSpPr>
            <p:nvPr/>
          </p:nvSpPr>
          <p:spPr bwMode="auto">
            <a:xfrm rot="-2700000">
              <a:off x="7034438" y="3058788"/>
              <a:ext cx="42030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9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900" baseline="-25000">
                  <a:latin typeface="Arial" panose="020B0604020202020204" pitchFamily="34" charset="0"/>
                  <a:cs typeface="Arial" panose="020B0604020202020204" pitchFamily="34" charset="0"/>
                </a:rPr>
                <a:t>0,3,2</a:t>
              </a:r>
            </a:p>
          </p:txBody>
        </p:sp>
        <p:sp>
          <p:nvSpPr>
            <p:cNvPr id="19553" name="Text Box 6"/>
            <p:cNvSpPr txBox="1">
              <a:spLocks noChangeArrowheads="1"/>
            </p:cNvSpPr>
            <p:nvPr/>
          </p:nvSpPr>
          <p:spPr bwMode="auto">
            <a:xfrm rot="-2700000">
              <a:off x="7259151" y="1959045"/>
              <a:ext cx="42030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9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900" baseline="-25000">
                  <a:latin typeface="Arial" panose="020B0604020202020204" pitchFamily="34" charset="0"/>
                  <a:cs typeface="Arial" panose="020B0604020202020204" pitchFamily="34" charset="0"/>
                </a:rPr>
                <a:t>1,0,2</a:t>
              </a:r>
            </a:p>
          </p:txBody>
        </p:sp>
        <p:sp>
          <p:nvSpPr>
            <p:cNvPr id="19554" name="Text Box 6"/>
            <p:cNvSpPr txBox="1">
              <a:spLocks noChangeArrowheads="1"/>
            </p:cNvSpPr>
            <p:nvPr/>
          </p:nvSpPr>
          <p:spPr bwMode="auto">
            <a:xfrm rot="-2700000">
              <a:off x="7253416" y="2244734"/>
              <a:ext cx="42030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9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900" baseline="-25000">
                  <a:latin typeface="Arial" panose="020B0604020202020204" pitchFamily="34" charset="0"/>
                  <a:cs typeface="Arial" panose="020B0604020202020204" pitchFamily="34" charset="0"/>
                </a:rPr>
                <a:t>1,1,2</a:t>
              </a:r>
            </a:p>
          </p:txBody>
        </p:sp>
        <p:sp>
          <p:nvSpPr>
            <p:cNvPr id="19555" name="Text Box 6"/>
            <p:cNvSpPr txBox="1">
              <a:spLocks noChangeArrowheads="1"/>
            </p:cNvSpPr>
            <p:nvPr/>
          </p:nvSpPr>
          <p:spPr bwMode="auto">
            <a:xfrm rot="-2700000">
              <a:off x="7265924" y="2537962"/>
              <a:ext cx="42030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9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900" baseline="-25000">
                  <a:latin typeface="Arial" panose="020B0604020202020204" pitchFamily="34" charset="0"/>
                  <a:cs typeface="Arial" panose="020B0604020202020204" pitchFamily="34" charset="0"/>
                </a:rPr>
                <a:t>1,2,2</a:t>
              </a:r>
            </a:p>
          </p:txBody>
        </p:sp>
        <p:sp>
          <p:nvSpPr>
            <p:cNvPr id="19556" name="Text Box 6"/>
            <p:cNvSpPr txBox="1">
              <a:spLocks noChangeArrowheads="1"/>
            </p:cNvSpPr>
            <p:nvPr/>
          </p:nvSpPr>
          <p:spPr bwMode="auto">
            <a:xfrm rot="-2700000">
              <a:off x="7265924" y="2824328"/>
              <a:ext cx="42030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9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900" baseline="-25000">
                  <a:latin typeface="Arial" panose="020B0604020202020204" pitchFamily="34" charset="0"/>
                  <a:cs typeface="Arial" panose="020B0604020202020204" pitchFamily="34" charset="0"/>
                </a:rPr>
                <a:t>1,3,2</a:t>
              </a:r>
            </a:p>
          </p:txBody>
        </p:sp>
        <p:sp>
          <p:nvSpPr>
            <p:cNvPr id="19557" name="Text Box 4"/>
            <p:cNvSpPr txBox="1">
              <a:spLocks noChangeArrowheads="1"/>
            </p:cNvSpPr>
            <p:nvPr/>
          </p:nvSpPr>
          <p:spPr bwMode="auto">
            <a:xfrm>
              <a:off x="4451687" y="1241425"/>
              <a:ext cx="348114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Dreidimensionales Array</a:t>
              </a:r>
              <a:r>
                <a:rPr lang="de-AT" altLang="en-US" sz="1800"/>
                <a:t> </a:t>
              </a:r>
              <a:r>
                <a:rPr lang="de-AT" altLang="en-US" sz="1800">
                  <a:sym typeface="Symbol" panose="05050102010706020507" pitchFamily="18" charset="2"/>
                </a:rPr>
                <a:t></a:t>
              </a:r>
              <a:r>
                <a:rPr lang="de-AT" altLang="en-US" sz="1800"/>
                <a:t> Cubus</a:t>
              </a:r>
            </a:p>
          </p:txBody>
        </p:sp>
        <p:sp>
          <p:nvSpPr>
            <p:cNvPr id="19558" name="Text Box 7"/>
            <p:cNvSpPr txBox="1">
              <a:spLocks noChangeArrowheads="1"/>
            </p:cNvSpPr>
            <p:nvPr/>
          </p:nvSpPr>
          <p:spPr bwMode="auto">
            <a:xfrm>
              <a:off x="4581062" y="2278444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9559" name="Text Box 13"/>
            <p:cNvSpPr txBox="1">
              <a:spLocks noChangeArrowheads="1"/>
            </p:cNvSpPr>
            <p:nvPr/>
          </p:nvSpPr>
          <p:spPr bwMode="auto">
            <a:xfrm>
              <a:off x="4581062" y="2583244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560" name="Text Box 7"/>
            <p:cNvSpPr txBox="1">
              <a:spLocks noChangeArrowheads="1"/>
            </p:cNvSpPr>
            <p:nvPr/>
          </p:nvSpPr>
          <p:spPr bwMode="auto">
            <a:xfrm>
              <a:off x="4581062" y="2889030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9561" name="Text Box 13"/>
            <p:cNvSpPr txBox="1">
              <a:spLocks noChangeArrowheads="1"/>
            </p:cNvSpPr>
            <p:nvPr/>
          </p:nvSpPr>
          <p:spPr bwMode="auto">
            <a:xfrm>
              <a:off x="4581062" y="3193830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9562" name="Text Box 7"/>
            <p:cNvSpPr txBox="1">
              <a:spLocks noChangeArrowheads="1"/>
            </p:cNvSpPr>
            <p:nvPr/>
          </p:nvSpPr>
          <p:spPr bwMode="auto">
            <a:xfrm>
              <a:off x="4728199" y="1955374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9563" name="Text Box 7"/>
            <p:cNvSpPr txBox="1">
              <a:spLocks noChangeArrowheads="1"/>
            </p:cNvSpPr>
            <p:nvPr/>
          </p:nvSpPr>
          <p:spPr bwMode="auto">
            <a:xfrm>
              <a:off x="4962056" y="1744645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564" name="Text Box 7"/>
            <p:cNvSpPr txBox="1">
              <a:spLocks noChangeArrowheads="1"/>
            </p:cNvSpPr>
            <p:nvPr/>
          </p:nvSpPr>
          <p:spPr bwMode="auto">
            <a:xfrm>
              <a:off x="5135495" y="3458973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9565" name="Text Box 7"/>
            <p:cNvSpPr txBox="1">
              <a:spLocks noChangeArrowheads="1"/>
            </p:cNvSpPr>
            <p:nvPr/>
          </p:nvSpPr>
          <p:spPr bwMode="auto">
            <a:xfrm>
              <a:off x="5901002" y="3458973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566" name="Text Box 7"/>
            <p:cNvSpPr txBox="1">
              <a:spLocks noChangeArrowheads="1"/>
            </p:cNvSpPr>
            <p:nvPr/>
          </p:nvSpPr>
          <p:spPr bwMode="auto">
            <a:xfrm>
              <a:off x="6650783" y="3458973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150938" y="5792936"/>
            <a:ext cx="4627767" cy="801487"/>
            <a:chOff x="1150938" y="5792936"/>
            <a:chExt cx="4627767" cy="801487"/>
          </a:xfrm>
        </p:grpSpPr>
        <p:sp>
          <p:nvSpPr>
            <p:cNvPr id="4" name="TextBox 3"/>
            <p:cNvSpPr txBox="1"/>
            <p:nvPr/>
          </p:nvSpPr>
          <p:spPr>
            <a:xfrm>
              <a:off x="1150938" y="5792936"/>
              <a:ext cx="13420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Initialisierung</a:t>
              </a:r>
              <a:endParaRPr lang="de-AT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46213" y="6149099"/>
              <a:ext cx="2523448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int[][] a = { {0, 5, 2}, {1, 4, 3} };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4798268" y="6143161"/>
              <a:ext cx="325880" cy="225631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28566" y="6166312"/>
              <a:ext cx="8496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5126945" y="6143161"/>
              <a:ext cx="325880" cy="225631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257243" y="6166312"/>
              <a:ext cx="8496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5452825" y="6143161"/>
              <a:ext cx="325880" cy="225631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583123" y="6166312"/>
              <a:ext cx="8496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4798268" y="6368792"/>
              <a:ext cx="325880" cy="225631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928566" y="6391943"/>
              <a:ext cx="8496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de-AT" sz="12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126945" y="6368792"/>
              <a:ext cx="325880" cy="225631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257243" y="6391943"/>
              <a:ext cx="8496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5452825" y="6368792"/>
              <a:ext cx="325880" cy="225631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5583123" y="6391943"/>
              <a:ext cx="8496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428838" y="6057617"/>
              <a:ext cx="8496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4566066" y="6149950"/>
              <a:ext cx="227133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5868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1130300" y="3152775"/>
            <a:ext cx="365760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150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33C834-FECB-4850-9D40-5EA1A5E91CA2}" type="slidenum">
              <a:rPr lang="de-DE" altLang="de-DE" sz="1400" smtClean="0"/>
              <a:pPr/>
              <a:t>17</a:t>
            </a:fld>
            <a:endParaRPr lang="de-DE" altLang="de-DE" sz="1400" smtClean="0"/>
          </a:p>
        </p:txBody>
      </p:sp>
      <p:sp>
        <p:nvSpPr>
          <p:cNvPr id="21508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8481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5. Arrays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5.1	Eindimensionale Arrays</a:t>
            </a:r>
            <a:endParaRPr lang="de-AT" altLang="de-DE" sz="2000" i="1"/>
          </a:p>
          <a:p>
            <a:r>
              <a:rPr lang="de-AT" altLang="de-DE" sz="2000"/>
              <a:t>	5.2	Foreach-Schleife</a:t>
            </a:r>
          </a:p>
          <a:p>
            <a:r>
              <a:rPr lang="de-AT" altLang="de-DE" sz="2000"/>
              <a:t>	5.3	Beispiele</a:t>
            </a:r>
          </a:p>
          <a:p>
            <a:r>
              <a:rPr lang="de-AT" altLang="de-DE" sz="2000"/>
              <a:t>	5.4	Mehrdimensionale Arrays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5.5	Beispiel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C9B8C0-F61C-47A3-AFFB-DFB1650F828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z="1400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Matrixaddition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089346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1186826" y="1507708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547" name="Text Box 35"/>
          <p:cNvSpPr txBox="1">
            <a:spLocks noChangeArrowheads="1"/>
          </p:cNvSpPr>
          <p:nvPr/>
        </p:nvSpPr>
        <p:spPr bwMode="auto">
          <a:xfrm>
            <a:off x="821058" y="2988727"/>
            <a:ext cx="4286061" cy="203132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  <a:tab pos="7651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  <a:tab pos="7651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  <a:tab pos="7651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int[][]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 = new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int[3][4];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 with values</a:t>
            </a:r>
            <a:endParaRPr lang="de-AT" altLang="en-US" sz="140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int[][]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 = new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int[3][4];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 with values</a:t>
            </a:r>
            <a:endParaRPr lang="de-AT" altLang="en-US" sz="140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int[][] c = new int[3][4];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(int i = 0; i &lt; a.length; i++)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{ 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for all lines</a:t>
            </a:r>
            <a:endParaRPr lang="de-AT" altLang="en-US" sz="140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for (int j = 0; j &lt;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a[0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].length; j++)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{ 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for all columns</a:t>
            </a:r>
            <a:endParaRPr lang="de-AT" altLang="en-US" sz="140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c[i][j] = a[i][j] + b[i][j];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55" name="Rectangle 7"/>
          <p:cNvSpPr>
            <a:spLocks noChangeArrowheads="1"/>
          </p:cNvSpPr>
          <p:nvPr/>
        </p:nvSpPr>
        <p:spPr bwMode="auto">
          <a:xfrm>
            <a:off x="1392389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 Box 20"/>
          <p:cNvSpPr txBox="1">
            <a:spLocks noChangeArrowheads="1"/>
          </p:cNvSpPr>
          <p:nvPr/>
        </p:nvSpPr>
        <p:spPr bwMode="auto">
          <a:xfrm>
            <a:off x="1489869" y="1507708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Rectangle 7"/>
          <p:cNvSpPr>
            <a:spLocks noChangeArrowheads="1"/>
          </p:cNvSpPr>
          <p:nvPr/>
        </p:nvSpPr>
        <p:spPr bwMode="auto">
          <a:xfrm>
            <a:off x="1695430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 Box 20"/>
          <p:cNvSpPr txBox="1">
            <a:spLocks noChangeArrowheads="1"/>
          </p:cNvSpPr>
          <p:nvPr/>
        </p:nvSpPr>
        <p:spPr bwMode="auto">
          <a:xfrm>
            <a:off x="1757282" y="1507708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ectangle 7"/>
          <p:cNvSpPr>
            <a:spLocks noChangeArrowheads="1"/>
          </p:cNvSpPr>
          <p:nvPr/>
        </p:nvSpPr>
        <p:spPr bwMode="auto">
          <a:xfrm>
            <a:off x="1998473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 Box 20"/>
          <p:cNvSpPr txBox="1">
            <a:spLocks noChangeArrowheads="1"/>
          </p:cNvSpPr>
          <p:nvPr/>
        </p:nvSpPr>
        <p:spPr bwMode="auto">
          <a:xfrm>
            <a:off x="2060325" y="1507708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angle 7"/>
          <p:cNvSpPr>
            <a:spLocks noChangeArrowheads="1"/>
          </p:cNvSpPr>
          <p:nvPr/>
        </p:nvSpPr>
        <p:spPr bwMode="auto">
          <a:xfrm>
            <a:off x="1089346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 Box 20"/>
          <p:cNvSpPr txBox="1">
            <a:spLocks noChangeArrowheads="1"/>
          </p:cNvSpPr>
          <p:nvPr/>
        </p:nvSpPr>
        <p:spPr bwMode="auto">
          <a:xfrm>
            <a:off x="1157136" y="1758097"/>
            <a:ext cx="16993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Rectangle 7"/>
          <p:cNvSpPr>
            <a:spLocks noChangeArrowheads="1"/>
          </p:cNvSpPr>
          <p:nvPr/>
        </p:nvSpPr>
        <p:spPr bwMode="auto">
          <a:xfrm>
            <a:off x="1392389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 Box 20"/>
          <p:cNvSpPr txBox="1">
            <a:spLocks noChangeArrowheads="1"/>
          </p:cNvSpPr>
          <p:nvPr/>
        </p:nvSpPr>
        <p:spPr bwMode="auto">
          <a:xfrm>
            <a:off x="1489869" y="1758097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Rectangle 7"/>
          <p:cNvSpPr>
            <a:spLocks noChangeArrowheads="1"/>
          </p:cNvSpPr>
          <p:nvPr/>
        </p:nvSpPr>
        <p:spPr bwMode="auto">
          <a:xfrm>
            <a:off x="1695430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Text Box 20"/>
          <p:cNvSpPr txBox="1">
            <a:spLocks noChangeArrowheads="1"/>
          </p:cNvSpPr>
          <p:nvPr/>
        </p:nvSpPr>
        <p:spPr bwMode="auto">
          <a:xfrm>
            <a:off x="1757282" y="1758097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Rectangle 7"/>
          <p:cNvSpPr>
            <a:spLocks noChangeArrowheads="1"/>
          </p:cNvSpPr>
          <p:nvPr/>
        </p:nvSpPr>
        <p:spPr bwMode="auto">
          <a:xfrm>
            <a:off x="1998473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Text Box 20"/>
          <p:cNvSpPr txBox="1">
            <a:spLocks noChangeArrowheads="1"/>
          </p:cNvSpPr>
          <p:nvPr/>
        </p:nvSpPr>
        <p:spPr bwMode="auto">
          <a:xfrm>
            <a:off x="2060325" y="1758097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ctangle 7"/>
          <p:cNvSpPr>
            <a:spLocks noChangeArrowheads="1"/>
          </p:cNvSpPr>
          <p:nvPr/>
        </p:nvSpPr>
        <p:spPr bwMode="auto">
          <a:xfrm>
            <a:off x="1089346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 Box 20"/>
          <p:cNvSpPr txBox="1">
            <a:spLocks noChangeArrowheads="1"/>
          </p:cNvSpPr>
          <p:nvPr/>
        </p:nvSpPr>
        <p:spPr bwMode="auto">
          <a:xfrm>
            <a:off x="1186826" y="2008566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Rectangle 7"/>
          <p:cNvSpPr>
            <a:spLocks noChangeArrowheads="1"/>
          </p:cNvSpPr>
          <p:nvPr/>
        </p:nvSpPr>
        <p:spPr bwMode="auto">
          <a:xfrm>
            <a:off x="1392389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 Box 20"/>
          <p:cNvSpPr txBox="1">
            <a:spLocks noChangeArrowheads="1"/>
          </p:cNvSpPr>
          <p:nvPr/>
        </p:nvSpPr>
        <p:spPr bwMode="auto">
          <a:xfrm>
            <a:off x="1489869" y="2008566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Rectangle 7"/>
          <p:cNvSpPr>
            <a:spLocks noChangeArrowheads="1"/>
          </p:cNvSpPr>
          <p:nvPr/>
        </p:nvSpPr>
        <p:spPr bwMode="auto">
          <a:xfrm>
            <a:off x="1695430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Text Box 20"/>
          <p:cNvSpPr txBox="1">
            <a:spLocks noChangeArrowheads="1"/>
          </p:cNvSpPr>
          <p:nvPr/>
        </p:nvSpPr>
        <p:spPr bwMode="auto">
          <a:xfrm>
            <a:off x="1757282" y="2008566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Rectangle 7"/>
          <p:cNvSpPr>
            <a:spLocks noChangeArrowheads="1"/>
          </p:cNvSpPr>
          <p:nvPr/>
        </p:nvSpPr>
        <p:spPr bwMode="auto">
          <a:xfrm>
            <a:off x="1998473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Text Box 20"/>
          <p:cNvSpPr txBox="1">
            <a:spLocks noChangeArrowheads="1"/>
          </p:cNvSpPr>
          <p:nvPr/>
        </p:nvSpPr>
        <p:spPr bwMode="auto">
          <a:xfrm>
            <a:off x="2060325" y="2008566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Text Box 20"/>
          <p:cNvSpPr txBox="1">
            <a:spLocks noChangeArrowheads="1"/>
          </p:cNvSpPr>
          <p:nvPr/>
        </p:nvSpPr>
        <p:spPr bwMode="auto">
          <a:xfrm>
            <a:off x="1641388" y="1209747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ctangle 7"/>
          <p:cNvSpPr>
            <a:spLocks noChangeArrowheads="1"/>
          </p:cNvSpPr>
          <p:nvPr/>
        </p:nvSpPr>
        <p:spPr bwMode="auto">
          <a:xfrm>
            <a:off x="3012261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Text Box 20"/>
          <p:cNvSpPr txBox="1">
            <a:spLocks noChangeArrowheads="1"/>
          </p:cNvSpPr>
          <p:nvPr/>
        </p:nvSpPr>
        <p:spPr bwMode="auto">
          <a:xfrm>
            <a:off x="3109741" y="1507708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Rectangle 7"/>
          <p:cNvSpPr>
            <a:spLocks noChangeArrowheads="1"/>
          </p:cNvSpPr>
          <p:nvPr/>
        </p:nvSpPr>
        <p:spPr bwMode="auto">
          <a:xfrm>
            <a:off x="3315304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Text Box 20"/>
          <p:cNvSpPr txBox="1">
            <a:spLocks noChangeArrowheads="1"/>
          </p:cNvSpPr>
          <p:nvPr/>
        </p:nvSpPr>
        <p:spPr bwMode="auto">
          <a:xfrm>
            <a:off x="3412784" y="1507708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Rectangle 7"/>
          <p:cNvSpPr>
            <a:spLocks noChangeArrowheads="1"/>
          </p:cNvSpPr>
          <p:nvPr/>
        </p:nvSpPr>
        <p:spPr bwMode="auto">
          <a:xfrm>
            <a:off x="3618345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Text Box 20"/>
          <p:cNvSpPr txBox="1">
            <a:spLocks noChangeArrowheads="1"/>
          </p:cNvSpPr>
          <p:nvPr/>
        </p:nvSpPr>
        <p:spPr bwMode="auto">
          <a:xfrm>
            <a:off x="3680197" y="1507708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Rectangle 7"/>
          <p:cNvSpPr>
            <a:spLocks noChangeArrowheads="1"/>
          </p:cNvSpPr>
          <p:nvPr/>
        </p:nvSpPr>
        <p:spPr bwMode="auto">
          <a:xfrm>
            <a:off x="3921388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Text Box 20"/>
          <p:cNvSpPr txBox="1">
            <a:spLocks noChangeArrowheads="1"/>
          </p:cNvSpPr>
          <p:nvPr/>
        </p:nvSpPr>
        <p:spPr bwMode="auto">
          <a:xfrm>
            <a:off x="3983240" y="1507708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Rectangle 7"/>
          <p:cNvSpPr>
            <a:spLocks noChangeArrowheads="1"/>
          </p:cNvSpPr>
          <p:nvPr/>
        </p:nvSpPr>
        <p:spPr bwMode="auto">
          <a:xfrm>
            <a:off x="3012261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 Box 20"/>
          <p:cNvSpPr txBox="1">
            <a:spLocks noChangeArrowheads="1"/>
          </p:cNvSpPr>
          <p:nvPr/>
        </p:nvSpPr>
        <p:spPr bwMode="auto">
          <a:xfrm>
            <a:off x="3080051" y="1758097"/>
            <a:ext cx="16993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ctangle 7"/>
          <p:cNvSpPr>
            <a:spLocks noChangeArrowheads="1"/>
          </p:cNvSpPr>
          <p:nvPr/>
        </p:nvSpPr>
        <p:spPr bwMode="auto">
          <a:xfrm>
            <a:off x="3315304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Text Box 20"/>
          <p:cNvSpPr txBox="1">
            <a:spLocks noChangeArrowheads="1"/>
          </p:cNvSpPr>
          <p:nvPr/>
        </p:nvSpPr>
        <p:spPr bwMode="auto">
          <a:xfrm>
            <a:off x="3412784" y="1758097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Rectangle 7"/>
          <p:cNvSpPr>
            <a:spLocks noChangeArrowheads="1"/>
          </p:cNvSpPr>
          <p:nvPr/>
        </p:nvSpPr>
        <p:spPr bwMode="auto">
          <a:xfrm>
            <a:off x="3618345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 Box 20"/>
          <p:cNvSpPr txBox="1">
            <a:spLocks noChangeArrowheads="1"/>
          </p:cNvSpPr>
          <p:nvPr/>
        </p:nvSpPr>
        <p:spPr bwMode="auto">
          <a:xfrm>
            <a:off x="3680197" y="1758097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-6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Rectangle 7"/>
          <p:cNvSpPr>
            <a:spLocks noChangeArrowheads="1"/>
          </p:cNvSpPr>
          <p:nvPr/>
        </p:nvSpPr>
        <p:spPr bwMode="auto">
          <a:xfrm>
            <a:off x="3921388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 Box 20"/>
          <p:cNvSpPr txBox="1">
            <a:spLocks noChangeArrowheads="1"/>
          </p:cNvSpPr>
          <p:nvPr/>
        </p:nvSpPr>
        <p:spPr bwMode="auto">
          <a:xfrm>
            <a:off x="3983240" y="1758097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Rectangle 7"/>
          <p:cNvSpPr>
            <a:spLocks noChangeArrowheads="1"/>
          </p:cNvSpPr>
          <p:nvPr/>
        </p:nvSpPr>
        <p:spPr bwMode="auto">
          <a:xfrm>
            <a:off x="3012261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Text Box 20"/>
          <p:cNvSpPr txBox="1">
            <a:spLocks noChangeArrowheads="1"/>
          </p:cNvSpPr>
          <p:nvPr/>
        </p:nvSpPr>
        <p:spPr bwMode="auto">
          <a:xfrm>
            <a:off x="3109741" y="2008566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ctangle 7"/>
          <p:cNvSpPr>
            <a:spLocks noChangeArrowheads="1"/>
          </p:cNvSpPr>
          <p:nvPr/>
        </p:nvSpPr>
        <p:spPr bwMode="auto">
          <a:xfrm>
            <a:off x="3315304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Text Box 20"/>
          <p:cNvSpPr txBox="1">
            <a:spLocks noChangeArrowheads="1"/>
          </p:cNvSpPr>
          <p:nvPr/>
        </p:nvSpPr>
        <p:spPr bwMode="auto">
          <a:xfrm>
            <a:off x="3412784" y="2008566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ctangle 7"/>
          <p:cNvSpPr>
            <a:spLocks noChangeArrowheads="1"/>
          </p:cNvSpPr>
          <p:nvPr/>
        </p:nvSpPr>
        <p:spPr bwMode="auto">
          <a:xfrm>
            <a:off x="3618345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Text Box 20"/>
          <p:cNvSpPr txBox="1">
            <a:spLocks noChangeArrowheads="1"/>
          </p:cNvSpPr>
          <p:nvPr/>
        </p:nvSpPr>
        <p:spPr bwMode="auto">
          <a:xfrm>
            <a:off x="3680197" y="2008566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ctangle 7"/>
          <p:cNvSpPr>
            <a:spLocks noChangeArrowheads="1"/>
          </p:cNvSpPr>
          <p:nvPr/>
        </p:nvSpPr>
        <p:spPr bwMode="auto">
          <a:xfrm>
            <a:off x="3921388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Text Box 20"/>
          <p:cNvSpPr txBox="1">
            <a:spLocks noChangeArrowheads="1"/>
          </p:cNvSpPr>
          <p:nvPr/>
        </p:nvSpPr>
        <p:spPr bwMode="auto">
          <a:xfrm>
            <a:off x="3983240" y="2008566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-7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Text Box 20"/>
          <p:cNvSpPr txBox="1">
            <a:spLocks noChangeArrowheads="1"/>
          </p:cNvSpPr>
          <p:nvPr/>
        </p:nvSpPr>
        <p:spPr bwMode="auto">
          <a:xfrm>
            <a:off x="3564303" y="1209747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ctangle 7"/>
          <p:cNvSpPr>
            <a:spLocks noChangeArrowheads="1"/>
          </p:cNvSpPr>
          <p:nvPr/>
        </p:nvSpPr>
        <p:spPr bwMode="auto">
          <a:xfrm>
            <a:off x="5292256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Text Box 20"/>
          <p:cNvSpPr txBox="1">
            <a:spLocks noChangeArrowheads="1"/>
          </p:cNvSpPr>
          <p:nvPr/>
        </p:nvSpPr>
        <p:spPr bwMode="auto">
          <a:xfrm>
            <a:off x="5389736" y="1507708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ctangle 7"/>
          <p:cNvSpPr>
            <a:spLocks noChangeArrowheads="1"/>
          </p:cNvSpPr>
          <p:nvPr/>
        </p:nvSpPr>
        <p:spPr bwMode="auto">
          <a:xfrm>
            <a:off x="5595299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 Box 20"/>
          <p:cNvSpPr txBox="1">
            <a:spLocks noChangeArrowheads="1"/>
          </p:cNvSpPr>
          <p:nvPr/>
        </p:nvSpPr>
        <p:spPr bwMode="auto">
          <a:xfrm>
            <a:off x="5651213" y="1507708"/>
            <a:ext cx="20556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ctangle 7"/>
          <p:cNvSpPr>
            <a:spLocks noChangeArrowheads="1"/>
          </p:cNvSpPr>
          <p:nvPr/>
        </p:nvSpPr>
        <p:spPr bwMode="auto">
          <a:xfrm>
            <a:off x="5898340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 Box 20"/>
          <p:cNvSpPr txBox="1">
            <a:spLocks noChangeArrowheads="1"/>
          </p:cNvSpPr>
          <p:nvPr/>
        </p:nvSpPr>
        <p:spPr bwMode="auto">
          <a:xfrm>
            <a:off x="5960192" y="1507708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Rectangle 7"/>
          <p:cNvSpPr>
            <a:spLocks noChangeArrowheads="1"/>
          </p:cNvSpPr>
          <p:nvPr/>
        </p:nvSpPr>
        <p:spPr bwMode="auto">
          <a:xfrm>
            <a:off x="6201383" y="1492224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Text Box 20"/>
          <p:cNvSpPr txBox="1">
            <a:spLocks noChangeArrowheads="1"/>
          </p:cNvSpPr>
          <p:nvPr/>
        </p:nvSpPr>
        <p:spPr bwMode="auto">
          <a:xfrm>
            <a:off x="6251359" y="1507708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Rectangle 7"/>
          <p:cNvSpPr>
            <a:spLocks noChangeArrowheads="1"/>
          </p:cNvSpPr>
          <p:nvPr/>
        </p:nvSpPr>
        <p:spPr bwMode="auto">
          <a:xfrm>
            <a:off x="5292256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Text Box 20"/>
          <p:cNvSpPr txBox="1">
            <a:spLocks noChangeArrowheads="1"/>
          </p:cNvSpPr>
          <p:nvPr/>
        </p:nvSpPr>
        <p:spPr bwMode="auto">
          <a:xfrm>
            <a:off x="5360046" y="1758097"/>
            <a:ext cx="16993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Rectangle 7"/>
          <p:cNvSpPr>
            <a:spLocks noChangeArrowheads="1"/>
          </p:cNvSpPr>
          <p:nvPr/>
        </p:nvSpPr>
        <p:spPr bwMode="auto">
          <a:xfrm>
            <a:off x="5595299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Text Box 20"/>
          <p:cNvSpPr txBox="1">
            <a:spLocks noChangeArrowheads="1"/>
          </p:cNvSpPr>
          <p:nvPr/>
        </p:nvSpPr>
        <p:spPr bwMode="auto">
          <a:xfrm>
            <a:off x="5692779" y="1758097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Rectangle 7"/>
          <p:cNvSpPr>
            <a:spLocks noChangeArrowheads="1"/>
          </p:cNvSpPr>
          <p:nvPr/>
        </p:nvSpPr>
        <p:spPr bwMode="auto">
          <a:xfrm>
            <a:off x="5898340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Text Box 20"/>
          <p:cNvSpPr txBox="1">
            <a:spLocks noChangeArrowheads="1"/>
          </p:cNvSpPr>
          <p:nvPr/>
        </p:nvSpPr>
        <p:spPr bwMode="auto">
          <a:xfrm>
            <a:off x="5960192" y="1758097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Rectangle 7"/>
          <p:cNvSpPr>
            <a:spLocks noChangeArrowheads="1"/>
          </p:cNvSpPr>
          <p:nvPr/>
        </p:nvSpPr>
        <p:spPr bwMode="auto">
          <a:xfrm>
            <a:off x="6201383" y="1742613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Text Box 20"/>
          <p:cNvSpPr txBox="1">
            <a:spLocks noChangeArrowheads="1"/>
          </p:cNvSpPr>
          <p:nvPr/>
        </p:nvSpPr>
        <p:spPr bwMode="auto">
          <a:xfrm>
            <a:off x="6263235" y="1758097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Rectangle 7"/>
          <p:cNvSpPr>
            <a:spLocks noChangeArrowheads="1"/>
          </p:cNvSpPr>
          <p:nvPr/>
        </p:nvSpPr>
        <p:spPr bwMode="auto">
          <a:xfrm>
            <a:off x="5292256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 Box 20"/>
          <p:cNvSpPr txBox="1">
            <a:spLocks noChangeArrowheads="1"/>
          </p:cNvSpPr>
          <p:nvPr/>
        </p:nvSpPr>
        <p:spPr bwMode="auto">
          <a:xfrm>
            <a:off x="5348170" y="2008566"/>
            <a:ext cx="20556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Rectangle 7"/>
          <p:cNvSpPr>
            <a:spLocks noChangeArrowheads="1"/>
          </p:cNvSpPr>
          <p:nvPr/>
        </p:nvSpPr>
        <p:spPr bwMode="auto">
          <a:xfrm>
            <a:off x="5595299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Text Box 20"/>
          <p:cNvSpPr txBox="1">
            <a:spLocks noChangeArrowheads="1"/>
          </p:cNvSpPr>
          <p:nvPr/>
        </p:nvSpPr>
        <p:spPr bwMode="auto">
          <a:xfrm>
            <a:off x="5645275" y="2008566"/>
            <a:ext cx="20556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Rectangle 7"/>
          <p:cNvSpPr>
            <a:spLocks noChangeArrowheads="1"/>
          </p:cNvSpPr>
          <p:nvPr/>
        </p:nvSpPr>
        <p:spPr bwMode="auto">
          <a:xfrm>
            <a:off x="5898340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Text Box 20"/>
          <p:cNvSpPr txBox="1">
            <a:spLocks noChangeArrowheads="1"/>
          </p:cNvSpPr>
          <p:nvPr/>
        </p:nvSpPr>
        <p:spPr bwMode="auto">
          <a:xfrm>
            <a:off x="5960192" y="2008566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Rectangle 7"/>
          <p:cNvSpPr>
            <a:spLocks noChangeArrowheads="1"/>
          </p:cNvSpPr>
          <p:nvPr/>
        </p:nvSpPr>
        <p:spPr bwMode="auto">
          <a:xfrm>
            <a:off x="6201383" y="1993082"/>
            <a:ext cx="303045" cy="24839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Text Box 20"/>
          <p:cNvSpPr txBox="1">
            <a:spLocks noChangeArrowheads="1"/>
          </p:cNvSpPr>
          <p:nvPr/>
        </p:nvSpPr>
        <p:spPr bwMode="auto">
          <a:xfrm>
            <a:off x="6263235" y="2008566"/>
            <a:ext cx="20556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Text Box 20"/>
          <p:cNvSpPr txBox="1">
            <a:spLocks noChangeArrowheads="1"/>
          </p:cNvSpPr>
          <p:nvPr/>
        </p:nvSpPr>
        <p:spPr bwMode="auto">
          <a:xfrm>
            <a:off x="5844298" y="1209747"/>
            <a:ext cx="1080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Text Box 20"/>
          <p:cNvSpPr txBox="1">
            <a:spLocks noChangeArrowheads="1"/>
          </p:cNvSpPr>
          <p:nvPr/>
        </p:nvSpPr>
        <p:spPr bwMode="auto">
          <a:xfrm>
            <a:off x="2619268" y="1758097"/>
            <a:ext cx="1080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de-AT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4459184" y="1758097"/>
            <a:ext cx="486889" cy="215444"/>
          </a:xfrm>
          <a:prstGeom prst="rightArrow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8" name="Text Box 20"/>
          <p:cNvSpPr txBox="1">
            <a:spLocks noChangeArrowheads="1"/>
          </p:cNvSpPr>
          <p:nvPr/>
        </p:nvSpPr>
        <p:spPr bwMode="auto">
          <a:xfrm>
            <a:off x="821058" y="5274862"/>
            <a:ext cx="387135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896938" algn="l"/>
              </a:tabLst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a.length	</a:t>
            </a:r>
            <a:r>
              <a:rPr lang="de-AT" altLang="en-US" sz="1600" smtClean="0">
                <a:latin typeface="+mj-lt"/>
                <a:cs typeface="Arial" panose="020B0604020202020204" pitchFamily="34" charset="0"/>
              </a:rPr>
              <a:t>... Länge der 1. Dimension (Zeilen)</a:t>
            </a:r>
          </a:p>
          <a:p>
            <a:pPr>
              <a:spcBef>
                <a:spcPct val="0"/>
              </a:spcBef>
              <a:buFontTx/>
              <a:buNone/>
              <a:tabLst>
                <a:tab pos="896938" algn="l"/>
              </a:tabLst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a[0].length	</a:t>
            </a:r>
            <a:r>
              <a:rPr lang="de-AT" altLang="en-US" sz="1600" smtClean="0">
                <a:latin typeface="+mj-lt"/>
                <a:cs typeface="Arial" panose="020B0604020202020204" pitchFamily="34" charset="0"/>
              </a:rPr>
              <a:t>... Länge der 2. Dimension (Spalten)</a:t>
            </a:r>
            <a:endParaRPr lang="de-AT" altLang="en-US" sz="16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58132" y="2988727"/>
            <a:ext cx="18213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c[0][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= a[0][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+ b[0][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c[0][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= a[0][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+ b[0][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c[0][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= a[0][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+ b[0][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c[0][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= a[0][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+ b[0][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de-AT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558132" y="4785191"/>
            <a:ext cx="3145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558132" y="3876992"/>
            <a:ext cx="18213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c[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= a[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+ b[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c[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= a[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+ b[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c[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= a[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+ b[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c[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= a[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 + b[</a:t>
            </a:r>
            <a:r>
              <a:rPr lang="de-AT" sz="12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][</a:t>
            </a:r>
            <a:r>
              <a:rPr lang="de-AT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120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de-AT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20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47" grpId="0" animBg="1" autoUpdateAnimBg="0"/>
      <p:bldP spid="2" grpId="0"/>
      <p:bldP spid="85" grpId="0"/>
      <p:bldP spid="86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1804</Words>
  <Application>Microsoft Office PowerPoint</Application>
  <PresentationFormat>On-screen Show (4:3)</PresentationFormat>
  <Paragraphs>635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Symbol</vt:lpstr>
      <vt:lpstr>Times New Roman</vt:lpstr>
      <vt:lpstr>Standarddesign</vt:lpstr>
      <vt:lpstr>PowerPoint Presentation</vt:lpstr>
      <vt:lpstr>Eindimensionale Arrays</vt:lpstr>
      <vt:lpstr>Arbeiten mit Arrays</vt:lpstr>
      <vt:lpstr>Arrayzuweisung</vt:lpstr>
      <vt:lpstr>Freigeben von Arrayspeicher</vt:lpstr>
      <vt:lpstr>Initialisieren von Arrays</vt:lpstr>
      <vt:lpstr>Kopieren von Arrays</vt:lpstr>
      <vt:lpstr>PowerPoint Presentation</vt:lpstr>
      <vt:lpstr>Foreach-Schleife</vt:lpstr>
      <vt:lpstr>PowerPoint Presentation</vt:lpstr>
      <vt:lpstr>Beispiel: sequentielles Suchen</vt:lpstr>
      <vt:lpstr>Primzahlenberechnung: Sieb des Erathostenes</vt:lpstr>
      <vt:lpstr>Implementierung</vt:lpstr>
      <vt:lpstr>Beispiel: Monatstage berechnen</vt:lpstr>
      <vt:lpstr>PowerPoint Presentation</vt:lpstr>
      <vt:lpstr>Mehrdimensionale Arrays</vt:lpstr>
      <vt:lpstr>PowerPoint Presentation</vt:lpstr>
      <vt:lpstr>Beispiel: Matrixaddition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317</cp:revision>
  <cp:lastPrinted>2001-09-21T08:42:52Z</cp:lastPrinted>
  <dcterms:created xsi:type="dcterms:W3CDTF">2000-03-12T09:29:13Z</dcterms:created>
  <dcterms:modified xsi:type="dcterms:W3CDTF">2023-10-30T09:13:48Z</dcterms:modified>
</cp:coreProperties>
</file>