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5" r:id="rId2"/>
    <p:sldId id="257" r:id="rId3"/>
    <p:sldId id="258" r:id="rId4"/>
    <p:sldId id="259" r:id="rId5"/>
    <p:sldId id="260" r:id="rId6"/>
    <p:sldId id="261" r:id="rId7"/>
    <p:sldId id="264" r:id="rId8"/>
    <p:sldId id="266" r:id="rId9"/>
    <p:sldId id="262" r:id="rId10"/>
  </p:sldIdLst>
  <p:sldSz cx="9144000" cy="6858000" type="screen4x3"/>
  <p:notesSz cx="6724650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1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  <a:srgbClr val="FFFF99"/>
    <a:srgbClr val="FFFFCC"/>
    <a:srgbClr val="FF5050"/>
    <a:srgbClr val="FF9999"/>
    <a:srgbClr val="DDDDDD"/>
    <a:srgbClr val="FF00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61" d="100"/>
          <a:sy n="161" d="100"/>
        </p:scale>
        <p:origin x="1716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-1854" y="-84"/>
      </p:cViewPr>
      <p:guideLst>
        <p:guide orient="horz" pos="3126"/>
        <p:guide pos="21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.xml"/><Relationship Id="rId7" Type="http://schemas.openxmlformats.org/officeDocument/2006/relationships/slide" Target="slides/slide9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6" Type="http://schemas.openxmlformats.org/officeDocument/2006/relationships/slide" Target="slides/slide7.xml"/><Relationship Id="rId5" Type="http://schemas.openxmlformats.org/officeDocument/2006/relationships/slide" Target="slides/slide6.xml"/><Relationship Id="rId4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92538" y="0"/>
            <a:ext cx="29591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1975"/>
            <a:ext cx="28829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r>
              <a:rPr lang="en-US" altLang="en-US"/>
              <a:t>Überblick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92538" y="9451975"/>
            <a:ext cx="2959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44049CC-1088-4747-AEA3-9AFCC578A8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92538" y="0"/>
            <a:ext cx="29591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68350"/>
            <a:ext cx="4919662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9638" y="4687888"/>
            <a:ext cx="4930775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1975"/>
            <a:ext cx="28829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r>
              <a:rPr lang="en-US" altLang="en-US"/>
              <a:t>Überblick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92538" y="9451975"/>
            <a:ext cx="2959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2CE74B8-7E6F-4BA8-A7A3-1587A4654D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75515-FF9A-4994-9824-AD525583667D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666020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B4E1D-9A37-42E4-86CD-5411252D6146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520079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473B4A-BE9A-4A89-9250-65D4D80E924E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940688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55601-AA37-4737-90FE-4FE0270F3A7B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571170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2AC57-1D8B-4E39-A223-D94AAADEC74A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671693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764CA-E524-46B4-8CBE-236A49792910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142920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350C6-C3FF-4910-861E-95C82CDD589A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1364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72A399-07F0-4B21-A481-44A88ED9DF56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83634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19053-A2CD-4532-9731-9FFD705C2900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964268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70A2B8-FDBE-445B-8AD2-85C15FDC4038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73994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E0C83-A832-4E10-B7CC-0FBEBAC36BC2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027357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die Formate des Vorlagentextes zu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0114D5E-216D-4C01-A894-C72852777404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  <p:pic>
        <p:nvPicPr>
          <p:cNvPr id="1031" name="Picture 8" descr="SSW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533400"/>
            <a:ext cx="8366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9pPr>
    </p:titleStyle>
    <p:bodyStyle>
      <a:lvl1pPr marL="288925" indent="-2889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5175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84275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3375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1130300" y="1933575"/>
            <a:ext cx="3657600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409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422095C-7A4A-4B1E-8F08-AFE85736057D}" type="slidenum">
              <a:rPr lang="de-DE" altLang="de-DE" sz="1400" smtClean="0"/>
              <a:pPr/>
              <a:t>1</a:t>
            </a:fld>
            <a:endParaRPr lang="de-DE" altLang="de-DE" sz="1400" smtClean="0"/>
          </a:p>
        </p:txBody>
      </p:sp>
      <p:sp>
        <p:nvSpPr>
          <p:cNvPr id="410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26558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6. Zeichen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6.1	Datentyp </a:t>
            </a:r>
            <a:r>
              <a:rPr lang="de-AT" altLang="de-DE" sz="2000" i="1">
                <a:solidFill>
                  <a:srgbClr val="FF0000"/>
                </a:solidFill>
              </a:rPr>
              <a:t>char</a:t>
            </a:r>
          </a:p>
          <a:p>
            <a:r>
              <a:rPr lang="de-AT" altLang="de-DE" sz="2000"/>
              <a:t>	6.2	Beispiel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3929" y="6175847"/>
            <a:ext cx="4885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2023.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This work is licensed under a CC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BY-NC-SA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4.0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license</a:t>
            </a:r>
          </a:p>
          <a:p>
            <a:r>
              <a:rPr lang="de-AT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Hanspeter Mössenböck, Institut für Systemsoftware, JKU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44" y="6222736"/>
            <a:ext cx="1227411" cy="4294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1469D0-77A4-481C-BC45-7C9C2E30C14E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de-DE" altLang="en-US" sz="140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Datentyp char</a:t>
            </a:r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1577975" y="1219200"/>
            <a:ext cx="915635" cy="338554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</a:t>
            </a:r>
            <a:r>
              <a:rPr lang="de-AT" altLang="en-US" sz="16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ch;</a:t>
            </a:r>
            <a:endParaRPr lang="de-AT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AutoShape 4"/>
          <p:cNvSpPr>
            <a:spLocks noChangeArrowheads="1"/>
          </p:cNvSpPr>
          <p:nvPr/>
        </p:nvSpPr>
        <p:spPr bwMode="auto">
          <a:xfrm>
            <a:off x="838200" y="1981200"/>
            <a:ext cx="1524000" cy="609600"/>
          </a:xfrm>
          <a:prstGeom prst="wedgeRectCallout">
            <a:avLst>
              <a:gd name="adj1" fmla="val 41981"/>
              <a:gd name="adj2" fmla="val -117968"/>
            </a:avLst>
          </a:prstGeom>
          <a:solidFill>
            <a:schemeClr val="accent3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de-AT" altLang="en-US" sz="1600" smtClean="0"/>
              <a:t>Zeichenvariable</a:t>
            </a:r>
          </a:p>
        </p:txBody>
      </p:sp>
      <p:sp>
        <p:nvSpPr>
          <p:cNvPr id="5127" name="Text Box 6"/>
          <p:cNvSpPr txBox="1">
            <a:spLocks noChangeArrowheads="1"/>
          </p:cNvSpPr>
          <p:nvPr/>
        </p:nvSpPr>
        <p:spPr bwMode="auto">
          <a:xfrm>
            <a:off x="746125" y="2909888"/>
            <a:ext cx="435927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Zeichen braucht man zur Verarbeitung von Texten.</a:t>
            </a:r>
          </a:p>
        </p:txBody>
      </p:sp>
      <p:grpSp>
        <p:nvGrpSpPr>
          <p:cNvPr id="201740" name="Group 12"/>
          <p:cNvGrpSpPr>
            <a:grpSpLocks/>
          </p:cNvGrpSpPr>
          <p:nvPr/>
        </p:nvGrpSpPr>
        <p:grpSpPr bwMode="auto">
          <a:xfrm>
            <a:off x="746125" y="3595688"/>
            <a:ext cx="5335588" cy="2851150"/>
            <a:chOff x="470" y="2265"/>
            <a:chExt cx="3361" cy="1796"/>
          </a:xfrm>
        </p:grpSpPr>
        <p:sp>
          <p:nvSpPr>
            <p:cNvPr id="5129" name="Text Box 7"/>
            <p:cNvSpPr txBox="1">
              <a:spLocks noChangeArrowheads="1"/>
            </p:cNvSpPr>
            <p:nvPr/>
          </p:nvSpPr>
          <p:spPr bwMode="auto">
            <a:xfrm>
              <a:off x="470" y="2265"/>
              <a:ext cx="94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Zeichencodes</a:t>
              </a:r>
            </a:p>
          </p:txBody>
        </p:sp>
        <p:sp>
          <p:nvSpPr>
            <p:cNvPr id="5130" name="Text Box 8"/>
            <p:cNvSpPr txBox="1">
              <a:spLocks noChangeArrowheads="1"/>
            </p:cNvSpPr>
            <p:nvPr/>
          </p:nvSpPr>
          <p:spPr bwMode="auto">
            <a:xfrm>
              <a:off x="480" y="2620"/>
              <a:ext cx="335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>
                  <a:solidFill>
                    <a:schemeClr val="accent2"/>
                  </a:solidFill>
                </a:rPr>
                <a:t>ASCII</a:t>
              </a:r>
              <a:r>
                <a:rPr lang="de-AT" altLang="en-US" sz="1600"/>
                <a:t> (American Standard Code for Information Interchange)</a:t>
              </a:r>
            </a:p>
          </p:txBody>
        </p:sp>
        <p:sp>
          <p:nvSpPr>
            <p:cNvPr id="5131" name="Text Box 9"/>
            <p:cNvSpPr txBox="1">
              <a:spLocks noChangeArrowheads="1"/>
            </p:cNvSpPr>
            <p:nvPr/>
          </p:nvSpPr>
          <p:spPr bwMode="auto">
            <a:xfrm>
              <a:off x="576" y="2784"/>
              <a:ext cx="3031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de-AT" altLang="en-US" sz="1600"/>
                <a:t>1 Zeichen = 1 Byte (128 oder 256 Zeichen darstellbar)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/>
                <a:t>z.B. in Pascal und C verwendet</a:t>
              </a:r>
            </a:p>
          </p:txBody>
        </p:sp>
        <p:sp>
          <p:nvSpPr>
            <p:cNvPr id="5132" name="Text Box 10"/>
            <p:cNvSpPr txBox="1">
              <a:spLocks noChangeArrowheads="1"/>
            </p:cNvSpPr>
            <p:nvPr/>
          </p:nvSpPr>
          <p:spPr bwMode="auto">
            <a:xfrm>
              <a:off x="490" y="3196"/>
              <a:ext cx="159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>
                  <a:solidFill>
                    <a:schemeClr val="accent2"/>
                  </a:solidFill>
                </a:rPr>
                <a:t>Unicode</a:t>
              </a:r>
              <a:r>
                <a:rPr lang="de-AT" altLang="en-US" sz="1600"/>
                <a:t> (www.unicode.org)</a:t>
              </a:r>
            </a:p>
          </p:txBody>
        </p:sp>
        <p:sp>
          <p:nvSpPr>
            <p:cNvPr id="5133" name="Text Box 11"/>
            <p:cNvSpPr txBox="1">
              <a:spLocks noChangeArrowheads="1"/>
            </p:cNvSpPr>
            <p:nvPr/>
          </p:nvSpPr>
          <p:spPr bwMode="auto">
            <a:xfrm>
              <a:off x="586" y="3387"/>
              <a:ext cx="2807" cy="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de-AT" altLang="en-US" sz="1600"/>
                <a:t>1 Zeichen = 2 Bytes (65536 Zeichen darstellbar)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/>
                <a:t>auch Umlaute, griechische, arabische Zeichen etc.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/>
                <a:t>z.B. in Java und C# verwendet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/>
                <a:t>ASCII ist Teilmenge von Unicode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718613" y="1219200"/>
            <a:ext cx="1986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mtClean="0"/>
              <a:t>"character" = Zeichen</a:t>
            </a:r>
            <a:endParaRPr lang="de-AT"/>
          </a:p>
        </p:txBody>
      </p:sp>
      <p:grpSp>
        <p:nvGrpSpPr>
          <p:cNvPr id="3" name="Group 2"/>
          <p:cNvGrpSpPr/>
          <p:nvPr/>
        </p:nvGrpSpPr>
        <p:grpSpPr>
          <a:xfrm>
            <a:off x="2346150" y="1219200"/>
            <a:ext cx="3064050" cy="1371600"/>
            <a:chOff x="2346150" y="1219200"/>
            <a:chExt cx="3064050" cy="1371600"/>
          </a:xfrm>
        </p:grpSpPr>
        <p:sp>
          <p:nvSpPr>
            <p:cNvPr id="5126" name="AutoShape 5"/>
            <p:cNvSpPr>
              <a:spLocks noChangeArrowheads="1"/>
            </p:cNvSpPr>
            <p:nvPr/>
          </p:nvSpPr>
          <p:spPr bwMode="auto">
            <a:xfrm>
              <a:off x="2514600" y="1981200"/>
              <a:ext cx="2895600" cy="609600"/>
            </a:xfrm>
            <a:prstGeom prst="wedgeRectCallout">
              <a:avLst>
                <a:gd name="adj1" fmla="val -41722"/>
                <a:gd name="adj2" fmla="val -120315"/>
              </a:avLst>
            </a:prstGeom>
            <a:solidFill>
              <a:schemeClr val="accent3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de-AT" altLang="en-US" sz="1600" smtClean="0"/>
                <a:t>Zeichenkonstante</a:t>
              </a:r>
            </a:p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de-AT" altLang="en-US" sz="1600" smtClean="0"/>
                <a:t>(unter einfachen Hochkommas)</a:t>
              </a:r>
            </a:p>
          </p:txBody>
        </p:sp>
        <p:sp>
          <p:nvSpPr>
            <p:cNvPr id="15" name="Text Box 3"/>
            <p:cNvSpPr txBox="1">
              <a:spLocks noChangeArrowheads="1"/>
            </p:cNvSpPr>
            <p:nvPr/>
          </p:nvSpPr>
          <p:spPr bwMode="auto">
            <a:xfrm>
              <a:off x="2346150" y="1219200"/>
              <a:ext cx="599844" cy="33855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smtClean="0">
                  <a:latin typeface="Arial" panose="020B0604020202020204" pitchFamily="34" charset="0"/>
                  <a:cs typeface="Arial" panose="020B0604020202020204" pitchFamily="34" charset="0"/>
                </a:rPr>
                <a:t>= </a:t>
              </a:r>
              <a:r>
                <a:rPr lang="de-AT" altLang="en-US" sz="1600">
                  <a:latin typeface="Arial" panose="020B0604020202020204" pitchFamily="34" charset="0"/>
                  <a:cs typeface="Arial" panose="020B0604020202020204" pitchFamily="34" charset="0"/>
                </a:rPr>
                <a:t>'x';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BADF608-9709-491C-BBA8-AE9E894970EB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de-DE" altLang="en-US" sz="1400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ASCII</a:t>
            </a:r>
          </a:p>
        </p:txBody>
      </p:sp>
      <p:sp>
        <p:nvSpPr>
          <p:cNvPr id="6148" name="Text Box 3"/>
          <p:cNvSpPr txBox="1">
            <a:spLocks noChangeArrowheads="1"/>
          </p:cNvSpPr>
          <p:nvPr/>
        </p:nvSpPr>
        <p:spPr bwMode="auto">
          <a:xfrm>
            <a:off x="822325" y="1254125"/>
            <a:ext cx="387350" cy="400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0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2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3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4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5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6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7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8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9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10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11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12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13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14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15</a:t>
            </a:r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1136650" y="1254125"/>
            <a:ext cx="611188" cy="400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NUL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SOH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STX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ETX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EOT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ENQ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ACK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BEL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BS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smtClean="0">
                <a:solidFill>
                  <a:srgbClr val="FF0000"/>
                </a:solidFill>
              </a:rPr>
              <a:t>TAB</a:t>
            </a:r>
            <a:endParaRPr lang="de-AT" altLang="en-US" sz="160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LF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VT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FF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CR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SO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SI</a:t>
            </a:r>
          </a:p>
        </p:txBody>
      </p:sp>
      <p:sp>
        <p:nvSpPr>
          <p:cNvPr id="6150" name="Text Box 5"/>
          <p:cNvSpPr txBox="1">
            <a:spLocks noChangeArrowheads="1"/>
          </p:cNvSpPr>
          <p:nvPr/>
        </p:nvSpPr>
        <p:spPr bwMode="auto">
          <a:xfrm>
            <a:off x="1817688" y="1254125"/>
            <a:ext cx="387350" cy="400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16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17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18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19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20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21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22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23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24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25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26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27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28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29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30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31</a:t>
            </a:r>
          </a:p>
        </p:txBody>
      </p:sp>
      <p:sp>
        <p:nvSpPr>
          <p:cNvPr id="6151" name="Text Box 6"/>
          <p:cNvSpPr txBox="1">
            <a:spLocks noChangeArrowheads="1"/>
          </p:cNvSpPr>
          <p:nvPr/>
        </p:nvSpPr>
        <p:spPr bwMode="auto">
          <a:xfrm>
            <a:off x="2132013" y="1254125"/>
            <a:ext cx="622300" cy="400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DLE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DC1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DC2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DC3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DC4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NAK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SYN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ETB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CAN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EM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SUB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ESC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FS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GS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US</a:t>
            </a:r>
          </a:p>
        </p:txBody>
      </p:sp>
      <p:sp>
        <p:nvSpPr>
          <p:cNvPr id="6152" name="Text Box 7"/>
          <p:cNvSpPr txBox="1">
            <a:spLocks noChangeArrowheads="1"/>
          </p:cNvSpPr>
          <p:nvPr/>
        </p:nvSpPr>
        <p:spPr bwMode="auto">
          <a:xfrm>
            <a:off x="2803525" y="1254125"/>
            <a:ext cx="387350" cy="400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32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33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34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35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36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37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38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39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40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41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42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43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44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45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46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47</a:t>
            </a:r>
          </a:p>
        </p:txBody>
      </p:sp>
      <p:sp>
        <p:nvSpPr>
          <p:cNvPr id="6153" name="Text Box 8"/>
          <p:cNvSpPr txBox="1">
            <a:spLocks noChangeArrowheads="1"/>
          </p:cNvSpPr>
          <p:nvPr/>
        </p:nvSpPr>
        <p:spPr bwMode="auto">
          <a:xfrm>
            <a:off x="3117850" y="1254125"/>
            <a:ext cx="636588" cy="400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space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!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"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#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$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%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&amp;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'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(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*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+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-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/</a:t>
            </a:r>
          </a:p>
        </p:txBody>
      </p:sp>
      <p:sp>
        <p:nvSpPr>
          <p:cNvPr id="6154" name="Text Box 9"/>
          <p:cNvSpPr txBox="1">
            <a:spLocks noChangeArrowheads="1"/>
          </p:cNvSpPr>
          <p:nvPr/>
        </p:nvSpPr>
        <p:spPr bwMode="auto">
          <a:xfrm>
            <a:off x="3798888" y="1254125"/>
            <a:ext cx="387350" cy="400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48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49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50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51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52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53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54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55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56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57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58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59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60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61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62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63</a:t>
            </a:r>
          </a:p>
        </p:txBody>
      </p:sp>
      <p:sp>
        <p:nvSpPr>
          <p:cNvPr id="6155" name="Text Box 10"/>
          <p:cNvSpPr txBox="1">
            <a:spLocks noChangeArrowheads="1"/>
          </p:cNvSpPr>
          <p:nvPr/>
        </p:nvSpPr>
        <p:spPr bwMode="auto">
          <a:xfrm>
            <a:off x="4113213" y="1254125"/>
            <a:ext cx="298450" cy="400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2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4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6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7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8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9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&lt;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=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156" name="Text Box 11"/>
          <p:cNvSpPr txBox="1">
            <a:spLocks noChangeArrowheads="1"/>
          </p:cNvSpPr>
          <p:nvPr/>
        </p:nvSpPr>
        <p:spPr bwMode="auto">
          <a:xfrm>
            <a:off x="4632325" y="1254125"/>
            <a:ext cx="387350" cy="400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64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65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66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67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68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69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70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71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72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73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74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75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76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77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78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79</a:t>
            </a:r>
          </a:p>
        </p:txBody>
      </p:sp>
      <p:sp>
        <p:nvSpPr>
          <p:cNvPr id="6157" name="Text Box 12"/>
          <p:cNvSpPr txBox="1">
            <a:spLocks noChangeArrowheads="1"/>
          </p:cNvSpPr>
          <p:nvPr/>
        </p:nvSpPr>
        <p:spPr bwMode="auto">
          <a:xfrm>
            <a:off x="5022850" y="1254125"/>
            <a:ext cx="371475" cy="400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@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B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C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H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I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J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K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6158" name="Text Box 13"/>
          <p:cNvSpPr txBox="1">
            <a:spLocks noChangeArrowheads="1"/>
          </p:cNvSpPr>
          <p:nvPr/>
        </p:nvSpPr>
        <p:spPr bwMode="auto">
          <a:xfrm>
            <a:off x="5703888" y="1254125"/>
            <a:ext cx="387350" cy="400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80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81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82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83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84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85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86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87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88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89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90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91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92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93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94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95</a:t>
            </a:r>
          </a:p>
        </p:txBody>
      </p:sp>
      <p:sp>
        <p:nvSpPr>
          <p:cNvPr id="6159" name="Text Box 14"/>
          <p:cNvSpPr txBox="1">
            <a:spLocks noChangeArrowheads="1"/>
          </p:cNvSpPr>
          <p:nvPr/>
        </p:nvSpPr>
        <p:spPr bwMode="auto">
          <a:xfrm>
            <a:off x="6018213" y="1254125"/>
            <a:ext cx="376237" cy="400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P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Q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U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V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Z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[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\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]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^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_</a:t>
            </a:r>
          </a:p>
        </p:txBody>
      </p:sp>
      <p:sp>
        <p:nvSpPr>
          <p:cNvPr id="6160" name="Text Box 15"/>
          <p:cNvSpPr txBox="1">
            <a:spLocks noChangeArrowheads="1"/>
          </p:cNvSpPr>
          <p:nvPr/>
        </p:nvSpPr>
        <p:spPr bwMode="auto">
          <a:xfrm>
            <a:off x="6588125" y="1254125"/>
            <a:ext cx="488950" cy="400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96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97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98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99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100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101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102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103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104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105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106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107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108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109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110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111</a:t>
            </a:r>
          </a:p>
        </p:txBody>
      </p:sp>
      <p:sp>
        <p:nvSpPr>
          <p:cNvPr id="6161" name="Text Box 16"/>
          <p:cNvSpPr txBox="1">
            <a:spLocks noChangeArrowheads="1"/>
          </p:cNvSpPr>
          <p:nvPr/>
        </p:nvSpPr>
        <p:spPr bwMode="auto">
          <a:xfrm>
            <a:off x="7004050" y="1254125"/>
            <a:ext cx="342900" cy="400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´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b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c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h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i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j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k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6162" name="Text Box 17"/>
          <p:cNvSpPr txBox="1">
            <a:spLocks noChangeArrowheads="1"/>
          </p:cNvSpPr>
          <p:nvPr/>
        </p:nvSpPr>
        <p:spPr bwMode="auto">
          <a:xfrm>
            <a:off x="7583488" y="1254125"/>
            <a:ext cx="488950" cy="400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112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113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114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115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116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117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118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119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120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121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122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123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124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125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126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/>
              <a:t>127</a:t>
            </a:r>
          </a:p>
        </p:txBody>
      </p:sp>
      <p:sp>
        <p:nvSpPr>
          <p:cNvPr id="6163" name="Text Box 18"/>
          <p:cNvSpPr txBox="1">
            <a:spLocks noChangeArrowheads="1"/>
          </p:cNvSpPr>
          <p:nvPr/>
        </p:nvSpPr>
        <p:spPr bwMode="auto">
          <a:xfrm>
            <a:off x="7999413" y="1254125"/>
            <a:ext cx="577850" cy="400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p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q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u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v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z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|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~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DEL</a:t>
            </a:r>
          </a:p>
        </p:txBody>
      </p:sp>
      <p:sp>
        <p:nvSpPr>
          <p:cNvPr id="6164" name="Rectangle 19"/>
          <p:cNvSpPr>
            <a:spLocks noChangeArrowheads="1"/>
          </p:cNvSpPr>
          <p:nvPr/>
        </p:nvSpPr>
        <p:spPr bwMode="auto">
          <a:xfrm>
            <a:off x="762000" y="1219200"/>
            <a:ext cx="7772400" cy="403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6165" name="Text Box 20"/>
          <p:cNvSpPr txBox="1">
            <a:spLocks noChangeArrowheads="1"/>
          </p:cNvSpPr>
          <p:nvPr/>
        </p:nvSpPr>
        <p:spPr bwMode="auto">
          <a:xfrm>
            <a:off x="669925" y="5319713"/>
            <a:ext cx="22256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b="1"/>
              <a:t>Wichtige Steuerzeichen</a:t>
            </a:r>
          </a:p>
        </p:txBody>
      </p:sp>
      <p:sp>
        <p:nvSpPr>
          <p:cNvPr id="6166" name="Text Box 21"/>
          <p:cNvSpPr txBox="1">
            <a:spLocks noChangeArrowheads="1"/>
          </p:cNvSpPr>
          <p:nvPr/>
        </p:nvSpPr>
        <p:spPr bwMode="auto">
          <a:xfrm>
            <a:off x="685800" y="5651500"/>
            <a:ext cx="57701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smtClean="0">
                <a:solidFill>
                  <a:schemeClr val="accent2"/>
                </a:solidFill>
              </a:rPr>
              <a:t>TAB</a:t>
            </a:r>
            <a:endParaRPr lang="de-AT" altLang="en-US" sz="160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smtClean="0">
                <a:solidFill>
                  <a:schemeClr val="accent2"/>
                </a:solidFill>
              </a:rPr>
              <a:t>CR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smtClean="0">
                <a:solidFill>
                  <a:schemeClr val="accent2"/>
                </a:solidFill>
              </a:rPr>
              <a:t>LF</a:t>
            </a:r>
            <a:endParaRPr lang="de-AT" altLang="en-US" sz="1600">
              <a:solidFill>
                <a:schemeClr val="accent2"/>
              </a:solidFill>
            </a:endParaRPr>
          </a:p>
        </p:txBody>
      </p:sp>
      <p:sp>
        <p:nvSpPr>
          <p:cNvPr id="6167" name="Text Box 22"/>
          <p:cNvSpPr txBox="1">
            <a:spLocks noChangeArrowheads="1"/>
          </p:cNvSpPr>
          <p:nvPr/>
        </p:nvSpPr>
        <p:spPr bwMode="auto">
          <a:xfrm>
            <a:off x="1212850" y="5651500"/>
            <a:ext cx="145142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 smtClean="0"/>
              <a:t>tab</a:t>
            </a:r>
            <a:endParaRPr lang="de-AT" altLang="en-US" sz="1600" i="1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 smtClean="0"/>
              <a:t>carriage return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 smtClean="0"/>
              <a:t>line feed</a:t>
            </a:r>
            <a:endParaRPr lang="de-AT" altLang="en-US" sz="1600" i="1"/>
          </a:p>
        </p:txBody>
      </p:sp>
      <p:sp>
        <p:nvSpPr>
          <p:cNvPr id="6168" name="Text Box 23"/>
          <p:cNvSpPr txBox="1">
            <a:spLocks noChangeArrowheads="1"/>
          </p:cNvSpPr>
          <p:nvPr/>
        </p:nvSpPr>
        <p:spPr bwMode="auto">
          <a:xfrm>
            <a:off x="2686686" y="5651500"/>
            <a:ext cx="152971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smtClean="0"/>
              <a:t>Tabulatorsprung</a:t>
            </a:r>
            <a:endParaRPr lang="de-AT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Z</a:t>
            </a:r>
            <a:r>
              <a:rPr lang="de-AT" altLang="en-US" sz="1600" smtClean="0"/>
              <a:t>eilenvorschub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smtClean="0"/>
              <a:t>folgt auf CR</a:t>
            </a:r>
            <a:endParaRPr lang="de-AT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9EE38E9-6F27-447F-829E-C2E2835650F1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de-DE" altLang="en-US" sz="1400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Unicode</a:t>
            </a: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822325" y="1371600"/>
            <a:ext cx="1189038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0000 - 007F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0080 - 024F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0370 - 03FF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0400 - 04FF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0530 - 058F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0590 - 05FF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0600 - 06FF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...</a:t>
            </a:r>
          </a:p>
        </p:txBody>
      </p:sp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2216150" y="1371600"/>
            <a:ext cx="2965450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ASCII-Zeichen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Umlaute, Akzente, Sonderzeichen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griechische Zeichen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cyrillische Zeichen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armenische Zeichen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hebräische Zeichen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arabische Zeichen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...</a:t>
            </a:r>
          </a:p>
        </p:txBody>
      </p:sp>
      <p:sp>
        <p:nvSpPr>
          <p:cNvPr id="7174" name="Text Box 5"/>
          <p:cNvSpPr txBox="1">
            <a:spLocks noChangeArrowheads="1"/>
          </p:cNvSpPr>
          <p:nvPr/>
        </p:nvSpPr>
        <p:spPr bwMode="auto">
          <a:xfrm>
            <a:off x="5241925" y="2543175"/>
            <a:ext cx="23780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Details siehe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b="1"/>
              <a:t>http://www.unicode.org</a:t>
            </a:r>
          </a:p>
        </p:txBody>
      </p:sp>
      <p:sp>
        <p:nvSpPr>
          <p:cNvPr id="7175" name="Text Box 6"/>
          <p:cNvSpPr txBox="1">
            <a:spLocks noChangeArrowheads="1"/>
          </p:cNvSpPr>
          <p:nvPr/>
        </p:nvSpPr>
        <p:spPr bwMode="auto">
          <a:xfrm>
            <a:off x="746125" y="3671888"/>
            <a:ext cx="2165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b="1"/>
              <a:t>Deutsche Umlaute</a:t>
            </a:r>
          </a:p>
        </p:txBody>
      </p:sp>
      <p:sp>
        <p:nvSpPr>
          <p:cNvPr id="7176" name="Text Box 7"/>
          <p:cNvSpPr txBox="1">
            <a:spLocks noChangeArrowheads="1"/>
          </p:cNvSpPr>
          <p:nvPr/>
        </p:nvSpPr>
        <p:spPr bwMode="auto">
          <a:xfrm>
            <a:off x="898525" y="4127500"/>
            <a:ext cx="6350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00E4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00F6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00FC</a:t>
            </a:r>
          </a:p>
        </p:txBody>
      </p:sp>
      <p:sp>
        <p:nvSpPr>
          <p:cNvPr id="7177" name="Text Box 8"/>
          <p:cNvSpPr txBox="1">
            <a:spLocks noChangeArrowheads="1"/>
          </p:cNvSpPr>
          <p:nvPr/>
        </p:nvSpPr>
        <p:spPr bwMode="auto">
          <a:xfrm>
            <a:off x="1498600" y="4127500"/>
            <a:ext cx="28575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ä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ö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ü</a:t>
            </a:r>
          </a:p>
        </p:txBody>
      </p:sp>
      <p:sp>
        <p:nvSpPr>
          <p:cNvPr id="7178" name="Text Box 9"/>
          <p:cNvSpPr txBox="1">
            <a:spLocks noChangeArrowheads="1"/>
          </p:cNvSpPr>
          <p:nvPr/>
        </p:nvSpPr>
        <p:spPr bwMode="auto">
          <a:xfrm>
            <a:off x="2009775" y="4114800"/>
            <a:ext cx="668338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00C4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00D6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00DC</a:t>
            </a:r>
          </a:p>
        </p:txBody>
      </p:sp>
      <p:sp>
        <p:nvSpPr>
          <p:cNvPr id="7179" name="Text Box 10"/>
          <p:cNvSpPr txBox="1">
            <a:spLocks noChangeArrowheads="1"/>
          </p:cNvSpPr>
          <p:nvPr/>
        </p:nvSpPr>
        <p:spPr bwMode="auto">
          <a:xfrm>
            <a:off x="2609850" y="4114800"/>
            <a:ext cx="3302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Ä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Ö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Ü</a:t>
            </a:r>
          </a:p>
        </p:txBody>
      </p:sp>
      <p:sp>
        <p:nvSpPr>
          <p:cNvPr id="7180" name="Text Box 11"/>
          <p:cNvSpPr txBox="1">
            <a:spLocks noChangeArrowheads="1"/>
          </p:cNvSpPr>
          <p:nvPr/>
        </p:nvSpPr>
        <p:spPr bwMode="auto">
          <a:xfrm>
            <a:off x="3184525" y="4114800"/>
            <a:ext cx="6461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00DF</a:t>
            </a:r>
          </a:p>
        </p:txBody>
      </p:sp>
      <p:sp>
        <p:nvSpPr>
          <p:cNvPr id="7181" name="Text Box 12"/>
          <p:cNvSpPr txBox="1">
            <a:spLocks noChangeArrowheads="1"/>
          </p:cNvSpPr>
          <p:nvPr/>
        </p:nvSpPr>
        <p:spPr bwMode="auto">
          <a:xfrm>
            <a:off x="3784600" y="4114800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A263E8C-CD32-4263-B1D5-25ACB51570C9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de-DE" altLang="en-US" sz="1400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Unicode-Zeichenkonstanten</a:t>
            </a:r>
          </a:p>
        </p:txBody>
      </p:sp>
      <p:sp>
        <p:nvSpPr>
          <p:cNvPr id="8196" name="Text Box 3"/>
          <p:cNvSpPr txBox="1">
            <a:spLocks noChangeArrowheads="1"/>
          </p:cNvSpPr>
          <p:nvPr/>
        </p:nvSpPr>
        <p:spPr bwMode="auto">
          <a:xfrm>
            <a:off x="692150" y="1203325"/>
            <a:ext cx="6783388" cy="1169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/>
              <a:t>Alle Zeichen können auch mit ihrem Unicode-Wert angegeben werden:</a:t>
            </a:r>
          </a:p>
          <a:p>
            <a:pPr>
              <a:buFontTx/>
              <a:buNone/>
            </a:pPr>
            <a:r>
              <a:rPr lang="de-AT" altLang="en-US"/>
              <a:t>	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'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\u</a:t>
            </a:r>
            <a:r>
              <a:rPr lang="de-AT" altLang="en-US" sz="1400" i="1">
                <a:latin typeface="Arial" panose="020B0604020202020204" pitchFamily="34" charset="0"/>
                <a:cs typeface="Arial" panose="020B0604020202020204" pitchFamily="34" charset="0"/>
              </a:rPr>
              <a:t>dddd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'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800"/>
              <a:t>Beispiele:</a:t>
            </a:r>
          </a:p>
        </p:txBody>
      </p:sp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898525" y="2347913"/>
            <a:ext cx="415081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0541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0541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0541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0541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0541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541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541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541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541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tabLst>
                <a:tab pos="1054100" algn="l"/>
                <a:tab pos="2868613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'\u0041'</a:t>
            </a:r>
            <a:r>
              <a:rPr lang="de-AT" altLang="en-US" sz="1600"/>
              <a:t>	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'A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'	</a:t>
            </a:r>
            <a:r>
              <a:rPr lang="de-AT" altLang="en-US" sz="1600" smtClean="0">
                <a:latin typeface="+mj-lt"/>
                <a:cs typeface="Arial" panose="020B0604020202020204" pitchFamily="34" charset="0"/>
              </a:rPr>
              <a:t>dezimal: 65</a:t>
            </a:r>
            <a:endParaRPr lang="de-AT" altLang="en-US" sz="1600">
              <a:latin typeface="+mj-lt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tabLst>
                <a:tab pos="1054100" algn="l"/>
                <a:tab pos="2868613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'\u000d'</a:t>
            </a:r>
            <a:r>
              <a:rPr lang="de-AT" altLang="en-US" sz="1600"/>
              <a:t>	CR (carriage return</a:t>
            </a:r>
            <a:r>
              <a:rPr lang="de-AT" altLang="en-US" sz="1600" smtClean="0"/>
              <a:t>)	dezimal: 13</a:t>
            </a:r>
            <a:endParaRPr lang="de-AT" altLang="en-US" sz="1600"/>
          </a:p>
          <a:p>
            <a:pPr>
              <a:spcBef>
                <a:spcPct val="0"/>
              </a:spcBef>
              <a:buFontTx/>
              <a:buNone/>
              <a:tabLst>
                <a:tab pos="1054100" algn="l"/>
                <a:tab pos="2868613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'\u0009'</a:t>
            </a:r>
            <a:r>
              <a:rPr lang="de-AT" altLang="en-US" sz="1600"/>
              <a:t>	</a:t>
            </a:r>
            <a:r>
              <a:rPr lang="de-AT" altLang="en-US" sz="1600" smtClean="0"/>
              <a:t>TAB	dezimal: 9</a:t>
            </a:r>
            <a:endParaRPr lang="de-AT" altLang="en-US" sz="1600"/>
          </a:p>
          <a:p>
            <a:pPr>
              <a:spcBef>
                <a:spcPct val="0"/>
              </a:spcBef>
              <a:buFontTx/>
              <a:buNone/>
              <a:tabLst>
                <a:tab pos="1054100" algn="l"/>
                <a:tab pos="2868613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'\u03c0'</a:t>
            </a:r>
            <a:r>
              <a:rPr lang="de-AT" altLang="en-US" sz="1600"/>
              <a:t>	</a:t>
            </a:r>
            <a:r>
              <a:rPr lang="de-AT" altLang="en-US" sz="1600" smtClean="0">
                <a:latin typeface="Symbol" panose="05050102010706020507" pitchFamily="18" charset="2"/>
              </a:rPr>
              <a:t>p	</a:t>
            </a:r>
            <a:r>
              <a:rPr lang="de-AT" altLang="en-US" sz="1600" smtClean="0">
                <a:latin typeface="+mj-lt"/>
              </a:rPr>
              <a:t>dezimal: 960</a:t>
            </a:r>
            <a:endParaRPr lang="de-AT" altLang="en-US" sz="1600">
              <a:latin typeface="+mj-lt"/>
            </a:endParaRPr>
          </a:p>
        </p:txBody>
      </p:sp>
      <p:grpSp>
        <p:nvGrpSpPr>
          <p:cNvPr id="204807" name="Group 7"/>
          <p:cNvGrpSpPr>
            <a:grpSpLocks/>
          </p:cNvGrpSpPr>
          <p:nvPr/>
        </p:nvGrpSpPr>
        <p:grpSpPr bwMode="auto">
          <a:xfrm>
            <a:off x="746125" y="3748090"/>
            <a:ext cx="2816225" cy="1828801"/>
            <a:chOff x="470" y="2361"/>
            <a:chExt cx="1774" cy="1152"/>
          </a:xfrm>
        </p:grpSpPr>
        <p:sp>
          <p:nvSpPr>
            <p:cNvPr id="8199" name="Text Box 5"/>
            <p:cNvSpPr txBox="1">
              <a:spLocks noChangeArrowheads="1"/>
            </p:cNvSpPr>
            <p:nvPr/>
          </p:nvSpPr>
          <p:spPr bwMode="auto">
            <a:xfrm>
              <a:off x="470" y="2361"/>
              <a:ext cx="118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Spezielle Zeichen</a:t>
              </a:r>
            </a:p>
          </p:txBody>
        </p:sp>
        <p:sp>
          <p:nvSpPr>
            <p:cNvPr id="8200" name="Text Box 6"/>
            <p:cNvSpPr txBox="1">
              <a:spLocks noChangeArrowheads="1"/>
            </p:cNvSpPr>
            <p:nvPr/>
          </p:nvSpPr>
          <p:spPr bwMode="auto">
            <a:xfrm>
              <a:off x="566" y="2679"/>
              <a:ext cx="1678" cy="8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5778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5778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5778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5778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'\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'</a:t>
              </a:r>
              <a:r>
                <a:rPr lang="de-AT" altLang="en-US" sz="1400"/>
                <a:t>	</a:t>
              </a:r>
              <a:r>
                <a:rPr lang="de-AT" altLang="en-US" sz="1600">
                  <a:cs typeface="Times New Roman" panose="02020603050405020304" pitchFamily="18" charset="0"/>
                </a:rPr>
                <a:t>CR (carriage return)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'\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'</a:t>
              </a:r>
              <a:r>
                <a:rPr lang="de-AT" altLang="en-US" sz="1600"/>
                <a:t>	LF (line feed, newline)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'\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'</a:t>
              </a:r>
              <a:r>
                <a:rPr lang="de-AT" altLang="en-US" sz="1600"/>
                <a:t>	TAB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'\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'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'</a:t>
              </a:r>
              <a:r>
                <a:rPr lang="de-AT" altLang="en-US" sz="1600"/>
                <a:t>	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'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'\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\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'</a:t>
              </a:r>
              <a:r>
                <a:rPr lang="de-AT" altLang="en-US" sz="1600"/>
                <a:t>	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\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ChangeArrowheads="1"/>
          </p:cNvSpPr>
          <p:nvPr/>
        </p:nvSpPr>
        <p:spPr bwMode="auto">
          <a:xfrm>
            <a:off x="1076325" y="2826552"/>
            <a:ext cx="5095875" cy="573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5C601E5-6995-49E6-B669-32E985AD4296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de-DE" altLang="en-US" sz="1400" smtClean="0"/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Zeichen-Operationen</a:t>
            </a:r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695325" y="1187450"/>
            <a:ext cx="1493838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Zuweisungen</a:t>
            </a:r>
          </a:p>
        </p:txBody>
      </p:sp>
      <p:sp>
        <p:nvSpPr>
          <p:cNvPr id="9222" name="Text Box 4"/>
          <p:cNvSpPr txBox="1">
            <a:spLocks noChangeArrowheads="1"/>
          </p:cNvSpPr>
          <p:nvPr/>
        </p:nvSpPr>
        <p:spPr bwMode="auto">
          <a:xfrm>
            <a:off x="1076325" y="1554163"/>
            <a:ext cx="5095947" cy="121264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4287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4287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4287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4287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4287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287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287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287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287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char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c2;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c1 = 'a';	// ok, gleicher Typ</a:t>
            </a:r>
            <a:b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c2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c1;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// ok, gleicher Typ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int i =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c2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;	// ok, </a:t>
            </a:r>
            <a:r>
              <a:rPr lang="de-AT" altLang="en-US" sz="1400" i="1">
                <a:latin typeface="Arial" panose="020B0604020202020204" pitchFamily="34" charset="0"/>
                <a:cs typeface="Arial" panose="020B0604020202020204" pitchFamily="34" charset="0"/>
              </a:rPr>
              <a:t>char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kann </a:t>
            </a:r>
            <a:r>
              <a:rPr lang="de-AT" altLang="en-US" sz="1400" i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zugewiesen werden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c1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= (char) i;	// Zuweisung nach Typumwandlung möglich</a:t>
            </a:r>
          </a:p>
        </p:txBody>
      </p:sp>
      <p:sp>
        <p:nvSpPr>
          <p:cNvPr id="9223" name="Text Box 5"/>
          <p:cNvSpPr txBox="1">
            <a:spLocks noChangeArrowheads="1"/>
          </p:cNvSpPr>
          <p:nvPr/>
        </p:nvSpPr>
        <p:spPr bwMode="auto">
          <a:xfrm>
            <a:off x="1076325" y="2790699"/>
            <a:ext cx="4227513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6892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6892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6892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6892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6892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892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892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892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892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chemeClr val="accent2"/>
                </a:solidFill>
              </a:rPr>
              <a:t>double  </a:t>
            </a:r>
            <a:r>
              <a:rPr lang="de-AT" altLang="en-US" sz="1600">
                <a:solidFill>
                  <a:schemeClr val="accent2"/>
                </a:solidFill>
                <a:sym typeface="Symbol" panose="05050102010706020507" pitchFamily="18" charset="2"/>
              </a:rPr>
              <a:t></a:t>
            </a:r>
            <a:r>
              <a:rPr lang="de-AT" altLang="en-US" sz="1600">
                <a:solidFill>
                  <a:schemeClr val="accent2"/>
                </a:solidFill>
              </a:rPr>
              <a:t>  float  </a:t>
            </a:r>
            <a:r>
              <a:rPr lang="de-AT" altLang="en-US" sz="1600">
                <a:solidFill>
                  <a:schemeClr val="accent2"/>
                </a:solidFill>
                <a:sym typeface="Symbol" panose="05050102010706020507" pitchFamily="18" charset="2"/>
              </a:rPr>
              <a:t></a:t>
            </a:r>
            <a:r>
              <a:rPr lang="de-AT" altLang="en-US" sz="1600">
                <a:solidFill>
                  <a:schemeClr val="accent2"/>
                </a:solidFill>
              </a:rPr>
              <a:t>  long  </a:t>
            </a:r>
            <a:r>
              <a:rPr lang="de-AT" altLang="en-US" sz="1600">
                <a:solidFill>
                  <a:schemeClr val="accent2"/>
                </a:solidFill>
                <a:sym typeface="Symbol" panose="05050102010706020507" pitchFamily="18" charset="2"/>
              </a:rPr>
              <a:t></a:t>
            </a:r>
            <a:r>
              <a:rPr lang="de-AT" altLang="en-US" sz="1600">
                <a:solidFill>
                  <a:schemeClr val="accent2"/>
                </a:solidFill>
              </a:rPr>
              <a:t>  int  </a:t>
            </a:r>
            <a:r>
              <a:rPr lang="de-AT" altLang="en-US" sz="1600">
                <a:solidFill>
                  <a:schemeClr val="accent2"/>
                </a:solidFill>
                <a:sym typeface="Symbol" panose="05050102010706020507" pitchFamily="18" charset="2"/>
              </a:rPr>
              <a:t></a:t>
            </a:r>
            <a:r>
              <a:rPr lang="de-AT" altLang="en-US" sz="1600">
                <a:solidFill>
                  <a:schemeClr val="accent2"/>
                </a:solidFill>
              </a:rPr>
              <a:t>  short  </a:t>
            </a:r>
            <a:r>
              <a:rPr lang="de-AT" altLang="en-US" sz="1600">
                <a:solidFill>
                  <a:schemeClr val="accent2"/>
                </a:solidFill>
                <a:sym typeface="Symbol" panose="05050102010706020507" pitchFamily="18" charset="2"/>
              </a:rPr>
              <a:t></a:t>
            </a:r>
            <a:r>
              <a:rPr lang="de-AT" altLang="en-US" sz="1600">
                <a:solidFill>
                  <a:schemeClr val="accent2"/>
                </a:solidFill>
              </a:rPr>
              <a:t>  byte</a:t>
            </a:r>
          </a:p>
        </p:txBody>
      </p:sp>
      <p:grpSp>
        <p:nvGrpSpPr>
          <p:cNvPr id="205837" name="Group 13"/>
          <p:cNvGrpSpPr>
            <a:grpSpLocks/>
          </p:cNvGrpSpPr>
          <p:nvPr/>
        </p:nvGrpSpPr>
        <p:grpSpPr bwMode="auto">
          <a:xfrm>
            <a:off x="711200" y="4926050"/>
            <a:ext cx="4051300" cy="674687"/>
            <a:chOff x="480" y="2928"/>
            <a:chExt cx="2552" cy="425"/>
          </a:xfrm>
        </p:grpSpPr>
        <p:sp>
          <p:nvSpPr>
            <p:cNvPr id="9233" name="Text Box 8"/>
            <p:cNvSpPr txBox="1">
              <a:spLocks noChangeArrowheads="1"/>
            </p:cNvSpPr>
            <p:nvPr/>
          </p:nvSpPr>
          <p:spPr bwMode="auto">
            <a:xfrm>
              <a:off x="480" y="2928"/>
              <a:ext cx="255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de-AT" altLang="en-US" sz="1800" b="1"/>
                <a:t>Arithmetische Operationen</a:t>
              </a:r>
              <a:r>
                <a:rPr lang="de-AT" altLang="en-US" sz="1800"/>
                <a:t> </a:t>
              </a:r>
              <a:r>
                <a:rPr lang="de-AT" altLang="en-US" sz="1600">
                  <a:solidFill>
                    <a:srgbClr val="FF0000"/>
                  </a:solidFill>
                </a:rPr>
                <a:t>(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+, -, *, /, %</a:t>
              </a:r>
              <a:r>
                <a:rPr lang="de-AT" altLang="en-US" sz="1600">
                  <a:solidFill>
                    <a:srgbClr val="FF0000"/>
                  </a:solidFill>
                </a:rPr>
                <a:t>)</a:t>
              </a:r>
            </a:p>
          </p:txBody>
        </p:sp>
        <p:sp>
          <p:nvSpPr>
            <p:cNvPr id="9234" name="Text Box 9"/>
            <p:cNvSpPr txBox="1">
              <a:spLocks noChangeArrowheads="1"/>
            </p:cNvSpPr>
            <p:nvPr/>
          </p:nvSpPr>
          <p:spPr bwMode="auto">
            <a:xfrm>
              <a:off x="720" y="3159"/>
              <a:ext cx="1841" cy="19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4287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4287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4287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4287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4287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4287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4287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4287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4287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10 + (ch - 'A')      // Ergebnistyp: </a:t>
              </a:r>
              <a:r>
                <a:rPr lang="de-AT" altLang="en-US" sz="1400" i="1">
                  <a:latin typeface="Arial" panose="020B0604020202020204" pitchFamily="34" charset="0"/>
                  <a:cs typeface="Arial" panose="020B0604020202020204" pitchFamily="34" charset="0"/>
                </a:rPr>
                <a:t>int</a:t>
              </a:r>
            </a:p>
          </p:txBody>
        </p:sp>
      </p:grpSp>
      <p:grpSp>
        <p:nvGrpSpPr>
          <p:cNvPr id="205838" name="Group 14"/>
          <p:cNvGrpSpPr>
            <a:grpSpLocks/>
          </p:cNvGrpSpPr>
          <p:nvPr/>
        </p:nvGrpSpPr>
        <p:grpSpPr bwMode="auto">
          <a:xfrm>
            <a:off x="711200" y="5775325"/>
            <a:ext cx="5651500" cy="890588"/>
            <a:chOff x="480" y="3456"/>
            <a:chExt cx="3560" cy="561"/>
          </a:xfrm>
        </p:grpSpPr>
        <p:sp>
          <p:nvSpPr>
            <p:cNvPr id="9231" name="Text Box 10"/>
            <p:cNvSpPr txBox="1">
              <a:spLocks noChangeArrowheads="1"/>
            </p:cNvSpPr>
            <p:nvPr/>
          </p:nvSpPr>
          <p:spPr bwMode="auto">
            <a:xfrm>
              <a:off x="480" y="3456"/>
              <a:ext cx="101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de-AT" altLang="en-US" sz="1800" b="1"/>
                <a:t>Zeichenarrays</a:t>
              </a:r>
              <a:endParaRPr lang="de-AT" altLang="en-US" sz="1800">
                <a:solidFill>
                  <a:srgbClr val="FF0000"/>
                </a:solidFill>
              </a:endParaRPr>
            </a:p>
          </p:txBody>
        </p:sp>
        <p:sp>
          <p:nvSpPr>
            <p:cNvPr id="9232" name="Text Box 11"/>
            <p:cNvSpPr txBox="1">
              <a:spLocks noChangeArrowheads="1"/>
            </p:cNvSpPr>
            <p:nvPr/>
          </p:nvSpPr>
          <p:spPr bwMode="auto">
            <a:xfrm>
              <a:off x="720" y="3687"/>
              <a:ext cx="3320" cy="33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4287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4287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4287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4287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4287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4287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4287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4287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4287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char[] s = new char[20];    // initialisiert alle Elemente mit '\u0000'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char[] t = {'a', 'b', 'c'};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711200" y="3495749"/>
            <a:ext cx="4721225" cy="1303338"/>
            <a:chOff x="762000" y="3276600"/>
            <a:chExt cx="4720137" cy="1302353"/>
          </a:xfrm>
        </p:grpSpPr>
        <p:sp>
          <p:nvSpPr>
            <p:cNvPr id="9228" name="Text Box 6"/>
            <p:cNvSpPr txBox="1">
              <a:spLocks noChangeArrowheads="1"/>
            </p:cNvSpPr>
            <p:nvPr/>
          </p:nvSpPr>
          <p:spPr bwMode="auto">
            <a:xfrm>
              <a:off x="762000" y="3276600"/>
              <a:ext cx="288861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Vergleiche</a:t>
              </a:r>
              <a:r>
                <a:rPr lang="de-AT" altLang="en-US" sz="1600"/>
                <a:t> </a:t>
              </a:r>
              <a:r>
                <a:rPr lang="de-AT" altLang="en-US" sz="1600">
                  <a:solidFill>
                    <a:srgbClr val="FF0000"/>
                  </a:solidFill>
                </a:rPr>
                <a:t>(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==, !=, &lt;, &lt;=, &gt;, &gt;=</a:t>
              </a:r>
              <a:r>
                <a:rPr lang="de-AT" altLang="en-US" sz="1600">
                  <a:solidFill>
                    <a:srgbClr val="FF0000"/>
                  </a:solidFill>
                </a:rPr>
                <a:t>)</a:t>
              </a:r>
            </a:p>
          </p:txBody>
        </p:sp>
        <p:sp>
          <p:nvSpPr>
            <p:cNvPr id="9229" name="Text Box 7"/>
            <p:cNvSpPr txBox="1">
              <a:spLocks noChangeArrowheads="1"/>
            </p:cNvSpPr>
            <p:nvPr/>
          </p:nvSpPr>
          <p:spPr bwMode="auto">
            <a:xfrm>
              <a:off x="1143000" y="3643313"/>
              <a:ext cx="4339137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4287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4287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4287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4287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4287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4287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4287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4287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4287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40000"/>
                </a:spcBef>
                <a:buFontTx/>
                <a:buNone/>
              </a:pPr>
              <a:r>
                <a:rPr lang="de-AT" altLang="en-US" sz="1600"/>
                <a:t>Zeichen sind nach Unicode-Wert geordnet;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Buchstaben und Ziffern liegen aufeinanderfolgend</a:t>
              </a:r>
            </a:p>
          </p:txBody>
        </p:sp>
        <p:sp>
          <p:nvSpPr>
            <p:cNvPr id="9230" name="TextBox 1"/>
            <p:cNvSpPr txBox="1">
              <a:spLocks noChangeArrowheads="1"/>
            </p:cNvSpPr>
            <p:nvPr/>
          </p:nvSpPr>
          <p:spPr bwMode="auto">
            <a:xfrm>
              <a:off x="1218084" y="4271176"/>
              <a:ext cx="4188967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if ('a' &lt;= ch &amp;&amp; ch &lt;= 'z' || 'A' &lt;= ch &amp;&amp; ch &lt;= 'Z') ...</a:t>
              </a:r>
            </a:p>
          </p:txBody>
        </p:sp>
      </p:grpSp>
      <p:sp>
        <p:nvSpPr>
          <p:cNvPr id="9227" name="Text Box 5"/>
          <p:cNvSpPr txBox="1">
            <a:spLocks noChangeArrowheads="1"/>
          </p:cNvSpPr>
          <p:nvPr/>
        </p:nvSpPr>
        <p:spPr bwMode="auto">
          <a:xfrm>
            <a:off x="3735388" y="3038349"/>
            <a:ext cx="78740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6892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6892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6892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6892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6892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892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892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892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892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chemeClr val="accent2"/>
                </a:solidFill>
                <a:sym typeface="Symbol" panose="05050102010706020507" pitchFamily="18" charset="2"/>
              </a:rPr>
              <a:t></a:t>
            </a:r>
            <a:r>
              <a:rPr lang="de-AT" altLang="en-US" sz="1600">
                <a:solidFill>
                  <a:schemeClr val="accent2"/>
                </a:solidFill>
              </a:rPr>
              <a:t>  char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359797" y="5292960"/>
            <a:ext cx="31529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z.B. ch == 'B'  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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  10 + ('B' - 'A') == 11</a:t>
            </a:r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3FD6EF-FDC9-4E30-B5D3-EA06787EA2DF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de-DE" altLang="en-US" sz="1400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Standardfunktionen mit Zeichen</a:t>
            </a:r>
          </a:p>
        </p:txBody>
      </p:sp>
      <p:sp>
        <p:nvSpPr>
          <p:cNvPr id="10244" name="Text Box 3"/>
          <p:cNvSpPr txBox="1">
            <a:spLocks noChangeArrowheads="1"/>
          </p:cNvSpPr>
          <p:nvPr/>
        </p:nvSpPr>
        <p:spPr bwMode="auto">
          <a:xfrm>
            <a:off x="746125" y="1357313"/>
            <a:ext cx="3013075" cy="267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1900"/>
              </a:lnSpc>
              <a:spcBef>
                <a:spcPts val="4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if (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Character.isLetter(ch)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) ...</a:t>
            </a:r>
          </a:p>
          <a:p>
            <a:pPr>
              <a:lnSpc>
                <a:spcPts val="1900"/>
              </a:lnSpc>
              <a:spcBef>
                <a:spcPts val="4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if (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Character.isDigit(ch)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) ...</a:t>
            </a:r>
          </a:p>
          <a:p>
            <a:pPr>
              <a:lnSpc>
                <a:spcPts val="1900"/>
              </a:lnSpc>
              <a:spcBef>
                <a:spcPts val="4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if (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Character.isLetterOrDigit(ch)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) ...</a:t>
            </a:r>
          </a:p>
          <a:p>
            <a:pPr>
              <a:lnSpc>
                <a:spcPts val="1900"/>
              </a:lnSpc>
              <a:spcBef>
                <a:spcPts val="40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  <a:spcBef>
                <a:spcPts val="4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if (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Character.isLowerCase(ch)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) ...</a:t>
            </a:r>
          </a:p>
          <a:p>
            <a:pPr>
              <a:lnSpc>
                <a:spcPts val="1900"/>
              </a:lnSpc>
              <a:spcBef>
                <a:spcPts val="4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if (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Character.isUpperCase(ch)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) ...</a:t>
            </a:r>
          </a:p>
          <a:p>
            <a:pPr>
              <a:lnSpc>
                <a:spcPts val="1900"/>
              </a:lnSpc>
              <a:spcBef>
                <a:spcPts val="40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  <a:spcBef>
                <a:spcPts val="4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ch1 =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Character.toUpperCase(ch2)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lnSpc>
                <a:spcPts val="1900"/>
              </a:lnSpc>
              <a:spcBef>
                <a:spcPts val="4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ch1 =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Character.toLowerCase(ch2)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</p:txBody>
      </p:sp>
      <p:sp>
        <p:nvSpPr>
          <p:cNvPr id="10245" name="Text Box 4"/>
          <p:cNvSpPr txBox="1">
            <a:spLocks noChangeArrowheads="1"/>
          </p:cNvSpPr>
          <p:nvPr/>
        </p:nvSpPr>
        <p:spPr bwMode="auto">
          <a:xfrm>
            <a:off x="4408488" y="1371600"/>
            <a:ext cx="3605212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de-AT" altLang="en-US" sz="1600"/>
              <a:t>true, wenn </a:t>
            </a:r>
            <a:r>
              <a:rPr lang="de-AT" altLang="en-US" sz="1600" i="1"/>
              <a:t>ch</a:t>
            </a:r>
            <a:r>
              <a:rPr lang="de-AT" altLang="en-US" sz="1600"/>
              <a:t> ein Unicode-Buchstabe ist</a:t>
            </a:r>
          </a:p>
          <a:p>
            <a:pPr>
              <a:buFontTx/>
              <a:buNone/>
            </a:pPr>
            <a:r>
              <a:rPr lang="de-AT" altLang="en-US" sz="1600"/>
              <a:t>true, wenn </a:t>
            </a:r>
            <a:r>
              <a:rPr lang="de-AT" altLang="en-US" sz="1600" i="1"/>
              <a:t>ch</a:t>
            </a:r>
            <a:r>
              <a:rPr lang="de-AT" altLang="en-US" sz="1600"/>
              <a:t> eine Ziffer ist</a:t>
            </a:r>
          </a:p>
          <a:p>
            <a:pPr>
              <a:buFontTx/>
              <a:buNone/>
            </a:pPr>
            <a:endParaRPr lang="de-AT" altLang="en-US" sz="1600"/>
          </a:p>
          <a:p>
            <a:pPr>
              <a:buFontTx/>
              <a:buNone/>
            </a:pPr>
            <a:endParaRPr lang="de-AT" altLang="en-US" sz="1600"/>
          </a:p>
          <a:p>
            <a:pPr>
              <a:buFontTx/>
              <a:buNone/>
            </a:pPr>
            <a:r>
              <a:rPr lang="de-AT" altLang="en-US" sz="1600"/>
              <a:t>true, wenn </a:t>
            </a:r>
            <a:r>
              <a:rPr lang="de-AT" altLang="en-US" sz="1600" i="1"/>
              <a:t>ch</a:t>
            </a:r>
            <a:r>
              <a:rPr lang="de-AT" altLang="en-US" sz="1600"/>
              <a:t> ein Kleinbuchstabe ist</a:t>
            </a:r>
          </a:p>
          <a:p>
            <a:pPr>
              <a:buFontTx/>
              <a:buNone/>
            </a:pPr>
            <a:r>
              <a:rPr lang="de-AT" altLang="en-US" sz="1600"/>
              <a:t>true, wenn </a:t>
            </a:r>
            <a:r>
              <a:rPr lang="de-AT" altLang="en-US" sz="1600" i="1"/>
              <a:t>ch</a:t>
            </a:r>
            <a:r>
              <a:rPr lang="de-AT" altLang="en-US" sz="1600"/>
              <a:t> ein Großbuchstabe ist</a:t>
            </a:r>
          </a:p>
          <a:p>
            <a:pPr>
              <a:buFontTx/>
              <a:buNone/>
            </a:pPr>
            <a:endParaRPr lang="de-AT" altLang="en-US" sz="1600"/>
          </a:p>
          <a:p>
            <a:pPr>
              <a:buFontTx/>
              <a:buNone/>
            </a:pPr>
            <a:r>
              <a:rPr lang="de-AT" altLang="en-US" sz="1600"/>
              <a:t>wandelt </a:t>
            </a:r>
            <a:r>
              <a:rPr lang="de-AT" altLang="en-US" sz="1600" i="1"/>
              <a:t>ch2</a:t>
            </a:r>
            <a:r>
              <a:rPr lang="de-AT" altLang="en-US" sz="1600"/>
              <a:t> in einen Großbuchstaben um</a:t>
            </a:r>
          </a:p>
          <a:p>
            <a:pPr>
              <a:buFontTx/>
              <a:buNone/>
            </a:pPr>
            <a:r>
              <a:rPr lang="de-AT" altLang="en-US" sz="1600"/>
              <a:t>wandelt </a:t>
            </a:r>
            <a:r>
              <a:rPr lang="de-AT" altLang="en-US" sz="1600" i="1"/>
              <a:t>ch2</a:t>
            </a:r>
            <a:r>
              <a:rPr lang="de-AT" altLang="en-US" sz="1600"/>
              <a:t> in einen Kleinbuchstaben 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ChangeArrowheads="1"/>
          </p:cNvSpPr>
          <p:nvPr/>
        </p:nvSpPr>
        <p:spPr bwMode="auto">
          <a:xfrm>
            <a:off x="1130300" y="2244725"/>
            <a:ext cx="3657600" cy="320675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11267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5F98197-7E36-4794-BB82-1E1FBC376D97}" type="slidenum">
              <a:rPr lang="de-DE" altLang="de-DE" sz="1400" smtClean="0"/>
              <a:pPr/>
              <a:t>8</a:t>
            </a:fld>
            <a:endParaRPr lang="de-DE" altLang="de-DE" sz="1400" smtClean="0"/>
          </a:p>
        </p:txBody>
      </p:sp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26558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6. Zeichen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</a:t>
            </a:r>
            <a:r>
              <a:rPr lang="de-AT" altLang="de-DE" sz="2000"/>
              <a:t>6.1	Datentyp </a:t>
            </a:r>
            <a:r>
              <a:rPr lang="de-AT" altLang="de-DE" sz="2000" i="1"/>
              <a:t>char</a:t>
            </a:r>
          </a:p>
          <a:p>
            <a:r>
              <a:rPr lang="de-AT" altLang="de-DE" sz="2000"/>
              <a:t>	</a:t>
            </a:r>
            <a:r>
              <a:rPr lang="de-AT" altLang="de-DE" sz="2000">
                <a:solidFill>
                  <a:srgbClr val="FF0000"/>
                </a:solidFill>
              </a:rPr>
              <a:t>6.2	Beispiel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B74E16-8922-47A9-B41B-FFD69FD2E2F9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de-DE" altLang="en-US" sz="1400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Textsuche</a:t>
            </a:r>
          </a:p>
        </p:txBody>
      </p:sp>
      <p:sp>
        <p:nvSpPr>
          <p:cNvPr id="12292" name="Text Box 3"/>
          <p:cNvSpPr txBox="1">
            <a:spLocks noChangeArrowheads="1"/>
          </p:cNvSpPr>
          <p:nvPr/>
        </p:nvSpPr>
        <p:spPr bwMode="auto">
          <a:xfrm>
            <a:off x="669925" y="1204913"/>
            <a:ext cx="32162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geg.: Text </a:t>
            </a:r>
            <a:r>
              <a:rPr lang="de-AT" altLang="en-US" sz="1600" i="1"/>
              <a:t>t</a:t>
            </a:r>
            <a:r>
              <a:rPr lang="de-AT" altLang="en-US" sz="1600"/>
              <a:t>, Muster </a:t>
            </a:r>
            <a:r>
              <a:rPr lang="de-AT" altLang="en-US" sz="1600" i="1"/>
              <a:t>pat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ges.: erstes Vorkommen von </a:t>
            </a:r>
            <a:r>
              <a:rPr lang="de-AT" altLang="en-US" sz="1600" i="1"/>
              <a:t>pat</a:t>
            </a:r>
            <a:r>
              <a:rPr lang="de-AT" altLang="en-US" sz="1600"/>
              <a:t> in </a:t>
            </a:r>
            <a:r>
              <a:rPr lang="de-AT" altLang="en-US" sz="1600" i="1"/>
              <a:t>t</a:t>
            </a:r>
          </a:p>
        </p:txBody>
      </p:sp>
      <p:sp>
        <p:nvSpPr>
          <p:cNvPr id="12293" name="Text Box 4"/>
          <p:cNvSpPr txBox="1">
            <a:spLocks noChangeArrowheads="1"/>
          </p:cNvSpPr>
          <p:nvPr/>
        </p:nvSpPr>
        <p:spPr bwMode="auto">
          <a:xfrm>
            <a:off x="1127125" y="2135188"/>
            <a:ext cx="4217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latin typeface="Courier New" panose="02070309020205020404" pitchFamily="49" charset="0"/>
              </a:rPr>
              <a:t>Einfuehrung in die Programmierung</a:t>
            </a:r>
          </a:p>
        </p:txBody>
      </p:sp>
      <p:sp>
        <p:nvSpPr>
          <p:cNvPr id="12294" name="Rectangle 5"/>
          <p:cNvSpPr>
            <a:spLocks noChangeArrowheads="1"/>
          </p:cNvSpPr>
          <p:nvPr/>
        </p:nvSpPr>
        <p:spPr bwMode="auto">
          <a:xfrm>
            <a:off x="1143000" y="2133600"/>
            <a:ext cx="41910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295" name="Text Box 6"/>
          <p:cNvSpPr txBox="1">
            <a:spLocks noChangeArrowheads="1"/>
          </p:cNvSpPr>
          <p:nvPr/>
        </p:nvSpPr>
        <p:spPr bwMode="auto">
          <a:xfrm>
            <a:off x="3048000" y="1828800"/>
            <a:ext cx="2349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</p:txBody>
      </p:sp>
      <p:sp>
        <p:nvSpPr>
          <p:cNvPr id="12296" name="Text Box 7"/>
          <p:cNvSpPr txBox="1">
            <a:spLocks noChangeArrowheads="1"/>
          </p:cNvSpPr>
          <p:nvPr/>
        </p:nvSpPr>
        <p:spPr bwMode="auto">
          <a:xfrm>
            <a:off x="5611813" y="2135188"/>
            <a:ext cx="5508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latin typeface="Courier New" panose="02070309020205020404" pitchFamily="49" charset="0"/>
              </a:rPr>
              <a:t>ung</a:t>
            </a:r>
          </a:p>
        </p:txBody>
      </p:sp>
      <p:sp>
        <p:nvSpPr>
          <p:cNvPr id="12297" name="Rectangle 8"/>
          <p:cNvSpPr>
            <a:spLocks noChangeArrowheads="1"/>
          </p:cNvSpPr>
          <p:nvPr/>
        </p:nvSpPr>
        <p:spPr bwMode="auto">
          <a:xfrm>
            <a:off x="5627688" y="2133600"/>
            <a:ext cx="468312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298" name="Text Box 9"/>
          <p:cNvSpPr txBox="1">
            <a:spLocks noChangeArrowheads="1"/>
          </p:cNvSpPr>
          <p:nvPr/>
        </p:nvSpPr>
        <p:spPr bwMode="auto">
          <a:xfrm>
            <a:off x="5638800" y="1828800"/>
            <a:ext cx="43338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pat</a:t>
            </a:r>
          </a:p>
        </p:txBody>
      </p:sp>
      <p:sp>
        <p:nvSpPr>
          <p:cNvPr id="12299" name="Text Box 10"/>
          <p:cNvSpPr txBox="1">
            <a:spLocks noChangeArrowheads="1"/>
          </p:cNvSpPr>
          <p:nvPr/>
        </p:nvSpPr>
        <p:spPr bwMode="auto">
          <a:xfrm>
            <a:off x="2109788" y="2482850"/>
            <a:ext cx="5508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latin typeface="Courier New" panose="02070309020205020404" pitchFamily="49" charset="0"/>
              </a:rPr>
              <a:t>ung</a:t>
            </a:r>
          </a:p>
        </p:txBody>
      </p:sp>
      <p:sp>
        <p:nvSpPr>
          <p:cNvPr id="12300" name="Rectangle 11"/>
          <p:cNvSpPr>
            <a:spLocks noChangeArrowheads="1"/>
          </p:cNvSpPr>
          <p:nvPr/>
        </p:nvSpPr>
        <p:spPr bwMode="auto">
          <a:xfrm>
            <a:off x="2149475" y="2481263"/>
            <a:ext cx="468313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301" name="Text Box 12"/>
          <p:cNvSpPr txBox="1">
            <a:spLocks noChangeArrowheads="1"/>
          </p:cNvSpPr>
          <p:nvPr/>
        </p:nvSpPr>
        <p:spPr bwMode="auto">
          <a:xfrm>
            <a:off x="4800600" y="2482850"/>
            <a:ext cx="550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latin typeface="Courier New" panose="02070309020205020404" pitchFamily="49" charset="0"/>
              </a:rPr>
              <a:t>ung</a:t>
            </a:r>
          </a:p>
        </p:txBody>
      </p:sp>
      <p:sp>
        <p:nvSpPr>
          <p:cNvPr id="12302" name="Rectangle 13"/>
          <p:cNvSpPr>
            <a:spLocks noChangeArrowheads="1"/>
          </p:cNvSpPr>
          <p:nvPr/>
        </p:nvSpPr>
        <p:spPr bwMode="auto">
          <a:xfrm>
            <a:off x="4816475" y="2481263"/>
            <a:ext cx="468313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303" name="Text Box 14"/>
          <p:cNvSpPr txBox="1">
            <a:spLocks noChangeArrowheads="1"/>
          </p:cNvSpPr>
          <p:nvPr/>
        </p:nvSpPr>
        <p:spPr bwMode="auto">
          <a:xfrm>
            <a:off x="669925" y="2965450"/>
            <a:ext cx="37877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50900" algn="l"/>
                <a:tab pos="16160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50900" algn="l"/>
                <a:tab pos="16160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50900" algn="l"/>
                <a:tab pos="16160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50900" algn="l"/>
                <a:tab pos="16160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50900" algn="l"/>
                <a:tab pos="16160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50900" algn="l"/>
                <a:tab pos="16160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50900" algn="l"/>
                <a:tab pos="16160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50900" algn="l"/>
                <a:tab pos="16160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50900" algn="l"/>
                <a:tab pos="16160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Ergebnis:	</a:t>
            </a:r>
            <a:r>
              <a:rPr lang="de-AT" altLang="en-US" sz="1600" i="1"/>
              <a:t>pos</a:t>
            </a:r>
            <a:r>
              <a:rPr lang="de-AT" altLang="en-US" sz="1600"/>
              <a:t> </a:t>
            </a:r>
            <a:r>
              <a:rPr lang="de-AT" altLang="en-US" sz="1600">
                <a:sym typeface="Symbol" panose="05050102010706020507" pitchFamily="18" charset="2"/>
              </a:rPr>
              <a:t></a:t>
            </a:r>
            <a:r>
              <a:rPr lang="de-AT" altLang="en-US" sz="1600"/>
              <a:t> 0:	</a:t>
            </a:r>
            <a:r>
              <a:rPr lang="de-AT" altLang="en-US" sz="1600" i="1"/>
              <a:t>pat</a:t>
            </a:r>
            <a:r>
              <a:rPr lang="de-AT" altLang="en-US" sz="1600"/>
              <a:t> in </a:t>
            </a:r>
            <a:r>
              <a:rPr lang="de-AT" altLang="en-US" sz="1600" i="1"/>
              <a:t>t</a:t>
            </a:r>
            <a:r>
              <a:rPr lang="de-AT" altLang="en-US" sz="1600"/>
              <a:t> an Stelle </a:t>
            </a:r>
            <a:r>
              <a:rPr lang="de-AT" altLang="en-US" sz="1600" i="1"/>
              <a:t>pos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</a:t>
            </a:r>
            <a:r>
              <a:rPr lang="de-AT" altLang="en-US" sz="1600" i="1"/>
              <a:t>pos</a:t>
            </a:r>
            <a:r>
              <a:rPr lang="de-AT" altLang="en-US" sz="1600"/>
              <a:t> &lt; 0:	</a:t>
            </a:r>
            <a:r>
              <a:rPr lang="de-AT" altLang="en-US" sz="1600" i="1"/>
              <a:t>pat</a:t>
            </a:r>
            <a:r>
              <a:rPr lang="de-AT" altLang="en-US" sz="1600"/>
              <a:t> kommt nicht in </a:t>
            </a:r>
            <a:r>
              <a:rPr lang="de-AT" altLang="en-US" sz="1600" i="1"/>
              <a:t>t</a:t>
            </a:r>
            <a:r>
              <a:rPr lang="de-AT" altLang="en-US" sz="1600"/>
              <a:t> vor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74700" y="3600450"/>
            <a:ext cx="7410450" cy="3025775"/>
            <a:chOff x="669925" y="3600452"/>
            <a:chExt cx="7411577" cy="3025776"/>
          </a:xfrm>
        </p:grpSpPr>
        <p:sp>
          <p:nvSpPr>
            <p:cNvPr id="12305" name="Text Box 15"/>
            <p:cNvSpPr txBox="1">
              <a:spLocks noChangeArrowheads="1"/>
            </p:cNvSpPr>
            <p:nvPr/>
          </p:nvSpPr>
          <p:spPr bwMode="auto">
            <a:xfrm>
              <a:off x="669925" y="3733802"/>
              <a:ext cx="4606925" cy="2892426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char[] t = ...;	// Text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char[] pat 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= ...;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// Pattern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int pos = -1;	// initialisiert mit "nicht gefunden"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int last = t.length - pat.length;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for (int i = 0; i &lt;= last; i++)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if (t[i] == pat[0])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int j = 1;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while (j &lt; pat.length &amp;&amp; pat[j] == t[i+j]) j++;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// j == pat.length || pat[j] != t[i+j]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if (j == pat.length) {pos = i; break;}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2306" name="Rectangle 16"/>
            <p:cNvSpPr>
              <a:spLocks noChangeArrowheads="1"/>
            </p:cNvSpPr>
            <p:nvPr/>
          </p:nvSpPr>
          <p:spPr bwMode="auto">
            <a:xfrm>
              <a:off x="5772833" y="4221165"/>
              <a:ext cx="144463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07" name="Text Box 17"/>
            <p:cNvSpPr txBox="1">
              <a:spLocks noChangeArrowheads="1"/>
            </p:cNvSpPr>
            <p:nvPr/>
          </p:nvSpPr>
          <p:spPr bwMode="auto">
            <a:xfrm>
              <a:off x="5697538" y="4005265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2308" name="Rectangle 19"/>
            <p:cNvSpPr>
              <a:spLocks noChangeArrowheads="1"/>
            </p:cNvSpPr>
            <p:nvPr/>
          </p:nvSpPr>
          <p:spPr bwMode="auto">
            <a:xfrm>
              <a:off x="5917296" y="4221165"/>
              <a:ext cx="144463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61" name="Text Box 20"/>
            <p:cNvSpPr txBox="1">
              <a:spLocks noChangeArrowheads="1"/>
            </p:cNvSpPr>
            <p:nvPr/>
          </p:nvSpPr>
          <p:spPr bwMode="auto">
            <a:xfrm>
              <a:off x="5842787" y="4005265"/>
              <a:ext cx="258802" cy="254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de-AT" altLang="en-US" sz="105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2310" name="Rectangle 21"/>
            <p:cNvSpPr>
              <a:spLocks noChangeArrowheads="1"/>
            </p:cNvSpPr>
            <p:nvPr/>
          </p:nvSpPr>
          <p:spPr bwMode="auto">
            <a:xfrm>
              <a:off x="6061075" y="4221165"/>
              <a:ext cx="144463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63" name="Text Box 22"/>
            <p:cNvSpPr txBox="1">
              <a:spLocks noChangeArrowheads="1"/>
            </p:cNvSpPr>
            <p:nvPr/>
          </p:nvSpPr>
          <p:spPr bwMode="auto">
            <a:xfrm>
              <a:off x="5988859" y="4005265"/>
              <a:ext cx="260390" cy="254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de-AT" altLang="en-US" sz="105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2312" name="Rectangle 23"/>
            <p:cNvSpPr>
              <a:spLocks noChangeArrowheads="1"/>
            </p:cNvSpPr>
            <p:nvPr/>
          </p:nvSpPr>
          <p:spPr bwMode="auto">
            <a:xfrm>
              <a:off x="6205538" y="4221165"/>
              <a:ext cx="144463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65" name="Text Box 24"/>
            <p:cNvSpPr txBox="1">
              <a:spLocks noChangeArrowheads="1"/>
            </p:cNvSpPr>
            <p:nvPr/>
          </p:nvSpPr>
          <p:spPr bwMode="auto">
            <a:xfrm>
              <a:off x="6133344" y="4005265"/>
              <a:ext cx="260390" cy="254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de-AT" altLang="en-US" sz="1050" smtClean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2314" name="Rectangle 25"/>
            <p:cNvSpPr>
              <a:spLocks noChangeArrowheads="1"/>
            </p:cNvSpPr>
            <p:nvPr/>
          </p:nvSpPr>
          <p:spPr bwMode="auto">
            <a:xfrm>
              <a:off x="6350000" y="4221165"/>
              <a:ext cx="144463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67" name="Text Box 26"/>
            <p:cNvSpPr txBox="1">
              <a:spLocks noChangeArrowheads="1"/>
            </p:cNvSpPr>
            <p:nvPr/>
          </p:nvSpPr>
          <p:spPr bwMode="auto">
            <a:xfrm>
              <a:off x="6277828" y="4005265"/>
              <a:ext cx="260390" cy="254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de-AT" altLang="en-US" sz="1050" smtClean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2316" name="Rectangle 27"/>
            <p:cNvSpPr>
              <a:spLocks noChangeArrowheads="1"/>
            </p:cNvSpPr>
            <p:nvPr/>
          </p:nvSpPr>
          <p:spPr bwMode="auto">
            <a:xfrm>
              <a:off x="6494463" y="4221165"/>
              <a:ext cx="144463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69" name="Text Box 28"/>
            <p:cNvSpPr txBox="1">
              <a:spLocks noChangeArrowheads="1"/>
            </p:cNvSpPr>
            <p:nvPr/>
          </p:nvSpPr>
          <p:spPr bwMode="auto">
            <a:xfrm>
              <a:off x="6422313" y="4005265"/>
              <a:ext cx="260390" cy="254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de-AT" altLang="en-US" sz="1050" smtClean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2318" name="Rectangle 29"/>
            <p:cNvSpPr>
              <a:spLocks noChangeArrowheads="1"/>
            </p:cNvSpPr>
            <p:nvPr/>
          </p:nvSpPr>
          <p:spPr bwMode="auto">
            <a:xfrm>
              <a:off x="6638242" y="4221165"/>
              <a:ext cx="144463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71" name="Text Box 30"/>
            <p:cNvSpPr txBox="1">
              <a:spLocks noChangeArrowheads="1"/>
            </p:cNvSpPr>
            <p:nvPr/>
          </p:nvSpPr>
          <p:spPr bwMode="auto">
            <a:xfrm>
              <a:off x="6569972" y="4005265"/>
              <a:ext cx="260390" cy="254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de-AT" altLang="en-US" sz="1050" smtClean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2320" name="Rectangle 31"/>
            <p:cNvSpPr>
              <a:spLocks noChangeArrowheads="1"/>
            </p:cNvSpPr>
            <p:nvPr/>
          </p:nvSpPr>
          <p:spPr bwMode="auto">
            <a:xfrm>
              <a:off x="6782705" y="4221165"/>
              <a:ext cx="144463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73" name="Text Box 32"/>
            <p:cNvSpPr txBox="1">
              <a:spLocks noChangeArrowheads="1"/>
            </p:cNvSpPr>
            <p:nvPr/>
          </p:nvSpPr>
          <p:spPr bwMode="auto">
            <a:xfrm>
              <a:off x="6714457" y="4005265"/>
              <a:ext cx="260390" cy="254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de-AT" altLang="en-US" sz="1050" smtClean="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2322" name="Rectangle 33"/>
            <p:cNvSpPr>
              <a:spLocks noChangeArrowheads="1"/>
            </p:cNvSpPr>
            <p:nvPr/>
          </p:nvSpPr>
          <p:spPr bwMode="auto">
            <a:xfrm>
              <a:off x="6927167" y="4221165"/>
              <a:ext cx="144463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75" name="Text Box 34"/>
            <p:cNvSpPr txBox="1">
              <a:spLocks noChangeArrowheads="1"/>
            </p:cNvSpPr>
            <p:nvPr/>
          </p:nvSpPr>
          <p:spPr bwMode="auto">
            <a:xfrm>
              <a:off x="6858941" y="4005265"/>
              <a:ext cx="260390" cy="254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de-AT" altLang="en-US" sz="1050" smtClean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12324" name="Rectangle 35"/>
            <p:cNvSpPr>
              <a:spLocks noChangeArrowheads="1"/>
            </p:cNvSpPr>
            <p:nvPr/>
          </p:nvSpPr>
          <p:spPr bwMode="auto">
            <a:xfrm>
              <a:off x="7071630" y="4221165"/>
              <a:ext cx="144463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77" name="Text Box 36"/>
            <p:cNvSpPr txBox="1">
              <a:spLocks noChangeArrowheads="1"/>
            </p:cNvSpPr>
            <p:nvPr/>
          </p:nvSpPr>
          <p:spPr bwMode="auto">
            <a:xfrm>
              <a:off x="7003426" y="4005265"/>
              <a:ext cx="260390" cy="254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de-AT" altLang="en-US" sz="1050" smtClean="0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12326" name="Rectangle 37"/>
            <p:cNvSpPr>
              <a:spLocks noChangeArrowheads="1"/>
            </p:cNvSpPr>
            <p:nvPr/>
          </p:nvSpPr>
          <p:spPr bwMode="auto">
            <a:xfrm>
              <a:off x="7215409" y="4221165"/>
              <a:ext cx="144463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79" name="Text Box 38"/>
            <p:cNvSpPr txBox="1">
              <a:spLocks noChangeArrowheads="1"/>
            </p:cNvSpPr>
            <p:nvPr/>
          </p:nvSpPr>
          <p:spPr bwMode="auto">
            <a:xfrm>
              <a:off x="7117743" y="4005265"/>
              <a:ext cx="336601" cy="254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de-AT" altLang="en-US" sz="105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12328" name="Rectangle 39"/>
            <p:cNvSpPr>
              <a:spLocks noChangeArrowheads="1"/>
            </p:cNvSpPr>
            <p:nvPr/>
          </p:nvSpPr>
          <p:spPr bwMode="auto">
            <a:xfrm>
              <a:off x="7359872" y="4221165"/>
              <a:ext cx="144463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29" name="Rectangle 41"/>
            <p:cNvSpPr>
              <a:spLocks noChangeArrowheads="1"/>
            </p:cNvSpPr>
            <p:nvPr/>
          </p:nvSpPr>
          <p:spPr bwMode="auto">
            <a:xfrm>
              <a:off x="7504334" y="4221165"/>
              <a:ext cx="144463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30" name="Rectangle 43"/>
            <p:cNvSpPr>
              <a:spLocks noChangeArrowheads="1"/>
            </p:cNvSpPr>
            <p:nvPr/>
          </p:nvSpPr>
          <p:spPr bwMode="auto">
            <a:xfrm>
              <a:off x="7648797" y="4221165"/>
              <a:ext cx="144463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31" name="Rectangle 45"/>
            <p:cNvSpPr>
              <a:spLocks noChangeArrowheads="1"/>
            </p:cNvSpPr>
            <p:nvPr/>
          </p:nvSpPr>
          <p:spPr bwMode="auto">
            <a:xfrm>
              <a:off x="7792576" y="4221165"/>
              <a:ext cx="144463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32" name="Rectangle 47"/>
            <p:cNvSpPr>
              <a:spLocks noChangeArrowheads="1"/>
            </p:cNvSpPr>
            <p:nvPr/>
          </p:nvSpPr>
          <p:spPr bwMode="auto">
            <a:xfrm>
              <a:off x="7937039" y="4221165"/>
              <a:ext cx="144463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33" name="Rectangle 49"/>
            <p:cNvSpPr>
              <a:spLocks noChangeArrowheads="1"/>
            </p:cNvSpPr>
            <p:nvPr/>
          </p:nvSpPr>
          <p:spPr bwMode="auto">
            <a:xfrm>
              <a:off x="6494463" y="4525965"/>
              <a:ext cx="144463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34" name="Rectangle 50"/>
            <p:cNvSpPr>
              <a:spLocks noChangeArrowheads="1"/>
            </p:cNvSpPr>
            <p:nvPr/>
          </p:nvSpPr>
          <p:spPr bwMode="auto">
            <a:xfrm>
              <a:off x="6638242" y="4525965"/>
              <a:ext cx="144463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35" name="Rectangle 51"/>
            <p:cNvSpPr>
              <a:spLocks noChangeArrowheads="1"/>
            </p:cNvSpPr>
            <p:nvPr/>
          </p:nvSpPr>
          <p:spPr bwMode="auto">
            <a:xfrm>
              <a:off x="6782705" y="4525965"/>
              <a:ext cx="144463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36" name="Text Box 52"/>
            <p:cNvSpPr txBox="1">
              <a:spLocks noChangeArrowheads="1"/>
            </p:cNvSpPr>
            <p:nvPr/>
          </p:nvSpPr>
          <p:spPr bwMode="auto">
            <a:xfrm>
              <a:off x="6580188" y="4710115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2337" name="Text Box 53"/>
            <p:cNvSpPr txBox="1">
              <a:spLocks noChangeArrowheads="1"/>
            </p:cNvSpPr>
            <p:nvPr/>
          </p:nvSpPr>
          <p:spPr bwMode="auto">
            <a:xfrm>
              <a:off x="6437313" y="4710115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2338" name="Text Box 54"/>
            <p:cNvSpPr txBox="1">
              <a:spLocks noChangeArrowheads="1"/>
            </p:cNvSpPr>
            <p:nvPr/>
          </p:nvSpPr>
          <p:spPr bwMode="auto">
            <a:xfrm>
              <a:off x="6732588" y="4710115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0291" name="Line 55"/>
            <p:cNvSpPr>
              <a:spLocks noChangeShapeType="1"/>
            </p:cNvSpPr>
            <p:nvPr/>
          </p:nvSpPr>
          <p:spPr bwMode="auto">
            <a:xfrm>
              <a:off x="6557270" y="3900490"/>
              <a:ext cx="0" cy="15716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de-AT" sz="10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40" name="Text Box 56"/>
            <p:cNvSpPr txBox="1">
              <a:spLocks noChangeArrowheads="1"/>
            </p:cNvSpPr>
            <p:nvPr/>
          </p:nvSpPr>
          <p:spPr bwMode="auto">
            <a:xfrm>
              <a:off x="6443663" y="3600452"/>
              <a:ext cx="22474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</a:p>
          </p:txBody>
        </p:sp>
        <p:sp>
          <p:nvSpPr>
            <p:cNvPr id="12341" name="Line 57"/>
            <p:cNvSpPr>
              <a:spLocks noChangeShapeType="1"/>
            </p:cNvSpPr>
            <p:nvPr/>
          </p:nvSpPr>
          <p:spPr bwMode="auto">
            <a:xfrm flipV="1">
              <a:off x="6715125" y="4929190"/>
              <a:ext cx="0" cy="18573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42" name="Text Box 58"/>
            <p:cNvSpPr txBox="1">
              <a:spLocks noChangeArrowheads="1"/>
            </p:cNvSpPr>
            <p:nvPr/>
          </p:nvSpPr>
          <p:spPr bwMode="auto">
            <a:xfrm>
              <a:off x="6605588" y="5072065"/>
              <a:ext cx="22474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j</a:t>
              </a:r>
            </a:p>
          </p:txBody>
        </p:sp>
        <p:sp>
          <p:nvSpPr>
            <p:cNvPr id="12343" name="Text Box 59"/>
            <p:cNvSpPr txBox="1">
              <a:spLocks noChangeArrowheads="1"/>
            </p:cNvSpPr>
            <p:nvPr/>
          </p:nvSpPr>
          <p:spPr bwMode="auto">
            <a:xfrm>
              <a:off x="5453063" y="4138615"/>
              <a:ext cx="23436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</p:txBody>
        </p:sp>
        <p:sp>
          <p:nvSpPr>
            <p:cNvPr id="12344" name="Text Box 60"/>
            <p:cNvSpPr txBox="1">
              <a:spLocks noChangeArrowheads="1"/>
            </p:cNvSpPr>
            <p:nvPr/>
          </p:nvSpPr>
          <p:spPr bwMode="auto">
            <a:xfrm>
              <a:off x="6062663" y="4443415"/>
              <a:ext cx="43313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pat</a:t>
              </a:r>
            </a:p>
          </p:txBody>
        </p:sp>
        <p:sp>
          <p:nvSpPr>
            <p:cNvPr id="12345" name="Line 55"/>
            <p:cNvSpPr>
              <a:spLocks noChangeShapeType="1"/>
            </p:cNvSpPr>
            <p:nvPr/>
          </p:nvSpPr>
          <p:spPr bwMode="auto">
            <a:xfrm>
              <a:off x="7710488" y="3900490"/>
              <a:ext cx="0" cy="30003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46" name="Text Box 56"/>
            <p:cNvSpPr txBox="1">
              <a:spLocks noChangeArrowheads="1"/>
            </p:cNvSpPr>
            <p:nvPr/>
          </p:nvSpPr>
          <p:spPr bwMode="auto">
            <a:xfrm>
              <a:off x="7485838" y="3600452"/>
              <a:ext cx="46358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last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736</Words>
  <Application>Microsoft Office PowerPoint</Application>
  <PresentationFormat>On-screen Show (4:3)</PresentationFormat>
  <Paragraphs>429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Courier New</vt:lpstr>
      <vt:lpstr>Symbol</vt:lpstr>
      <vt:lpstr>Times New Roman</vt:lpstr>
      <vt:lpstr>Standarddesign</vt:lpstr>
      <vt:lpstr>PowerPoint Presentation</vt:lpstr>
      <vt:lpstr>Datentyp char</vt:lpstr>
      <vt:lpstr>ASCII</vt:lpstr>
      <vt:lpstr>Unicode</vt:lpstr>
      <vt:lpstr>Unicode-Zeichenkonstanten</vt:lpstr>
      <vt:lpstr>Zeichen-Operationen</vt:lpstr>
      <vt:lpstr>Standardfunktionen mit Zeichen</vt:lpstr>
      <vt:lpstr>PowerPoint Presentation</vt:lpstr>
      <vt:lpstr>Beispiel: Textsuche</vt:lpstr>
    </vt:vector>
  </TitlesOfParts>
  <Company>Inst.f.Prakt.Informatik (SSW)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Javascript-Anweisungen</dc:title>
  <dc:creator>Mössenböck</dc:creator>
  <cp:lastModifiedBy>hm</cp:lastModifiedBy>
  <cp:revision>263</cp:revision>
  <cp:lastPrinted>2001-09-21T08:42:52Z</cp:lastPrinted>
  <dcterms:created xsi:type="dcterms:W3CDTF">2000-03-12T09:29:13Z</dcterms:created>
  <dcterms:modified xsi:type="dcterms:W3CDTF">2023-08-28T16:14:59Z</dcterms:modified>
</cp:coreProperties>
</file>