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9" r:id="rId2"/>
    <p:sldId id="257" r:id="rId3"/>
    <p:sldId id="258" r:id="rId4"/>
    <p:sldId id="259" r:id="rId5"/>
    <p:sldId id="261" r:id="rId6"/>
    <p:sldId id="270" r:id="rId7"/>
    <p:sldId id="268" r:id="rId8"/>
    <p:sldId id="263" r:id="rId9"/>
    <p:sldId id="266" r:id="rId10"/>
  </p:sldIdLst>
  <p:sldSz cx="9144000" cy="6858000" type="screen4x3"/>
  <p:notesSz cx="6724650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1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CC"/>
    <a:srgbClr val="FF5050"/>
    <a:srgbClr val="FF9999"/>
    <a:srgbClr val="DDDDDD"/>
    <a:srgbClr val="FF0000"/>
    <a:srgbClr val="66FF66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61" d="100"/>
          <a:sy n="161" d="100"/>
        </p:scale>
        <p:origin x="1716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1854" y="-84"/>
      </p:cViewPr>
      <p:guideLst>
        <p:guide orient="horz" pos="3126"/>
        <p:guide pos="21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.xml"/><Relationship Id="rId7" Type="http://schemas.openxmlformats.org/officeDocument/2006/relationships/slide" Target="slides/slide9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6" Type="http://schemas.openxmlformats.org/officeDocument/2006/relationships/slide" Target="slides/slide8.xml"/><Relationship Id="rId5" Type="http://schemas.openxmlformats.org/officeDocument/2006/relationships/slide" Target="slides/slide7.xml"/><Relationship Id="rId4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r>
              <a:rPr lang="en-US" altLang="en-US"/>
              <a:t>Überblick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95B63B7-8F61-481B-9E21-7986BD75A1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68350"/>
            <a:ext cx="4919662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9638" y="4687888"/>
            <a:ext cx="4930775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r>
              <a:rPr lang="en-US" altLang="en-US"/>
              <a:t>Überblick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C3EBA79-C0C3-4913-B9E5-53289DCFD1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6CD903-8D41-4CD4-B8CA-70DC1D412D3C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525019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03F9A9-FC9E-4EA6-B937-D9B50D7B3CA4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168797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0DB9F-A799-4AF7-9514-41A9B4D0D3AD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663293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3EF9C2-3CB4-41EE-9ECF-4C65978FDA17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254336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41DDD5-DA69-4A42-A0E4-01BF9A29FB01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1263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9AE71-566F-4377-8A70-8618B067E88F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5403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36612-4293-465F-AD69-EF04F3EE765A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831428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0D0BF-7CA8-4F7F-9268-DB803B4E07C3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615415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F1CD22-2E0A-4B8D-842F-F745D1384505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165550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6356A4-35AA-4487-9C02-70B47569CCF8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552959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FD5995-87EF-4647-8EA5-4E21EB161B93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71011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A32B920-9CBF-484E-9294-1D4943D77017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  <p:pic>
        <p:nvPicPr>
          <p:cNvPr id="1031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533400"/>
            <a:ext cx="8366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9pPr>
    </p:titleStyle>
    <p:bodyStyle>
      <a:lvl1pPr marL="288925" indent="-2889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5175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84275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3375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1130300" y="1933575"/>
            <a:ext cx="3657600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409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6F51494-5CC3-4B84-BA80-9A4ED0862F65}" type="slidenum">
              <a:rPr lang="de-DE" altLang="de-DE" sz="1400" smtClean="0"/>
              <a:pPr/>
              <a:t>1</a:t>
            </a:fld>
            <a:endParaRPr lang="de-DE" altLang="de-DE" sz="1400" smtClean="0"/>
          </a:p>
        </p:txBody>
      </p:sp>
      <p:sp>
        <p:nvSpPr>
          <p:cNvPr id="410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28114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7. Strings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7.1	Datentyp </a:t>
            </a:r>
            <a:r>
              <a:rPr lang="de-AT" altLang="de-DE" sz="2000" i="1">
                <a:solidFill>
                  <a:srgbClr val="FF0000"/>
                </a:solidFill>
              </a:rPr>
              <a:t>String</a:t>
            </a:r>
          </a:p>
          <a:p>
            <a:r>
              <a:rPr lang="de-AT" altLang="de-DE" sz="2000"/>
              <a:t>	7.2	Beispiele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3929" y="6175847"/>
            <a:ext cx="4885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2023.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This work is licensed under a CC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BY-NC-SA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4.0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license</a:t>
            </a:r>
          </a:p>
          <a:p>
            <a:r>
              <a:rPr lang="de-AT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Hanspeter Mössenböck, Institut für Systemsoftware, JKU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44" y="6222736"/>
            <a:ext cx="1227411" cy="4294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10338" y="6362700"/>
            <a:ext cx="1905000" cy="3048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AE13F05-B8AF-493B-88C4-45CBB8134175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de-DE" altLang="en-US" sz="140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Datentyp String</a:t>
            </a:r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746125" y="1376363"/>
            <a:ext cx="1498600" cy="30638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a, b;</a:t>
            </a: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2878138" y="1390650"/>
            <a:ext cx="38084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Bibliothekstyp für Zeichenketten ("Strings")</a:t>
            </a:r>
          </a:p>
        </p:txBody>
      </p:sp>
      <p:grpSp>
        <p:nvGrpSpPr>
          <p:cNvPr id="209951" name="Group 31"/>
          <p:cNvGrpSpPr>
            <a:grpSpLocks/>
          </p:cNvGrpSpPr>
          <p:nvPr/>
        </p:nvGrpSpPr>
        <p:grpSpPr bwMode="auto">
          <a:xfrm>
            <a:off x="762000" y="4352925"/>
            <a:ext cx="8178800" cy="1257300"/>
            <a:chOff x="480" y="2851"/>
            <a:chExt cx="5152" cy="792"/>
          </a:xfrm>
        </p:grpSpPr>
        <p:sp>
          <p:nvSpPr>
            <p:cNvPr id="5144" name="Text Box 17"/>
            <p:cNvSpPr txBox="1">
              <a:spLocks noChangeArrowheads="1"/>
            </p:cNvSpPr>
            <p:nvPr/>
          </p:nvSpPr>
          <p:spPr bwMode="auto">
            <a:xfrm>
              <a:off x="480" y="2851"/>
              <a:ext cx="934" cy="19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 = a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" World";</a:t>
              </a:r>
            </a:p>
          </p:txBody>
        </p:sp>
        <p:sp>
          <p:nvSpPr>
            <p:cNvPr id="5145" name="Text Box 18"/>
            <p:cNvSpPr txBox="1">
              <a:spLocks noChangeArrowheads="1"/>
            </p:cNvSpPr>
            <p:nvPr/>
          </p:nvSpPr>
          <p:spPr bwMode="auto">
            <a:xfrm>
              <a:off x="1823" y="3430"/>
              <a:ext cx="380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Verkettung mit "+" erzeugt neues Stringobjekt (relativ teure Operation)</a:t>
              </a:r>
            </a:p>
          </p:txBody>
        </p:sp>
        <p:sp>
          <p:nvSpPr>
            <p:cNvPr id="5146" name="Rectangle 19"/>
            <p:cNvSpPr>
              <a:spLocks noChangeArrowheads="1"/>
            </p:cNvSpPr>
            <p:nvPr/>
          </p:nvSpPr>
          <p:spPr bwMode="auto">
            <a:xfrm>
              <a:off x="2475" y="2928"/>
              <a:ext cx="480" cy="192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5147" name="Text Box 20"/>
            <p:cNvSpPr txBox="1">
              <a:spLocks noChangeArrowheads="1"/>
            </p:cNvSpPr>
            <p:nvPr/>
          </p:nvSpPr>
          <p:spPr bwMode="auto">
            <a:xfrm>
              <a:off x="2475" y="2928"/>
              <a:ext cx="50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latin typeface="Courier New" panose="02070309020205020404" pitchFamily="49" charset="0"/>
                </a:rPr>
                <a:t>Hello</a:t>
              </a:r>
            </a:p>
          </p:txBody>
        </p:sp>
        <p:sp>
          <p:nvSpPr>
            <p:cNvPr id="5148" name="Rectangle 21"/>
            <p:cNvSpPr>
              <a:spLocks noChangeArrowheads="1"/>
            </p:cNvSpPr>
            <p:nvPr/>
          </p:nvSpPr>
          <p:spPr bwMode="auto">
            <a:xfrm>
              <a:off x="1995" y="2928"/>
              <a:ext cx="144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5149" name="Rectangle 22"/>
            <p:cNvSpPr>
              <a:spLocks noChangeArrowheads="1"/>
            </p:cNvSpPr>
            <p:nvPr/>
          </p:nvSpPr>
          <p:spPr bwMode="auto">
            <a:xfrm>
              <a:off x="1995" y="3171"/>
              <a:ext cx="144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5150" name="Line 23"/>
            <p:cNvSpPr>
              <a:spLocks noChangeShapeType="1"/>
            </p:cNvSpPr>
            <p:nvPr/>
          </p:nvSpPr>
          <p:spPr bwMode="auto">
            <a:xfrm>
              <a:off x="2091" y="2976"/>
              <a:ext cx="38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51" name="Text Box 24"/>
            <p:cNvSpPr txBox="1">
              <a:spLocks noChangeArrowheads="1"/>
            </p:cNvSpPr>
            <p:nvPr/>
          </p:nvSpPr>
          <p:spPr bwMode="auto">
            <a:xfrm>
              <a:off x="1824" y="2880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5152" name="Text Box 25"/>
            <p:cNvSpPr txBox="1">
              <a:spLocks noChangeArrowheads="1"/>
            </p:cNvSpPr>
            <p:nvPr/>
          </p:nvSpPr>
          <p:spPr bwMode="auto">
            <a:xfrm>
              <a:off x="1824" y="3123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5153" name="Rectangle 26"/>
            <p:cNvSpPr>
              <a:spLocks noChangeArrowheads="1"/>
            </p:cNvSpPr>
            <p:nvPr/>
          </p:nvSpPr>
          <p:spPr bwMode="auto">
            <a:xfrm>
              <a:off x="2478" y="3170"/>
              <a:ext cx="1008" cy="175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5154" name="Text Box 27"/>
            <p:cNvSpPr txBox="1">
              <a:spLocks noChangeArrowheads="1"/>
            </p:cNvSpPr>
            <p:nvPr/>
          </p:nvSpPr>
          <p:spPr bwMode="auto">
            <a:xfrm>
              <a:off x="2478" y="3153"/>
              <a:ext cx="105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latin typeface="Courier New" panose="02070309020205020404" pitchFamily="49" charset="0"/>
                </a:rPr>
                <a:t>Hello World</a:t>
              </a:r>
            </a:p>
          </p:txBody>
        </p:sp>
        <p:sp>
          <p:nvSpPr>
            <p:cNvPr id="5155" name="Line 28"/>
            <p:cNvSpPr>
              <a:spLocks noChangeShapeType="1"/>
            </p:cNvSpPr>
            <p:nvPr/>
          </p:nvSpPr>
          <p:spPr bwMode="auto">
            <a:xfrm>
              <a:off x="2112" y="3219"/>
              <a:ext cx="35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62000" y="1851025"/>
            <a:ext cx="7685088" cy="1133476"/>
            <a:chOff x="762000" y="1851025"/>
            <a:chExt cx="7685088" cy="1133476"/>
          </a:xfrm>
        </p:grpSpPr>
        <p:sp>
          <p:nvSpPr>
            <p:cNvPr id="5135" name="Rectangle 9"/>
            <p:cNvSpPr>
              <a:spLocks noChangeArrowheads="1"/>
            </p:cNvSpPr>
            <p:nvPr/>
          </p:nvSpPr>
          <p:spPr bwMode="auto">
            <a:xfrm>
              <a:off x="3929063" y="2447926"/>
              <a:ext cx="762000" cy="3048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5156" name="Text Box 5"/>
            <p:cNvSpPr txBox="1">
              <a:spLocks noChangeArrowheads="1"/>
            </p:cNvSpPr>
            <p:nvPr/>
          </p:nvSpPr>
          <p:spPr bwMode="auto">
            <a:xfrm>
              <a:off x="762000" y="1851025"/>
              <a:ext cx="1482725" cy="30797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 =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"Hello"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</p:txBody>
        </p:sp>
        <p:sp>
          <p:nvSpPr>
            <p:cNvPr id="5157" name="Text Box 6"/>
            <p:cNvSpPr txBox="1">
              <a:spLocks noChangeArrowheads="1"/>
            </p:cNvSpPr>
            <p:nvPr/>
          </p:nvSpPr>
          <p:spPr bwMode="auto">
            <a:xfrm>
              <a:off x="2894013" y="1865313"/>
              <a:ext cx="5553075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Stringkonstante (unter doppelten Hochkommas; leerer String: </a:t>
              </a:r>
              <a:r>
                <a:rPr lang="de-AT" altLang="en-US" sz="1400">
                  <a:solidFill>
                    <a:schemeClr val="accent2"/>
                  </a:solidFill>
                  <a:latin typeface="Ar"/>
                </a:rPr>
                <a:t>""</a:t>
              </a:r>
              <a:r>
                <a:rPr lang="de-AT" altLang="en-US" sz="1600"/>
                <a:t>)</a:t>
              </a:r>
            </a:p>
          </p:txBody>
        </p:sp>
        <p:sp>
          <p:nvSpPr>
            <p:cNvPr id="5136" name="Text Box 10"/>
            <p:cNvSpPr txBox="1">
              <a:spLocks noChangeArrowheads="1"/>
            </p:cNvSpPr>
            <p:nvPr/>
          </p:nvSpPr>
          <p:spPr bwMode="auto">
            <a:xfrm>
              <a:off x="3929063" y="2447926"/>
              <a:ext cx="795338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latin typeface="Courier New" panose="02070309020205020404" pitchFamily="49" charset="0"/>
                </a:rPr>
                <a:t>Hello</a:t>
              </a:r>
            </a:p>
          </p:txBody>
        </p:sp>
        <p:sp>
          <p:nvSpPr>
            <p:cNvPr id="5137" name="Rectangle 11"/>
            <p:cNvSpPr>
              <a:spLocks noChangeArrowheads="1"/>
            </p:cNvSpPr>
            <p:nvPr/>
          </p:nvSpPr>
          <p:spPr bwMode="auto">
            <a:xfrm>
              <a:off x="3167063" y="2447926"/>
              <a:ext cx="2286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5138" name="Rectangle 12"/>
            <p:cNvSpPr>
              <a:spLocks noChangeArrowheads="1"/>
            </p:cNvSpPr>
            <p:nvPr/>
          </p:nvSpPr>
          <p:spPr bwMode="auto">
            <a:xfrm>
              <a:off x="3167063" y="2752726"/>
              <a:ext cx="2286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600"/>
            </a:p>
          </p:txBody>
        </p:sp>
        <p:sp>
          <p:nvSpPr>
            <p:cNvPr id="5139" name="Line 13"/>
            <p:cNvSpPr>
              <a:spLocks noChangeShapeType="1"/>
            </p:cNvSpPr>
            <p:nvPr/>
          </p:nvSpPr>
          <p:spPr bwMode="auto">
            <a:xfrm>
              <a:off x="3319463" y="2524126"/>
              <a:ext cx="6096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41" name="Text Box 15"/>
            <p:cNvSpPr txBox="1">
              <a:spLocks noChangeArrowheads="1"/>
            </p:cNvSpPr>
            <p:nvPr/>
          </p:nvSpPr>
          <p:spPr bwMode="auto">
            <a:xfrm>
              <a:off x="2895600" y="2371726"/>
              <a:ext cx="2841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5142" name="Text Box 16"/>
            <p:cNvSpPr txBox="1">
              <a:spLocks noChangeArrowheads="1"/>
            </p:cNvSpPr>
            <p:nvPr/>
          </p:nvSpPr>
          <p:spPr bwMode="auto">
            <a:xfrm>
              <a:off x="2895600" y="2676526"/>
              <a:ext cx="2841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62000" y="2325688"/>
            <a:ext cx="7916863" cy="1873251"/>
            <a:chOff x="762000" y="2325688"/>
            <a:chExt cx="7916863" cy="1873251"/>
          </a:xfrm>
        </p:grpSpPr>
        <p:sp>
          <p:nvSpPr>
            <p:cNvPr id="5133" name="Text Box 7"/>
            <p:cNvSpPr txBox="1">
              <a:spLocks noChangeArrowheads="1"/>
            </p:cNvSpPr>
            <p:nvPr/>
          </p:nvSpPr>
          <p:spPr bwMode="auto">
            <a:xfrm>
              <a:off x="762000" y="2325688"/>
              <a:ext cx="1482725" cy="30797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 = a;</a:t>
              </a:r>
            </a:p>
          </p:txBody>
        </p:sp>
        <p:sp>
          <p:nvSpPr>
            <p:cNvPr id="5140" name="Line 14"/>
            <p:cNvSpPr>
              <a:spLocks noChangeShapeType="1"/>
            </p:cNvSpPr>
            <p:nvPr/>
          </p:nvSpPr>
          <p:spPr bwMode="auto">
            <a:xfrm flipV="1">
              <a:off x="3319463" y="2600326"/>
              <a:ext cx="60960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34" name="Text Box 8"/>
            <p:cNvSpPr txBox="1">
              <a:spLocks noChangeArrowheads="1"/>
            </p:cNvSpPr>
            <p:nvPr/>
          </p:nvSpPr>
          <p:spPr bwMode="auto">
            <a:xfrm>
              <a:off x="2894013" y="3121026"/>
              <a:ext cx="5784850" cy="10779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Stringvariablen sind </a:t>
              </a:r>
              <a:r>
                <a:rPr lang="de-AT" altLang="en-US" sz="1600" u="sng"/>
                <a:t>Zeiger</a:t>
              </a:r>
              <a:r>
                <a:rPr lang="de-AT" altLang="en-US" sz="1600"/>
                <a:t> auf Stringobjekte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Stringzuweisung ist eine </a:t>
              </a:r>
              <a:r>
                <a:rPr lang="de-AT" altLang="en-US" sz="1600" u="sng"/>
                <a:t>Zeigerzuweisung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Stringobjekte sind </a:t>
              </a:r>
              <a:r>
                <a:rPr lang="de-AT" altLang="en-US" sz="1600" u="sng"/>
                <a:t>nicht als Arrays ansprechbar</a:t>
              </a:r>
              <a:r>
                <a:rPr lang="de-AT" altLang="en-US" sz="1600"/>
                <a:t>    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a[i]    a.charAt(i)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Stringobjekte sind </a:t>
              </a:r>
              <a:r>
                <a:rPr lang="de-AT" altLang="en-US" sz="1600" u="sng"/>
                <a:t>nicht veränderbar</a:t>
              </a:r>
            </a:p>
          </p:txBody>
        </p:sp>
        <p:sp>
          <p:nvSpPr>
            <p:cNvPr id="5143" name="Line 32"/>
            <p:cNvSpPr>
              <a:spLocks noChangeShapeType="1"/>
            </p:cNvSpPr>
            <p:nvPr/>
          </p:nvSpPr>
          <p:spPr bwMode="auto">
            <a:xfrm flipV="1">
              <a:off x="7086600" y="3698876"/>
              <a:ext cx="342900" cy="19843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889250" y="5691188"/>
            <a:ext cx="5626100" cy="1038225"/>
            <a:chOff x="2889815" y="5690899"/>
            <a:chExt cx="5624758" cy="1037731"/>
          </a:xfrm>
        </p:grpSpPr>
        <p:sp>
          <p:nvSpPr>
            <p:cNvPr id="5130" name="TextBox 1"/>
            <p:cNvSpPr txBox="1">
              <a:spLocks noChangeArrowheads="1"/>
            </p:cNvSpPr>
            <p:nvPr/>
          </p:nvSpPr>
          <p:spPr bwMode="auto">
            <a:xfrm>
              <a:off x="2889815" y="5690899"/>
              <a:ext cx="43505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Verwendung z.B. in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Out.println("Summe = " + sum);</a:t>
              </a:r>
            </a:p>
          </p:txBody>
        </p:sp>
        <p:sp>
          <p:nvSpPr>
            <p:cNvPr id="5131" name="TextBox 2"/>
            <p:cNvSpPr txBox="1">
              <a:spLocks noChangeArrowheads="1"/>
            </p:cNvSpPr>
            <p:nvPr/>
          </p:nvSpPr>
          <p:spPr bwMode="auto">
            <a:xfrm>
              <a:off x="5409236" y="6143855"/>
              <a:ext cx="310533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automatisch in </a:t>
              </a:r>
              <a:r>
                <a:rPr lang="de-AT" altLang="de-DE" sz="1600" i="1"/>
                <a:t>String</a:t>
              </a:r>
              <a:r>
                <a:rPr lang="de-AT" altLang="de-DE" sz="1600"/>
                <a:t> umgewandelt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und verkettet</a:t>
              </a:r>
            </a:p>
          </p:txBody>
        </p:sp>
        <p:cxnSp>
          <p:nvCxnSpPr>
            <p:cNvPr id="5" name="Straight Arrow Connector 4"/>
            <p:cNvCxnSpPr/>
            <p:nvPr/>
          </p:nvCxnSpPr>
          <p:spPr bwMode="auto">
            <a:xfrm flipV="1">
              <a:off x="6840160" y="5966993"/>
              <a:ext cx="0" cy="244359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BC22D14-A561-424A-AAA3-61991941A736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de-DE" altLang="en-US" sz="1400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Stringvergleiche</a:t>
            </a:r>
          </a:p>
        </p:txBody>
      </p:sp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692150" y="1433513"/>
            <a:ext cx="2144713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String s = In.readWord();</a:t>
            </a:r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3359150" y="1447800"/>
            <a:ext cx="23923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// liest ein Wort, z.B. </a:t>
            </a:r>
            <a:r>
              <a:rPr lang="de-AT" altLang="en-US" sz="1600" i="1"/>
              <a:t>Hello</a:t>
            </a:r>
          </a:p>
        </p:txBody>
      </p:sp>
      <p:sp>
        <p:nvSpPr>
          <p:cNvPr id="6150" name="Text Box 5"/>
          <p:cNvSpPr txBox="1">
            <a:spLocks noChangeArrowheads="1"/>
          </p:cNvSpPr>
          <p:nvPr/>
        </p:nvSpPr>
        <p:spPr bwMode="auto">
          <a:xfrm>
            <a:off x="685800" y="1782763"/>
            <a:ext cx="2151063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if (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== "Hello"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) ...</a:t>
            </a:r>
          </a:p>
        </p:txBody>
      </p:sp>
      <p:sp>
        <p:nvSpPr>
          <p:cNvPr id="6151" name="Text Box 6"/>
          <p:cNvSpPr txBox="1">
            <a:spLocks noChangeArrowheads="1"/>
          </p:cNvSpPr>
          <p:nvPr/>
        </p:nvSpPr>
        <p:spPr bwMode="auto">
          <a:xfrm>
            <a:off x="3352800" y="1797050"/>
            <a:ext cx="2820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// liefert false! (</a:t>
            </a:r>
            <a:r>
              <a:rPr lang="de-AT" altLang="en-US" sz="1600" i="1"/>
              <a:t>Zeigervergleich</a:t>
            </a:r>
            <a:r>
              <a:rPr lang="de-AT" altLang="en-US" sz="1600"/>
              <a:t>)</a:t>
            </a:r>
            <a:endParaRPr lang="de-AT" altLang="en-US" sz="1600" i="1"/>
          </a:p>
        </p:txBody>
      </p:sp>
      <p:sp>
        <p:nvSpPr>
          <p:cNvPr id="6152" name="Rectangle 7"/>
          <p:cNvSpPr>
            <a:spLocks noChangeArrowheads="1"/>
          </p:cNvSpPr>
          <p:nvPr/>
        </p:nvSpPr>
        <p:spPr bwMode="auto">
          <a:xfrm>
            <a:off x="4614863" y="2286000"/>
            <a:ext cx="7620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/>
          </a:p>
        </p:txBody>
      </p:sp>
      <p:sp>
        <p:nvSpPr>
          <p:cNvPr id="6153" name="Text Box 8"/>
          <p:cNvSpPr txBox="1">
            <a:spLocks noChangeArrowheads="1"/>
          </p:cNvSpPr>
          <p:nvPr/>
        </p:nvSpPr>
        <p:spPr bwMode="auto">
          <a:xfrm>
            <a:off x="4614863" y="2286000"/>
            <a:ext cx="7953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latin typeface="Courier New" panose="02070309020205020404" pitchFamily="49" charset="0"/>
              </a:rPr>
              <a:t>Hello</a:t>
            </a:r>
          </a:p>
        </p:txBody>
      </p:sp>
      <p:sp>
        <p:nvSpPr>
          <p:cNvPr id="6154" name="Rectangle 9"/>
          <p:cNvSpPr>
            <a:spLocks noChangeArrowheads="1"/>
          </p:cNvSpPr>
          <p:nvPr/>
        </p:nvSpPr>
        <p:spPr bwMode="auto">
          <a:xfrm>
            <a:off x="3852863" y="2286000"/>
            <a:ext cx="2286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/>
          </a:p>
        </p:txBody>
      </p:sp>
      <p:sp>
        <p:nvSpPr>
          <p:cNvPr id="6155" name="Rectangle 10"/>
          <p:cNvSpPr>
            <a:spLocks noChangeArrowheads="1"/>
          </p:cNvSpPr>
          <p:nvPr/>
        </p:nvSpPr>
        <p:spPr bwMode="auto">
          <a:xfrm>
            <a:off x="3852863" y="2671763"/>
            <a:ext cx="228600" cy="228600"/>
          </a:xfrm>
          <a:prstGeom prst="rect">
            <a:avLst/>
          </a:prstGeom>
          <a:noFill/>
          <a:ln w="6350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/>
          </a:p>
        </p:txBody>
      </p:sp>
      <p:sp>
        <p:nvSpPr>
          <p:cNvPr id="6156" name="Line 11"/>
          <p:cNvSpPr>
            <a:spLocks noChangeShapeType="1"/>
          </p:cNvSpPr>
          <p:nvPr/>
        </p:nvSpPr>
        <p:spPr bwMode="auto">
          <a:xfrm>
            <a:off x="4005263" y="2362200"/>
            <a:ext cx="60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6157" name="Text Box 12"/>
          <p:cNvSpPr txBox="1">
            <a:spLocks noChangeArrowheads="1"/>
          </p:cNvSpPr>
          <p:nvPr/>
        </p:nvSpPr>
        <p:spPr bwMode="auto">
          <a:xfrm>
            <a:off x="3581400" y="2209800"/>
            <a:ext cx="263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s</a:t>
            </a:r>
          </a:p>
        </p:txBody>
      </p:sp>
      <p:sp>
        <p:nvSpPr>
          <p:cNvPr id="6158" name="Line 13"/>
          <p:cNvSpPr>
            <a:spLocks noChangeShapeType="1"/>
          </p:cNvSpPr>
          <p:nvPr/>
        </p:nvSpPr>
        <p:spPr bwMode="auto">
          <a:xfrm>
            <a:off x="4038600" y="2747963"/>
            <a:ext cx="5651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6159" name="Rectangle 14"/>
          <p:cNvSpPr>
            <a:spLocks noChangeArrowheads="1"/>
          </p:cNvSpPr>
          <p:nvPr/>
        </p:nvSpPr>
        <p:spPr bwMode="auto">
          <a:xfrm>
            <a:off x="4619625" y="2635250"/>
            <a:ext cx="7620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/>
          </a:p>
        </p:txBody>
      </p:sp>
      <p:sp>
        <p:nvSpPr>
          <p:cNvPr id="6160" name="Text Box 15"/>
          <p:cNvSpPr txBox="1">
            <a:spLocks noChangeArrowheads="1"/>
          </p:cNvSpPr>
          <p:nvPr/>
        </p:nvSpPr>
        <p:spPr bwMode="auto">
          <a:xfrm>
            <a:off x="4619625" y="2635250"/>
            <a:ext cx="7953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latin typeface="Courier New" panose="02070309020205020404" pitchFamily="49" charset="0"/>
              </a:rPr>
              <a:t>Hello</a:t>
            </a:r>
          </a:p>
        </p:txBody>
      </p:sp>
      <p:sp>
        <p:nvSpPr>
          <p:cNvPr id="6161" name="Text Box 16"/>
          <p:cNvSpPr txBox="1">
            <a:spLocks noChangeArrowheads="1"/>
          </p:cNvSpPr>
          <p:nvPr/>
        </p:nvSpPr>
        <p:spPr bwMode="auto">
          <a:xfrm>
            <a:off x="5699125" y="2347913"/>
            <a:ext cx="283051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weil zwei verschiedene Objekte,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trotz gleichem Inhalt</a:t>
            </a:r>
          </a:p>
        </p:txBody>
      </p:sp>
      <p:grpSp>
        <p:nvGrpSpPr>
          <p:cNvPr id="210967" name="Group 23"/>
          <p:cNvGrpSpPr>
            <a:grpSpLocks/>
          </p:cNvGrpSpPr>
          <p:nvPr/>
        </p:nvGrpSpPr>
        <p:grpSpPr bwMode="auto">
          <a:xfrm>
            <a:off x="685800" y="3230563"/>
            <a:ext cx="5284788" cy="350837"/>
            <a:chOff x="432" y="2035"/>
            <a:chExt cx="3329" cy="221"/>
          </a:xfrm>
        </p:grpSpPr>
        <p:sp>
          <p:nvSpPr>
            <p:cNvPr id="6164" name="Text Box 17"/>
            <p:cNvSpPr txBox="1">
              <a:spLocks noChangeArrowheads="1"/>
            </p:cNvSpPr>
            <p:nvPr/>
          </p:nvSpPr>
          <p:spPr bwMode="auto">
            <a:xfrm>
              <a:off x="432" y="2035"/>
              <a:ext cx="1355" cy="19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if (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s.equals("Hello")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) ...</a:t>
              </a:r>
            </a:p>
          </p:txBody>
        </p:sp>
        <p:sp>
          <p:nvSpPr>
            <p:cNvPr id="6165" name="Text Box 18"/>
            <p:cNvSpPr txBox="1">
              <a:spLocks noChangeArrowheads="1"/>
            </p:cNvSpPr>
            <p:nvPr/>
          </p:nvSpPr>
          <p:spPr bwMode="auto">
            <a:xfrm>
              <a:off x="2112" y="2044"/>
              <a:ext cx="164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// liefert </a:t>
              </a:r>
              <a:r>
                <a:rPr lang="de-AT" altLang="en-US" sz="1600" i="1"/>
                <a:t>true</a:t>
              </a:r>
              <a:r>
                <a:rPr lang="de-AT" altLang="en-US" sz="1600"/>
                <a:t>! (</a:t>
              </a:r>
              <a:r>
                <a:rPr lang="de-AT" altLang="en-US" sz="1600" i="1"/>
                <a:t>Wertvergleich</a:t>
              </a:r>
              <a:r>
                <a:rPr lang="de-AT" altLang="en-US" sz="1600"/>
                <a:t>)</a:t>
              </a:r>
              <a:endParaRPr lang="de-AT" altLang="en-US" sz="1600" i="1"/>
            </a:p>
          </p:txBody>
        </p:sp>
      </p:grpSp>
      <p:sp>
        <p:nvSpPr>
          <p:cNvPr id="210966" name="Text Box 22"/>
          <p:cNvSpPr txBox="1">
            <a:spLocks noChangeArrowheads="1"/>
          </p:cNvSpPr>
          <p:nvPr/>
        </p:nvSpPr>
        <p:spPr bwMode="auto">
          <a:xfrm>
            <a:off x="685800" y="4041775"/>
            <a:ext cx="462438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=&gt; </a:t>
            </a:r>
            <a:r>
              <a:rPr lang="de-AT" altLang="en-US" sz="1600" b="1"/>
              <a:t>Stringvergleich immer mit </a:t>
            </a:r>
            <a:r>
              <a:rPr lang="de-AT" altLang="en-US" sz="1600" b="1" i="1"/>
              <a:t>equals</a:t>
            </a:r>
            <a:r>
              <a:rPr lang="de-AT" altLang="en-US" sz="1600" b="1"/>
              <a:t> durchführen!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66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51A011D-9BC3-412D-B62D-F34260278387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de-DE" altLang="en-US" sz="1400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Stringoperationen</a:t>
            </a: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746125" y="1281113"/>
            <a:ext cx="2147888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String s = "a long string";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62000" y="1751013"/>
            <a:ext cx="7062788" cy="584200"/>
            <a:chOff x="762000" y="1751197"/>
            <a:chExt cx="7062096" cy="584775"/>
          </a:xfrm>
        </p:grpSpPr>
        <p:sp>
          <p:nvSpPr>
            <p:cNvPr id="7223" name="Text Box 4"/>
            <p:cNvSpPr txBox="1">
              <a:spLocks noChangeArrowheads="1"/>
            </p:cNvSpPr>
            <p:nvPr/>
          </p:nvSpPr>
          <p:spPr bwMode="auto">
            <a:xfrm>
              <a:off x="762000" y="1863079"/>
              <a:ext cx="2132470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int len =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s.length()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</p:txBody>
        </p:sp>
        <p:sp>
          <p:nvSpPr>
            <p:cNvPr id="7224" name="Text Box 5"/>
            <p:cNvSpPr txBox="1">
              <a:spLocks noChangeArrowheads="1"/>
            </p:cNvSpPr>
            <p:nvPr/>
          </p:nvSpPr>
          <p:spPr bwMode="auto">
            <a:xfrm>
              <a:off x="3279775" y="1751197"/>
              <a:ext cx="4544321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liefert die Anzahl der Zeichen in </a:t>
              </a:r>
              <a:r>
                <a:rPr lang="de-AT" altLang="en-US" sz="1600" i="1"/>
                <a:t>s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(im Gegensatz zu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array.length</a:t>
              </a:r>
              <a:r>
                <a:rPr lang="de-AT" altLang="en-US" sz="1600"/>
                <a:t> sind Klammern nötig!)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762000" y="2417763"/>
            <a:ext cx="5962650" cy="584200"/>
            <a:chOff x="762000" y="2417264"/>
            <a:chExt cx="5962949" cy="584775"/>
          </a:xfrm>
        </p:grpSpPr>
        <p:sp>
          <p:nvSpPr>
            <p:cNvPr id="7221" name="Text Box 6"/>
            <p:cNvSpPr txBox="1">
              <a:spLocks noChangeArrowheads="1"/>
            </p:cNvSpPr>
            <p:nvPr/>
          </p:nvSpPr>
          <p:spPr bwMode="auto">
            <a:xfrm>
              <a:off x="762000" y="2533004"/>
              <a:ext cx="2132470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char ch =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s.charAt(3)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</p:txBody>
        </p:sp>
        <p:sp>
          <p:nvSpPr>
            <p:cNvPr id="7222" name="Text Box 7"/>
            <p:cNvSpPr txBox="1">
              <a:spLocks noChangeArrowheads="1"/>
            </p:cNvSpPr>
            <p:nvPr/>
          </p:nvSpPr>
          <p:spPr bwMode="auto">
            <a:xfrm>
              <a:off x="3279775" y="2417264"/>
              <a:ext cx="3445174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liefert das Zeichen mit Index 3 (hier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'o'</a:t>
              </a:r>
              <a:r>
                <a:rPr lang="de-AT" altLang="en-US" sz="1600"/>
                <a:t>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s[3] </a:t>
              </a:r>
              <a:r>
                <a:rPr lang="de-AT" altLang="en-US" sz="1600"/>
                <a:t>nicht erlaubt!</a:t>
              </a: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762000" y="3168653"/>
            <a:ext cx="8293652" cy="851874"/>
            <a:chOff x="762000" y="3168118"/>
            <a:chExt cx="8293652" cy="851997"/>
          </a:xfrm>
        </p:grpSpPr>
        <p:sp>
          <p:nvSpPr>
            <p:cNvPr id="7219" name="Text Box 8"/>
            <p:cNvSpPr txBox="1">
              <a:spLocks noChangeArrowheads="1"/>
            </p:cNvSpPr>
            <p:nvPr/>
          </p:nvSpPr>
          <p:spPr bwMode="auto">
            <a:xfrm>
              <a:off x="762000" y="3196693"/>
              <a:ext cx="2132470" cy="82342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ts val="19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int i =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s.indexOf("ng")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lnSpc>
                  <a:spcPts val="19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 =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s.indexOf("ng", 5)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lnSpc>
                  <a:spcPts val="19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i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=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s.lastIndexOf("ng")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</p:txBody>
        </p:sp>
        <p:sp>
          <p:nvSpPr>
            <p:cNvPr id="7220" name="Text Box 9"/>
            <p:cNvSpPr txBox="1">
              <a:spLocks noChangeArrowheads="1"/>
            </p:cNvSpPr>
            <p:nvPr/>
          </p:nvSpPr>
          <p:spPr bwMode="auto">
            <a:xfrm>
              <a:off x="3279775" y="3168118"/>
              <a:ext cx="5775877" cy="8311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liefert Index des 1. Vorkommens von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"ng" </a:t>
              </a:r>
              <a:r>
                <a:rPr lang="de-AT" altLang="en-US" sz="1600"/>
                <a:t>in </a:t>
              </a:r>
              <a:r>
                <a:rPr lang="de-AT" altLang="en-US" sz="1600" i="1"/>
                <a:t>s</a:t>
              </a:r>
              <a:r>
                <a:rPr lang="de-AT" altLang="en-US" sz="1600"/>
                <a:t> (hier 4) oder -1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liefert Index des 1. Vorkommens von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"ng" </a:t>
              </a:r>
              <a:r>
                <a:rPr lang="de-AT" altLang="en-US" sz="1600"/>
                <a:t>ab Index 5 (hier 11)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smtClean="0"/>
                <a:t>liefert </a:t>
              </a:r>
              <a:r>
                <a:rPr lang="de-AT" altLang="en-US" sz="1600"/>
                <a:t>Index des letzten Vorkommens von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"ng" </a:t>
              </a:r>
              <a:r>
                <a:rPr lang="de-AT" altLang="en-US" sz="1600"/>
                <a:t>(Varianten wie oben)</a:t>
              </a:r>
            </a:p>
          </p:txBody>
        </p: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762000" y="4322532"/>
            <a:ext cx="6667500" cy="850900"/>
            <a:chOff x="762000" y="4387318"/>
            <a:chExt cx="6667500" cy="851877"/>
          </a:xfrm>
        </p:grpSpPr>
        <p:sp>
          <p:nvSpPr>
            <p:cNvPr id="7217" name="Text Box 10"/>
            <p:cNvSpPr txBox="1">
              <a:spLocks noChangeArrowheads="1"/>
            </p:cNvSpPr>
            <p:nvPr/>
          </p:nvSpPr>
          <p:spPr bwMode="auto">
            <a:xfrm>
              <a:off x="762000" y="4415893"/>
              <a:ext cx="2132470" cy="82330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ts val="19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String x;</a:t>
              </a:r>
            </a:p>
            <a:p>
              <a:pPr>
                <a:lnSpc>
                  <a:spcPts val="19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x =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s.substring(2)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lnSpc>
                  <a:spcPts val="19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x =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s.substring(2, 6)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</p:txBody>
        </p:sp>
        <p:sp>
          <p:nvSpPr>
            <p:cNvPr id="7218" name="Text Box 11"/>
            <p:cNvSpPr txBox="1">
              <a:spLocks noChangeArrowheads="1"/>
            </p:cNvSpPr>
            <p:nvPr/>
          </p:nvSpPr>
          <p:spPr bwMode="auto">
            <a:xfrm>
              <a:off x="3279775" y="4387318"/>
              <a:ext cx="4149725" cy="82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en-US" sz="160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liefert Teilstring ab Index 2 (hier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"long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string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"</a:t>
              </a:r>
              <a:r>
                <a:rPr lang="de-AT" altLang="en-US" sz="1600"/>
                <a:t>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liefert Teilstring </a:t>
              </a:r>
              <a:r>
                <a:rPr lang="de-AT" altLang="en-US" sz="1600" i="1"/>
                <a:t>s</a:t>
              </a:r>
              <a:r>
                <a:rPr lang="de-AT" altLang="en-US" sz="1600"/>
                <a:t>[2..6[, d.h. </a:t>
              </a:r>
              <a:r>
                <a:rPr lang="de-AT" altLang="en-US" sz="1600" i="1"/>
                <a:t>s</a:t>
              </a:r>
              <a:r>
                <a:rPr lang="de-AT" altLang="en-US" sz="1600"/>
                <a:t>[2..5] (hier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"long"</a:t>
              </a:r>
              <a:r>
                <a:rPr lang="de-AT" altLang="en-US" sz="1600"/>
                <a:t>)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762000" y="5405207"/>
            <a:ext cx="5667375" cy="608013"/>
            <a:chOff x="762000" y="5469993"/>
            <a:chExt cx="5667996" cy="608221"/>
          </a:xfrm>
        </p:grpSpPr>
        <p:sp>
          <p:nvSpPr>
            <p:cNvPr id="7215" name="Text Box 12"/>
            <p:cNvSpPr txBox="1">
              <a:spLocks noChangeArrowheads="1"/>
            </p:cNvSpPr>
            <p:nvPr/>
          </p:nvSpPr>
          <p:spPr bwMode="auto">
            <a:xfrm>
              <a:off x="762000" y="5498568"/>
              <a:ext cx="2132470" cy="579646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ts val="19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if (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s.startsWith("abc")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) ...</a:t>
              </a:r>
            </a:p>
            <a:p>
              <a:pPr>
                <a:lnSpc>
                  <a:spcPts val="19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if (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s.endsWith("abc")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) ...</a:t>
              </a:r>
            </a:p>
          </p:txBody>
        </p:sp>
        <p:sp>
          <p:nvSpPr>
            <p:cNvPr id="7216" name="Text Box 13"/>
            <p:cNvSpPr txBox="1">
              <a:spLocks noChangeArrowheads="1"/>
            </p:cNvSpPr>
            <p:nvPr/>
          </p:nvSpPr>
          <p:spPr bwMode="auto">
            <a:xfrm>
              <a:off x="3279775" y="5469993"/>
              <a:ext cx="3150221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liefert </a:t>
              </a:r>
              <a:r>
                <a:rPr lang="de-AT" altLang="en-US" sz="1600" i="1"/>
                <a:t>true</a:t>
              </a:r>
              <a:r>
                <a:rPr lang="de-AT" altLang="en-US" sz="1600"/>
                <a:t>, falls </a:t>
              </a:r>
              <a:r>
                <a:rPr lang="de-AT" altLang="en-US" sz="1600" i="1"/>
                <a:t>s</a:t>
              </a:r>
              <a:r>
                <a:rPr lang="de-AT" altLang="en-US" sz="1600"/>
                <a:t> mit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"abc" </a:t>
              </a:r>
              <a:r>
                <a:rPr lang="de-AT" altLang="en-US" sz="1600"/>
                <a:t>beginnt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liefert </a:t>
              </a:r>
              <a:r>
                <a:rPr lang="de-AT" altLang="en-US" sz="1600" i="1"/>
                <a:t>true</a:t>
              </a:r>
              <a:r>
                <a:rPr lang="de-AT" altLang="en-US" sz="1600"/>
                <a:t>, falls </a:t>
              </a:r>
              <a:r>
                <a:rPr lang="de-AT" altLang="en-US" sz="1600" i="1"/>
                <a:t>s</a:t>
              </a:r>
              <a:r>
                <a:rPr lang="de-AT" altLang="en-US" sz="1600"/>
                <a:t> mit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"abc" </a:t>
              </a:r>
              <a:r>
                <a:rPr lang="de-AT" altLang="en-US" sz="1600"/>
                <a:t>endet</a:t>
              </a:r>
            </a:p>
          </p:txBody>
        </p:sp>
      </p:grpSp>
      <p:sp>
        <p:nvSpPr>
          <p:cNvPr id="7178" name="Rectangle 14"/>
          <p:cNvSpPr>
            <a:spLocks noChangeArrowheads="1"/>
          </p:cNvSpPr>
          <p:nvPr/>
        </p:nvSpPr>
        <p:spPr bwMode="auto">
          <a:xfrm>
            <a:off x="3581400" y="1323975"/>
            <a:ext cx="228600" cy="2730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9" name="Text Box 15"/>
          <p:cNvSpPr txBox="1">
            <a:spLocks noChangeArrowheads="1"/>
          </p:cNvSpPr>
          <p:nvPr/>
        </p:nvSpPr>
        <p:spPr bwMode="auto">
          <a:xfrm>
            <a:off x="3556000" y="1319213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7180" name="Text Box 16"/>
          <p:cNvSpPr txBox="1">
            <a:spLocks noChangeArrowheads="1"/>
          </p:cNvSpPr>
          <p:nvPr/>
        </p:nvSpPr>
        <p:spPr bwMode="auto">
          <a:xfrm>
            <a:off x="3556000" y="1098550"/>
            <a:ext cx="2286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7181" name="Rectangle 17"/>
          <p:cNvSpPr>
            <a:spLocks noChangeArrowheads="1"/>
          </p:cNvSpPr>
          <p:nvPr/>
        </p:nvSpPr>
        <p:spPr bwMode="auto">
          <a:xfrm>
            <a:off x="3810000" y="1323975"/>
            <a:ext cx="228600" cy="2730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82" name="Text Box 18"/>
          <p:cNvSpPr txBox="1">
            <a:spLocks noChangeArrowheads="1"/>
          </p:cNvSpPr>
          <p:nvPr/>
        </p:nvSpPr>
        <p:spPr bwMode="auto">
          <a:xfrm>
            <a:off x="3784600" y="1098550"/>
            <a:ext cx="2286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183" name="Rectangle 19"/>
          <p:cNvSpPr>
            <a:spLocks noChangeArrowheads="1"/>
          </p:cNvSpPr>
          <p:nvPr/>
        </p:nvSpPr>
        <p:spPr bwMode="auto">
          <a:xfrm>
            <a:off x="4038600" y="1323975"/>
            <a:ext cx="228600" cy="2730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84" name="Text Box 20"/>
          <p:cNvSpPr txBox="1">
            <a:spLocks noChangeArrowheads="1"/>
          </p:cNvSpPr>
          <p:nvPr/>
        </p:nvSpPr>
        <p:spPr bwMode="auto">
          <a:xfrm>
            <a:off x="4013200" y="1319213"/>
            <a:ext cx="2190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</a:p>
        </p:txBody>
      </p:sp>
      <p:sp>
        <p:nvSpPr>
          <p:cNvPr id="7185" name="Text Box 21"/>
          <p:cNvSpPr txBox="1">
            <a:spLocks noChangeArrowheads="1"/>
          </p:cNvSpPr>
          <p:nvPr/>
        </p:nvSpPr>
        <p:spPr bwMode="auto">
          <a:xfrm>
            <a:off x="4013200" y="1098550"/>
            <a:ext cx="2286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186" name="Rectangle 22"/>
          <p:cNvSpPr>
            <a:spLocks noChangeArrowheads="1"/>
          </p:cNvSpPr>
          <p:nvPr/>
        </p:nvSpPr>
        <p:spPr bwMode="auto">
          <a:xfrm>
            <a:off x="4267200" y="1323975"/>
            <a:ext cx="228600" cy="2730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87" name="Text Box 23"/>
          <p:cNvSpPr txBox="1">
            <a:spLocks noChangeArrowheads="1"/>
          </p:cNvSpPr>
          <p:nvPr/>
        </p:nvSpPr>
        <p:spPr bwMode="auto">
          <a:xfrm>
            <a:off x="4241800" y="1319213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7188" name="Text Box 24"/>
          <p:cNvSpPr txBox="1">
            <a:spLocks noChangeArrowheads="1"/>
          </p:cNvSpPr>
          <p:nvPr/>
        </p:nvSpPr>
        <p:spPr bwMode="auto">
          <a:xfrm>
            <a:off x="4241800" y="1098550"/>
            <a:ext cx="2286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7189" name="Rectangle 25"/>
          <p:cNvSpPr>
            <a:spLocks noChangeArrowheads="1"/>
          </p:cNvSpPr>
          <p:nvPr/>
        </p:nvSpPr>
        <p:spPr bwMode="auto">
          <a:xfrm>
            <a:off x="4495800" y="1323975"/>
            <a:ext cx="228600" cy="2730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90" name="Text Box 26"/>
          <p:cNvSpPr txBox="1">
            <a:spLocks noChangeArrowheads="1"/>
          </p:cNvSpPr>
          <p:nvPr/>
        </p:nvSpPr>
        <p:spPr bwMode="auto">
          <a:xfrm>
            <a:off x="4470400" y="1319213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7191" name="Text Box 27"/>
          <p:cNvSpPr txBox="1">
            <a:spLocks noChangeArrowheads="1"/>
          </p:cNvSpPr>
          <p:nvPr/>
        </p:nvSpPr>
        <p:spPr bwMode="auto">
          <a:xfrm>
            <a:off x="4470400" y="1098550"/>
            <a:ext cx="2286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192" name="Rectangle 28"/>
          <p:cNvSpPr>
            <a:spLocks noChangeArrowheads="1"/>
          </p:cNvSpPr>
          <p:nvPr/>
        </p:nvSpPr>
        <p:spPr bwMode="auto">
          <a:xfrm>
            <a:off x="4724400" y="1323975"/>
            <a:ext cx="228600" cy="2730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93" name="Text Box 29"/>
          <p:cNvSpPr txBox="1">
            <a:spLocks noChangeArrowheads="1"/>
          </p:cNvSpPr>
          <p:nvPr/>
        </p:nvSpPr>
        <p:spPr bwMode="auto">
          <a:xfrm>
            <a:off x="4699000" y="1319213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7194" name="Text Box 30"/>
          <p:cNvSpPr txBox="1">
            <a:spLocks noChangeArrowheads="1"/>
          </p:cNvSpPr>
          <p:nvPr/>
        </p:nvSpPr>
        <p:spPr bwMode="auto">
          <a:xfrm>
            <a:off x="4699000" y="1098550"/>
            <a:ext cx="2286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7195" name="Rectangle 31"/>
          <p:cNvSpPr>
            <a:spLocks noChangeArrowheads="1"/>
          </p:cNvSpPr>
          <p:nvPr/>
        </p:nvSpPr>
        <p:spPr bwMode="auto">
          <a:xfrm>
            <a:off x="4953000" y="1323975"/>
            <a:ext cx="228600" cy="2730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96" name="Text Box 32"/>
          <p:cNvSpPr txBox="1">
            <a:spLocks noChangeArrowheads="1"/>
          </p:cNvSpPr>
          <p:nvPr/>
        </p:nvSpPr>
        <p:spPr bwMode="auto">
          <a:xfrm>
            <a:off x="4927600" y="1098550"/>
            <a:ext cx="2286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197" name="Rectangle 33"/>
          <p:cNvSpPr>
            <a:spLocks noChangeArrowheads="1"/>
          </p:cNvSpPr>
          <p:nvPr/>
        </p:nvSpPr>
        <p:spPr bwMode="auto">
          <a:xfrm>
            <a:off x="5181600" y="1323975"/>
            <a:ext cx="228600" cy="2730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98" name="Text Box 34"/>
          <p:cNvSpPr txBox="1">
            <a:spLocks noChangeArrowheads="1"/>
          </p:cNvSpPr>
          <p:nvPr/>
        </p:nvSpPr>
        <p:spPr bwMode="auto">
          <a:xfrm>
            <a:off x="5156200" y="1319213"/>
            <a:ext cx="26161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de-AT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99" name="Text Box 35"/>
          <p:cNvSpPr txBox="1">
            <a:spLocks noChangeArrowheads="1"/>
          </p:cNvSpPr>
          <p:nvPr/>
        </p:nvSpPr>
        <p:spPr bwMode="auto">
          <a:xfrm>
            <a:off x="5156200" y="1098550"/>
            <a:ext cx="2286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7200" name="Rectangle 36"/>
          <p:cNvSpPr>
            <a:spLocks noChangeArrowheads="1"/>
          </p:cNvSpPr>
          <p:nvPr/>
        </p:nvSpPr>
        <p:spPr bwMode="auto">
          <a:xfrm>
            <a:off x="5410200" y="1323975"/>
            <a:ext cx="228600" cy="2730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01" name="Text Box 37"/>
          <p:cNvSpPr txBox="1">
            <a:spLocks noChangeArrowheads="1"/>
          </p:cNvSpPr>
          <p:nvPr/>
        </p:nvSpPr>
        <p:spPr bwMode="auto">
          <a:xfrm>
            <a:off x="5384800" y="1319213"/>
            <a:ext cx="2286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</p:txBody>
      </p:sp>
      <p:sp>
        <p:nvSpPr>
          <p:cNvPr id="7202" name="Text Box 38"/>
          <p:cNvSpPr txBox="1">
            <a:spLocks noChangeArrowheads="1"/>
          </p:cNvSpPr>
          <p:nvPr/>
        </p:nvSpPr>
        <p:spPr bwMode="auto">
          <a:xfrm>
            <a:off x="5384800" y="1098550"/>
            <a:ext cx="2286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7203" name="Rectangle 39"/>
          <p:cNvSpPr>
            <a:spLocks noChangeArrowheads="1"/>
          </p:cNvSpPr>
          <p:nvPr/>
        </p:nvSpPr>
        <p:spPr bwMode="auto">
          <a:xfrm>
            <a:off x="5638800" y="1323975"/>
            <a:ext cx="228600" cy="2730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04" name="Text Box 40"/>
          <p:cNvSpPr txBox="1">
            <a:spLocks noChangeArrowheads="1"/>
          </p:cNvSpPr>
          <p:nvPr/>
        </p:nvSpPr>
        <p:spPr bwMode="auto">
          <a:xfrm>
            <a:off x="5613400" y="1319213"/>
            <a:ext cx="2365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p:sp>
        <p:nvSpPr>
          <p:cNvPr id="7205" name="Text Box 41"/>
          <p:cNvSpPr txBox="1">
            <a:spLocks noChangeArrowheads="1"/>
          </p:cNvSpPr>
          <p:nvPr/>
        </p:nvSpPr>
        <p:spPr bwMode="auto">
          <a:xfrm>
            <a:off x="5613400" y="1098550"/>
            <a:ext cx="2286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7206" name="Rectangle 42"/>
          <p:cNvSpPr>
            <a:spLocks noChangeArrowheads="1"/>
          </p:cNvSpPr>
          <p:nvPr/>
        </p:nvSpPr>
        <p:spPr bwMode="auto">
          <a:xfrm>
            <a:off x="5867400" y="1323975"/>
            <a:ext cx="228600" cy="2730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07" name="Text Box 43"/>
          <p:cNvSpPr txBox="1">
            <a:spLocks noChangeArrowheads="1"/>
          </p:cNvSpPr>
          <p:nvPr/>
        </p:nvSpPr>
        <p:spPr bwMode="auto">
          <a:xfrm>
            <a:off x="5842000" y="1319213"/>
            <a:ext cx="2190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7208" name="Text Box 44"/>
          <p:cNvSpPr txBox="1">
            <a:spLocks noChangeArrowheads="1"/>
          </p:cNvSpPr>
          <p:nvPr/>
        </p:nvSpPr>
        <p:spPr bwMode="auto">
          <a:xfrm>
            <a:off x="5797550" y="1098550"/>
            <a:ext cx="3429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7209" name="Rectangle 45"/>
          <p:cNvSpPr>
            <a:spLocks noChangeArrowheads="1"/>
          </p:cNvSpPr>
          <p:nvPr/>
        </p:nvSpPr>
        <p:spPr bwMode="auto">
          <a:xfrm>
            <a:off x="6096000" y="1323975"/>
            <a:ext cx="228600" cy="2730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10" name="Text Box 46"/>
          <p:cNvSpPr txBox="1">
            <a:spLocks noChangeArrowheads="1"/>
          </p:cNvSpPr>
          <p:nvPr/>
        </p:nvSpPr>
        <p:spPr bwMode="auto">
          <a:xfrm>
            <a:off x="6070600" y="1319213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7211" name="Text Box 47"/>
          <p:cNvSpPr txBox="1">
            <a:spLocks noChangeArrowheads="1"/>
          </p:cNvSpPr>
          <p:nvPr/>
        </p:nvSpPr>
        <p:spPr bwMode="auto">
          <a:xfrm>
            <a:off x="6019800" y="1098550"/>
            <a:ext cx="3683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7212" name="Rectangle 48"/>
          <p:cNvSpPr>
            <a:spLocks noChangeArrowheads="1"/>
          </p:cNvSpPr>
          <p:nvPr/>
        </p:nvSpPr>
        <p:spPr bwMode="auto">
          <a:xfrm>
            <a:off x="6324600" y="1323975"/>
            <a:ext cx="228600" cy="2730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13" name="Text Box 49"/>
          <p:cNvSpPr txBox="1">
            <a:spLocks noChangeArrowheads="1"/>
          </p:cNvSpPr>
          <p:nvPr/>
        </p:nvSpPr>
        <p:spPr bwMode="auto">
          <a:xfrm>
            <a:off x="6299200" y="1319213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7214" name="Text Box 50"/>
          <p:cNvSpPr txBox="1">
            <a:spLocks noChangeArrowheads="1"/>
          </p:cNvSpPr>
          <p:nvPr/>
        </p:nvSpPr>
        <p:spPr bwMode="auto">
          <a:xfrm>
            <a:off x="6248400" y="1098550"/>
            <a:ext cx="3683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56681C1-4C18-4761-B73B-A9421D09E056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de-DE" altLang="en-US" sz="1400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Datentyp StringBuilder</a:t>
            </a:r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685800" y="1223722"/>
            <a:ext cx="694991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 smtClean="0"/>
              <a:t>Bibliothekstyp </a:t>
            </a:r>
            <a:r>
              <a:rPr lang="de-AT" altLang="en-US" sz="1600" b="1"/>
              <a:t>wie </a:t>
            </a:r>
            <a:r>
              <a:rPr lang="de-AT" altLang="en-US" sz="1600" b="1" i="1"/>
              <a:t>String</a:t>
            </a:r>
            <a:r>
              <a:rPr lang="de-AT" altLang="en-US" sz="1600" b="1"/>
              <a:t>, aber </a:t>
            </a:r>
            <a:r>
              <a:rPr lang="de-AT" altLang="en-US" sz="1600" b="1" smtClean="0"/>
              <a:t>modifizierbar </a:t>
            </a:r>
            <a:r>
              <a:rPr lang="de-AT" altLang="en-US" sz="1600" smtClean="0"/>
              <a:t>(Strings sind nicht modifizierbar)</a:t>
            </a:r>
            <a:endParaRPr lang="de-AT" altLang="en-US" sz="1600"/>
          </a:p>
        </p:txBody>
      </p:sp>
      <p:sp>
        <p:nvSpPr>
          <p:cNvPr id="9221" name="TextBox 1"/>
          <p:cNvSpPr txBox="1">
            <a:spLocks noChangeArrowheads="1"/>
          </p:cNvSpPr>
          <p:nvPr/>
        </p:nvSpPr>
        <p:spPr bwMode="auto">
          <a:xfrm>
            <a:off x="990600" y="1684704"/>
            <a:ext cx="2211388" cy="738664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StringBuilder b;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b =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StringBuilder</a:t>
            </a:r>
            <a:r>
              <a:rPr lang="de-AT" altLang="en-US" sz="14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b = </a:t>
            </a:r>
            <a:r>
              <a:rPr lang="de-AT" altLang="de-DE" sz="14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StringBuilder(s);</a:t>
            </a:r>
            <a:endParaRPr lang="de-AT" altLang="de-DE" sz="14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2" name="TextBox 2"/>
          <p:cNvSpPr txBox="1">
            <a:spLocks noChangeArrowheads="1"/>
          </p:cNvSpPr>
          <p:nvPr/>
        </p:nvSpPr>
        <p:spPr bwMode="auto">
          <a:xfrm>
            <a:off x="3703638" y="1865739"/>
            <a:ext cx="42851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erzeugt einen leeren </a:t>
            </a:r>
            <a:r>
              <a:rPr lang="de-AT" altLang="en-US" sz="1600" i="1"/>
              <a:t>StringBuilder</a:t>
            </a:r>
            <a:r>
              <a:rPr lang="de-AT" altLang="en-US" sz="1600"/>
              <a:t> der Länge </a:t>
            </a:r>
            <a:r>
              <a:rPr lang="de-AT" altLang="en-US" sz="1600" smtClean="0"/>
              <a:t>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smtClean="0"/>
              <a:t>erzeugt einen </a:t>
            </a:r>
            <a:r>
              <a:rPr lang="de-AT" altLang="en-US" sz="1600" i="1" smtClean="0"/>
              <a:t>StringBuilder</a:t>
            </a:r>
            <a:r>
              <a:rPr lang="de-AT" altLang="en-US" sz="1600" smtClean="0"/>
              <a:t> mit String </a:t>
            </a:r>
            <a:r>
              <a:rPr lang="de-AT" altLang="en-US" sz="1600" i="1" smtClean="0"/>
              <a:t>s</a:t>
            </a:r>
            <a:r>
              <a:rPr lang="de-AT" altLang="en-US" sz="1600" smtClean="0"/>
              <a:t> als Inhalt</a:t>
            </a:r>
            <a:endParaRPr lang="de-AT" altLang="en-US" sz="1600"/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990600" y="2470090"/>
            <a:ext cx="6492875" cy="338137"/>
            <a:chOff x="990599" y="2445872"/>
            <a:chExt cx="6493374" cy="338554"/>
          </a:xfrm>
        </p:grpSpPr>
        <p:sp>
          <p:nvSpPr>
            <p:cNvPr id="9242" name="TextBox 3"/>
            <p:cNvSpPr txBox="1">
              <a:spLocks noChangeArrowheads="1"/>
            </p:cNvSpPr>
            <p:nvPr/>
          </p:nvSpPr>
          <p:spPr bwMode="auto">
            <a:xfrm>
              <a:off x="990599" y="2475875"/>
              <a:ext cx="2210861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len =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b.length()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</p:txBody>
        </p:sp>
        <p:sp>
          <p:nvSpPr>
            <p:cNvPr id="9243" name="TextBox 8"/>
            <p:cNvSpPr txBox="1">
              <a:spLocks noChangeArrowheads="1"/>
            </p:cNvSpPr>
            <p:nvPr/>
          </p:nvSpPr>
          <p:spPr bwMode="auto">
            <a:xfrm>
              <a:off x="3703899" y="2445872"/>
              <a:ext cx="378007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liefert Anzahl der Zeichen im </a:t>
              </a:r>
              <a:r>
                <a:rPr lang="de-AT" altLang="en-US" sz="1600" i="1"/>
                <a:t>StringBuilder</a:t>
              </a:r>
              <a:endParaRPr lang="de-AT" altLang="en-US" sz="1600"/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990600" y="2768540"/>
            <a:ext cx="7877175" cy="584200"/>
            <a:chOff x="990598" y="2744851"/>
            <a:chExt cx="7876866" cy="584775"/>
          </a:xfrm>
        </p:grpSpPr>
        <p:sp>
          <p:nvSpPr>
            <p:cNvPr id="9240" name="TextBox 4"/>
            <p:cNvSpPr txBox="1">
              <a:spLocks noChangeArrowheads="1"/>
            </p:cNvSpPr>
            <p:nvPr/>
          </p:nvSpPr>
          <p:spPr bwMode="auto">
            <a:xfrm>
              <a:off x="990598" y="2860596"/>
              <a:ext cx="2210862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b.append(x)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41" name="TextBox 5"/>
            <p:cNvSpPr txBox="1">
              <a:spLocks noChangeArrowheads="1"/>
            </p:cNvSpPr>
            <p:nvPr/>
          </p:nvSpPr>
          <p:spPr bwMode="auto">
            <a:xfrm>
              <a:off x="3694253" y="2744851"/>
              <a:ext cx="517321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hängt </a:t>
              </a:r>
              <a:r>
                <a:rPr lang="de-AT" altLang="en-US" sz="1600" i="1"/>
                <a:t>x</a:t>
              </a:r>
              <a:r>
                <a:rPr lang="de-AT" altLang="en-US" sz="1600"/>
                <a:t> </a:t>
              </a:r>
              <a:r>
                <a:rPr lang="de-AT" altLang="en-US" sz="1600" smtClean="0"/>
                <a:t>(als String) an </a:t>
              </a:r>
              <a:r>
                <a:rPr lang="de-AT" altLang="en-US" sz="1600" i="1"/>
                <a:t>b</a:t>
              </a:r>
              <a:r>
                <a:rPr lang="de-AT" altLang="en-US" sz="1600"/>
                <a:t> an. </a:t>
              </a:r>
              <a:r>
                <a:rPr lang="de-AT" altLang="en-US" sz="1600" i="1"/>
                <a:t>x</a:t>
              </a:r>
              <a:r>
                <a:rPr lang="de-AT" altLang="en-US" sz="1600"/>
                <a:t> kann beliebigen Typ haben: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short</a:t>
              </a:r>
              <a:r>
                <a:rPr lang="de-AT" altLang="en-US" sz="1600"/>
                <a:t>, </a:t>
              </a:r>
              <a:r>
                <a:rPr lang="de-AT" altLang="en-US" sz="1600" i="1"/>
                <a:t>int</a:t>
              </a:r>
              <a:r>
                <a:rPr lang="de-AT" altLang="en-US" sz="1600"/>
                <a:t>, </a:t>
              </a:r>
              <a:r>
                <a:rPr lang="de-AT" altLang="en-US" sz="1600" i="1"/>
                <a:t>long</a:t>
              </a:r>
              <a:r>
                <a:rPr lang="de-AT" altLang="en-US" sz="1600"/>
                <a:t>, </a:t>
              </a:r>
              <a:r>
                <a:rPr lang="de-AT" altLang="en-US" sz="1600" i="1"/>
                <a:t>float</a:t>
              </a:r>
              <a:r>
                <a:rPr lang="de-AT" altLang="en-US" sz="1600"/>
                <a:t>, </a:t>
              </a:r>
              <a:r>
                <a:rPr lang="de-AT" altLang="en-US" sz="1600" i="1"/>
                <a:t>double</a:t>
              </a:r>
              <a:r>
                <a:rPr lang="de-AT" altLang="en-US" sz="1600"/>
                <a:t>, </a:t>
              </a:r>
              <a:r>
                <a:rPr lang="de-AT" altLang="en-US" sz="1600" i="1"/>
                <a:t>char</a:t>
              </a:r>
              <a:r>
                <a:rPr lang="de-AT" altLang="en-US" sz="1600"/>
                <a:t>, </a:t>
              </a:r>
              <a:r>
                <a:rPr lang="de-AT" altLang="en-US" sz="1600" i="1"/>
                <a:t>char</a:t>
              </a:r>
              <a:r>
                <a:rPr lang="de-AT" altLang="en-US" sz="1600"/>
                <a:t>[], </a:t>
              </a:r>
              <a:r>
                <a:rPr lang="de-AT" altLang="en-US" sz="1600" i="1"/>
                <a:t>String</a:t>
              </a:r>
              <a:r>
                <a:rPr lang="de-AT" altLang="en-US" sz="1600"/>
                <a:t>, </a:t>
              </a:r>
              <a:r>
                <a:rPr lang="de-AT" altLang="en-US" sz="1600" i="1"/>
                <a:t>boolean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990600" y="3522662"/>
            <a:ext cx="7787025" cy="830997"/>
            <a:chOff x="990598" y="3522944"/>
            <a:chExt cx="7787682" cy="830145"/>
          </a:xfrm>
        </p:grpSpPr>
        <p:sp>
          <p:nvSpPr>
            <p:cNvPr id="9238" name="TextBox 6"/>
            <p:cNvSpPr txBox="1">
              <a:spLocks noChangeArrowheads="1"/>
            </p:cNvSpPr>
            <p:nvPr/>
          </p:nvSpPr>
          <p:spPr bwMode="auto">
            <a:xfrm>
              <a:off x="990598" y="3545712"/>
              <a:ext cx="2210862" cy="803233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ts val="19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b.insert(pos, x)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lnSpc>
                  <a:spcPts val="19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b.delete(from, to)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lnSpc>
                  <a:spcPts val="19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b.replace(from, to, "abc")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39" name="TextBox 7"/>
            <p:cNvSpPr txBox="1">
              <a:spLocks noChangeArrowheads="1"/>
            </p:cNvSpPr>
            <p:nvPr/>
          </p:nvSpPr>
          <p:spPr bwMode="auto">
            <a:xfrm>
              <a:off x="3703899" y="3522944"/>
              <a:ext cx="5074381" cy="830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fügt </a:t>
              </a:r>
              <a:r>
                <a:rPr lang="de-AT" altLang="en-US" sz="1600" i="1"/>
                <a:t>x</a:t>
              </a:r>
              <a:r>
                <a:rPr lang="de-AT" altLang="en-US" sz="1600"/>
                <a:t> </a:t>
              </a:r>
              <a:r>
                <a:rPr lang="de-AT" altLang="en-US" sz="1600" smtClean="0"/>
                <a:t>(als String) an </a:t>
              </a:r>
              <a:r>
                <a:rPr lang="de-AT" altLang="en-US" sz="1600"/>
                <a:t>der Stelle </a:t>
              </a:r>
              <a:r>
                <a:rPr lang="de-AT" altLang="en-US" sz="1600" i="1"/>
                <a:t>pos</a:t>
              </a:r>
              <a:r>
                <a:rPr lang="de-AT" altLang="en-US" sz="1600"/>
                <a:t> ein (Typ von </a:t>
              </a:r>
              <a:r>
                <a:rPr lang="de-AT" altLang="en-US" sz="1600" i="1"/>
                <a:t>x</a:t>
              </a:r>
              <a:r>
                <a:rPr lang="de-AT" altLang="en-US" sz="1600"/>
                <a:t> beliebig)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löscht [</a:t>
              </a:r>
              <a:r>
                <a:rPr lang="de-AT" altLang="en-US" sz="1600" i="1"/>
                <a:t>from</a:t>
              </a:r>
              <a:r>
                <a:rPr lang="de-AT" altLang="en-US" sz="1600"/>
                <a:t>..</a:t>
              </a:r>
              <a:r>
                <a:rPr lang="de-AT" altLang="en-US" sz="1600" i="1"/>
                <a:t>to</a:t>
              </a:r>
              <a:r>
                <a:rPr lang="de-AT" altLang="en-US" sz="1600"/>
                <a:t>[ aus </a:t>
              </a:r>
              <a:r>
                <a:rPr lang="de-AT" altLang="en-US" sz="1600" i="1"/>
                <a:t>b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ersetzt </a:t>
              </a:r>
              <a:r>
                <a:rPr lang="de-AT" altLang="en-US" sz="1600" i="1"/>
                <a:t>b</a:t>
              </a:r>
              <a:r>
                <a:rPr lang="de-AT" altLang="en-US" sz="1600"/>
                <a:t>[</a:t>
              </a:r>
              <a:r>
                <a:rPr lang="de-AT" altLang="en-US" sz="1600" i="1"/>
                <a:t>from</a:t>
              </a:r>
              <a:r>
                <a:rPr lang="de-AT" altLang="en-US" sz="1600"/>
                <a:t>, </a:t>
              </a:r>
              <a:r>
                <a:rPr lang="de-AT" altLang="en-US" sz="1600" i="1"/>
                <a:t>to</a:t>
              </a:r>
              <a:r>
                <a:rPr lang="de-AT" altLang="en-US" sz="1600"/>
                <a:t>[ durch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"abc"</a:t>
              </a:r>
            </a:p>
          </p:txBody>
        </p:sp>
      </p:grp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990600" y="4410075"/>
            <a:ext cx="4052888" cy="339725"/>
            <a:chOff x="990598" y="4410520"/>
            <a:chExt cx="4052129" cy="338554"/>
          </a:xfrm>
        </p:grpSpPr>
        <p:sp>
          <p:nvSpPr>
            <p:cNvPr id="9236" name="TextBox 9"/>
            <p:cNvSpPr txBox="1">
              <a:spLocks noChangeArrowheads="1"/>
            </p:cNvSpPr>
            <p:nvPr/>
          </p:nvSpPr>
          <p:spPr bwMode="auto">
            <a:xfrm>
              <a:off x="990598" y="4425909"/>
              <a:ext cx="2210862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ch =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b.charAt(i)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37" name="TextBox 10"/>
            <p:cNvSpPr txBox="1">
              <a:spLocks noChangeArrowheads="1"/>
            </p:cNvSpPr>
            <p:nvPr/>
          </p:nvSpPr>
          <p:spPr bwMode="auto">
            <a:xfrm>
              <a:off x="3703899" y="4410520"/>
              <a:ext cx="133882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wie bei </a:t>
              </a:r>
              <a:r>
                <a:rPr lang="de-AT" altLang="en-US" sz="1600" i="1"/>
                <a:t>String</a:t>
              </a:r>
            </a:p>
          </p:txBody>
        </p:sp>
      </p:grp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990600" y="4783138"/>
            <a:ext cx="4375150" cy="338137"/>
            <a:chOff x="990598" y="4783365"/>
            <a:chExt cx="4375936" cy="338554"/>
          </a:xfrm>
        </p:grpSpPr>
        <p:sp>
          <p:nvSpPr>
            <p:cNvPr id="9234" name="TextBox 11"/>
            <p:cNvSpPr txBox="1">
              <a:spLocks noChangeArrowheads="1"/>
            </p:cNvSpPr>
            <p:nvPr/>
          </p:nvSpPr>
          <p:spPr bwMode="auto">
            <a:xfrm>
              <a:off x="990598" y="4810798"/>
              <a:ext cx="2210862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b.setCharAt(pos, 'x')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35" name="TextBox 12"/>
            <p:cNvSpPr txBox="1">
              <a:spLocks noChangeArrowheads="1"/>
            </p:cNvSpPr>
            <p:nvPr/>
          </p:nvSpPr>
          <p:spPr bwMode="auto">
            <a:xfrm>
              <a:off x="3703899" y="4783365"/>
              <a:ext cx="166263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setzt </a:t>
              </a:r>
              <a:r>
                <a:rPr lang="de-AT" altLang="en-US" sz="1600" i="1"/>
                <a:t>b</a:t>
              </a:r>
              <a:r>
                <a:rPr lang="de-AT" altLang="en-US" sz="1600"/>
                <a:t>[</a:t>
              </a:r>
              <a:r>
                <a:rPr lang="de-AT" altLang="en-US" sz="1600" i="1"/>
                <a:t>pos</a:t>
              </a:r>
              <a:r>
                <a:rPr lang="de-AT" altLang="en-US" sz="1600"/>
                <a:t>] auf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'x'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990600" y="5207000"/>
            <a:ext cx="5160963" cy="338138"/>
            <a:chOff x="990598" y="5207065"/>
            <a:chExt cx="5161407" cy="338554"/>
          </a:xfrm>
        </p:grpSpPr>
        <p:sp>
          <p:nvSpPr>
            <p:cNvPr id="9232" name="TextBox 13"/>
            <p:cNvSpPr txBox="1">
              <a:spLocks noChangeArrowheads="1"/>
            </p:cNvSpPr>
            <p:nvPr/>
          </p:nvSpPr>
          <p:spPr bwMode="auto">
            <a:xfrm>
              <a:off x="990598" y="5207065"/>
              <a:ext cx="2210862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 =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b.substring(from, to)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</p:txBody>
        </p:sp>
        <p:sp>
          <p:nvSpPr>
            <p:cNvPr id="9233" name="TextBox 14"/>
            <p:cNvSpPr txBox="1">
              <a:spLocks noChangeArrowheads="1"/>
            </p:cNvSpPr>
            <p:nvPr/>
          </p:nvSpPr>
          <p:spPr bwMode="auto">
            <a:xfrm>
              <a:off x="3703899" y="5207065"/>
              <a:ext cx="244810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liefert Teilstring </a:t>
              </a:r>
              <a:r>
                <a:rPr lang="de-AT" altLang="en-US" sz="1600" i="1"/>
                <a:t>b</a:t>
              </a:r>
              <a:r>
                <a:rPr lang="de-AT" altLang="en-US" sz="1600"/>
                <a:t>[</a:t>
              </a:r>
              <a:r>
                <a:rPr lang="de-AT" altLang="en-US" sz="1600" i="1"/>
                <a:t>from</a:t>
              </a:r>
              <a:r>
                <a:rPr lang="de-AT" altLang="en-US" sz="1600"/>
                <a:t>..</a:t>
              </a:r>
              <a:r>
                <a:rPr lang="de-AT" altLang="en-US" sz="1600" i="1"/>
                <a:t>to</a:t>
              </a:r>
              <a:r>
                <a:rPr lang="de-AT" altLang="en-US" sz="1600"/>
                <a:t>[</a:t>
              </a:r>
            </a:p>
          </p:txBody>
        </p: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990600" y="5562600"/>
            <a:ext cx="5272382" cy="339725"/>
            <a:chOff x="990598" y="5563018"/>
            <a:chExt cx="5271669" cy="338554"/>
          </a:xfrm>
        </p:grpSpPr>
        <p:sp>
          <p:nvSpPr>
            <p:cNvPr id="9230" name="TextBox 15"/>
            <p:cNvSpPr txBox="1">
              <a:spLocks noChangeArrowheads="1"/>
            </p:cNvSpPr>
            <p:nvPr/>
          </p:nvSpPr>
          <p:spPr bwMode="auto">
            <a:xfrm>
              <a:off x="990598" y="5593795"/>
              <a:ext cx="2210862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 =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b.toString()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31" name="TextBox 16"/>
            <p:cNvSpPr txBox="1">
              <a:spLocks noChangeArrowheads="1"/>
            </p:cNvSpPr>
            <p:nvPr/>
          </p:nvSpPr>
          <p:spPr bwMode="auto">
            <a:xfrm>
              <a:off x="3703899" y="5563018"/>
              <a:ext cx="2558368" cy="337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liefert </a:t>
              </a:r>
              <a:r>
                <a:rPr lang="de-AT" altLang="en-US" sz="1600" smtClean="0"/>
                <a:t>Inhalt von </a:t>
              </a:r>
              <a:r>
                <a:rPr lang="de-AT" altLang="en-US" sz="1600" i="1" smtClean="0"/>
                <a:t>b</a:t>
              </a:r>
              <a:r>
                <a:rPr lang="de-AT" altLang="en-US" sz="1600" smtClean="0"/>
                <a:t> </a:t>
              </a:r>
              <a:r>
                <a:rPr lang="de-AT" altLang="en-US" sz="1600"/>
                <a:t>als </a:t>
              </a:r>
              <a:r>
                <a:rPr lang="de-AT" altLang="en-US" sz="1600" i="1"/>
                <a:t>String</a:t>
              </a:r>
              <a:endParaRPr lang="de-AT" altLang="de-DE" sz="16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ChangeArrowheads="1"/>
          </p:cNvSpPr>
          <p:nvPr/>
        </p:nvSpPr>
        <p:spPr bwMode="auto">
          <a:xfrm>
            <a:off x="1130300" y="2241550"/>
            <a:ext cx="3657600" cy="320675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11267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84BCA77-AEB8-4AD4-9794-63B8B0EB2F70}" type="slidenum">
              <a:rPr lang="de-DE" altLang="de-DE" sz="1400" smtClean="0"/>
              <a:pPr/>
              <a:t>6</a:t>
            </a:fld>
            <a:endParaRPr lang="de-DE" altLang="de-DE" sz="1400" smtClean="0"/>
          </a:p>
        </p:txBody>
      </p:sp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28114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7. Strings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7.1	Datentyp </a:t>
            </a:r>
            <a:r>
              <a:rPr lang="de-AT" altLang="de-DE" sz="2000" i="1"/>
              <a:t>String</a:t>
            </a:r>
          </a:p>
          <a:p>
            <a:r>
              <a:rPr lang="de-AT" altLang="de-DE" sz="2000"/>
              <a:t>	</a:t>
            </a:r>
            <a:r>
              <a:rPr lang="de-AT" altLang="de-DE" sz="2000">
                <a:solidFill>
                  <a:srgbClr val="FF0000"/>
                </a:solidFill>
              </a:rPr>
              <a:t>7.2	Beispiele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0DB2CA-6037-4807-B830-61185F4E03E5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de-DE" altLang="en-US" sz="140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Kommandozeilenparameter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720725" y="1292225"/>
            <a:ext cx="35147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Programmaufruf mit Parametern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155700" y="1731963"/>
            <a:ext cx="3240088" cy="336550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de-AT" altLang="en-US" sz="1600" dirty="0" err="1" smtClean="0"/>
              <a:t>java</a:t>
            </a:r>
            <a:r>
              <a:rPr lang="de-AT" altLang="en-US" sz="1600" dirty="0" smtClean="0"/>
              <a:t> </a:t>
            </a:r>
            <a:r>
              <a:rPr lang="de-AT" altLang="en-US" sz="1600" i="1" dirty="0" smtClean="0"/>
              <a:t>Programmname</a:t>
            </a:r>
            <a:r>
              <a:rPr lang="de-AT" altLang="en-US" sz="1600" dirty="0" smtClean="0"/>
              <a:t> par</a:t>
            </a:r>
            <a:r>
              <a:rPr lang="de-AT" altLang="en-US" sz="1600" baseline="-25000" dirty="0" smtClean="0"/>
              <a:t>1</a:t>
            </a:r>
            <a:r>
              <a:rPr lang="de-AT" altLang="en-US" sz="1600" dirty="0" smtClean="0"/>
              <a:t> par</a:t>
            </a:r>
            <a:r>
              <a:rPr lang="de-AT" altLang="en-US" sz="1600" baseline="-25000" dirty="0" smtClean="0"/>
              <a:t>2</a:t>
            </a:r>
            <a:r>
              <a:rPr lang="de-AT" altLang="en-US" sz="1600" dirty="0" smtClean="0"/>
              <a:t> ... </a:t>
            </a:r>
            <a:r>
              <a:rPr lang="de-AT" altLang="en-US" sz="1600" dirty="0" err="1" smtClean="0"/>
              <a:t>par</a:t>
            </a:r>
            <a:r>
              <a:rPr lang="de-AT" altLang="en-US" sz="1600" baseline="-25000" dirty="0" err="1" smtClean="0"/>
              <a:t>n</a:t>
            </a:r>
            <a:endParaRPr lang="de-AT" altLang="en-US" sz="1600" baseline="-25000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701675" y="2287588"/>
            <a:ext cx="5772150" cy="2146300"/>
            <a:chOff x="701675" y="2287588"/>
            <a:chExt cx="5772150" cy="2146300"/>
          </a:xfrm>
        </p:grpSpPr>
        <p:sp>
          <p:nvSpPr>
            <p:cNvPr id="12303" name="Text Box 6"/>
            <p:cNvSpPr txBox="1">
              <a:spLocks noChangeArrowheads="1"/>
            </p:cNvSpPr>
            <p:nvPr/>
          </p:nvSpPr>
          <p:spPr bwMode="auto">
            <a:xfrm>
              <a:off x="701675" y="2287588"/>
              <a:ext cx="5772150" cy="3384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Parameter werden als </a:t>
              </a:r>
              <a:r>
                <a:rPr lang="de-AT" altLang="en-US" sz="1600" i="1"/>
                <a:t>String</a:t>
              </a:r>
              <a:r>
                <a:rPr lang="de-AT" altLang="en-US" sz="1600"/>
                <a:t>-Array an die </a:t>
              </a:r>
              <a:r>
                <a:rPr lang="de-AT" altLang="en-US" sz="1600" i="1"/>
                <a:t>main</a:t>
              </a:r>
              <a:r>
                <a:rPr lang="de-AT" altLang="en-US" sz="1600"/>
                <a:t>-Methode übergeben</a:t>
              </a:r>
            </a:p>
          </p:txBody>
        </p:sp>
        <p:sp>
          <p:nvSpPr>
            <p:cNvPr id="12304" name="Text Box 7"/>
            <p:cNvSpPr txBox="1">
              <a:spLocks noChangeArrowheads="1"/>
            </p:cNvSpPr>
            <p:nvPr/>
          </p:nvSpPr>
          <p:spPr bwMode="auto">
            <a:xfrm>
              <a:off x="1169982" y="2747815"/>
              <a:ext cx="3308878" cy="1686073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class </a:t>
              </a:r>
              <a:r>
                <a:rPr lang="de-AT" altLang="en-US" sz="1400" b="1">
                  <a:latin typeface="Ar"/>
                </a:rPr>
                <a:t>Sample</a:t>
              </a:r>
              <a:r>
                <a:rPr lang="de-AT" altLang="en-US" sz="1400">
                  <a:latin typeface="Ar"/>
                </a:rPr>
                <a:t> {</a:t>
              </a:r>
            </a:p>
            <a:p>
              <a:pPr>
                <a:spcBef>
                  <a:spcPct val="4000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public static void </a:t>
              </a:r>
              <a:r>
                <a:rPr lang="de-AT" altLang="en-US" sz="1400" b="1">
                  <a:latin typeface="Ar"/>
                </a:rPr>
                <a:t>main</a:t>
              </a:r>
              <a:r>
                <a:rPr lang="de-AT" altLang="en-US" sz="1400">
                  <a:latin typeface="Ar"/>
                </a:rPr>
                <a:t> (</a:t>
              </a:r>
              <a:r>
                <a:rPr lang="de-AT" altLang="en-US" sz="1400">
                  <a:solidFill>
                    <a:srgbClr val="FF0000"/>
                  </a:solidFill>
                  <a:latin typeface="Ar"/>
                </a:rPr>
                <a:t>String[] arg</a:t>
              </a:r>
              <a:r>
                <a:rPr lang="de-AT" altLang="en-US" sz="1400">
                  <a:latin typeface="Ar"/>
                </a:rPr>
                <a:t>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	for (int i = 0; i &lt; arg.length; i++)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		Out.println(arg[i]);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	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	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}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676123" y="2913418"/>
            <a:ext cx="1635364" cy="1076871"/>
            <a:chOff x="4676123" y="2913418"/>
            <a:chExt cx="1635364" cy="1076871"/>
          </a:xfrm>
        </p:grpSpPr>
        <p:sp>
          <p:nvSpPr>
            <p:cNvPr id="12305" name="TextBox 1"/>
            <p:cNvSpPr txBox="1">
              <a:spLocks noChangeArrowheads="1"/>
            </p:cNvSpPr>
            <p:nvPr/>
          </p:nvSpPr>
          <p:spPr bwMode="auto">
            <a:xfrm>
              <a:off x="4676123" y="2913418"/>
              <a:ext cx="561365" cy="338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/>
                <a:t>oder</a:t>
              </a:r>
            </a:p>
          </p:txBody>
        </p:sp>
        <p:sp>
          <p:nvSpPr>
            <p:cNvPr id="12306" name="TextBox 2"/>
            <p:cNvSpPr txBox="1">
              <a:spLocks noChangeArrowheads="1"/>
            </p:cNvSpPr>
            <p:nvPr/>
          </p:nvSpPr>
          <p:spPr bwMode="auto">
            <a:xfrm>
              <a:off x="4676123" y="3251863"/>
              <a:ext cx="1635364" cy="738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78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78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78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"/>
                </a:rPr>
                <a:t>for (String s: arg)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"/>
                </a:rPr>
                <a:t>	Out.println(s);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"/>
                </a:rPr>
                <a:t>}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720725" y="5549900"/>
            <a:ext cx="3040063" cy="1096963"/>
            <a:chOff x="720725" y="5549187"/>
            <a:chExt cx="3040420" cy="1098412"/>
          </a:xfrm>
        </p:grpSpPr>
        <p:sp>
          <p:nvSpPr>
            <p:cNvPr id="12301" name="TextBox 5"/>
            <p:cNvSpPr txBox="1">
              <a:spLocks noChangeArrowheads="1"/>
            </p:cNvSpPr>
            <p:nvPr/>
          </p:nvSpPr>
          <p:spPr bwMode="auto">
            <a:xfrm>
              <a:off x="720725" y="5549187"/>
              <a:ext cx="93647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Ausgabe</a:t>
              </a:r>
              <a:endParaRPr lang="de-AT" altLang="de-DE" sz="1600"/>
            </a:p>
          </p:txBody>
        </p:sp>
        <p:sp>
          <p:nvSpPr>
            <p:cNvPr id="12302" name="TextBox 6"/>
            <p:cNvSpPr txBox="1">
              <a:spLocks noChangeArrowheads="1"/>
            </p:cNvSpPr>
            <p:nvPr/>
          </p:nvSpPr>
          <p:spPr bwMode="auto">
            <a:xfrm>
              <a:off x="1106251" y="5908935"/>
              <a:ext cx="2654894" cy="73866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Anton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/a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10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720725" y="4632325"/>
            <a:ext cx="5695950" cy="914400"/>
            <a:chOff x="720725" y="4632889"/>
            <a:chExt cx="5695381" cy="913744"/>
          </a:xfrm>
        </p:grpSpPr>
        <p:sp>
          <p:nvSpPr>
            <p:cNvPr id="12297" name="Text Box 8"/>
            <p:cNvSpPr txBox="1">
              <a:spLocks noChangeArrowheads="1"/>
            </p:cNvSpPr>
            <p:nvPr/>
          </p:nvSpPr>
          <p:spPr bwMode="auto">
            <a:xfrm>
              <a:off x="720725" y="4632889"/>
              <a:ext cx="788999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Aufruf</a:t>
              </a:r>
            </a:p>
          </p:txBody>
        </p:sp>
        <p:sp>
          <p:nvSpPr>
            <p:cNvPr id="12298" name="TextBox 1"/>
            <p:cNvSpPr txBox="1">
              <a:spLocks noChangeArrowheads="1"/>
            </p:cNvSpPr>
            <p:nvPr/>
          </p:nvSpPr>
          <p:spPr bwMode="auto">
            <a:xfrm>
              <a:off x="4870490" y="4807969"/>
              <a:ext cx="1545616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arg[0] == "Anton"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arg[1] == "/a"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"/>
                </a:rPr>
                <a:t>arg[2] == "10"</a:t>
              </a:r>
              <a:endParaRPr lang="en-US" altLang="en-US" sz="1400">
                <a:latin typeface="Ar"/>
              </a:endParaRPr>
            </a:p>
          </p:txBody>
        </p:sp>
        <p:sp>
          <p:nvSpPr>
            <p:cNvPr id="12299" name="Right Arrow 2"/>
            <p:cNvSpPr>
              <a:spLocks noChangeArrowheads="1"/>
            </p:cNvSpPr>
            <p:nvPr/>
          </p:nvSpPr>
          <p:spPr bwMode="auto">
            <a:xfrm>
              <a:off x="4068426" y="5067764"/>
              <a:ext cx="533366" cy="219075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2300" name="TextBox 7"/>
            <p:cNvSpPr txBox="1">
              <a:spLocks noChangeArrowheads="1"/>
            </p:cNvSpPr>
            <p:nvPr/>
          </p:nvSpPr>
          <p:spPr bwMode="auto">
            <a:xfrm>
              <a:off x="1106251" y="5023414"/>
              <a:ext cx="2654894" cy="30777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java Sample Anton /a 10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EB2C444-557D-4928-A9A5-C390DE755E29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de-DE" altLang="en-US" sz="1400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Manipulation von Dateipfaden</a:t>
            </a:r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669925" y="1317625"/>
            <a:ext cx="3414204" cy="941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de-AT" altLang="en-US" sz="1400" smtClean="0">
                <a:latin typeface="Ar"/>
              </a:rPr>
              <a:t>"dir1\dir2\name.java" </a:t>
            </a:r>
            <a:r>
              <a:rPr lang="de-AT" altLang="en-US" smtClean="0"/>
              <a:t> </a:t>
            </a:r>
            <a:r>
              <a:rPr lang="de-AT" altLang="en-US" sz="1600" smtClean="0">
                <a:sym typeface="Symbol" panose="05050102010706020507" pitchFamily="18" charset="2"/>
              </a:rPr>
              <a:t></a:t>
            </a:r>
            <a:r>
              <a:rPr lang="de-AT" altLang="en-US" smtClean="0"/>
              <a:t> 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name.class"</a:t>
            </a:r>
            <a:endParaRPr lang="de-AT" alt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>
              <a:defRPr/>
            </a:pPr>
            <a:r>
              <a:rPr lang="de-AT" altLang="en-US" sz="1600" dirty="0" smtClean="0"/>
              <a:t>Verzeichnisse entfernen</a:t>
            </a:r>
          </a:p>
          <a:p>
            <a:pPr marL="177800" indent="-177800">
              <a:spcBef>
                <a:spcPct val="0"/>
              </a:spcBef>
              <a:defRPr/>
            </a:pPr>
            <a:r>
              <a:rPr lang="de-AT" altLang="en-US" sz="1400" dirty="0" smtClean="0">
                <a:latin typeface="Ar"/>
              </a:rPr>
              <a:t>".</a:t>
            </a:r>
            <a:r>
              <a:rPr lang="de-AT" altLang="en-US" sz="1400" dirty="0" err="1" smtClean="0">
                <a:latin typeface="Ar"/>
              </a:rPr>
              <a:t>java</a:t>
            </a:r>
            <a:r>
              <a:rPr lang="de-AT" altLang="en-US" sz="1400" dirty="0" smtClean="0">
                <a:latin typeface="Ar"/>
              </a:rPr>
              <a:t>" </a:t>
            </a:r>
            <a:r>
              <a:rPr lang="de-AT" altLang="en-US" sz="1600" dirty="0" smtClean="0"/>
              <a:t>auf </a:t>
            </a:r>
            <a:r>
              <a:rPr lang="de-AT" altLang="en-US" sz="1400" dirty="0" smtClean="0">
                <a:latin typeface="Ar"/>
              </a:rPr>
              <a:t>".</a:t>
            </a:r>
            <a:r>
              <a:rPr lang="de-AT" altLang="en-US" sz="1400" dirty="0" err="1" smtClean="0">
                <a:latin typeface="Ar"/>
              </a:rPr>
              <a:t>class</a:t>
            </a:r>
            <a:r>
              <a:rPr lang="de-AT" altLang="en-US" sz="1400" smtClean="0">
                <a:latin typeface="Ar"/>
              </a:rPr>
              <a:t>" </a:t>
            </a:r>
            <a:r>
              <a:rPr lang="de-AT" altLang="en-US" sz="1600" smtClean="0"/>
              <a:t>ändern</a:t>
            </a:r>
            <a:endParaRPr lang="de-AT" altLang="en-US" sz="1600" dirty="0" smtClean="0"/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746125" y="2728913"/>
            <a:ext cx="3483646" cy="2677656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String path = ...;  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StringBuilder b = new StringBuilder(path);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if (path.endsWith(".java"))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int len = path.length();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b.delete(len-5, len);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"/>
              </a:rPr>
              <a:t>	b.append</a:t>
            </a:r>
            <a:r>
              <a:rPr lang="de-AT" altLang="en-US" sz="1400">
                <a:latin typeface="Ar"/>
              </a:rPr>
              <a:t>(".class");</a:t>
            </a:r>
          </a:p>
          <a:p>
            <a:pPr>
              <a:spcBef>
                <a:spcPct val="0"/>
              </a:spcBef>
              <a:buNone/>
            </a:pPr>
            <a:r>
              <a:rPr lang="de-AT" altLang="en-US" sz="1400">
                <a:latin typeface="Ar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"/>
              </a:rPr>
              <a:t>int </a:t>
            </a:r>
            <a:r>
              <a:rPr lang="de-AT" altLang="en-US" sz="1400">
                <a:latin typeface="Ar"/>
              </a:rPr>
              <a:t>i = path.lastIndexOf('\\');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if (i &gt;= 0) b.delete(0, i+1);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String result = b.toString();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321175" y="3140075"/>
            <a:ext cx="350837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altLang="en-US" dirty="0">
                <a:latin typeface="+mn-lt"/>
              </a:rPr>
              <a:t>erzeugt </a:t>
            </a:r>
            <a:r>
              <a:rPr lang="de-AT" altLang="en-US" i="1" dirty="0" err="1">
                <a:latin typeface="+mn-lt"/>
              </a:rPr>
              <a:t>StringBuilder</a:t>
            </a:r>
            <a:r>
              <a:rPr lang="de-AT" altLang="en-US" dirty="0">
                <a:latin typeface="+mn-lt"/>
              </a:rPr>
              <a:t> mit </a:t>
            </a:r>
            <a:r>
              <a:rPr lang="de-AT" altLang="en-US" i="1" dirty="0" err="1">
                <a:latin typeface="+mn-lt"/>
              </a:rPr>
              <a:t>path</a:t>
            </a:r>
            <a:r>
              <a:rPr lang="de-AT" altLang="en-US" dirty="0">
                <a:latin typeface="+mn-lt"/>
              </a:rPr>
              <a:t> als Inhalt</a:t>
            </a:r>
            <a:endParaRPr lang="de-AT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1175" y="2728913"/>
            <a:ext cx="3060700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altLang="en-US" dirty="0">
                <a:latin typeface="+mn-lt"/>
              </a:rPr>
              <a:t>z.B. </a:t>
            </a:r>
            <a:r>
              <a:rPr lang="de-AT" altLang="en-US" sz="1400" dirty="0" err="1">
                <a:latin typeface="Ar"/>
              </a:rPr>
              <a:t>path</a:t>
            </a:r>
            <a:r>
              <a:rPr lang="de-AT" altLang="en-US" sz="1400" dirty="0">
                <a:latin typeface="Ar"/>
              </a:rPr>
              <a:t> = 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"dir1\dir2\Sample.java";</a:t>
            </a:r>
          </a:p>
        </p:txBody>
      </p:sp>
      <p:sp>
        <p:nvSpPr>
          <p:cNvPr id="13320" name="TextBox 7"/>
          <p:cNvSpPr txBox="1">
            <a:spLocks noChangeArrowheads="1"/>
          </p:cNvSpPr>
          <p:nvPr/>
        </p:nvSpPr>
        <p:spPr bwMode="auto">
          <a:xfrm>
            <a:off x="4321175" y="3603625"/>
            <a:ext cx="384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21</a:t>
            </a:r>
            <a:endParaRPr lang="de-AT" altLang="de-DE" sz="1400">
              <a:latin typeface="Ar"/>
            </a:endParaRPr>
          </a:p>
        </p:txBody>
      </p:sp>
      <p:sp>
        <p:nvSpPr>
          <p:cNvPr id="13321" name="TextBox 8"/>
          <p:cNvSpPr txBox="1">
            <a:spLocks noChangeArrowheads="1"/>
          </p:cNvSpPr>
          <p:nvPr/>
        </p:nvSpPr>
        <p:spPr bwMode="auto">
          <a:xfrm>
            <a:off x="4321175" y="3829050"/>
            <a:ext cx="16652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"dir1\dir2\Sample"</a:t>
            </a:r>
          </a:p>
        </p:txBody>
      </p:sp>
      <p:sp>
        <p:nvSpPr>
          <p:cNvPr id="13322" name="TextBox 9"/>
          <p:cNvSpPr txBox="1">
            <a:spLocks noChangeArrowheads="1"/>
          </p:cNvSpPr>
          <p:nvPr/>
        </p:nvSpPr>
        <p:spPr bwMode="auto">
          <a:xfrm>
            <a:off x="4321175" y="4033838"/>
            <a:ext cx="2074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"dir1\dir2\Sample.class"</a:t>
            </a:r>
          </a:p>
        </p:txBody>
      </p:sp>
      <p:sp>
        <p:nvSpPr>
          <p:cNvPr id="13323" name="TextBox 10"/>
          <p:cNvSpPr txBox="1">
            <a:spLocks noChangeArrowheads="1"/>
          </p:cNvSpPr>
          <p:nvPr/>
        </p:nvSpPr>
        <p:spPr bwMode="auto">
          <a:xfrm>
            <a:off x="4321175" y="4448175"/>
            <a:ext cx="2841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9</a:t>
            </a:r>
            <a:endParaRPr lang="de-AT" altLang="de-DE" sz="1400">
              <a:latin typeface="Ar"/>
            </a:endParaRPr>
          </a:p>
        </p:txBody>
      </p:sp>
      <p:sp>
        <p:nvSpPr>
          <p:cNvPr id="13324" name="TextBox 11"/>
          <p:cNvSpPr txBox="1">
            <a:spLocks noChangeArrowheads="1"/>
          </p:cNvSpPr>
          <p:nvPr/>
        </p:nvSpPr>
        <p:spPr bwMode="auto">
          <a:xfrm>
            <a:off x="4321175" y="4673600"/>
            <a:ext cx="13795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"Sample.class"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2DDE6EF-1A8F-4F42-8E03-A0B94AD79162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de-DE" altLang="en-US" sz="1400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Wörter aus einem Text lösen</a:t>
            </a:r>
          </a:p>
        </p:txBody>
      </p:sp>
      <p:sp>
        <p:nvSpPr>
          <p:cNvPr id="14340" name="Text Box 3"/>
          <p:cNvSpPr txBox="1">
            <a:spLocks noChangeArrowheads="1"/>
          </p:cNvSpPr>
          <p:nvPr/>
        </p:nvSpPr>
        <p:spPr bwMode="auto">
          <a:xfrm>
            <a:off x="669925" y="1281113"/>
            <a:ext cx="4298950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Eingabe: </a:t>
            </a:r>
            <a:r>
              <a:rPr lang="de-AT" alt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"Ein Text aus Woertern ..."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en-US" sz="1600"/>
              <a:t>Ausgabe: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Ein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Text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aus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Woertern</a:t>
            </a:r>
          </a:p>
        </p:txBody>
      </p:sp>
      <p:sp>
        <p:nvSpPr>
          <p:cNvPr id="14341" name="Text Box 4"/>
          <p:cNvSpPr txBox="1">
            <a:spLocks noChangeArrowheads="1"/>
          </p:cNvSpPr>
          <p:nvPr/>
        </p:nvSpPr>
        <p:spPr bwMode="auto">
          <a:xfrm>
            <a:off x="746125" y="3151188"/>
            <a:ext cx="4860925" cy="332263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String text = ...;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int i = 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int last = text.length() - 1;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while (i &lt;= last)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</a:t>
            </a:r>
            <a:r>
              <a:rPr lang="de-AT" altLang="en-US" sz="1400">
                <a:solidFill>
                  <a:srgbClr val="FF0000"/>
                </a:solidFill>
                <a:latin typeface="Ar"/>
              </a:rPr>
              <a:t>//--- skip nonletters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while (i &lt;= last &amp;&amp; !Character.isLetter(text.charAt(i))) i++;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</a:t>
            </a:r>
            <a:r>
              <a:rPr lang="de-AT" altLang="en-US" sz="1400">
                <a:solidFill>
                  <a:schemeClr val="accent2"/>
                </a:solidFill>
                <a:latin typeface="Ar"/>
              </a:rPr>
              <a:t>// end of text or text[i] is a letter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</a:t>
            </a:r>
            <a:r>
              <a:rPr lang="de-AT" altLang="en-US" sz="1400">
                <a:solidFill>
                  <a:srgbClr val="FF0000"/>
                </a:solidFill>
                <a:latin typeface="Ar"/>
              </a:rPr>
              <a:t>//--- read word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int beg = i;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while (i &lt;= last &amp;&amp; Character.isLetter(text.charAt(i))) i++;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</a:t>
            </a:r>
            <a:r>
              <a:rPr lang="de-AT" altLang="en-US" sz="1400">
                <a:solidFill>
                  <a:schemeClr val="accent2"/>
                </a:solidFill>
                <a:latin typeface="Ar"/>
              </a:rPr>
              <a:t>// end of text or text[i] is not a letter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</a:t>
            </a:r>
            <a:r>
              <a:rPr lang="de-AT" altLang="en-US" sz="1400">
                <a:solidFill>
                  <a:srgbClr val="FF0000"/>
                </a:solidFill>
                <a:latin typeface="Ar"/>
              </a:rPr>
              <a:t>//--- print word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	if (i &gt; beg) Out.println(text.substring(beg, i));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"/>
              </a:rPr>
              <a:t>}</a:t>
            </a:r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6629400" y="3694113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3" name="Text Box 6"/>
          <p:cNvSpPr txBox="1">
            <a:spLocks noChangeArrowheads="1"/>
          </p:cNvSpPr>
          <p:nvPr/>
        </p:nvSpPr>
        <p:spPr bwMode="auto">
          <a:xfrm>
            <a:off x="6604000" y="3694113"/>
            <a:ext cx="29845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4344" name="Text Box 7"/>
          <p:cNvSpPr txBox="1">
            <a:spLocks noChangeArrowheads="1"/>
          </p:cNvSpPr>
          <p:nvPr/>
        </p:nvSpPr>
        <p:spPr bwMode="auto">
          <a:xfrm>
            <a:off x="6608763" y="3440113"/>
            <a:ext cx="269875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4345" name="Rectangle 8"/>
          <p:cNvSpPr>
            <a:spLocks noChangeArrowheads="1"/>
          </p:cNvSpPr>
          <p:nvPr/>
        </p:nvSpPr>
        <p:spPr bwMode="auto">
          <a:xfrm>
            <a:off x="6858000" y="3694113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6" name="Text Box 9"/>
          <p:cNvSpPr txBox="1">
            <a:spLocks noChangeArrowheads="1"/>
          </p:cNvSpPr>
          <p:nvPr/>
        </p:nvSpPr>
        <p:spPr bwMode="auto">
          <a:xfrm>
            <a:off x="6832600" y="3694113"/>
            <a:ext cx="29845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4347" name="Text Box 10"/>
          <p:cNvSpPr txBox="1">
            <a:spLocks noChangeArrowheads="1"/>
          </p:cNvSpPr>
          <p:nvPr/>
        </p:nvSpPr>
        <p:spPr bwMode="auto">
          <a:xfrm>
            <a:off x="6837363" y="3440113"/>
            <a:ext cx="269875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4348" name="Rectangle 11"/>
          <p:cNvSpPr>
            <a:spLocks noChangeArrowheads="1"/>
          </p:cNvSpPr>
          <p:nvPr/>
        </p:nvSpPr>
        <p:spPr bwMode="auto">
          <a:xfrm>
            <a:off x="7086600" y="3694113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9" name="Text Box 12"/>
          <p:cNvSpPr txBox="1">
            <a:spLocks noChangeArrowheads="1"/>
          </p:cNvSpPr>
          <p:nvPr/>
        </p:nvSpPr>
        <p:spPr bwMode="auto">
          <a:xfrm>
            <a:off x="7061200" y="3694113"/>
            <a:ext cx="287338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4350" name="Text Box 13"/>
          <p:cNvSpPr txBox="1">
            <a:spLocks noChangeArrowheads="1"/>
          </p:cNvSpPr>
          <p:nvPr/>
        </p:nvSpPr>
        <p:spPr bwMode="auto">
          <a:xfrm>
            <a:off x="7065963" y="3440113"/>
            <a:ext cx="269875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4351" name="Rectangle 14"/>
          <p:cNvSpPr>
            <a:spLocks noChangeArrowheads="1"/>
          </p:cNvSpPr>
          <p:nvPr/>
        </p:nvSpPr>
        <p:spPr bwMode="auto">
          <a:xfrm>
            <a:off x="7315200" y="3694113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52" name="Text Box 15"/>
          <p:cNvSpPr txBox="1">
            <a:spLocks noChangeArrowheads="1"/>
          </p:cNvSpPr>
          <p:nvPr/>
        </p:nvSpPr>
        <p:spPr bwMode="auto">
          <a:xfrm>
            <a:off x="7294563" y="3440113"/>
            <a:ext cx="269875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4353" name="Rectangle 16"/>
          <p:cNvSpPr>
            <a:spLocks noChangeArrowheads="1"/>
          </p:cNvSpPr>
          <p:nvPr/>
        </p:nvSpPr>
        <p:spPr bwMode="auto">
          <a:xfrm>
            <a:off x="7543800" y="3694113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54" name="Text Box 17"/>
          <p:cNvSpPr txBox="1">
            <a:spLocks noChangeArrowheads="1"/>
          </p:cNvSpPr>
          <p:nvPr/>
        </p:nvSpPr>
        <p:spPr bwMode="auto">
          <a:xfrm>
            <a:off x="7518400" y="3694113"/>
            <a:ext cx="29845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4355" name="Text Box 18"/>
          <p:cNvSpPr txBox="1">
            <a:spLocks noChangeArrowheads="1"/>
          </p:cNvSpPr>
          <p:nvPr/>
        </p:nvSpPr>
        <p:spPr bwMode="auto">
          <a:xfrm>
            <a:off x="7523163" y="3440113"/>
            <a:ext cx="269875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4356" name="Rectangle 19"/>
          <p:cNvSpPr>
            <a:spLocks noChangeArrowheads="1"/>
          </p:cNvSpPr>
          <p:nvPr/>
        </p:nvSpPr>
        <p:spPr bwMode="auto">
          <a:xfrm>
            <a:off x="7772400" y="3694113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57" name="Text Box 20"/>
          <p:cNvSpPr txBox="1">
            <a:spLocks noChangeArrowheads="1"/>
          </p:cNvSpPr>
          <p:nvPr/>
        </p:nvSpPr>
        <p:spPr bwMode="auto">
          <a:xfrm>
            <a:off x="7747000" y="3694113"/>
            <a:ext cx="29845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4358" name="Text Box 21"/>
          <p:cNvSpPr txBox="1">
            <a:spLocks noChangeArrowheads="1"/>
          </p:cNvSpPr>
          <p:nvPr/>
        </p:nvSpPr>
        <p:spPr bwMode="auto">
          <a:xfrm>
            <a:off x="7751763" y="3440113"/>
            <a:ext cx="269875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4359" name="Rectangle 22"/>
          <p:cNvSpPr>
            <a:spLocks noChangeArrowheads="1"/>
          </p:cNvSpPr>
          <p:nvPr/>
        </p:nvSpPr>
        <p:spPr bwMode="auto">
          <a:xfrm>
            <a:off x="8001000" y="3694113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60" name="Text Box 23"/>
          <p:cNvSpPr txBox="1">
            <a:spLocks noChangeArrowheads="1"/>
          </p:cNvSpPr>
          <p:nvPr/>
        </p:nvSpPr>
        <p:spPr bwMode="auto">
          <a:xfrm>
            <a:off x="7975600" y="3694113"/>
            <a:ext cx="242888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14361" name="Text Box 24"/>
          <p:cNvSpPr txBox="1">
            <a:spLocks noChangeArrowheads="1"/>
          </p:cNvSpPr>
          <p:nvPr/>
        </p:nvSpPr>
        <p:spPr bwMode="auto">
          <a:xfrm>
            <a:off x="7980363" y="3440113"/>
            <a:ext cx="269875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grpSp>
        <p:nvGrpSpPr>
          <p:cNvPr id="219165" name="Group 29"/>
          <p:cNvGrpSpPr>
            <a:grpSpLocks/>
          </p:cNvGrpSpPr>
          <p:nvPr/>
        </p:nvGrpSpPr>
        <p:grpSpPr bwMode="auto">
          <a:xfrm>
            <a:off x="6621463" y="3998913"/>
            <a:ext cx="230187" cy="514350"/>
            <a:chOff x="4171" y="2208"/>
            <a:chExt cx="145" cy="324"/>
          </a:xfrm>
        </p:grpSpPr>
        <p:sp>
          <p:nvSpPr>
            <p:cNvPr id="14366" name="Line 25"/>
            <p:cNvSpPr>
              <a:spLocks noChangeShapeType="1"/>
            </p:cNvSpPr>
            <p:nvPr/>
          </p:nvSpPr>
          <p:spPr bwMode="auto">
            <a:xfrm flipV="1">
              <a:off x="4248" y="2208"/>
              <a:ext cx="0" cy="15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4367" name="Text Box 26"/>
            <p:cNvSpPr txBox="1">
              <a:spLocks noChangeArrowheads="1"/>
            </p:cNvSpPr>
            <p:nvPr/>
          </p:nvSpPr>
          <p:spPr bwMode="auto">
            <a:xfrm>
              <a:off x="4171" y="2319"/>
              <a:ext cx="145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</a:p>
          </p:txBody>
        </p:sp>
      </p:grpSp>
      <p:grpSp>
        <p:nvGrpSpPr>
          <p:cNvPr id="14363" name="Group 30"/>
          <p:cNvGrpSpPr>
            <a:grpSpLocks/>
          </p:cNvGrpSpPr>
          <p:nvPr/>
        </p:nvGrpSpPr>
        <p:grpSpPr bwMode="auto">
          <a:xfrm>
            <a:off x="7883525" y="3998913"/>
            <a:ext cx="503238" cy="514350"/>
            <a:chOff x="4966" y="2208"/>
            <a:chExt cx="317" cy="324"/>
          </a:xfrm>
        </p:grpSpPr>
        <p:sp>
          <p:nvSpPr>
            <p:cNvPr id="14364" name="Line 27"/>
            <p:cNvSpPr>
              <a:spLocks noChangeShapeType="1"/>
            </p:cNvSpPr>
            <p:nvPr/>
          </p:nvSpPr>
          <p:spPr bwMode="auto">
            <a:xfrm flipV="1">
              <a:off x="5112" y="2208"/>
              <a:ext cx="0" cy="15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4365" name="Text Box 28"/>
            <p:cNvSpPr txBox="1">
              <a:spLocks noChangeArrowheads="1"/>
            </p:cNvSpPr>
            <p:nvPr/>
          </p:nvSpPr>
          <p:spPr bwMode="auto">
            <a:xfrm>
              <a:off x="4966" y="2319"/>
              <a:ext cx="317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latin typeface="Arial" panose="020B0604020202020204" pitchFamily="34" charset="0"/>
                  <a:cs typeface="Arial" panose="020B0604020202020204" pitchFamily="34" charset="0"/>
                </a:rPr>
                <a:t>last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490172" y="4513264"/>
            <a:ext cx="526106" cy="558213"/>
            <a:chOff x="6490172" y="4513264"/>
            <a:chExt cx="526106" cy="558213"/>
          </a:xfrm>
        </p:grpSpPr>
        <p:cxnSp>
          <p:nvCxnSpPr>
            <p:cNvPr id="3" name="Straight Arrow Connector 2"/>
            <p:cNvCxnSpPr>
              <a:endCxn id="14367" idx="2"/>
            </p:cNvCxnSpPr>
            <p:nvPr/>
          </p:nvCxnSpPr>
          <p:spPr bwMode="auto">
            <a:xfrm flipH="1" flipV="1">
              <a:off x="6736557" y="4513264"/>
              <a:ext cx="7143" cy="26708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" name="Text Box 6"/>
            <p:cNvSpPr txBox="1">
              <a:spLocks noChangeArrowheads="1"/>
            </p:cNvSpPr>
            <p:nvPr/>
          </p:nvSpPr>
          <p:spPr bwMode="auto">
            <a:xfrm>
              <a:off x="6490172" y="4732923"/>
              <a:ext cx="526106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smtClean="0">
                  <a:latin typeface="Arial" panose="020B0604020202020204" pitchFamily="34" charset="0"/>
                  <a:cs typeface="Arial" panose="020B0604020202020204" pitchFamily="34" charset="0"/>
                </a:rPr>
                <a:t>beg</a:t>
              </a:r>
              <a:endParaRPr lang="de-AT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85185E-6 L 0.07396 -1.85185E-6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219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96 -1.85185E-6 L 0.10209 -1.85185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219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047 L 0.10104 0.00047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09 -1.85185E-6 L 0.17604 -1.85185E-6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219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773</Words>
  <Application>Microsoft Office PowerPoint</Application>
  <PresentationFormat>On-screen Show (4:3)</PresentationFormat>
  <Paragraphs>211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</vt:lpstr>
      <vt:lpstr>Arial</vt:lpstr>
      <vt:lpstr>Courier New</vt:lpstr>
      <vt:lpstr>Symbol</vt:lpstr>
      <vt:lpstr>Times New Roman</vt:lpstr>
      <vt:lpstr>Standarddesign</vt:lpstr>
      <vt:lpstr>PowerPoint Presentation</vt:lpstr>
      <vt:lpstr>Datentyp String</vt:lpstr>
      <vt:lpstr>Stringvergleiche</vt:lpstr>
      <vt:lpstr>Stringoperationen</vt:lpstr>
      <vt:lpstr>Datentyp StringBuilder</vt:lpstr>
      <vt:lpstr>PowerPoint Presentation</vt:lpstr>
      <vt:lpstr>Beispiel: Kommandozeilenparameter</vt:lpstr>
      <vt:lpstr>Beispiel: Manipulation von Dateipfaden</vt:lpstr>
      <vt:lpstr>Beispiel: Wörter aus einem Text lösen</vt:lpstr>
    </vt:vector>
  </TitlesOfParts>
  <Company>Inst.f.Prakt.Informatik (SSW)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Javascript-Anweisungen</dc:title>
  <dc:creator>Mössenböck</dc:creator>
  <cp:lastModifiedBy>hm</cp:lastModifiedBy>
  <cp:revision>301</cp:revision>
  <cp:lastPrinted>2001-09-21T08:42:52Z</cp:lastPrinted>
  <dcterms:created xsi:type="dcterms:W3CDTF">2000-03-12T09:29:13Z</dcterms:created>
  <dcterms:modified xsi:type="dcterms:W3CDTF">2023-10-30T09:14:26Z</dcterms:modified>
</cp:coreProperties>
</file>