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60" r:id="rId2"/>
  </p:sldMasterIdLst>
  <p:notesMasterIdLst>
    <p:notesMasterId r:id="rId32"/>
  </p:notesMasterIdLst>
  <p:handoutMasterIdLst>
    <p:handoutMasterId r:id="rId33"/>
  </p:handoutMasterIdLst>
  <p:sldIdLst>
    <p:sldId id="309" r:id="rId3"/>
    <p:sldId id="289" r:id="rId4"/>
    <p:sldId id="290" r:id="rId5"/>
    <p:sldId id="291" r:id="rId6"/>
    <p:sldId id="305" r:id="rId7"/>
    <p:sldId id="306" r:id="rId8"/>
    <p:sldId id="314" r:id="rId9"/>
    <p:sldId id="310" r:id="rId10"/>
    <p:sldId id="292" r:id="rId11"/>
    <p:sldId id="293" r:id="rId12"/>
    <p:sldId id="294" r:id="rId13"/>
    <p:sldId id="311" r:id="rId14"/>
    <p:sldId id="295" r:id="rId15"/>
    <p:sldId id="320" r:id="rId16"/>
    <p:sldId id="296" r:id="rId17"/>
    <p:sldId id="300" r:id="rId18"/>
    <p:sldId id="297" r:id="rId19"/>
    <p:sldId id="298" r:id="rId20"/>
    <p:sldId id="317" r:id="rId21"/>
    <p:sldId id="312" r:id="rId22"/>
    <p:sldId id="301" r:id="rId23"/>
    <p:sldId id="313" r:id="rId24"/>
    <p:sldId id="302" r:id="rId25"/>
    <p:sldId id="303" r:id="rId26"/>
    <p:sldId id="304" r:id="rId27"/>
    <p:sldId id="307" r:id="rId28"/>
    <p:sldId id="308" r:id="rId29"/>
    <p:sldId id="318" r:id="rId30"/>
    <p:sldId id="319" r:id="rId31"/>
  </p:sldIdLst>
  <p:sldSz cx="9144000" cy="6858000" type="screen4x3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993300"/>
    <a:srgbClr val="FF00FF"/>
    <a:srgbClr val="996600"/>
    <a:srgbClr val="FF9900"/>
    <a:srgbClr val="FFFF99"/>
    <a:srgbClr val="FF0000"/>
    <a:srgbClr val="FFFFCC"/>
    <a:srgbClr val="FF505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852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7.xml"/><Relationship Id="rId18" Type="http://schemas.openxmlformats.org/officeDocument/2006/relationships/slide" Target="slides/slide24.xml"/><Relationship Id="rId3" Type="http://schemas.openxmlformats.org/officeDocument/2006/relationships/slide" Target="slides/slide4.xml"/><Relationship Id="rId21" Type="http://schemas.openxmlformats.org/officeDocument/2006/relationships/slide" Target="slides/slide27.xml"/><Relationship Id="rId7" Type="http://schemas.openxmlformats.org/officeDocument/2006/relationships/slide" Target="slides/slide9.xml"/><Relationship Id="rId12" Type="http://schemas.openxmlformats.org/officeDocument/2006/relationships/slide" Target="slides/slide15.xml"/><Relationship Id="rId17" Type="http://schemas.openxmlformats.org/officeDocument/2006/relationships/slide" Target="slides/slide23.xml"/><Relationship Id="rId2" Type="http://schemas.openxmlformats.org/officeDocument/2006/relationships/slide" Target="slides/slide3.xml"/><Relationship Id="rId16" Type="http://schemas.openxmlformats.org/officeDocument/2006/relationships/slide" Target="slides/slide21.xml"/><Relationship Id="rId20" Type="http://schemas.openxmlformats.org/officeDocument/2006/relationships/slide" Target="slides/slide26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11" Type="http://schemas.openxmlformats.org/officeDocument/2006/relationships/slide" Target="slides/slide14.xml"/><Relationship Id="rId5" Type="http://schemas.openxmlformats.org/officeDocument/2006/relationships/slide" Target="slides/slide6.xml"/><Relationship Id="rId15" Type="http://schemas.openxmlformats.org/officeDocument/2006/relationships/slide" Target="slides/slide19.xml"/><Relationship Id="rId23" Type="http://schemas.openxmlformats.org/officeDocument/2006/relationships/slide" Target="slides/slide29.xml"/><Relationship Id="rId10" Type="http://schemas.openxmlformats.org/officeDocument/2006/relationships/slide" Target="slides/slide13.xml"/><Relationship Id="rId19" Type="http://schemas.openxmlformats.org/officeDocument/2006/relationships/slide" Target="slides/slide25.xml"/><Relationship Id="rId4" Type="http://schemas.openxmlformats.org/officeDocument/2006/relationships/slide" Target="slides/slide5.xml"/><Relationship Id="rId9" Type="http://schemas.openxmlformats.org/officeDocument/2006/relationships/slide" Target="slides/slide11.xml"/><Relationship Id="rId14" Type="http://schemas.openxmlformats.org/officeDocument/2006/relationships/slide" Target="slides/slide18.xml"/><Relationship Id="rId22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6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908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9146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451975"/>
            <a:ext cx="29908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E415010-F1B9-4D7D-814A-8AD4D57BEF55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6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908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768350"/>
            <a:ext cx="49196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9163" y="4687888"/>
            <a:ext cx="498475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9146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451975"/>
            <a:ext cx="29908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E4E4E13-C507-4276-A512-5986EC998756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2A9E1-C1C3-4B7A-93E0-1D6061379D2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09119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344A9-B4C6-4E03-A9FE-0B7FBEDB898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78610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C57EA-033A-43F1-B063-66FDD681111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46427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76542-03D2-4F54-B9C1-B912D86B874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1861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8B355-A255-4FE9-8219-CDADE5A087D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91301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E6561-EFE8-41FA-B7D9-C665F4140CB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74674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B9444-8302-4C9C-850E-D2A85164F5E1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5128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0B491-004E-4ADB-AB5D-7F87545131B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162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5E1EE-7A87-4B98-B263-402D2F2BFD48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93949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C3811-378D-422C-AEE9-240E37BDE4E3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32913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A13C7-E5D8-459F-B4A7-78D853C5124B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56843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F7199-CACD-4D7F-A65F-7EE2E6738272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432794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DDCB1-32D1-4DB2-B4EA-F78B7E2E9E9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765190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C55C5-4581-436C-84B0-33577636027F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780991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625E7-76BE-4081-BB9C-C67BEBFC4AA2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591119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CA87E-4F5A-45E5-95FD-717B5672FEB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817438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2591C-1A37-4A99-8BF4-C3DD5A11255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8742899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79008-081D-4AE9-9869-0CBC6929B74C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1036239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89FD0-A658-4BB5-BAE2-1DE080F4B8F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5361367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04DEE-2DC1-4C78-8A54-6F9FD547FC9D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701227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82F8C-A99E-4518-996E-22396018E8CF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835186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A9307-28C8-41B8-90B2-22226350F42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666150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FFCB4C2-3B94-4778-AD83-6CCF896FD291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D5CCB23-50E8-4998-A425-BCE90577BD30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pic>
        <p:nvPicPr>
          <p:cNvPr id="2055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ChangeArrowheads="1"/>
          </p:cNvSpPr>
          <p:nvPr/>
        </p:nvSpPr>
        <p:spPr bwMode="auto">
          <a:xfrm>
            <a:off x="1130300" y="1933575"/>
            <a:ext cx="4540250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512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985CBDF-E61F-423C-BF16-B740253034CD}" type="slidenum">
              <a:rPr lang="de-DE" altLang="de-DE" sz="1400" smtClean="0"/>
              <a:pPr/>
              <a:t>1</a:t>
            </a:fld>
            <a:endParaRPr lang="de-DE" altLang="de-DE" sz="1400" smtClean="0"/>
          </a:p>
        </p:txBody>
      </p:sp>
      <p:sp>
        <p:nvSpPr>
          <p:cNvPr id="5124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90696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8. Methoden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8.1	Methoden und Parameter</a:t>
            </a:r>
          </a:p>
          <a:p>
            <a:r>
              <a:rPr lang="de-AT" altLang="de-DE" sz="2000"/>
              <a:t>	8.2	Funktionen</a:t>
            </a:r>
          </a:p>
          <a:p>
            <a:r>
              <a:rPr lang="de-AT" altLang="de-DE" sz="2000"/>
              <a:t>	8.3	Lokalität, Sichtbarkeit, Lebensdauer</a:t>
            </a:r>
          </a:p>
          <a:p>
            <a:r>
              <a:rPr lang="de-AT" altLang="de-DE" sz="2000"/>
              <a:t>	8.4	Überladen von Methoden</a:t>
            </a:r>
          </a:p>
          <a:p>
            <a:r>
              <a:rPr lang="de-AT" altLang="de-DE" sz="2000"/>
              <a:t>	8.5	Beispiele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Text Box 86"/>
          <p:cNvSpPr txBox="1">
            <a:spLocks noChangeArrowheads="1"/>
          </p:cNvSpPr>
          <p:nvPr/>
        </p:nvSpPr>
        <p:spPr bwMode="auto">
          <a:xfrm>
            <a:off x="923925" y="2382838"/>
            <a:ext cx="4319588" cy="3108325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2670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2670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2670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2670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2670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2670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2670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2670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2670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Sample {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de-AT" altLang="en-US" sz="140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public static void main (String[] arg)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printHeader();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// Aufruf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printHeader();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// Aufruf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FF57EE-5FC3-4FD8-BF34-D96BE45F199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Parameterlose Methoden</a:t>
            </a:r>
          </a:p>
        </p:txBody>
      </p:sp>
      <p:sp>
        <p:nvSpPr>
          <p:cNvPr id="6149" name="Text Box 78"/>
          <p:cNvSpPr txBox="1">
            <a:spLocks noChangeArrowheads="1"/>
          </p:cNvSpPr>
          <p:nvPr/>
        </p:nvSpPr>
        <p:spPr bwMode="auto">
          <a:xfrm>
            <a:off x="695325" y="1878013"/>
            <a:ext cx="323373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Beispiel</a:t>
            </a:r>
            <a:r>
              <a:rPr lang="de-AT" altLang="en-US" sz="1800"/>
              <a:t>: </a:t>
            </a:r>
            <a:r>
              <a:rPr lang="de-AT" altLang="en-US" sz="1600"/>
              <a:t>Ausgabe einer Überschrift</a:t>
            </a:r>
          </a:p>
        </p:txBody>
      </p:sp>
      <p:grpSp>
        <p:nvGrpSpPr>
          <p:cNvPr id="64603" name="Group 91"/>
          <p:cNvGrpSpPr>
            <a:grpSpLocks/>
          </p:cNvGrpSpPr>
          <p:nvPr/>
        </p:nvGrpSpPr>
        <p:grpSpPr bwMode="auto">
          <a:xfrm>
            <a:off x="5546725" y="2411413"/>
            <a:ext cx="3098800" cy="1441450"/>
            <a:chOff x="3494" y="1113"/>
            <a:chExt cx="1952" cy="908"/>
          </a:xfrm>
        </p:grpSpPr>
        <p:sp>
          <p:nvSpPr>
            <p:cNvPr id="6156" name="Text Box 89"/>
            <p:cNvSpPr txBox="1">
              <a:spLocks noChangeArrowheads="1"/>
            </p:cNvSpPr>
            <p:nvPr/>
          </p:nvSpPr>
          <p:spPr bwMode="auto">
            <a:xfrm>
              <a:off x="3494" y="1113"/>
              <a:ext cx="145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Zweck von Methoden</a:t>
              </a:r>
            </a:p>
          </p:txBody>
        </p:sp>
        <p:sp>
          <p:nvSpPr>
            <p:cNvPr id="6157" name="Text Box 90"/>
            <p:cNvSpPr txBox="1">
              <a:spLocks noChangeArrowheads="1"/>
            </p:cNvSpPr>
            <p:nvPr/>
          </p:nvSpPr>
          <p:spPr bwMode="auto">
            <a:xfrm>
              <a:off x="3494" y="1401"/>
              <a:ext cx="1952" cy="6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/>
                <a:t>Wiederverwendung </a:t>
              </a:r>
              <a:r>
                <a:rPr lang="de-AT" altLang="en-US" sz="1600" smtClean="0"/>
                <a:t>von Code</a:t>
              </a:r>
              <a:endParaRPr lang="de-AT" altLang="en-US" sz="1600"/>
            </a:p>
            <a:p>
              <a:pPr>
                <a:spcBef>
                  <a:spcPts val="600"/>
                </a:spcBef>
              </a:pPr>
              <a:r>
                <a:rPr lang="de-AT" altLang="en-US" sz="1600"/>
                <a:t>Benutzerspezifische Operationen</a:t>
              </a:r>
            </a:p>
            <a:p>
              <a:pPr>
                <a:spcBef>
                  <a:spcPts val="600"/>
                </a:spcBef>
              </a:pPr>
              <a:r>
                <a:rPr lang="de-AT" altLang="en-US" sz="1600"/>
                <a:t>Strukturierung des Programms</a:t>
              </a:r>
            </a:p>
          </p:txBody>
        </p:sp>
      </p:grpSp>
      <p:sp>
        <p:nvSpPr>
          <p:cNvPr id="6151" name="TextBox 2"/>
          <p:cNvSpPr txBox="1">
            <a:spLocks noChangeArrowheads="1"/>
          </p:cNvSpPr>
          <p:nvPr/>
        </p:nvSpPr>
        <p:spPr bwMode="auto">
          <a:xfrm>
            <a:off x="1138238" y="2806700"/>
            <a:ext cx="2306637" cy="10160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</a:t>
            </a:r>
            <a:r>
              <a:rPr lang="de-AT" altLang="en-US" sz="14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Out.println("Artikelliste");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Out.println("------------");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2" name="TextBox 2"/>
          <p:cNvSpPr txBox="1">
            <a:spLocks noChangeArrowheads="1"/>
          </p:cNvSpPr>
          <p:nvPr/>
        </p:nvSpPr>
        <p:spPr bwMode="auto">
          <a:xfrm>
            <a:off x="685800" y="1254125"/>
            <a:ext cx="6846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/>
              <a:t>Benannte Codestücke, die über ihren Namen aufgerufen werden können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973138" y="2806700"/>
            <a:ext cx="4270375" cy="984250"/>
            <a:chOff x="972554" y="2806684"/>
            <a:chExt cx="4270737" cy="984885"/>
          </a:xfrm>
        </p:grpSpPr>
        <p:sp>
          <p:nvSpPr>
            <p:cNvPr id="6154" name="TextBox 3"/>
            <p:cNvSpPr txBox="1">
              <a:spLocks noChangeArrowheads="1"/>
            </p:cNvSpPr>
            <p:nvPr/>
          </p:nvSpPr>
          <p:spPr bwMode="auto">
            <a:xfrm>
              <a:off x="3657601" y="2835921"/>
              <a:ext cx="1585690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// Methodenkopf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// Methodenrumpf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55" name="TextBox 1"/>
            <p:cNvSpPr txBox="1">
              <a:spLocks noChangeArrowheads="1"/>
            </p:cNvSpPr>
            <p:nvPr/>
          </p:nvSpPr>
          <p:spPr bwMode="auto">
            <a:xfrm>
              <a:off x="972554" y="2806684"/>
              <a:ext cx="2446504" cy="984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0975" algn="l"/>
                  <a:tab pos="3619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0975" algn="l"/>
                  <a:tab pos="3619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0975" algn="l"/>
                  <a:tab pos="3619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  <a:tab pos="3619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chemeClr val="accent2"/>
                  </a:solidFill>
                </a:rPr>
                <a:t>	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static void </a:t>
              </a:r>
              <a:r>
                <a:rPr lang="de-AT" altLang="en-US" sz="1400" b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printHeader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endParaRPr lang="de-AT" altLang="en-US" sz="14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8D1D9D-3EA5-4C16-8119-8EBED847891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z="140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Wie funktioniert ein Methodenaufruf?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093788" y="1509713"/>
            <a:ext cx="1379537" cy="116998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Q();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214688" y="1524000"/>
            <a:ext cx="1398587" cy="11699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7174" name="Line 7"/>
          <p:cNvSpPr>
            <a:spLocks noChangeShapeType="1"/>
          </p:cNvSpPr>
          <p:nvPr/>
        </p:nvSpPr>
        <p:spPr bwMode="auto">
          <a:xfrm flipV="1">
            <a:off x="1795463" y="1652588"/>
            <a:ext cx="144780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7175" name="Line 8"/>
          <p:cNvSpPr>
            <a:spLocks noChangeShapeType="1"/>
          </p:cNvSpPr>
          <p:nvPr/>
        </p:nvSpPr>
        <p:spPr bwMode="auto">
          <a:xfrm flipH="1" flipV="1">
            <a:off x="1795463" y="2185988"/>
            <a:ext cx="144780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163853" name="Group 13"/>
          <p:cNvGrpSpPr>
            <a:grpSpLocks/>
          </p:cNvGrpSpPr>
          <p:nvPr/>
        </p:nvGrpSpPr>
        <p:grpSpPr bwMode="auto">
          <a:xfrm>
            <a:off x="685800" y="3521075"/>
            <a:ext cx="5541963" cy="2397125"/>
            <a:chOff x="566" y="2409"/>
            <a:chExt cx="3491" cy="1510"/>
          </a:xfrm>
        </p:grpSpPr>
        <p:sp>
          <p:nvSpPr>
            <p:cNvPr id="7182" name="Text Box 11"/>
            <p:cNvSpPr txBox="1">
              <a:spLocks noChangeArrowheads="1"/>
            </p:cNvSpPr>
            <p:nvPr/>
          </p:nvSpPr>
          <p:spPr bwMode="auto">
            <a:xfrm>
              <a:off x="566" y="2409"/>
              <a:ext cx="145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Namenskonventionen</a:t>
              </a:r>
            </a:p>
          </p:txBody>
        </p:sp>
        <p:sp>
          <p:nvSpPr>
            <p:cNvPr id="7183" name="Text Box 12"/>
            <p:cNvSpPr txBox="1">
              <a:spLocks noChangeArrowheads="1"/>
            </p:cNvSpPr>
            <p:nvPr/>
          </p:nvSpPr>
          <p:spPr bwMode="auto">
            <a:xfrm>
              <a:off x="576" y="2727"/>
              <a:ext cx="3481" cy="1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Methodennamen sollten mit </a:t>
              </a:r>
              <a:r>
                <a:rPr lang="de-AT" altLang="en-US" sz="1600" i="1"/>
                <a:t>Verb</a:t>
              </a:r>
              <a:r>
                <a:rPr lang="de-AT" altLang="en-US" sz="1600"/>
                <a:t> und </a:t>
              </a:r>
              <a:r>
                <a:rPr lang="de-AT" altLang="en-US" sz="1600" i="1"/>
                <a:t>Kleinbuchstaben</a:t>
              </a:r>
              <a:r>
                <a:rPr lang="de-AT" altLang="en-US" sz="1600"/>
                <a:t> beginnen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600"/>
            </a:p>
            <a:p>
              <a:pPr>
                <a:spcBef>
                  <a:spcPct val="0"/>
                </a:spcBef>
                <a:spcAft>
                  <a:spcPts val="600"/>
                </a:spcAft>
                <a:buFontTx/>
                <a:buNone/>
              </a:pPr>
              <a:r>
                <a:rPr lang="de-AT" altLang="en-US" sz="1600" b="1"/>
                <a:t>Beispiele</a:t>
              </a:r>
              <a:r>
                <a:rPr lang="de-AT" altLang="en-US" sz="1600"/>
                <a:t> 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77800" algn="l"/>
                </a:tabLst>
              </a:pPr>
              <a:r>
                <a:rPr lang="de-AT" altLang="en-US" sz="1600" i="1"/>
                <a:t>	printHeader</a:t>
              </a:r>
              <a:endParaRPr lang="de-AT" altLang="en-US" sz="1600"/>
            </a:p>
            <a:p>
              <a:pPr>
                <a:spcBef>
                  <a:spcPct val="0"/>
                </a:spcBef>
                <a:buFontTx/>
                <a:buNone/>
                <a:tabLst>
                  <a:tab pos="177800" algn="l"/>
                </a:tabLst>
              </a:pPr>
              <a:r>
                <a:rPr lang="de-AT" altLang="en-US" sz="1600" i="1"/>
                <a:t>	findMaximum</a:t>
              </a:r>
              <a:endParaRPr lang="de-AT" altLang="en-US" sz="1600"/>
            </a:p>
            <a:p>
              <a:pPr>
                <a:spcBef>
                  <a:spcPct val="0"/>
                </a:spcBef>
                <a:buFontTx/>
                <a:buNone/>
                <a:tabLst>
                  <a:tab pos="177800" algn="l"/>
                </a:tabLst>
              </a:pPr>
              <a:r>
                <a:rPr lang="de-AT" altLang="en-US" sz="1600" i="1"/>
                <a:t>	traverseList</a:t>
              </a:r>
              <a:endParaRPr lang="de-AT" altLang="en-US" sz="1600"/>
            </a:p>
            <a:p>
              <a:pPr>
                <a:spcBef>
                  <a:spcPct val="0"/>
                </a:spcBef>
                <a:buFontTx/>
                <a:buNone/>
                <a:tabLst>
                  <a:tab pos="177800" algn="l"/>
                </a:tabLst>
              </a:pPr>
              <a:r>
                <a:rPr lang="de-AT" altLang="en-US" sz="1600"/>
                <a:t>	...</a:t>
              </a:r>
            </a:p>
          </p:txBody>
        </p:sp>
      </p:grpSp>
      <p:cxnSp>
        <p:nvCxnSpPr>
          <p:cNvPr id="3" name="Straight Arrow Connector 2"/>
          <p:cNvCxnSpPr/>
          <p:nvPr/>
        </p:nvCxnSpPr>
        <p:spPr bwMode="auto">
          <a:xfrm>
            <a:off x="1709195" y="1782501"/>
            <a:ext cx="3858" cy="204486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1709195" y="2251457"/>
            <a:ext cx="3858" cy="204486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" name="Group 6"/>
          <p:cNvGrpSpPr/>
          <p:nvPr/>
        </p:nvGrpSpPr>
        <p:grpSpPr>
          <a:xfrm>
            <a:off x="3500438" y="1524000"/>
            <a:ext cx="3203575" cy="1169988"/>
            <a:chOff x="3500438" y="1524000"/>
            <a:chExt cx="3203575" cy="1169988"/>
          </a:xfrm>
        </p:grpSpPr>
        <p:sp>
          <p:nvSpPr>
            <p:cNvPr id="7178" name="Text Box 6"/>
            <p:cNvSpPr txBox="1">
              <a:spLocks noChangeArrowheads="1"/>
            </p:cNvSpPr>
            <p:nvPr/>
          </p:nvSpPr>
          <p:spPr bwMode="auto">
            <a:xfrm>
              <a:off x="5315257" y="1524000"/>
              <a:ext cx="1388756" cy="1169988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static void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7179" name="Line 9"/>
            <p:cNvSpPr>
              <a:spLocks noChangeShapeType="1"/>
            </p:cNvSpPr>
            <p:nvPr/>
          </p:nvSpPr>
          <p:spPr bwMode="auto">
            <a:xfrm flipV="1">
              <a:off x="3915629" y="1656196"/>
              <a:ext cx="1461550" cy="55868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180" name="Line 10"/>
            <p:cNvSpPr>
              <a:spLocks noChangeShapeType="1"/>
            </p:cNvSpPr>
            <p:nvPr/>
          </p:nvSpPr>
          <p:spPr bwMode="auto">
            <a:xfrm flipH="1" flipV="1">
              <a:off x="3915629" y="2301629"/>
              <a:ext cx="1461550" cy="26931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181" name="TextBox 2"/>
            <p:cNvSpPr txBox="1">
              <a:spLocks noChangeArrowheads="1"/>
            </p:cNvSpPr>
            <p:nvPr/>
          </p:nvSpPr>
          <p:spPr bwMode="auto">
            <a:xfrm>
              <a:off x="3500438" y="2086185"/>
              <a:ext cx="298159" cy="215444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R();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>
              <a:off x="3888504" y="1782501"/>
              <a:ext cx="0" cy="339423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/>
            <p:nvPr/>
          </p:nvCxnSpPr>
          <p:spPr bwMode="auto">
            <a:xfrm>
              <a:off x="3884646" y="2353700"/>
              <a:ext cx="3858" cy="204486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/>
            <p:cNvCxnSpPr/>
            <p:nvPr/>
          </p:nvCxnSpPr>
          <p:spPr bwMode="auto">
            <a:xfrm>
              <a:off x="5921790" y="1782501"/>
              <a:ext cx="0" cy="725347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75226C-3C42-4749-B2FF-F511005DDE1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z="1400" smtClean="0"/>
          </a:p>
        </p:txBody>
      </p:sp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1066800" y="1579563"/>
            <a:ext cx="3962400" cy="2462212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196" name="Rectangle 8"/>
          <p:cNvSpPr>
            <a:spLocks noChangeArrowheads="1"/>
          </p:cNvSpPr>
          <p:nvPr/>
        </p:nvSpPr>
        <p:spPr bwMode="auto">
          <a:xfrm>
            <a:off x="1524000" y="3316288"/>
            <a:ext cx="1709738" cy="271462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1295400" y="2024063"/>
            <a:ext cx="3402013" cy="727075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Parameter</a:t>
            </a:r>
          </a:p>
        </p:txBody>
      </p:sp>
      <p:sp>
        <p:nvSpPr>
          <p:cNvPr id="8199" name="Text Box 4"/>
          <p:cNvSpPr txBox="1">
            <a:spLocks noChangeArrowheads="1"/>
          </p:cNvSpPr>
          <p:nvPr/>
        </p:nvSpPr>
        <p:spPr bwMode="auto">
          <a:xfrm>
            <a:off x="669925" y="1116013"/>
            <a:ext cx="69500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Werte, die vom Rufer an die Methode übergeben werden</a:t>
            </a:r>
          </a:p>
        </p:txBody>
      </p:sp>
      <p:sp>
        <p:nvSpPr>
          <p:cNvPr id="8200" name="Text Box 5"/>
          <p:cNvSpPr txBox="1">
            <a:spLocks noChangeArrowheads="1"/>
          </p:cNvSpPr>
          <p:nvPr/>
        </p:nvSpPr>
        <p:spPr bwMode="auto">
          <a:xfrm>
            <a:off x="1127125" y="1579563"/>
            <a:ext cx="3570288" cy="246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Sample {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static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printMax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 x, int y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if (x &gt; y) Out.print(x); else Out.print(y);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public static void main (String[] arg)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printMax(</a:t>
            </a:r>
            <a:r>
              <a:rPr lang="de-AT" altLang="en-US" sz="1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100, 2 * i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164876" name="Group 12"/>
          <p:cNvGrpSpPr>
            <a:grpSpLocks/>
          </p:cNvGrpSpPr>
          <p:nvPr/>
        </p:nvGrpSpPr>
        <p:grpSpPr bwMode="auto">
          <a:xfrm>
            <a:off x="5241934" y="1976438"/>
            <a:ext cx="3216279" cy="2251075"/>
            <a:chOff x="3302" y="1345"/>
            <a:chExt cx="2026" cy="1418"/>
          </a:xfrm>
        </p:grpSpPr>
        <p:sp>
          <p:nvSpPr>
            <p:cNvPr id="8207" name="Text Box 9"/>
            <p:cNvSpPr txBox="1">
              <a:spLocks noChangeArrowheads="1"/>
            </p:cNvSpPr>
            <p:nvPr/>
          </p:nvSpPr>
          <p:spPr bwMode="auto">
            <a:xfrm>
              <a:off x="3302" y="1345"/>
              <a:ext cx="167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rgbClr val="FF0000"/>
                  </a:solidFill>
                </a:rPr>
                <a:t>formale Parameter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 im Methodenkopf (hier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de-AT" altLang="en-US" sz="1600"/>
                <a:t>,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de-AT" altLang="en-US" sz="1600"/>
                <a:t>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 sind Variablen der Methode</a:t>
              </a:r>
            </a:p>
          </p:txBody>
        </p:sp>
        <p:sp>
          <p:nvSpPr>
            <p:cNvPr id="8208" name="Text Box 10"/>
            <p:cNvSpPr txBox="1">
              <a:spLocks noChangeArrowheads="1"/>
            </p:cNvSpPr>
            <p:nvPr/>
          </p:nvSpPr>
          <p:spPr bwMode="auto">
            <a:xfrm>
              <a:off x="3312" y="2084"/>
              <a:ext cx="2016" cy="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chemeClr val="accent2"/>
                  </a:solidFill>
                </a:rPr>
                <a:t>aktuelle Parameter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 an der Aufrufstelle (hier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r>
                <a:rPr lang="de-AT" altLang="en-US" sz="1600"/>
                <a:t>,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2*i</a:t>
              </a:r>
              <a:r>
                <a:rPr lang="de-AT" altLang="en-US" sz="1600"/>
                <a:t>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 können </a:t>
              </a:r>
              <a:r>
                <a:rPr lang="de-AT" altLang="en-US" sz="1600" smtClean="0"/>
                <a:t>Konstanten, Variablen oder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smtClean="0"/>
                <a:t>  Ausdrücke </a:t>
              </a:r>
              <a:r>
                <a:rPr lang="de-AT" altLang="en-US" sz="1600"/>
                <a:t>sein</a:t>
              </a:r>
            </a:p>
          </p:txBody>
        </p:sp>
      </p:grpSp>
      <p:sp>
        <p:nvSpPr>
          <p:cNvPr id="164875" name="Text Box 11"/>
          <p:cNvSpPr txBox="1">
            <a:spLocks noChangeArrowheads="1"/>
          </p:cNvSpPr>
          <p:nvPr/>
        </p:nvSpPr>
        <p:spPr bwMode="auto">
          <a:xfrm>
            <a:off x="685800" y="4160838"/>
            <a:ext cx="6051550" cy="182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tabLst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Parameterübergabe</a:t>
            </a:r>
          </a:p>
          <a:p>
            <a:pPr>
              <a:buFontTx/>
              <a:buNone/>
            </a:pPr>
            <a:r>
              <a:rPr lang="de-AT" altLang="en-US" sz="1600"/>
              <a:t>Aktuelle Parameter werden den formalen Parametern zugewiesen</a:t>
            </a:r>
          </a:p>
          <a:p>
            <a:pPr>
              <a:buFontTx/>
              <a:buNone/>
            </a:pPr>
            <a:r>
              <a:rPr lang="de-AT" altLang="en-US" sz="1600"/>
              <a:t>	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100; 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* i;</a:t>
            </a:r>
          </a:p>
          <a:p>
            <a:pPr>
              <a:buFontTx/>
              <a:buNone/>
            </a:pP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aktuelle Parameter müssen mit formalen </a:t>
            </a:r>
            <a:r>
              <a:rPr lang="de-AT" altLang="en-US" sz="1600" i="1"/>
              <a:t>zuweisungskompatibel</a:t>
            </a:r>
            <a:r>
              <a:rPr lang="de-AT" altLang="en-US" sz="1600"/>
              <a:t> sein</a:t>
            </a:r>
            <a:br>
              <a:rPr lang="de-AT" altLang="en-US" sz="1600"/>
            </a:br>
            <a:r>
              <a:rPr lang="de-AT" altLang="en-US" sz="1600"/>
              <a:t> z.B.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printMax(shortVal, byteVal);</a:t>
            </a:r>
            <a:r>
              <a:rPr lang="de-AT" altLang="en-US" sz="1600"/>
              <a:t> möglich</a:t>
            </a:r>
          </a:p>
          <a:p>
            <a:pPr>
              <a:spcBef>
                <a:spcPts val="300"/>
              </a:spcBef>
              <a:buFontTx/>
              <a:buNone/>
            </a:pP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formale Parameter enthalten </a:t>
            </a:r>
            <a:r>
              <a:rPr lang="de-AT" altLang="en-US" sz="1600" i="1"/>
              <a:t>Kopien</a:t>
            </a:r>
            <a:r>
              <a:rPr lang="de-AT" altLang="en-US" sz="1600"/>
              <a:t> der aktuellen Parameter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69925" y="6051550"/>
            <a:ext cx="7515225" cy="665163"/>
            <a:chOff x="669925" y="6105837"/>
            <a:chExt cx="7514664" cy="664474"/>
          </a:xfrm>
        </p:grpSpPr>
        <p:sp>
          <p:nvSpPr>
            <p:cNvPr id="8204" name="TextBox 1"/>
            <p:cNvSpPr txBox="1">
              <a:spLocks noChangeArrowheads="1"/>
            </p:cNvSpPr>
            <p:nvPr/>
          </p:nvSpPr>
          <p:spPr bwMode="auto">
            <a:xfrm>
              <a:off x="669925" y="6105837"/>
              <a:ext cx="32383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800" b="1"/>
                <a:t>Methodenschnittstelle</a:t>
              </a:r>
              <a:r>
                <a:rPr lang="de-AT" altLang="de-DE" sz="1600"/>
                <a:t> (Signatur)</a:t>
              </a:r>
            </a:p>
          </p:txBody>
        </p:sp>
        <p:sp>
          <p:nvSpPr>
            <p:cNvPr id="8205" name="TextBox 2"/>
            <p:cNvSpPr txBox="1">
              <a:spLocks noChangeArrowheads="1"/>
            </p:cNvSpPr>
            <p:nvPr/>
          </p:nvSpPr>
          <p:spPr bwMode="auto">
            <a:xfrm>
              <a:off x="1066799" y="6462534"/>
              <a:ext cx="2710405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static 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printMax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(int x, int y)</a:t>
              </a:r>
            </a:p>
          </p:txBody>
        </p:sp>
        <p:sp>
          <p:nvSpPr>
            <p:cNvPr id="8206" name="TextBox 3"/>
            <p:cNvSpPr txBox="1">
              <a:spLocks noChangeArrowheads="1"/>
            </p:cNvSpPr>
            <p:nvPr/>
          </p:nvSpPr>
          <p:spPr bwMode="auto">
            <a:xfrm>
              <a:off x="3808070" y="6431757"/>
              <a:ext cx="43765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legt fest, wie die Methode aufgerufen werden kann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161515-1CCB-4927-842E-3A7451432D90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Parameterübergabe von Arrays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85800" y="1370013"/>
            <a:ext cx="7762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Rufer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166813" y="1808163"/>
            <a:ext cx="2941637" cy="9540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int[] a = {2, 3, 5, 7, 11};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process(</a:t>
            </a:r>
            <a:r>
              <a:rPr lang="de-AT" altLang="en-US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685800" y="3044825"/>
            <a:ext cx="20843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Gerufene Methode</a:t>
            </a:r>
          </a:p>
        </p:txBody>
      </p:sp>
      <p:sp>
        <p:nvSpPr>
          <p:cNvPr id="9223" name="Text Box 5"/>
          <p:cNvSpPr txBox="1">
            <a:spLocks noChangeArrowheads="1"/>
          </p:cNvSpPr>
          <p:nvPr/>
        </p:nvSpPr>
        <p:spPr bwMode="auto">
          <a:xfrm>
            <a:off x="1166813" y="3482975"/>
            <a:ext cx="2941637" cy="13843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12541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12541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12541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12541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void </a:t>
            </a:r>
            <a:r>
              <a:rPr lang="de-AT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(int[]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x = b[3];	// greift auf a[3] zu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b[3] = 0;	//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ändert auch a[3]!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9224" name="Rectangle 1"/>
          <p:cNvSpPr>
            <a:spLocks noChangeArrowheads="1"/>
          </p:cNvSpPr>
          <p:nvPr/>
        </p:nvSpPr>
        <p:spPr bwMode="auto">
          <a:xfrm>
            <a:off x="5799138" y="1995488"/>
            <a:ext cx="285750" cy="242887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9225" name="TextBox 2"/>
          <p:cNvSpPr txBox="1">
            <a:spLocks noChangeArrowheads="1"/>
          </p:cNvSpPr>
          <p:nvPr/>
        </p:nvSpPr>
        <p:spPr bwMode="auto">
          <a:xfrm>
            <a:off x="5807075" y="1978025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226" name="Rectangle 16"/>
          <p:cNvSpPr>
            <a:spLocks noChangeArrowheads="1"/>
          </p:cNvSpPr>
          <p:nvPr/>
        </p:nvSpPr>
        <p:spPr bwMode="auto">
          <a:xfrm>
            <a:off x="6084888" y="1995488"/>
            <a:ext cx="285750" cy="242887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9227" name="TextBox 17"/>
          <p:cNvSpPr txBox="1">
            <a:spLocks noChangeArrowheads="1"/>
          </p:cNvSpPr>
          <p:nvPr/>
        </p:nvSpPr>
        <p:spPr bwMode="auto">
          <a:xfrm>
            <a:off x="6092825" y="1978025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228" name="Rectangle 18"/>
          <p:cNvSpPr>
            <a:spLocks noChangeArrowheads="1"/>
          </p:cNvSpPr>
          <p:nvPr/>
        </p:nvSpPr>
        <p:spPr bwMode="auto">
          <a:xfrm>
            <a:off x="6365875" y="1995488"/>
            <a:ext cx="285750" cy="242887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9229" name="TextBox 19"/>
          <p:cNvSpPr txBox="1">
            <a:spLocks noChangeArrowheads="1"/>
          </p:cNvSpPr>
          <p:nvPr/>
        </p:nvSpPr>
        <p:spPr bwMode="auto">
          <a:xfrm>
            <a:off x="6373813" y="1978025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230" name="Rectangle 20"/>
          <p:cNvSpPr>
            <a:spLocks noChangeArrowheads="1"/>
          </p:cNvSpPr>
          <p:nvPr/>
        </p:nvSpPr>
        <p:spPr bwMode="auto">
          <a:xfrm>
            <a:off x="6651625" y="1995488"/>
            <a:ext cx="285750" cy="242887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9231" name="TextBox 21"/>
          <p:cNvSpPr txBox="1">
            <a:spLocks noChangeArrowheads="1"/>
          </p:cNvSpPr>
          <p:nvPr/>
        </p:nvSpPr>
        <p:spPr bwMode="auto">
          <a:xfrm>
            <a:off x="6659563" y="1978025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232" name="Rectangle 22"/>
          <p:cNvSpPr>
            <a:spLocks noChangeArrowheads="1"/>
          </p:cNvSpPr>
          <p:nvPr/>
        </p:nvSpPr>
        <p:spPr bwMode="auto">
          <a:xfrm>
            <a:off x="6937375" y="1995488"/>
            <a:ext cx="285750" cy="242887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9233" name="TextBox 23"/>
          <p:cNvSpPr txBox="1">
            <a:spLocks noChangeArrowheads="1"/>
          </p:cNvSpPr>
          <p:nvPr/>
        </p:nvSpPr>
        <p:spPr bwMode="auto">
          <a:xfrm>
            <a:off x="6908800" y="1978025"/>
            <a:ext cx="342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9234" name="Rectangle 3"/>
          <p:cNvSpPr>
            <a:spLocks noChangeArrowheads="1"/>
          </p:cNvSpPr>
          <p:nvPr/>
        </p:nvSpPr>
        <p:spPr bwMode="auto">
          <a:xfrm>
            <a:off x="4827588" y="1995488"/>
            <a:ext cx="242887" cy="242887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9235" name="Straight Arrow Connector 5"/>
          <p:cNvCxnSpPr>
            <a:cxnSpLocks noChangeShapeType="1"/>
          </p:cNvCxnSpPr>
          <p:nvPr/>
        </p:nvCxnSpPr>
        <p:spPr bwMode="auto">
          <a:xfrm>
            <a:off x="4991100" y="2124075"/>
            <a:ext cx="808038" cy="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36" name="TextBox 6"/>
          <p:cNvSpPr txBox="1">
            <a:spLocks noChangeArrowheads="1"/>
          </p:cNvSpPr>
          <p:nvPr/>
        </p:nvSpPr>
        <p:spPr bwMode="auto">
          <a:xfrm>
            <a:off x="4581525" y="1946275"/>
            <a:ext cx="284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4581525" y="2116138"/>
            <a:ext cx="1217613" cy="1666875"/>
            <a:chOff x="4582018" y="2116238"/>
            <a:chExt cx="1216898" cy="1666054"/>
          </a:xfrm>
        </p:grpSpPr>
        <p:sp>
          <p:nvSpPr>
            <p:cNvPr id="9247" name="TextBox 29"/>
            <p:cNvSpPr txBox="1">
              <a:spLocks noChangeArrowheads="1"/>
            </p:cNvSpPr>
            <p:nvPr/>
          </p:nvSpPr>
          <p:spPr bwMode="auto">
            <a:xfrm>
              <a:off x="4582018" y="3474515"/>
              <a:ext cx="2840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9248" name="Rectangle 28"/>
            <p:cNvSpPr>
              <a:spLocks noChangeArrowheads="1"/>
            </p:cNvSpPr>
            <p:nvPr/>
          </p:nvSpPr>
          <p:spPr bwMode="auto">
            <a:xfrm>
              <a:off x="4827943" y="3522259"/>
              <a:ext cx="243068" cy="243068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9249" name="Down Arrow 7"/>
            <p:cNvSpPr>
              <a:spLocks noChangeArrowheads="1"/>
            </p:cNvSpPr>
            <p:nvPr/>
          </p:nvSpPr>
          <p:spPr bwMode="auto">
            <a:xfrm>
              <a:off x="4857511" y="2372810"/>
              <a:ext cx="171062" cy="1041629"/>
            </a:xfrm>
            <a:prstGeom prst="downArrow">
              <a:avLst>
                <a:gd name="adj1" fmla="val 50000"/>
                <a:gd name="adj2" fmla="val 5001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9250" name="Straight Arrow Connector 31"/>
            <p:cNvCxnSpPr>
              <a:cxnSpLocks noChangeShapeType="1"/>
              <a:endCxn id="9224" idx="1"/>
            </p:cNvCxnSpPr>
            <p:nvPr/>
          </p:nvCxnSpPr>
          <p:spPr bwMode="auto">
            <a:xfrm flipV="1">
              <a:off x="4990437" y="2116238"/>
              <a:ext cx="808479" cy="1527858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76763" y="4325938"/>
            <a:ext cx="13652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"Alias-Effekt"</a:t>
            </a: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685800" y="5402263"/>
            <a:ext cx="8089900" cy="688975"/>
            <a:chOff x="685799" y="5401519"/>
            <a:chExt cx="8090537" cy="689671"/>
          </a:xfrm>
        </p:grpSpPr>
        <p:sp>
          <p:nvSpPr>
            <p:cNvPr id="9245" name="TextBox 10"/>
            <p:cNvSpPr txBox="1">
              <a:spLocks noChangeArrowheads="1"/>
            </p:cNvSpPr>
            <p:nvPr/>
          </p:nvSpPr>
          <p:spPr bwMode="auto">
            <a:xfrm>
              <a:off x="685799" y="5401519"/>
              <a:ext cx="4814517" cy="338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Formale Parameter sind </a:t>
              </a:r>
              <a:r>
                <a:rPr lang="de-AT" altLang="de-DE" sz="1600" smtClean="0"/>
                <a:t>Kopien </a:t>
              </a:r>
              <a:r>
                <a:rPr lang="de-AT" altLang="de-DE" sz="1600"/>
                <a:t>der aktuellen Parameter</a:t>
              </a:r>
            </a:p>
          </p:txBody>
        </p:sp>
        <p:sp>
          <p:nvSpPr>
            <p:cNvPr id="9246" name="TextBox 35"/>
            <p:cNvSpPr txBox="1">
              <a:spLocks noChangeArrowheads="1"/>
            </p:cNvSpPr>
            <p:nvPr/>
          </p:nvSpPr>
          <p:spPr bwMode="auto">
            <a:xfrm>
              <a:off x="685799" y="5752407"/>
              <a:ext cx="8090537" cy="338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Bei Arrays wird aber nur die Referenz kopiert, nicht das Array (=&gt; es kommt zu Alias-Effekten)</a:t>
              </a:r>
            </a:p>
          </p:txBody>
        </p:sp>
      </p:grpSp>
      <p:sp>
        <p:nvSpPr>
          <p:cNvPr id="9240" name="TextBox 36"/>
          <p:cNvSpPr txBox="1">
            <a:spLocks noChangeArrowheads="1"/>
          </p:cNvSpPr>
          <p:nvPr/>
        </p:nvSpPr>
        <p:spPr bwMode="auto">
          <a:xfrm>
            <a:off x="5813425" y="1760538"/>
            <a:ext cx="2555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241" name="TextBox 37"/>
          <p:cNvSpPr txBox="1">
            <a:spLocks noChangeArrowheads="1"/>
          </p:cNvSpPr>
          <p:nvPr/>
        </p:nvSpPr>
        <p:spPr bwMode="auto">
          <a:xfrm>
            <a:off x="6099175" y="1760538"/>
            <a:ext cx="2555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242" name="TextBox 38"/>
          <p:cNvSpPr txBox="1">
            <a:spLocks noChangeArrowheads="1"/>
          </p:cNvSpPr>
          <p:nvPr/>
        </p:nvSpPr>
        <p:spPr bwMode="auto">
          <a:xfrm>
            <a:off x="6381750" y="1760538"/>
            <a:ext cx="25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243" name="TextBox 39"/>
          <p:cNvSpPr txBox="1">
            <a:spLocks noChangeArrowheads="1"/>
          </p:cNvSpPr>
          <p:nvPr/>
        </p:nvSpPr>
        <p:spPr bwMode="auto">
          <a:xfrm>
            <a:off x="6665913" y="1760538"/>
            <a:ext cx="2555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244" name="TextBox 40"/>
          <p:cNvSpPr txBox="1">
            <a:spLocks noChangeArrowheads="1"/>
          </p:cNvSpPr>
          <p:nvPr/>
        </p:nvSpPr>
        <p:spPr bwMode="auto">
          <a:xfrm>
            <a:off x="6951663" y="1760538"/>
            <a:ext cx="2555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0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4C65CE-49A1-4CAC-9A1A-47A7AD9B819A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Variable Anzahl von Parametern (1)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46125" y="1246188"/>
            <a:ext cx="31750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Gewünschter Methodenaufruf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060450" y="1709738"/>
            <a:ext cx="2802082" cy="52322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sumOf(</a:t>
            </a:r>
            <a:r>
              <a:rPr lang="de-AT" altLang="en-US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b, c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sumOf(</a:t>
            </a:r>
            <a:r>
              <a:rPr lang="de-AT" altLang="en-US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b, c, d, 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</p:txBody>
      </p:sp>
      <p:sp>
        <p:nvSpPr>
          <p:cNvPr id="10246" name="TextBox 1"/>
          <p:cNvSpPr txBox="1">
            <a:spLocks noChangeArrowheads="1"/>
          </p:cNvSpPr>
          <p:nvPr/>
        </p:nvSpPr>
        <p:spPr bwMode="auto">
          <a:xfrm>
            <a:off x="3973513" y="1679575"/>
            <a:ext cx="2830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variable Anzahl von Parametern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(hier vom Typ </a:t>
            </a:r>
            <a:r>
              <a:rPr lang="de-AT" altLang="de-DE" sz="1600" i="1"/>
              <a:t>int</a:t>
            </a:r>
            <a:r>
              <a:rPr lang="de-AT" altLang="de-DE" sz="1600"/>
              <a:t>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46125" y="2443394"/>
            <a:ext cx="5676900" cy="2144481"/>
            <a:chOff x="746125" y="2443394"/>
            <a:chExt cx="5676900" cy="2144481"/>
          </a:xfrm>
        </p:grpSpPr>
        <p:sp>
          <p:nvSpPr>
            <p:cNvPr id="10256" name="Text Box 4"/>
            <p:cNvSpPr txBox="1">
              <a:spLocks noChangeArrowheads="1"/>
            </p:cNvSpPr>
            <p:nvPr/>
          </p:nvSpPr>
          <p:spPr bwMode="auto">
            <a:xfrm>
              <a:off x="746125" y="2519363"/>
              <a:ext cx="2010110" cy="369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Vararg-Parameter</a:t>
              </a:r>
            </a:p>
          </p:txBody>
        </p:sp>
        <p:sp>
          <p:nvSpPr>
            <p:cNvPr id="10257" name="Text Box 5"/>
            <p:cNvSpPr txBox="1">
              <a:spLocks noChangeArrowheads="1"/>
            </p:cNvSpPr>
            <p:nvPr/>
          </p:nvSpPr>
          <p:spPr bwMode="auto">
            <a:xfrm>
              <a:off x="1060240" y="2986953"/>
              <a:ext cx="2802292" cy="160092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static void </a:t>
              </a:r>
              <a:r>
                <a:rPr lang="de-AT" altLang="en-US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sumOf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int...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values)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int sum = 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for (int val: values)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sum = sum + val;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System.out.println(sum);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 bwMode="auto">
            <a:xfrm flipH="1">
              <a:off x="2794000" y="2781300"/>
              <a:ext cx="265113" cy="265113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259" name="TextBox 4"/>
            <p:cNvSpPr txBox="1">
              <a:spLocks noChangeArrowheads="1"/>
            </p:cNvSpPr>
            <p:nvPr/>
          </p:nvSpPr>
          <p:spPr bwMode="auto">
            <a:xfrm>
              <a:off x="3013213" y="2443394"/>
              <a:ext cx="3409812" cy="338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bedeutet: </a:t>
              </a:r>
              <a:r>
                <a:rPr lang="de-AT" altLang="de-DE" sz="1600" smtClean="0"/>
                <a:t>0 </a:t>
              </a:r>
              <a:r>
                <a:rPr lang="de-AT" altLang="de-DE" sz="1600"/>
                <a:t>oder mehrere </a:t>
              </a:r>
              <a:r>
                <a:rPr lang="de-AT" altLang="de-DE" sz="1600" i="1"/>
                <a:t>int</a:t>
              </a:r>
              <a:r>
                <a:rPr lang="de-AT" altLang="de-DE" sz="1600"/>
                <a:t>-Parameter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114800" y="3018894"/>
            <a:ext cx="2998246" cy="1076856"/>
            <a:chOff x="4114800" y="3018894"/>
            <a:chExt cx="2998246" cy="1076856"/>
          </a:xfrm>
        </p:grpSpPr>
        <p:sp>
          <p:nvSpPr>
            <p:cNvPr id="10250" name="TextBox 13"/>
            <p:cNvSpPr txBox="1">
              <a:spLocks noChangeArrowheads="1"/>
            </p:cNvSpPr>
            <p:nvPr/>
          </p:nvSpPr>
          <p:spPr bwMode="auto">
            <a:xfrm>
              <a:off x="4114800" y="3018894"/>
              <a:ext cx="561430" cy="338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oder</a:t>
              </a:r>
            </a:p>
          </p:txBody>
        </p:sp>
        <p:sp>
          <p:nvSpPr>
            <p:cNvPr id="10251" name="TextBox 14"/>
            <p:cNvSpPr txBox="1">
              <a:spLocks noChangeArrowheads="1"/>
            </p:cNvSpPr>
            <p:nvPr/>
          </p:nvSpPr>
          <p:spPr bwMode="auto">
            <a:xfrm>
              <a:off x="4114800" y="3357334"/>
              <a:ext cx="2998246" cy="738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for (int i = 0; i &lt; </a:t>
              </a:r>
              <a:r>
                <a:rPr lang="de-AT" altLang="de-DE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values.length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; i++)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sum = sum + </a:t>
              </a:r>
              <a:r>
                <a:rPr lang="de-AT" altLang="de-DE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values[i</a:t>
              </a:r>
              <a:r>
                <a:rPr lang="de-AT" altLang="de-DE" sz="14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</p:grp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3013213" y="2662837"/>
            <a:ext cx="26527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smtClean="0"/>
              <a:t>wird übergeben als </a:t>
            </a:r>
            <a:r>
              <a:rPr lang="de-AT" altLang="de-DE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int[] values</a:t>
            </a:r>
            <a:endParaRPr lang="de-AT" altLang="de-DE" sz="1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4C65CE-49A1-4CAC-9A1A-47A7AD9B819A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Variable Anzahl von Parametern (2)</a:t>
            </a:r>
          </a:p>
        </p:txBody>
      </p:sp>
      <p:sp>
        <p:nvSpPr>
          <p:cNvPr id="10254" name="TextBox 5"/>
          <p:cNvSpPr txBox="1">
            <a:spLocks noChangeArrowheads="1"/>
          </p:cNvSpPr>
          <p:nvPr/>
        </p:nvSpPr>
        <p:spPr bwMode="auto">
          <a:xfrm>
            <a:off x="746125" y="1316118"/>
            <a:ext cx="42485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Vararg-Parameter muss der letzte Parameter sein </a:t>
            </a:r>
            <a:endParaRPr lang="de-AT" altLang="de-DE" sz="1600" smtClean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 smtClean="0"/>
              <a:t>=&gt; </a:t>
            </a:r>
            <a:r>
              <a:rPr lang="de-AT" altLang="de-DE" sz="1600"/>
              <a:t>es darf nicht mehrere Vararg-Parameter geben</a:t>
            </a:r>
          </a:p>
        </p:txBody>
      </p:sp>
      <p:sp>
        <p:nvSpPr>
          <p:cNvPr id="10255" name="Text Box 5"/>
          <p:cNvSpPr txBox="1">
            <a:spLocks noChangeArrowheads="1"/>
          </p:cNvSpPr>
          <p:nvPr/>
        </p:nvSpPr>
        <p:spPr bwMode="auto">
          <a:xfrm>
            <a:off x="1060223" y="1932627"/>
            <a:ext cx="3876060" cy="160120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void </a:t>
            </a:r>
            <a:r>
              <a:rPr lang="de-AT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sumOf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(int threshold,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int...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values)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sum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for (int val: values)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if (val &gt;= threshold) sum = sum + val;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System.out.println(sum);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46125" y="4815651"/>
            <a:ext cx="5171224" cy="907772"/>
            <a:chOff x="746125" y="3872552"/>
            <a:chExt cx="5171224" cy="907772"/>
          </a:xfrm>
        </p:grpSpPr>
        <p:sp>
          <p:nvSpPr>
            <p:cNvPr id="10" name="TextBox 5"/>
            <p:cNvSpPr txBox="1">
              <a:spLocks noChangeArrowheads="1"/>
            </p:cNvSpPr>
            <p:nvPr/>
          </p:nvSpPr>
          <p:spPr bwMode="auto">
            <a:xfrm>
              <a:off x="746125" y="3872552"/>
              <a:ext cx="517122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smtClean="0"/>
                <a:t>Einem Vararg-Parameter darf man auch ein Array übergeben</a:t>
              </a:r>
              <a:endParaRPr lang="de-AT" altLang="de-DE" sz="1600"/>
            </a:p>
          </p:txBody>
        </p:sp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1060223" y="4257104"/>
              <a:ext cx="2186817" cy="52322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int[] a = {18, 3, 8, 12, 27};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sumOf(threshold, </a:t>
              </a:r>
              <a:r>
                <a:rPr lang="de-AT" altLang="en-US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46125" y="3756804"/>
            <a:ext cx="4895640" cy="692329"/>
            <a:chOff x="746125" y="3756804"/>
            <a:chExt cx="4895640" cy="692329"/>
          </a:xfrm>
        </p:grpSpPr>
        <p:sp>
          <p:nvSpPr>
            <p:cNvPr id="20" name="TextBox 5"/>
            <p:cNvSpPr txBox="1">
              <a:spLocks noChangeArrowheads="1"/>
            </p:cNvSpPr>
            <p:nvPr/>
          </p:nvSpPr>
          <p:spPr bwMode="auto">
            <a:xfrm>
              <a:off x="746125" y="3756804"/>
              <a:ext cx="744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smtClean="0"/>
                <a:t>Aufruf</a:t>
              </a:r>
              <a:endParaRPr lang="de-AT" altLang="de-DE" sz="1600"/>
            </a:p>
          </p:txBody>
        </p:sp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1060223" y="4141356"/>
              <a:ext cx="2371162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sumOf(15, </a:t>
              </a:r>
              <a:r>
                <a:rPr lang="de-AT" altLang="en-US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18, 3, 8, 12, 27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230801" y="4141356"/>
              <a:ext cx="14109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=&gt; 45 (18 + 27)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123726" y="1932627"/>
            <a:ext cx="3671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summiert nur Werte, die &gt;= </a:t>
            </a:r>
            <a:r>
              <a:rPr lang="de-AT" i="1" smtClean="0"/>
              <a:t>threshold</a:t>
            </a:r>
            <a:r>
              <a:rPr lang="de-AT" smtClean="0"/>
              <a:t> sind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2031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1130300" y="2238375"/>
            <a:ext cx="4540250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126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42C5183-7256-43DA-A88D-9A0606338181}" type="slidenum">
              <a:rPr lang="de-DE" altLang="de-DE" sz="1400" smtClean="0"/>
              <a:pPr/>
              <a:t>8</a:t>
            </a:fld>
            <a:endParaRPr lang="de-DE" altLang="de-DE" sz="1400" smtClean="0"/>
          </a:p>
        </p:txBody>
      </p:sp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90696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8. Methoden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8.1	Methoden und Parameter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8.2	Funktionen</a:t>
            </a:r>
          </a:p>
          <a:p>
            <a:r>
              <a:rPr lang="de-AT" altLang="de-DE" sz="2000"/>
              <a:t>	8.3	Lokalität, Sichtbarkeit, Lebensdauer</a:t>
            </a:r>
          </a:p>
          <a:p>
            <a:r>
              <a:rPr lang="de-AT" altLang="de-DE" sz="2000"/>
              <a:t>	8.4	Überladen von Methoden</a:t>
            </a:r>
          </a:p>
          <a:p>
            <a:r>
              <a:rPr lang="de-AT" altLang="de-DE" sz="2000"/>
              <a:t>	8.5	Beispiele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9E9094-0B64-44DB-8732-7E8D1EB651F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 smtClean="0"/>
          </a:p>
        </p:txBody>
      </p:sp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1006475" y="1752600"/>
            <a:ext cx="3454400" cy="2795588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1247775" y="2236788"/>
            <a:ext cx="2768600" cy="757237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3" name="Rectangle 8"/>
          <p:cNvSpPr>
            <a:spLocks noChangeArrowheads="1"/>
          </p:cNvSpPr>
          <p:nvPr/>
        </p:nvSpPr>
        <p:spPr bwMode="auto">
          <a:xfrm>
            <a:off x="2641600" y="3521075"/>
            <a:ext cx="1176338" cy="30480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Funktionen</a:t>
            </a:r>
          </a:p>
        </p:txBody>
      </p:sp>
      <p:sp>
        <p:nvSpPr>
          <p:cNvPr id="12295" name="Text Box 4"/>
          <p:cNvSpPr txBox="1">
            <a:spLocks noChangeArrowheads="1"/>
          </p:cNvSpPr>
          <p:nvPr/>
        </p:nvSpPr>
        <p:spPr bwMode="auto">
          <a:xfrm>
            <a:off x="685800" y="1233488"/>
            <a:ext cx="590073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Methoden, die einen Ergebniswert an den Rufer zurückliefern</a:t>
            </a:r>
          </a:p>
        </p:txBody>
      </p:sp>
      <p:sp>
        <p:nvSpPr>
          <p:cNvPr id="12296" name="Text Box 5"/>
          <p:cNvSpPr txBox="1">
            <a:spLocks noChangeArrowheads="1"/>
          </p:cNvSpPr>
          <p:nvPr/>
        </p:nvSpPr>
        <p:spPr bwMode="auto">
          <a:xfrm>
            <a:off x="1066800" y="1814513"/>
            <a:ext cx="3278188" cy="267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static </a:t>
            </a:r>
            <a:r>
              <a:rPr lang="de-AT" altLang="en-US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x, int y)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if (x &gt; y)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 x;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else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 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public static void main (String[] arg)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int result = 3 * max(100, i + j) + 1;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4676775" y="1825625"/>
            <a:ext cx="3851275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 sz="1600"/>
              <a:t>haben </a:t>
            </a:r>
            <a:r>
              <a:rPr lang="de-AT" altLang="en-US" sz="1600" u="sng"/>
              <a:t>Funktionstyp</a:t>
            </a:r>
            <a:r>
              <a:rPr lang="de-AT" altLang="en-US" sz="1600"/>
              <a:t> (z.B. </a:t>
            </a:r>
            <a:r>
              <a:rPr lang="de-AT" altLang="en-US" sz="1600" i="1"/>
              <a:t>int</a:t>
            </a:r>
            <a:r>
              <a:rPr lang="de-AT" altLang="en-US" sz="1600"/>
              <a:t>)</a:t>
            </a:r>
            <a:br>
              <a:rPr lang="de-AT" altLang="en-US" sz="1600"/>
            </a:br>
            <a:r>
              <a:rPr lang="de-AT" altLang="en-US" sz="1600"/>
              <a:t>statt </a:t>
            </a:r>
            <a:r>
              <a:rPr lang="de-AT" altLang="en-US" sz="1600" i="1"/>
              <a:t>void</a:t>
            </a:r>
            <a:r>
              <a:rPr lang="de-AT" altLang="en-US" sz="1600"/>
              <a:t> (= kein Typ)</a:t>
            </a:r>
          </a:p>
          <a:p>
            <a:pPr>
              <a:spcBef>
                <a:spcPts val="600"/>
              </a:spcBef>
            </a:pPr>
            <a:r>
              <a:rPr lang="de-AT" altLang="en-US" sz="1600"/>
              <a:t>liefern Ergebnis mittels </a:t>
            </a:r>
            <a:r>
              <a:rPr lang="de-AT" altLang="en-US" sz="1600" u="sng"/>
              <a:t>return-Anweisung</a:t>
            </a:r>
            <a:r>
              <a:rPr lang="de-AT" altLang="en-US" sz="1600"/>
              <a:t/>
            </a:r>
            <a:br>
              <a:rPr lang="de-AT" altLang="en-US" sz="1600"/>
            </a:br>
            <a:r>
              <a:rPr lang="de-AT" altLang="en-US" sz="1600"/>
              <a:t>an den Rufer zurück (muss zuweisungs-</a:t>
            </a:r>
            <a:br>
              <a:rPr lang="de-AT" altLang="en-US" sz="1600"/>
            </a:br>
            <a:r>
              <a:rPr lang="de-AT" altLang="en-US" sz="1600"/>
              <a:t>kompatibel mit Funktionstyp sein)</a:t>
            </a:r>
          </a:p>
          <a:p>
            <a:pPr>
              <a:spcBef>
                <a:spcPts val="600"/>
              </a:spcBef>
            </a:pPr>
            <a:r>
              <a:rPr lang="de-AT" altLang="en-US" sz="1600"/>
              <a:t>Werden wie Operanden in einem</a:t>
            </a:r>
            <a:br>
              <a:rPr lang="de-AT" altLang="en-US" sz="1600"/>
            </a:br>
            <a:r>
              <a:rPr lang="de-AT" altLang="en-US" sz="1600"/>
              <a:t>Ausdruck benutzt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85800" y="5272088"/>
            <a:ext cx="7562850" cy="862012"/>
            <a:chOff x="685801" y="5272088"/>
            <a:chExt cx="7563294" cy="861774"/>
          </a:xfrm>
        </p:grpSpPr>
        <p:sp>
          <p:nvSpPr>
            <p:cNvPr id="12299" name="Text Box 10"/>
            <p:cNvSpPr txBox="1">
              <a:spLocks noChangeArrowheads="1"/>
            </p:cNvSpPr>
            <p:nvPr/>
          </p:nvSpPr>
          <p:spPr bwMode="auto">
            <a:xfrm>
              <a:off x="685801" y="5272088"/>
              <a:ext cx="4480366" cy="861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530350" algn="l"/>
                  <a:tab pos="50196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530350" algn="l"/>
                  <a:tab pos="50196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530350" algn="l"/>
                  <a:tab pos="50196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530350" algn="l"/>
                  <a:tab pos="50196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530350" algn="l"/>
                  <a:tab pos="5019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530350" algn="l"/>
                  <a:tab pos="5019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530350" algn="l"/>
                  <a:tab pos="5019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530350" algn="l"/>
                  <a:tab pos="5019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530350" algn="l"/>
                  <a:tab pos="5019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Funktionen</a:t>
              </a:r>
              <a:r>
                <a:rPr lang="de-AT" altLang="en-US"/>
                <a:t>	</a:t>
              </a:r>
              <a:r>
                <a:rPr lang="de-AT" altLang="en-US" sz="1600"/>
                <a:t>Methoden </a:t>
              </a:r>
              <a:r>
                <a:rPr lang="de-AT" altLang="en-US" sz="1600" u="sng"/>
                <a:t>mit</a:t>
              </a:r>
              <a:r>
                <a:rPr lang="de-AT" altLang="en-US" sz="1600"/>
                <a:t> Rückgabewert</a:t>
              </a:r>
              <a:endParaRPr lang="de-AT" altLang="en-US"/>
            </a:p>
            <a:p>
              <a:pPr>
                <a:spcBef>
                  <a:spcPts val="1200"/>
                </a:spcBef>
                <a:buFontTx/>
                <a:buNone/>
              </a:pPr>
              <a:r>
                <a:rPr lang="de-AT" altLang="en-US" sz="1800" b="1"/>
                <a:t>Prozeduren</a:t>
              </a:r>
              <a:r>
                <a:rPr lang="de-AT" altLang="en-US"/>
                <a:t>	</a:t>
              </a:r>
              <a:r>
                <a:rPr lang="de-AT" altLang="en-US" sz="1600"/>
                <a:t>Methoden </a:t>
              </a:r>
              <a:r>
                <a:rPr lang="de-AT" altLang="en-US" sz="1600" u="sng"/>
                <a:t>ohne</a:t>
              </a:r>
              <a:r>
                <a:rPr lang="de-AT" altLang="en-US" sz="1600"/>
                <a:t> Rückgabewert</a:t>
              </a:r>
            </a:p>
          </p:txBody>
        </p:sp>
        <p:sp>
          <p:nvSpPr>
            <p:cNvPr id="12300" name="TextBox 1"/>
            <p:cNvSpPr txBox="1">
              <a:spLocks noChangeArrowheads="1"/>
            </p:cNvSpPr>
            <p:nvPr/>
          </p:nvSpPr>
          <p:spPr bwMode="auto">
            <a:xfrm>
              <a:off x="5289629" y="5342880"/>
              <a:ext cx="2959465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static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max (int x, int y) {...}</a:t>
              </a:r>
            </a:p>
          </p:txBody>
        </p:sp>
        <p:sp>
          <p:nvSpPr>
            <p:cNvPr id="12301" name="TextBox 2"/>
            <p:cNvSpPr txBox="1">
              <a:spLocks noChangeArrowheads="1"/>
            </p:cNvSpPr>
            <p:nvPr/>
          </p:nvSpPr>
          <p:spPr bwMode="auto">
            <a:xfrm>
              <a:off x="5289630" y="5791801"/>
              <a:ext cx="2959465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static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void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printMax (int x, int y) {...}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ChangeArrowheads="1"/>
          </p:cNvSpPr>
          <p:nvPr/>
        </p:nvSpPr>
        <p:spPr bwMode="auto">
          <a:xfrm>
            <a:off x="1114425" y="1905000"/>
            <a:ext cx="3810000" cy="2879725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3315" name="Rectangle 8"/>
          <p:cNvSpPr>
            <a:spLocks noChangeArrowheads="1"/>
          </p:cNvSpPr>
          <p:nvPr/>
        </p:nvSpPr>
        <p:spPr bwMode="auto">
          <a:xfrm>
            <a:off x="2130425" y="3865563"/>
            <a:ext cx="785813" cy="26670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33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268751-5C8D-4956-A168-A2D4E877B8CA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en-US" sz="1400" smtClean="0"/>
          </a:p>
        </p:txBody>
      </p:sp>
      <p:sp>
        <p:nvSpPr>
          <p:cNvPr id="13317" name="Rectangle 8"/>
          <p:cNvSpPr>
            <a:spLocks noChangeArrowheads="1"/>
          </p:cNvSpPr>
          <p:nvPr/>
        </p:nvSpPr>
        <p:spPr bwMode="auto">
          <a:xfrm>
            <a:off x="1352550" y="2346325"/>
            <a:ext cx="3119438" cy="1203325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3318" name="Text Box 4"/>
          <p:cNvSpPr txBox="1">
            <a:spLocks noChangeArrowheads="1"/>
          </p:cNvSpPr>
          <p:nvPr/>
        </p:nvSpPr>
        <p:spPr bwMode="auto">
          <a:xfrm>
            <a:off x="1174750" y="1911350"/>
            <a:ext cx="3459163" cy="289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Sample {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static int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log2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n) { // assert: n &gt; 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int res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while (n &gt; 1) {n = n / 2; res++;}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return res;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public static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(String[] arg) {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int x = log2(17);  // x == 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33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Weiteres Beispiel einer Funktion</a:t>
            </a:r>
          </a:p>
        </p:txBody>
      </p:sp>
      <p:sp>
        <p:nvSpPr>
          <p:cNvPr id="13320" name="Text Box 5"/>
          <p:cNvSpPr txBox="1">
            <a:spLocks noChangeArrowheads="1"/>
          </p:cNvSpPr>
          <p:nvPr/>
        </p:nvSpPr>
        <p:spPr bwMode="auto">
          <a:xfrm>
            <a:off x="746125" y="1233488"/>
            <a:ext cx="34448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Ganzzahliger Zweierlogarithmus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859463" y="2627313"/>
            <a:ext cx="1263650" cy="1709737"/>
            <a:chOff x="5288507" y="3895725"/>
            <a:chExt cx="1262418" cy="1709416"/>
          </a:xfrm>
        </p:grpSpPr>
        <p:sp>
          <p:nvSpPr>
            <p:cNvPr id="13342" name="TextBox 1"/>
            <p:cNvSpPr txBox="1">
              <a:spLocks noChangeArrowheads="1"/>
            </p:cNvSpPr>
            <p:nvPr/>
          </p:nvSpPr>
          <p:spPr bwMode="auto">
            <a:xfrm>
              <a:off x="5514975" y="3895725"/>
              <a:ext cx="99289" cy="215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43" name="TextBox 8"/>
            <p:cNvSpPr txBox="1">
              <a:spLocks noChangeArrowheads="1"/>
            </p:cNvSpPr>
            <p:nvPr/>
          </p:nvSpPr>
          <p:spPr bwMode="auto">
            <a:xfrm>
              <a:off x="6163559" y="3895725"/>
              <a:ext cx="248224" cy="215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res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344" name="Straight Connector 3"/>
            <p:cNvCxnSpPr>
              <a:cxnSpLocks noChangeShapeType="1"/>
            </p:cNvCxnSpPr>
            <p:nvPr/>
          </p:nvCxnSpPr>
          <p:spPr bwMode="auto">
            <a:xfrm>
              <a:off x="5288507" y="4210334"/>
              <a:ext cx="126241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45" name="Straight Connector 5"/>
            <p:cNvCxnSpPr>
              <a:cxnSpLocks noChangeShapeType="1"/>
            </p:cNvCxnSpPr>
            <p:nvPr/>
          </p:nvCxnSpPr>
          <p:spPr bwMode="auto">
            <a:xfrm>
              <a:off x="5923129" y="3971067"/>
              <a:ext cx="0" cy="1634074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346" name="TextBox 13"/>
            <p:cNvSpPr txBox="1">
              <a:spLocks noChangeArrowheads="1"/>
            </p:cNvSpPr>
            <p:nvPr/>
          </p:nvSpPr>
          <p:spPr bwMode="auto">
            <a:xfrm>
              <a:off x="5457531" y="4319444"/>
              <a:ext cx="198578" cy="215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47" name="TextBox 14"/>
            <p:cNvSpPr txBox="1">
              <a:spLocks noChangeArrowheads="1"/>
            </p:cNvSpPr>
            <p:nvPr/>
          </p:nvSpPr>
          <p:spPr bwMode="auto">
            <a:xfrm>
              <a:off x="6245131" y="4319444"/>
              <a:ext cx="99289" cy="215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6021388" y="3119438"/>
            <a:ext cx="946150" cy="407987"/>
            <a:chOff x="5450923" y="4387289"/>
            <a:chExt cx="944800" cy="407515"/>
          </a:xfrm>
        </p:grpSpPr>
        <p:sp>
          <p:nvSpPr>
            <p:cNvPr id="13338" name="TextBox 15"/>
            <p:cNvSpPr txBox="1">
              <a:spLocks noChangeArrowheads="1"/>
            </p:cNvSpPr>
            <p:nvPr/>
          </p:nvSpPr>
          <p:spPr bwMode="auto">
            <a:xfrm>
              <a:off x="5518273" y="4579313"/>
              <a:ext cx="99294" cy="215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39" name="TextBox 16"/>
            <p:cNvSpPr txBox="1">
              <a:spLocks noChangeArrowheads="1"/>
            </p:cNvSpPr>
            <p:nvPr/>
          </p:nvSpPr>
          <p:spPr bwMode="auto">
            <a:xfrm>
              <a:off x="6245131" y="4579313"/>
              <a:ext cx="99294" cy="215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340" name="Straight Connector 12"/>
            <p:cNvCxnSpPr>
              <a:cxnSpLocks noChangeShapeType="1"/>
            </p:cNvCxnSpPr>
            <p:nvPr/>
          </p:nvCxnSpPr>
          <p:spPr bwMode="auto">
            <a:xfrm flipV="1">
              <a:off x="5450923" y="4387289"/>
              <a:ext cx="205184" cy="137154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41" name="Straight Connector 28"/>
            <p:cNvCxnSpPr>
              <a:cxnSpLocks noChangeShapeType="1"/>
            </p:cNvCxnSpPr>
            <p:nvPr/>
          </p:nvCxnSpPr>
          <p:spPr bwMode="auto">
            <a:xfrm flipV="1">
              <a:off x="6190539" y="4387289"/>
              <a:ext cx="205184" cy="137154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6065838" y="3357563"/>
            <a:ext cx="879475" cy="428625"/>
            <a:chOff x="5494503" y="4626591"/>
            <a:chExt cx="879268" cy="428047"/>
          </a:xfrm>
        </p:grpSpPr>
        <p:sp>
          <p:nvSpPr>
            <p:cNvPr id="13334" name="TextBox 17"/>
            <p:cNvSpPr txBox="1">
              <a:spLocks noChangeArrowheads="1"/>
            </p:cNvSpPr>
            <p:nvPr/>
          </p:nvSpPr>
          <p:spPr bwMode="auto">
            <a:xfrm>
              <a:off x="5518204" y="4839182"/>
              <a:ext cx="99363" cy="215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35" name="TextBox 18"/>
            <p:cNvSpPr txBox="1">
              <a:spLocks noChangeArrowheads="1"/>
            </p:cNvSpPr>
            <p:nvPr/>
          </p:nvSpPr>
          <p:spPr bwMode="auto">
            <a:xfrm>
              <a:off x="6245131" y="4839182"/>
              <a:ext cx="99363" cy="215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336" name="Straight Connector 25"/>
            <p:cNvCxnSpPr>
              <a:cxnSpLocks noChangeShapeType="1"/>
            </p:cNvCxnSpPr>
            <p:nvPr/>
          </p:nvCxnSpPr>
          <p:spPr bwMode="auto">
            <a:xfrm flipV="1">
              <a:off x="5494503" y="4626591"/>
              <a:ext cx="154689" cy="15469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37" name="Straight Connector 33"/>
            <p:cNvCxnSpPr>
              <a:cxnSpLocks noChangeShapeType="1"/>
            </p:cNvCxnSpPr>
            <p:nvPr/>
          </p:nvCxnSpPr>
          <p:spPr bwMode="auto">
            <a:xfrm flipV="1">
              <a:off x="6219082" y="4626591"/>
              <a:ext cx="154689" cy="15469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6076950" y="3616325"/>
            <a:ext cx="863600" cy="430213"/>
            <a:chOff x="5506135" y="4884947"/>
            <a:chExt cx="862357" cy="429525"/>
          </a:xfrm>
        </p:grpSpPr>
        <p:sp>
          <p:nvSpPr>
            <p:cNvPr id="13330" name="TextBox 19"/>
            <p:cNvSpPr txBox="1">
              <a:spLocks noChangeArrowheads="1"/>
            </p:cNvSpPr>
            <p:nvPr/>
          </p:nvSpPr>
          <p:spPr bwMode="auto">
            <a:xfrm>
              <a:off x="5518324" y="5099051"/>
              <a:ext cx="99243" cy="215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31" name="TextBox 20"/>
            <p:cNvSpPr txBox="1">
              <a:spLocks noChangeArrowheads="1"/>
            </p:cNvSpPr>
            <p:nvPr/>
          </p:nvSpPr>
          <p:spPr bwMode="auto">
            <a:xfrm>
              <a:off x="6245131" y="5099051"/>
              <a:ext cx="99243" cy="215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332" name="Straight Connector 34"/>
            <p:cNvCxnSpPr>
              <a:cxnSpLocks noChangeShapeType="1"/>
            </p:cNvCxnSpPr>
            <p:nvPr/>
          </p:nvCxnSpPr>
          <p:spPr bwMode="auto">
            <a:xfrm flipV="1">
              <a:off x="5506135" y="4884947"/>
              <a:ext cx="154689" cy="15469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33" name="Straight Connector 36"/>
            <p:cNvCxnSpPr>
              <a:cxnSpLocks noChangeShapeType="1"/>
            </p:cNvCxnSpPr>
            <p:nvPr/>
          </p:nvCxnSpPr>
          <p:spPr bwMode="auto">
            <a:xfrm flipV="1">
              <a:off x="6213803" y="4884947"/>
              <a:ext cx="154689" cy="15469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6061075" y="3876675"/>
            <a:ext cx="889000" cy="430213"/>
            <a:chOff x="5488926" y="5144816"/>
            <a:chExt cx="889652" cy="429525"/>
          </a:xfrm>
        </p:grpSpPr>
        <p:sp>
          <p:nvSpPr>
            <p:cNvPr id="13326" name="TextBox 21"/>
            <p:cNvSpPr txBox="1">
              <a:spLocks noChangeArrowheads="1"/>
            </p:cNvSpPr>
            <p:nvPr/>
          </p:nvSpPr>
          <p:spPr bwMode="auto">
            <a:xfrm>
              <a:off x="5518108" y="5358920"/>
              <a:ext cx="99459" cy="215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27" name="TextBox 22"/>
            <p:cNvSpPr txBox="1">
              <a:spLocks noChangeArrowheads="1"/>
            </p:cNvSpPr>
            <p:nvPr/>
          </p:nvSpPr>
          <p:spPr bwMode="auto">
            <a:xfrm>
              <a:off x="6245131" y="5358920"/>
              <a:ext cx="99459" cy="215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328" name="Straight Connector 37"/>
            <p:cNvCxnSpPr>
              <a:cxnSpLocks noChangeShapeType="1"/>
            </p:cNvCxnSpPr>
            <p:nvPr/>
          </p:nvCxnSpPr>
          <p:spPr bwMode="auto">
            <a:xfrm flipV="1">
              <a:off x="5488926" y="5144816"/>
              <a:ext cx="154689" cy="15469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29" name="Straight Connector 39"/>
            <p:cNvCxnSpPr>
              <a:cxnSpLocks noChangeShapeType="1"/>
            </p:cNvCxnSpPr>
            <p:nvPr/>
          </p:nvCxnSpPr>
          <p:spPr bwMode="auto">
            <a:xfrm flipV="1">
              <a:off x="6223889" y="5144816"/>
              <a:ext cx="154689" cy="15469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AE375A-A03F-426D-9743-31BF740CC50F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en-US" sz="140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Return in Prozeduren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101725" y="1714500"/>
            <a:ext cx="4503738" cy="354012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2279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2279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2279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2279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ReturnDemo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static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printLog2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(int n)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if (n &lt;= 0)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return;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kehrt zum Rufer zurück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int res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while (n &gt; 1) {n = n / 2; res++;}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Out.println(res);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public static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(String[] arg)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int x = In.readInt();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if (!In.done())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return;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beendet das Programm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printLog2(x);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669925" y="5653088"/>
            <a:ext cx="44608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4287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4287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4287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4287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Funktionen	</a:t>
            </a:r>
            <a:r>
              <a:rPr lang="de-AT" altLang="en-US" sz="1600" u="sng"/>
              <a:t>müssen</a:t>
            </a:r>
            <a:r>
              <a:rPr lang="de-AT" altLang="en-US" sz="1600"/>
              <a:t> mit return beendet werden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Prozeduren	</a:t>
            </a:r>
            <a:r>
              <a:rPr lang="de-AT" altLang="en-US" sz="1600" u="sng"/>
              <a:t>können</a:t>
            </a:r>
            <a:r>
              <a:rPr lang="de-AT" altLang="en-US" sz="1600"/>
              <a:t> mit return beendet werden</a:t>
            </a:r>
          </a:p>
        </p:txBody>
      </p:sp>
      <p:sp>
        <p:nvSpPr>
          <p:cNvPr id="14342" name="TextBox 1"/>
          <p:cNvSpPr txBox="1">
            <a:spLocks noChangeArrowheads="1"/>
          </p:cNvSpPr>
          <p:nvPr/>
        </p:nvSpPr>
        <p:spPr bwMode="auto">
          <a:xfrm>
            <a:off x="669925" y="1219200"/>
            <a:ext cx="6359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/>
              <a:t>Auch Prozeduren können vorzeitig mit </a:t>
            </a:r>
            <a:r>
              <a:rPr lang="de-AT" altLang="de-DE" sz="1800" i="1"/>
              <a:t>return</a:t>
            </a:r>
            <a:r>
              <a:rPr lang="de-AT" altLang="de-DE" sz="1800"/>
              <a:t> abgebrochen werden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130300" y="2543175"/>
            <a:ext cx="4540250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536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21877E1-3088-4DA8-A2D2-42A7A6EBEA54}" type="slidenum">
              <a:rPr lang="de-DE" altLang="de-DE" sz="1400" smtClean="0"/>
              <a:pPr/>
              <a:t>12</a:t>
            </a:fld>
            <a:endParaRPr lang="de-DE" altLang="de-DE" sz="1400" smtClean="0"/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90696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8. Methoden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8.1	Methoden und Parameter</a:t>
            </a:r>
          </a:p>
          <a:p>
            <a:r>
              <a:rPr lang="de-AT" altLang="de-DE" sz="2000"/>
              <a:t>	8.2	Funktionen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8.3	Lokalität, Sichtbarkeit, Lebensdauer</a:t>
            </a:r>
          </a:p>
          <a:p>
            <a:r>
              <a:rPr lang="de-AT" altLang="de-DE" sz="2000"/>
              <a:t>	8.4	Überladen von Methoden</a:t>
            </a:r>
          </a:p>
          <a:p>
            <a:r>
              <a:rPr lang="de-AT" altLang="de-DE" sz="2000"/>
              <a:t>	8.5	Beispiele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2DEA4B-3BA8-4969-B075-737CB70E845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e-DE" altLang="en-US" sz="1400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Lokale und globale Variablen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85800" y="4961096"/>
            <a:ext cx="7691438" cy="1550829"/>
            <a:chOff x="685800" y="4961096"/>
            <a:chExt cx="7691438" cy="1550829"/>
          </a:xfrm>
        </p:grpSpPr>
        <p:sp>
          <p:nvSpPr>
            <p:cNvPr id="16397" name="Text Box 6"/>
            <p:cNvSpPr txBox="1">
              <a:spLocks noChangeArrowheads="1"/>
            </p:cNvSpPr>
            <p:nvPr/>
          </p:nvSpPr>
          <p:spPr bwMode="auto">
            <a:xfrm>
              <a:off x="4618038" y="5448300"/>
              <a:ext cx="3759200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chemeClr val="accent2"/>
                  </a:solidFill>
                </a:rPr>
                <a:t>Lokale Variablen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bei jedem Aufruf der Methode neu angelegt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am Ende der Methode wieder freigegeben</a:t>
              </a:r>
            </a:p>
          </p:txBody>
        </p:sp>
        <p:sp>
          <p:nvSpPr>
            <p:cNvPr id="16398" name="Text Box 9"/>
            <p:cNvSpPr txBox="1">
              <a:spLocks noChangeArrowheads="1"/>
            </p:cNvSpPr>
            <p:nvPr/>
          </p:nvSpPr>
          <p:spPr bwMode="auto">
            <a:xfrm>
              <a:off x="957263" y="5435600"/>
              <a:ext cx="3378200" cy="1076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rgbClr val="FF0000"/>
                  </a:solidFill>
                </a:rPr>
                <a:t>Globale (statische) Variablen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am Programmbeginn angelegt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am Programmende wieder freigegeben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("überleben" Methodenaufrufe)</a:t>
              </a:r>
            </a:p>
          </p:txBody>
        </p:sp>
        <p:sp>
          <p:nvSpPr>
            <p:cNvPr id="16399" name="Text Box 12"/>
            <p:cNvSpPr txBox="1">
              <a:spLocks noChangeArrowheads="1"/>
            </p:cNvSpPr>
            <p:nvPr/>
          </p:nvSpPr>
          <p:spPr bwMode="auto">
            <a:xfrm>
              <a:off x="685800" y="4961096"/>
              <a:ext cx="1466850" cy="368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Lebensdauer</a:t>
              </a:r>
            </a:p>
          </p:txBody>
        </p:sp>
      </p:grpSp>
      <p:sp>
        <p:nvSpPr>
          <p:cNvPr id="16388" name="Text Box 8"/>
          <p:cNvSpPr txBox="1">
            <a:spLocks noChangeArrowheads="1"/>
          </p:cNvSpPr>
          <p:nvPr/>
        </p:nvSpPr>
        <p:spPr bwMode="auto">
          <a:xfrm>
            <a:off x="3675063" y="1304925"/>
            <a:ext cx="1984839" cy="190205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Sample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 int a, b;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static void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main(...)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 x, 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85800" y="3304612"/>
            <a:ext cx="6632016" cy="1341290"/>
            <a:chOff x="685800" y="3304612"/>
            <a:chExt cx="6632016" cy="1341290"/>
          </a:xfrm>
        </p:grpSpPr>
        <p:sp>
          <p:nvSpPr>
            <p:cNvPr id="16392" name="Text Box 12"/>
            <p:cNvSpPr txBox="1">
              <a:spLocks noChangeArrowheads="1"/>
            </p:cNvSpPr>
            <p:nvPr/>
          </p:nvSpPr>
          <p:spPr bwMode="auto">
            <a:xfrm>
              <a:off x="685800" y="3304612"/>
              <a:ext cx="1403350" cy="368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Sichtbarkeit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618038" y="4302168"/>
              <a:ext cx="26997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altLang="en-US">
                  <a:solidFill>
                    <a:schemeClr val="accent2"/>
                  </a:solidFill>
                </a:rPr>
                <a:t>nur in dieser Methode </a:t>
              </a:r>
              <a:r>
                <a:rPr lang="de-AT" altLang="en-US" smtClean="0">
                  <a:solidFill>
                    <a:schemeClr val="accent2"/>
                  </a:solidFill>
                </a:rPr>
                <a:t>sichtbar</a:t>
              </a:r>
              <a:endParaRPr lang="de-AT" altLang="en-US">
                <a:solidFill>
                  <a:schemeClr val="accent2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57263" y="4307348"/>
              <a:ext cx="35285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altLang="en-US">
                  <a:solidFill>
                    <a:srgbClr val="FF0000"/>
                  </a:solidFill>
                </a:rPr>
                <a:t>in allen Methoden dieser Klasse </a:t>
              </a:r>
              <a:r>
                <a:rPr lang="de-AT" altLang="en-US" smtClean="0">
                  <a:solidFill>
                    <a:srgbClr val="FF0000"/>
                  </a:solidFill>
                </a:rPr>
                <a:t>sichtbar</a:t>
              </a:r>
              <a:endParaRPr lang="de-AT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618038" y="2211388"/>
            <a:ext cx="3438762" cy="2141570"/>
            <a:chOff x="4618038" y="2211388"/>
            <a:chExt cx="3438762" cy="2141570"/>
          </a:xfrm>
        </p:grpSpPr>
        <p:sp>
          <p:nvSpPr>
            <p:cNvPr id="16391" name="TextBox 2"/>
            <p:cNvSpPr txBox="1">
              <a:spLocks noChangeArrowheads="1"/>
            </p:cNvSpPr>
            <p:nvPr/>
          </p:nvSpPr>
          <p:spPr bwMode="auto">
            <a:xfrm>
              <a:off x="4618038" y="3768183"/>
              <a:ext cx="343876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chemeClr val="accent2"/>
                  </a:solidFill>
                </a:rPr>
                <a:t>Lokale Variablen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in einer Methode ohne </a:t>
              </a:r>
              <a:r>
                <a:rPr lang="de-AT" altLang="en-US" sz="1600" i="1"/>
                <a:t>static</a:t>
              </a:r>
              <a:r>
                <a:rPr lang="de-AT" altLang="en-US" sz="1600"/>
                <a:t> </a:t>
              </a:r>
              <a:r>
                <a:rPr lang="de-AT" altLang="en-US" sz="1600" smtClean="0"/>
                <a:t>deklariert;</a:t>
              </a:r>
              <a:endParaRPr lang="de-AT" altLang="en-US" sz="1600"/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4792664" y="2211388"/>
              <a:ext cx="1088667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/>
            <p:cNvCxnSpPr/>
            <p:nvPr/>
          </p:nvCxnSpPr>
          <p:spPr bwMode="auto">
            <a:xfrm flipV="1">
              <a:off x="5881331" y="2211389"/>
              <a:ext cx="0" cy="1461523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1" name="Group 20"/>
          <p:cNvGrpSpPr/>
          <p:nvPr/>
        </p:nvGrpSpPr>
        <p:grpSpPr>
          <a:xfrm>
            <a:off x="957263" y="1679575"/>
            <a:ext cx="3353803" cy="2675973"/>
            <a:chOff x="957263" y="1679575"/>
            <a:chExt cx="3353803" cy="2675973"/>
          </a:xfrm>
        </p:grpSpPr>
        <p:sp>
          <p:nvSpPr>
            <p:cNvPr id="16390" name="TextBox 1"/>
            <p:cNvSpPr txBox="1">
              <a:spLocks noChangeArrowheads="1"/>
            </p:cNvSpPr>
            <p:nvPr/>
          </p:nvSpPr>
          <p:spPr bwMode="auto">
            <a:xfrm>
              <a:off x="957263" y="3770773"/>
              <a:ext cx="335380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rgbClr val="FF0000"/>
                  </a:solidFill>
                </a:rPr>
                <a:t>Globale (statische) Variablen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auf Klassenebene mit </a:t>
              </a:r>
              <a:r>
                <a:rPr lang="de-AT" altLang="en-US" sz="1600" i="1"/>
                <a:t>static</a:t>
              </a:r>
              <a:r>
                <a:rPr lang="de-AT" altLang="en-US" sz="1600"/>
                <a:t> deklariert</a:t>
              </a:r>
              <a:r>
                <a:rPr lang="de-AT" altLang="en-US" sz="1600" smtClean="0"/>
                <a:t>;</a:t>
              </a:r>
              <a:endParaRPr lang="de-AT" altLang="en-US" sz="1600"/>
            </a:p>
          </p:txBody>
        </p:sp>
        <p:cxnSp>
          <p:nvCxnSpPr>
            <p:cNvPr id="7" name="Straight Connector 6"/>
            <p:cNvCxnSpPr/>
            <p:nvPr/>
          </p:nvCxnSpPr>
          <p:spPr bwMode="auto">
            <a:xfrm flipV="1">
              <a:off x="2565400" y="1679575"/>
              <a:ext cx="0" cy="1993337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" name="Straight Arrow Connector 4"/>
            <p:cNvCxnSpPr/>
            <p:nvPr/>
          </p:nvCxnSpPr>
          <p:spPr bwMode="auto">
            <a:xfrm>
              <a:off x="2570163" y="1679575"/>
              <a:ext cx="1322387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CC1652-6A3F-41FF-B196-9B8225668865}" type="slidenum">
              <a:rPr lang="de-DE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en-US" sz="14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Speicherplatz für lokale Variablen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7630" y="1175199"/>
            <a:ext cx="56380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... wird </a:t>
            </a:r>
            <a:r>
              <a:rPr lang="de-AT" smtClean="0">
                <a:solidFill>
                  <a:srgbClr val="FF0000"/>
                </a:solidFill>
              </a:rPr>
              <a:t>angelegt</a:t>
            </a:r>
            <a:r>
              <a:rPr lang="de-AT" smtClean="0"/>
              <a:t>, wenn die deklarierende Methode </a:t>
            </a:r>
            <a:r>
              <a:rPr lang="de-AT" smtClean="0">
                <a:solidFill>
                  <a:srgbClr val="FF0000"/>
                </a:solidFill>
              </a:rPr>
              <a:t>aufgerufen</a:t>
            </a:r>
            <a:r>
              <a:rPr lang="de-AT" smtClean="0"/>
              <a:t> wird</a:t>
            </a:r>
          </a:p>
          <a:p>
            <a:r>
              <a:rPr lang="de-AT" smtClean="0"/>
              <a:t>... wird </a:t>
            </a:r>
            <a:r>
              <a:rPr lang="de-AT" smtClean="0">
                <a:solidFill>
                  <a:srgbClr val="FF0000"/>
                </a:solidFill>
              </a:rPr>
              <a:t>freigegeben</a:t>
            </a:r>
            <a:r>
              <a:rPr lang="de-AT" smtClean="0"/>
              <a:t>, wenn die deklarierende Methode </a:t>
            </a:r>
            <a:r>
              <a:rPr lang="de-AT" smtClean="0">
                <a:solidFill>
                  <a:srgbClr val="FF0000"/>
                </a:solidFill>
              </a:rPr>
              <a:t>endet</a:t>
            </a:r>
            <a:endParaRPr lang="de-AT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7630" y="1752770"/>
            <a:ext cx="6868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Lokale Variablen liegen am </a:t>
            </a:r>
            <a:r>
              <a:rPr lang="de-AT" smtClean="0">
                <a:solidFill>
                  <a:schemeClr val="accent2"/>
                </a:solidFill>
              </a:rPr>
              <a:t>Stack</a:t>
            </a:r>
            <a:r>
              <a:rPr lang="de-AT" smtClean="0"/>
              <a:t> (Kellerspeicher), der stapelartig verwaltet wird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705800" y="2238564"/>
            <a:ext cx="1293589" cy="3133478"/>
            <a:chOff x="705800" y="2992902"/>
            <a:chExt cx="1293589" cy="3133478"/>
          </a:xfrm>
        </p:grpSpPr>
        <p:sp>
          <p:nvSpPr>
            <p:cNvPr id="5" name="TextBox 4"/>
            <p:cNvSpPr txBox="1"/>
            <p:nvPr/>
          </p:nvSpPr>
          <p:spPr>
            <a:xfrm>
              <a:off x="1053296" y="2992902"/>
              <a:ext cx="946093" cy="1200329"/>
            </a:xfrm>
            <a:prstGeom prst="rect">
              <a:avLst/>
            </a:prstGeom>
            <a:solidFill>
              <a:srgbClr val="CCCCFF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sz="1200" b="1" smtClean="0">
                  <a:latin typeface="Arial" panose="020B0604020202020204" pitchFamily="34" charset="0"/>
                  <a:cs typeface="Arial" panose="020B0604020202020204" pitchFamily="34" charset="0"/>
                </a:rPr>
                <a:t>foo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()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int </a:t>
              </a:r>
              <a:r>
                <a:rPr lang="de-AT" sz="12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2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bar(a);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091878" y="5459393"/>
              <a:ext cx="907511" cy="2855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 bwMode="auto">
            <a:xfrm>
              <a:off x="1091878" y="5459393"/>
              <a:ext cx="0" cy="28550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1999389" y="5459393"/>
              <a:ext cx="0" cy="28550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Rectangle 6"/>
            <p:cNvSpPr/>
            <p:nvPr/>
          </p:nvSpPr>
          <p:spPr bwMode="auto">
            <a:xfrm>
              <a:off x="1091878" y="5034987"/>
              <a:ext cx="907511" cy="424406"/>
            </a:xfrm>
            <a:prstGeom prst="rect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2" name="Straight Connector 21"/>
            <p:cNvCxnSpPr>
              <a:stCxn id="7" idx="1"/>
            </p:cNvCxnSpPr>
            <p:nvPr/>
          </p:nvCxnSpPr>
          <p:spPr bwMode="auto">
            <a:xfrm>
              <a:off x="1091878" y="5247190"/>
              <a:ext cx="12346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/>
            <p:nvPr/>
          </p:nvCxnSpPr>
          <p:spPr bwMode="auto">
            <a:xfrm>
              <a:off x="1875925" y="5247190"/>
              <a:ext cx="12346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TextBox 28"/>
            <p:cNvSpPr txBox="1"/>
            <p:nvPr/>
          </p:nvSpPr>
          <p:spPr>
            <a:xfrm>
              <a:off x="1466801" y="5034987"/>
              <a:ext cx="157663" cy="184666"/>
            </a:xfrm>
            <a:prstGeom prst="rect">
              <a:avLst/>
            </a:prstGeom>
            <a:noFill/>
          </p:spPr>
          <p:txBody>
            <a:bodyPr wrap="none" lIns="36000" tIns="0" rIns="36000" bIns="0" rtlCol="0">
              <a:spAutoFit/>
            </a:bodyPr>
            <a:lstStyle/>
            <a:p>
              <a:r>
                <a:rPr lang="de-AT" sz="12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de-AT" sz="1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466801" y="5247190"/>
              <a:ext cx="157663" cy="184666"/>
            </a:xfrm>
            <a:prstGeom prst="rect">
              <a:avLst/>
            </a:prstGeom>
            <a:noFill/>
          </p:spPr>
          <p:txBody>
            <a:bodyPr wrap="none" lIns="36000" tIns="0" rIns="36000" bIns="0" rtlCol="0">
              <a:spAutoFit/>
            </a:bodyPr>
            <a:lstStyle/>
            <a:p>
              <a:r>
                <a:rPr lang="de-AT" sz="12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de-AT" sz="1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05581" y="5787826"/>
              <a:ext cx="6415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smtClean="0"/>
                <a:t>Stack</a:t>
              </a:r>
              <a:endParaRPr lang="de-AT" i="1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05800" y="5065764"/>
              <a:ext cx="4235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smtClean="0"/>
                <a:t>foo</a:t>
              </a:r>
              <a:endParaRPr lang="de-AT" sz="1400" i="1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882815" y="2238564"/>
            <a:ext cx="2461251" cy="3714541"/>
            <a:chOff x="1882815" y="2992902"/>
            <a:chExt cx="2461251" cy="3714541"/>
          </a:xfrm>
        </p:grpSpPr>
        <p:sp>
          <p:nvSpPr>
            <p:cNvPr id="39" name="TextBox 38"/>
            <p:cNvSpPr txBox="1"/>
            <p:nvPr/>
          </p:nvSpPr>
          <p:spPr>
            <a:xfrm>
              <a:off x="3117448" y="2992902"/>
              <a:ext cx="1226618" cy="1200329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sz="1200" b="1" smtClean="0">
                  <a:latin typeface="Arial" panose="020B0604020202020204" pitchFamily="34" charset="0"/>
                  <a:cs typeface="Arial" panose="020B0604020202020204" pitchFamily="34" charset="0"/>
                </a:rPr>
                <a:t>bar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(int </a:t>
              </a:r>
              <a:r>
                <a:rPr lang="de-AT" sz="12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int </a:t>
              </a:r>
              <a:r>
                <a:rPr lang="de-AT" sz="12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2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3248627" y="5459393"/>
              <a:ext cx="907511" cy="2855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 bwMode="auto">
            <a:xfrm>
              <a:off x="3248627" y="5459393"/>
              <a:ext cx="0" cy="28550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4156138" y="5459393"/>
              <a:ext cx="0" cy="28550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Rectangle 42"/>
            <p:cNvSpPr/>
            <p:nvPr/>
          </p:nvSpPr>
          <p:spPr bwMode="auto">
            <a:xfrm>
              <a:off x="3248627" y="5034987"/>
              <a:ext cx="907511" cy="424406"/>
            </a:xfrm>
            <a:prstGeom prst="rect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44" name="Straight Connector 43"/>
            <p:cNvCxnSpPr>
              <a:stCxn id="43" idx="1"/>
            </p:cNvCxnSpPr>
            <p:nvPr/>
          </p:nvCxnSpPr>
          <p:spPr bwMode="auto">
            <a:xfrm>
              <a:off x="3248627" y="5247190"/>
              <a:ext cx="12346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4032674" y="5247190"/>
              <a:ext cx="12346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TextBox 45"/>
            <p:cNvSpPr txBox="1"/>
            <p:nvPr/>
          </p:nvSpPr>
          <p:spPr>
            <a:xfrm>
              <a:off x="3623550" y="5034987"/>
              <a:ext cx="157663" cy="184666"/>
            </a:xfrm>
            <a:prstGeom prst="rect">
              <a:avLst/>
            </a:prstGeom>
            <a:noFill/>
          </p:spPr>
          <p:txBody>
            <a:bodyPr wrap="none" lIns="36000" tIns="0" rIns="36000" bIns="0" rtlCol="0">
              <a:spAutoFit/>
            </a:bodyPr>
            <a:lstStyle/>
            <a:p>
              <a:r>
                <a:rPr lang="de-AT" sz="12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de-AT" sz="1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623550" y="5247190"/>
              <a:ext cx="157663" cy="184666"/>
            </a:xfrm>
            <a:prstGeom prst="rect">
              <a:avLst/>
            </a:prstGeom>
            <a:noFill/>
          </p:spPr>
          <p:txBody>
            <a:bodyPr wrap="none" lIns="36000" tIns="0" rIns="36000" bIns="0" rtlCol="0">
              <a:spAutoFit/>
            </a:bodyPr>
            <a:lstStyle/>
            <a:p>
              <a:r>
                <a:rPr lang="de-AT" sz="12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de-AT" sz="1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362330" y="5787826"/>
              <a:ext cx="6415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smtClean="0"/>
                <a:t>Stack</a:t>
              </a:r>
              <a:endParaRPr lang="de-AT" i="1"/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3248627" y="4405433"/>
              <a:ext cx="907511" cy="629554"/>
            </a:xfrm>
            <a:prstGeom prst="rect">
              <a:avLst/>
            </a:prstGeom>
            <a:solidFill>
              <a:srgbClr val="FFFF99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 bwMode="auto">
            <a:xfrm>
              <a:off x="3248627" y="4822784"/>
              <a:ext cx="12346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4032674" y="4822784"/>
              <a:ext cx="12346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Connector 52"/>
            <p:cNvCxnSpPr/>
            <p:nvPr/>
          </p:nvCxnSpPr>
          <p:spPr bwMode="auto">
            <a:xfrm>
              <a:off x="3248627" y="4618297"/>
              <a:ext cx="12346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Connector 53"/>
            <p:cNvCxnSpPr/>
            <p:nvPr/>
          </p:nvCxnSpPr>
          <p:spPr bwMode="auto">
            <a:xfrm>
              <a:off x="4032674" y="4618297"/>
              <a:ext cx="12346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" name="TextBox 55"/>
            <p:cNvSpPr txBox="1"/>
            <p:nvPr/>
          </p:nvSpPr>
          <p:spPr>
            <a:xfrm>
              <a:off x="3623550" y="4406096"/>
              <a:ext cx="149647" cy="184666"/>
            </a:xfrm>
            <a:prstGeom prst="rect">
              <a:avLst/>
            </a:prstGeom>
            <a:noFill/>
          </p:spPr>
          <p:txBody>
            <a:bodyPr wrap="none" lIns="36000" tIns="0" rIns="36000" bIns="0" rtlCol="0">
              <a:spAutoFit/>
            </a:bodyPr>
            <a:lstStyle/>
            <a:p>
              <a:r>
                <a:rPr lang="de-AT" sz="12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de-AT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623550" y="4618299"/>
              <a:ext cx="157663" cy="184666"/>
            </a:xfrm>
            <a:prstGeom prst="rect">
              <a:avLst/>
            </a:prstGeom>
            <a:noFill/>
          </p:spPr>
          <p:txBody>
            <a:bodyPr wrap="none" lIns="36000" tIns="0" rIns="36000" bIns="0" rtlCol="0">
              <a:spAutoFit/>
            </a:bodyPr>
            <a:lstStyle/>
            <a:p>
              <a:r>
                <a:rPr lang="de-AT" sz="12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de-AT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623550" y="4834819"/>
              <a:ext cx="157663" cy="184666"/>
            </a:xfrm>
            <a:prstGeom prst="rect">
              <a:avLst/>
            </a:prstGeom>
            <a:noFill/>
          </p:spPr>
          <p:txBody>
            <a:bodyPr wrap="none" lIns="36000" tIns="0" rIns="36000" bIns="0" rtlCol="0">
              <a:spAutoFit/>
            </a:bodyPr>
            <a:lstStyle/>
            <a:p>
              <a:r>
                <a:rPr lang="de-AT" sz="12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de-AT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862996" y="5065764"/>
              <a:ext cx="4235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smtClean="0"/>
                <a:t>foo</a:t>
              </a:r>
              <a:endParaRPr lang="de-AT" sz="1400" i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862996" y="4566322"/>
              <a:ext cx="434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smtClean="0"/>
                <a:t>bar</a:t>
              </a:r>
              <a:endParaRPr lang="de-AT" sz="1400" i="1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1882815" y="3148314"/>
              <a:ext cx="1199909" cy="559443"/>
            </a:xfrm>
            <a:custGeom>
              <a:avLst/>
              <a:gdLst>
                <a:gd name="connsiteX0" fmla="*/ 0 w 1199909"/>
                <a:gd name="connsiteY0" fmla="*/ 559443 h 559443"/>
                <a:gd name="connsiteX1" fmla="*/ 408972 w 1199909"/>
                <a:gd name="connsiteY1" fmla="*/ 466845 h 559443"/>
                <a:gd name="connsiteX2" fmla="*/ 733063 w 1199909"/>
                <a:gd name="connsiteY2" fmla="*/ 138896 h 559443"/>
                <a:gd name="connsiteX3" fmla="*/ 1199909 w 1199909"/>
                <a:gd name="connsiteY3" fmla="*/ 0 h 55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9909" h="559443">
                  <a:moveTo>
                    <a:pt x="0" y="559443"/>
                  </a:moveTo>
                  <a:cubicBezTo>
                    <a:pt x="143397" y="548189"/>
                    <a:pt x="286795" y="536936"/>
                    <a:pt x="408972" y="466845"/>
                  </a:cubicBezTo>
                  <a:cubicBezTo>
                    <a:pt x="531149" y="396754"/>
                    <a:pt x="601240" y="216703"/>
                    <a:pt x="733063" y="138896"/>
                  </a:cubicBezTo>
                  <a:cubicBezTo>
                    <a:pt x="864886" y="61088"/>
                    <a:pt x="1032397" y="30544"/>
                    <a:pt x="1199909" y="0"/>
                  </a:cubicBezTo>
                </a:path>
              </a:pathLst>
            </a:cu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83648" y="6061112"/>
              <a:ext cx="10294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smtClean="0"/>
                <a:t>Speicherplatz</a:t>
              </a:r>
            </a:p>
            <a:p>
              <a:pPr algn="ctr"/>
              <a:r>
                <a:rPr lang="de-AT" sz="1200" smtClean="0"/>
                <a:t>für </a:t>
              </a:r>
              <a:r>
                <a:rPr lang="de-AT" sz="1200" i="1" smtClean="0"/>
                <a:t>c</a:t>
              </a:r>
              <a:r>
                <a:rPr lang="de-AT" sz="1200" smtClean="0"/>
                <a:t>, </a:t>
              </a:r>
              <a:r>
                <a:rPr lang="de-AT" sz="1200" i="1" smtClean="0"/>
                <a:t>d</a:t>
              </a:r>
              <a:r>
                <a:rPr lang="de-AT" sz="1200" smtClean="0"/>
                <a:t>, </a:t>
              </a:r>
              <a:r>
                <a:rPr lang="de-AT" sz="1200" i="1" smtClean="0"/>
                <a:t>e</a:t>
              </a:r>
            </a:p>
            <a:p>
              <a:pPr algn="ctr"/>
              <a:r>
                <a:rPr lang="de-AT" sz="1200" smtClean="0"/>
                <a:t>wird angelegt</a:t>
              </a:r>
              <a:endParaRPr lang="de-AT" sz="120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494451" y="2238564"/>
            <a:ext cx="3134281" cy="3714541"/>
            <a:chOff x="3494451" y="2992902"/>
            <a:chExt cx="3134281" cy="3714541"/>
          </a:xfrm>
        </p:grpSpPr>
        <p:sp>
          <p:nvSpPr>
            <p:cNvPr id="64" name="TextBox 63"/>
            <p:cNvSpPr txBox="1"/>
            <p:nvPr/>
          </p:nvSpPr>
          <p:spPr>
            <a:xfrm>
              <a:off x="5519079" y="2992902"/>
              <a:ext cx="946093" cy="1200329"/>
            </a:xfrm>
            <a:prstGeom prst="rect">
              <a:avLst/>
            </a:prstGeom>
            <a:solidFill>
              <a:srgbClr val="CCCCFF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sz="1200" b="1" smtClean="0">
                  <a:latin typeface="Arial" panose="020B0604020202020204" pitchFamily="34" charset="0"/>
                  <a:cs typeface="Arial" panose="020B0604020202020204" pitchFamily="34" charset="0"/>
                </a:rPr>
                <a:t>foo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() {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int </a:t>
              </a:r>
              <a:r>
                <a:rPr lang="de-AT" sz="12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2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bar(a);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5557661" y="5459393"/>
              <a:ext cx="907511" cy="2855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 bwMode="auto">
            <a:xfrm>
              <a:off x="5557661" y="5459393"/>
              <a:ext cx="0" cy="28550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>
              <a:off x="6465172" y="5459393"/>
              <a:ext cx="0" cy="28550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" name="Rectangle 67"/>
            <p:cNvSpPr/>
            <p:nvPr/>
          </p:nvSpPr>
          <p:spPr bwMode="auto">
            <a:xfrm>
              <a:off x="5557661" y="5034987"/>
              <a:ext cx="907511" cy="424406"/>
            </a:xfrm>
            <a:prstGeom prst="rect">
              <a:avLst/>
            </a:prstGeom>
            <a:solidFill>
              <a:srgbClr val="CCCCFF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69" name="Straight Connector 68"/>
            <p:cNvCxnSpPr>
              <a:stCxn id="68" idx="1"/>
            </p:cNvCxnSpPr>
            <p:nvPr/>
          </p:nvCxnSpPr>
          <p:spPr bwMode="auto">
            <a:xfrm>
              <a:off x="5557661" y="5247190"/>
              <a:ext cx="12346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/>
            <p:nvPr/>
          </p:nvCxnSpPr>
          <p:spPr bwMode="auto">
            <a:xfrm>
              <a:off x="6341708" y="5247190"/>
              <a:ext cx="123464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1" name="TextBox 70"/>
            <p:cNvSpPr txBox="1"/>
            <p:nvPr/>
          </p:nvSpPr>
          <p:spPr>
            <a:xfrm>
              <a:off x="5932584" y="5034987"/>
              <a:ext cx="157663" cy="184666"/>
            </a:xfrm>
            <a:prstGeom prst="rect">
              <a:avLst/>
            </a:prstGeom>
            <a:noFill/>
          </p:spPr>
          <p:txBody>
            <a:bodyPr wrap="none" lIns="36000" tIns="0" rIns="36000" bIns="0" rtlCol="0">
              <a:spAutoFit/>
            </a:bodyPr>
            <a:lstStyle/>
            <a:p>
              <a:r>
                <a:rPr lang="de-AT" sz="12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de-AT" sz="1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932584" y="5247190"/>
              <a:ext cx="157663" cy="184666"/>
            </a:xfrm>
            <a:prstGeom prst="rect">
              <a:avLst/>
            </a:prstGeom>
            <a:noFill/>
          </p:spPr>
          <p:txBody>
            <a:bodyPr wrap="none" lIns="36000" tIns="0" rIns="36000" bIns="0" rtlCol="0">
              <a:spAutoFit/>
            </a:bodyPr>
            <a:lstStyle/>
            <a:p>
              <a:r>
                <a:rPr lang="de-AT" sz="12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de-AT" sz="1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671364" y="5787826"/>
              <a:ext cx="6415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smtClean="0"/>
                <a:t>Stack</a:t>
              </a:r>
              <a:endParaRPr lang="de-AT" i="1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171583" y="5065764"/>
              <a:ext cx="4235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smtClean="0"/>
                <a:t>foo</a:t>
              </a:r>
              <a:endParaRPr lang="de-AT" sz="1400" i="1"/>
            </a:p>
          </p:txBody>
        </p:sp>
        <p:sp>
          <p:nvSpPr>
            <p:cNvPr id="75" name="Freeform 74"/>
            <p:cNvSpPr/>
            <p:nvPr/>
          </p:nvSpPr>
          <p:spPr bwMode="auto">
            <a:xfrm>
              <a:off x="3494451" y="3835078"/>
              <a:ext cx="1967674" cy="274707"/>
            </a:xfrm>
            <a:custGeom>
              <a:avLst/>
              <a:gdLst>
                <a:gd name="connsiteX0" fmla="*/ 0 w 1199909"/>
                <a:gd name="connsiteY0" fmla="*/ 559443 h 559443"/>
                <a:gd name="connsiteX1" fmla="*/ 408972 w 1199909"/>
                <a:gd name="connsiteY1" fmla="*/ 466845 h 559443"/>
                <a:gd name="connsiteX2" fmla="*/ 733063 w 1199909"/>
                <a:gd name="connsiteY2" fmla="*/ 138896 h 559443"/>
                <a:gd name="connsiteX3" fmla="*/ 1199909 w 1199909"/>
                <a:gd name="connsiteY3" fmla="*/ 0 h 55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9909" h="559443">
                  <a:moveTo>
                    <a:pt x="0" y="559443"/>
                  </a:moveTo>
                  <a:cubicBezTo>
                    <a:pt x="143397" y="548189"/>
                    <a:pt x="286795" y="536936"/>
                    <a:pt x="408972" y="466845"/>
                  </a:cubicBezTo>
                  <a:cubicBezTo>
                    <a:pt x="531149" y="396754"/>
                    <a:pt x="601240" y="216703"/>
                    <a:pt x="733063" y="138896"/>
                  </a:cubicBezTo>
                  <a:cubicBezTo>
                    <a:pt x="864886" y="61088"/>
                    <a:pt x="1032397" y="30544"/>
                    <a:pt x="1199909" y="0"/>
                  </a:cubicBezTo>
                </a:path>
              </a:pathLst>
            </a:cu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394100" y="6061112"/>
              <a:ext cx="12346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1200" smtClean="0"/>
                <a:t>Speicherplatz</a:t>
              </a:r>
            </a:p>
            <a:p>
              <a:pPr algn="ctr"/>
              <a:r>
                <a:rPr lang="de-AT" sz="1200" smtClean="0"/>
                <a:t>für </a:t>
              </a:r>
              <a:r>
                <a:rPr lang="de-AT" sz="1200" i="1" smtClean="0"/>
                <a:t>c</a:t>
              </a:r>
              <a:r>
                <a:rPr lang="de-AT" sz="1200" smtClean="0"/>
                <a:t>, </a:t>
              </a:r>
              <a:r>
                <a:rPr lang="de-AT" sz="1200" i="1" smtClean="0"/>
                <a:t>d</a:t>
              </a:r>
              <a:r>
                <a:rPr lang="de-AT" sz="1200" smtClean="0"/>
                <a:t>, </a:t>
              </a:r>
              <a:r>
                <a:rPr lang="de-AT" sz="1200" i="1" smtClean="0"/>
                <a:t>e</a:t>
              </a:r>
            </a:p>
            <a:p>
              <a:pPr algn="ctr"/>
              <a:r>
                <a:rPr lang="de-AT" sz="1200" smtClean="0"/>
                <a:t>wird freigegeben</a:t>
              </a:r>
              <a:endParaRPr lang="de-AT" sz="120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17630" y="6120825"/>
            <a:ext cx="7276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Mit </a:t>
            </a:r>
            <a:r>
              <a:rPr lang="de-AT" i="1" smtClean="0"/>
              <a:t>new</a:t>
            </a:r>
            <a:r>
              <a:rPr lang="de-AT" smtClean="0"/>
              <a:t> angelegte Objekte </a:t>
            </a:r>
            <a:r>
              <a:rPr lang="de-AT"/>
              <a:t>(z.B. Arrays) liegen am </a:t>
            </a:r>
            <a:r>
              <a:rPr lang="de-AT">
                <a:solidFill>
                  <a:schemeClr val="accent2"/>
                </a:solidFill>
              </a:rPr>
              <a:t>Heap</a:t>
            </a:r>
            <a:r>
              <a:rPr lang="de-AT"/>
              <a:t>, </a:t>
            </a:r>
            <a:r>
              <a:rPr lang="de-AT" smtClean="0"/>
              <a:t>der </a:t>
            </a:r>
            <a:r>
              <a:rPr lang="de-AT"/>
              <a:t>vom Garbage Collector </a:t>
            </a:r>
            <a:endParaRPr lang="de-AT" smtClean="0"/>
          </a:p>
          <a:p>
            <a:r>
              <a:rPr lang="de-AT" smtClean="0"/>
              <a:t>verwaltet wird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9496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96BFEF-DB18-43BE-A4B6-5E1859BE3D0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e-DE" altLang="en-US" sz="140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Summe einer Zahlenfolge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798513" y="1738313"/>
            <a:ext cx="3228975" cy="264953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Wrong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6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static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add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x)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 sum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sum = sum + x;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6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public static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(String[] arg)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add(1); add(2); add(3);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Out.println("sum = " + sum);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169995" name="Group 11"/>
          <p:cNvGrpSpPr>
            <a:grpSpLocks/>
          </p:cNvGrpSpPr>
          <p:nvPr/>
        </p:nvGrpSpPr>
        <p:grpSpPr bwMode="auto">
          <a:xfrm>
            <a:off x="4611688" y="1219200"/>
            <a:ext cx="3278187" cy="3168650"/>
            <a:chOff x="2905" y="768"/>
            <a:chExt cx="2065" cy="1996"/>
          </a:xfrm>
        </p:grpSpPr>
        <p:sp>
          <p:nvSpPr>
            <p:cNvPr id="17417" name="Text Box 5"/>
            <p:cNvSpPr txBox="1">
              <a:spLocks noChangeArrowheads="1"/>
            </p:cNvSpPr>
            <p:nvPr/>
          </p:nvSpPr>
          <p:spPr bwMode="auto">
            <a:xfrm>
              <a:off x="2905" y="1104"/>
              <a:ext cx="2065" cy="166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Correct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static int sum = 0;</a:t>
              </a:r>
            </a:p>
            <a:p>
              <a:pPr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endPara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static void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add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(int x)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sum = sum + x;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public static void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main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(String[] arg)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add(1); add(2); add(3);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Out.println("sum = " + sum);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7418" name="Text Box 7"/>
            <p:cNvSpPr txBox="1">
              <a:spLocks noChangeArrowheads="1"/>
            </p:cNvSpPr>
            <p:nvPr/>
          </p:nvSpPr>
          <p:spPr bwMode="auto">
            <a:xfrm>
              <a:off x="3542" y="768"/>
              <a:ext cx="62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/>
                <a:t>richtig!</a:t>
              </a:r>
            </a:p>
          </p:txBody>
        </p:sp>
      </p:grpSp>
      <p:grpSp>
        <p:nvGrpSpPr>
          <p:cNvPr id="169994" name="Group 10"/>
          <p:cNvGrpSpPr>
            <a:grpSpLocks/>
          </p:cNvGrpSpPr>
          <p:nvPr/>
        </p:nvGrpSpPr>
        <p:grpSpPr bwMode="auto">
          <a:xfrm>
            <a:off x="798513" y="1233488"/>
            <a:ext cx="3597275" cy="4251325"/>
            <a:chOff x="518" y="777"/>
            <a:chExt cx="2266" cy="2678"/>
          </a:xfrm>
        </p:grpSpPr>
        <p:sp>
          <p:nvSpPr>
            <p:cNvPr id="17415" name="Text Box 6"/>
            <p:cNvSpPr txBox="1">
              <a:spLocks noChangeArrowheads="1"/>
            </p:cNvSpPr>
            <p:nvPr/>
          </p:nvSpPr>
          <p:spPr bwMode="auto">
            <a:xfrm>
              <a:off x="1251" y="777"/>
              <a:ext cx="5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/>
                <a:t>falsch!</a:t>
              </a:r>
            </a:p>
          </p:txBody>
        </p:sp>
        <p:sp>
          <p:nvSpPr>
            <p:cNvPr id="17416" name="Text Box 8"/>
            <p:cNvSpPr txBox="1">
              <a:spLocks noChangeArrowheads="1"/>
            </p:cNvSpPr>
            <p:nvPr/>
          </p:nvSpPr>
          <p:spPr bwMode="auto">
            <a:xfrm>
              <a:off x="518" y="2904"/>
              <a:ext cx="2266" cy="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 i="1"/>
                <a:t>sum</a:t>
              </a:r>
              <a:r>
                <a:rPr lang="de-AT" altLang="en-US" sz="1600"/>
                <a:t> ist in </a:t>
              </a:r>
              <a:r>
                <a:rPr lang="de-AT" altLang="en-US" sz="1600" i="1"/>
                <a:t>main</a:t>
              </a:r>
              <a:r>
                <a:rPr lang="de-AT" altLang="en-US" sz="1600"/>
                <a:t> nicht sichtbar</a:t>
              </a:r>
            </a:p>
            <a:p>
              <a:r>
                <a:rPr lang="de-AT" altLang="en-US" sz="1600" i="1"/>
                <a:t>sum</a:t>
              </a:r>
              <a:r>
                <a:rPr lang="de-AT" altLang="en-US" sz="1600"/>
                <a:t> wird bei jedem Aufruf von </a:t>
              </a:r>
              <a:r>
                <a:rPr lang="de-AT" altLang="en-US" sz="1600" i="1"/>
                <a:t>add</a:t>
              </a:r>
              <a:r>
                <a:rPr lang="de-AT" altLang="en-US" sz="1600"/>
                <a:t/>
              </a:r>
              <a:br>
                <a:rPr lang="de-AT" altLang="en-US" sz="1600"/>
              </a:br>
              <a:r>
                <a:rPr lang="de-AT" altLang="en-US" sz="1600"/>
                <a:t>neu angelegt (alter Wert geht verloren)</a:t>
              </a:r>
            </a:p>
          </p:txBody>
        </p:sp>
      </p:grp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535270" y="4610101"/>
            <a:ext cx="3597275" cy="88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 sz="1600" i="1"/>
              <a:t>sum</a:t>
            </a:r>
            <a:r>
              <a:rPr lang="de-AT" altLang="en-US" sz="1600"/>
              <a:t> ist in </a:t>
            </a:r>
            <a:r>
              <a:rPr lang="de-AT" altLang="en-US" sz="1600" i="1"/>
              <a:t>main</a:t>
            </a:r>
            <a:r>
              <a:rPr lang="de-AT" altLang="en-US" sz="1600"/>
              <a:t> </a:t>
            </a:r>
            <a:r>
              <a:rPr lang="de-AT" altLang="en-US" sz="1600" smtClean="0"/>
              <a:t>und </a:t>
            </a:r>
            <a:r>
              <a:rPr lang="de-AT" altLang="en-US" sz="1600" i="1" smtClean="0"/>
              <a:t>add</a:t>
            </a:r>
            <a:r>
              <a:rPr lang="de-AT" altLang="en-US" sz="1600" smtClean="0"/>
              <a:t> sichtbar</a:t>
            </a:r>
            <a:endParaRPr lang="de-AT" altLang="en-US" sz="1600"/>
          </a:p>
          <a:p>
            <a:r>
              <a:rPr lang="de-AT" altLang="en-US" sz="1600" i="1"/>
              <a:t>sum</a:t>
            </a:r>
            <a:r>
              <a:rPr lang="de-AT" altLang="en-US" sz="1600"/>
              <a:t> </a:t>
            </a:r>
            <a:r>
              <a:rPr lang="de-AT" altLang="en-US" sz="1600" smtClean="0"/>
              <a:t>bleibt während der gesamten</a:t>
            </a:r>
            <a:br>
              <a:rPr lang="de-AT" altLang="en-US" sz="1600" smtClean="0"/>
            </a:br>
            <a:r>
              <a:rPr lang="de-AT" altLang="en-US" sz="1600" smtClean="0"/>
              <a:t>Programmausführung erhalten</a:t>
            </a:r>
            <a:endParaRPr lang="de-AT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1F63E7-AC50-40B5-82AF-316B1CF2E82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e-DE" altLang="en-US" sz="1400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Lokalität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e-AT" altLang="en-US" sz="1800" smtClean="0"/>
              <a:t>Variablen möglichst lokal deklarieren, nicht als globale Variablen.</a:t>
            </a:r>
          </a:p>
          <a:p>
            <a:pPr>
              <a:buFontTx/>
              <a:buNone/>
            </a:pPr>
            <a:endParaRPr lang="de-AT" altLang="en-US" smtClean="0"/>
          </a:p>
          <a:p>
            <a:pPr>
              <a:buFontTx/>
              <a:buNone/>
            </a:pPr>
            <a:r>
              <a:rPr lang="de-AT" altLang="en-US" sz="1800" b="1" smtClean="0"/>
              <a:t>Vorteile</a:t>
            </a:r>
          </a:p>
          <a:p>
            <a:pPr>
              <a:spcBef>
                <a:spcPct val="60000"/>
              </a:spcBef>
            </a:pPr>
            <a:r>
              <a:rPr lang="de-AT" altLang="en-US" sz="1800" smtClean="0">
                <a:solidFill>
                  <a:schemeClr val="accent2"/>
                </a:solidFill>
              </a:rPr>
              <a:t>Flexibilität</a:t>
            </a:r>
            <a:br>
              <a:rPr lang="de-AT" altLang="en-US" sz="1800" smtClean="0">
                <a:solidFill>
                  <a:schemeClr val="accent2"/>
                </a:solidFill>
              </a:rPr>
            </a:br>
            <a:r>
              <a:rPr lang="de-AT" altLang="en-US" sz="1800" smtClean="0"/>
              <a:t>Andere Methoden können gleichnamige Variablen deklarieren</a:t>
            </a:r>
          </a:p>
          <a:p>
            <a:pPr>
              <a:spcBef>
                <a:spcPct val="60000"/>
              </a:spcBef>
            </a:pPr>
            <a:r>
              <a:rPr lang="de-AT" altLang="en-US" sz="1800" smtClean="0">
                <a:solidFill>
                  <a:schemeClr val="accent2"/>
                </a:solidFill>
              </a:rPr>
              <a:t>Übersichtlichkeit</a:t>
            </a:r>
            <a:r>
              <a:rPr lang="de-AT" altLang="en-US" smtClean="0"/>
              <a:t/>
            </a:r>
            <a:br>
              <a:rPr lang="de-AT" altLang="en-US" smtClean="0"/>
            </a:br>
            <a:r>
              <a:rPr lang="de-AT" altLang="en-US" sz="1600" smtClean="0"/>
              <a:t>Deklaration und Benutzung liegen nahe beisammen</a:t>
            </a:r>
          </a:p>
          <a:p>
            <a:pPr>
              <a:spcBef>
                <a:spcPct val="60000"/>
              </a:spcBef>
            </a:pPr>
            <a:r>
              <a:rPr lang="de-AT" altLang="en-US" sz="1800" smtClean="0">
                <a:solidFill>
                  <a:schemeClr val="accent2"/>
                </a:solidFill>
              </a:rPr>
              <a:t>Sicherheit</a:t>
            </a:r>
            <a:r>
              <a:rPr lang="de-AT" altLang="en-US" smtClean="0"/>
              <a:t/>
            </a:r>
            <a:br>
              <a:rPr lang="de-AT" altLang="en-US" smtClean="0"/>
            </a:br>
            <a:r>
              <a:rPr lang="de-AT" altLang="en-US" sz="1600" smtClean="0"/>
              <a:t>Lokale Variablen können nicht durch andere Methoden zerstört werden</a:t>
            </a:r>
          </a:p>
          <a:p>
            <a:pPr>
              <a:spcBef>
                <a:spcPct val="60000"/>
              </a:spcBef>
            </a:pPr>
            <a:r>
              <a:rPr lang="de-AT" altLang="en-US" sz="1800" smtClean="0">
                <a:solidFill>
                  <a:schemeClr val="accent2"/>
                </a:solidFill>
              </a:rPr>
              <a:t>Effizienz</a:t>
            </a:r>
            <a:r>
              <a:rPr lang="de-AT" altLang="en-US" smtClean="0"/>
              <a:t/>
            </a:r>
            <a:br>
              <a:rPr lang="de-AT" altLang="en-US" smtClean="0"/>
            </a:br>
            <a:r>
              <a:rPr lang="de-AT" altLang="en-US" sz="1600" smtClean="0"/>
              <a:t>Zugriff auf lokale Variablen ist oft schneller als Zugriff auf globale Variablen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D7122E-F906-4418-9068-3B9FB4006D0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de-DE" altLang="en-US" sz="1400" smtClean="0"/>
          </a:p>
        </p:txBody>
      </p:sp>
      <p:sp>
        <p:nvSpPr>
          <p:cNvPr id="19459" name="Rectangle 34"/>
          <p:cNvSpPr>
            <a:spLocks noChangeArrowheads="1"/>
          </p:cNvSpPr>
          <p:nvPr/>
        </p:nvSpPr>
        <p:spPr bwMode="auto">
          <a:xfrm>
            <a:off x="914400" y="2286000"/>
            <a:ext cx="2209800" cy="2782888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460" name="Rectangle 35"/>
          <p:cNvSpPr>
            <a:spLocks noChangeArrowheads="1"/>
          </p:cNvSpPr>
          <p:nvPr/>
        </p:nvSpPr>
        <p:spPr bwMode="auto">
          <a:xfrm>
            <a:off x="1200150" y="2662238"/>
            <a:ext cx="1690688" cy="714375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461" name="Rectangle 36"/>
          <p:cNvSpPr>
            <a:spLocks noChangeArrowheads="1"/>
          </p:cNvSpPr>
          <p:nvPr/>
        </p:nvSpPr>
        <p:spPr bwMode="auto">
          <a:xfrm>
            <a:off x="1200150" y="3860800"/>
            <a:ext cx="1690688" cy="900113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4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Sichtbarkeitsbereich von Namen</a:t>
            </a:r>
          </a:p>
        </p:txBody>
      </p:sp>
      <p:sp>
        <p:nvSpPr>
          <p:cNvPr id="19463" name="Text Box 4"/>
          <p:cNvSpPr txBox="1">
            <a:spLocks noChangeArrowheads="1"/>
          </p:cNvSpPr>
          <p:nvPr/>
        </p:nvSpPr>
        <p:spPr bwMode="auto">
          <a:xfrm>
            <a:off x="752475" y="1233488"/>
            <a:ext cx="64833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Programmstück, in dem auf diesen Namen zugegriffen werden kann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(auch </a:t>
            </a:r>
            <a:r>
              <a:rPr lang="de-AT" altLang="en-US" sz="1600" i="1"/>
              <a:t>Gültigkeitsbereich</a:t>
            </a:r>
            <a:r>
              <a:rPr lang="de-AT" altLang="en-US" sz="1600"/>
              <a:t> oder </a:t>
            </a:r>
            <a:r>
              <a:rPr lang="de-AT" altLang="en-US" sz="1600" i="1"/>
              <a:t>Scope</a:t>
            </a:r>
            <a:r>
              <a:rPr lang="de-AT" altLang="en-US" sz="1600"/>
              <a:t> des Namens genannt)</a:t>
            </a:r>
          </a:p>
        </p:txBody>
      </p:sp>
      <p:sp>
        <p:nvSpPr>
          <p:cNvPr id="19464" name="Text Box 5"/>
          <p:cNvSpPr txBox="1">
            <a:spLocks noChangeArrowheads="1"/>
          </p:cNvSpPr>
          <p:nvPr/>
        </p:nvSpPr>
        <p:spPr bwMode="auto">
          <a:xfrm>
            <a:off x="974725" y="2347913"/>
            <a:ext cx="1916113" cy="272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static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static int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static int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static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(int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int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9465" name="Line 6"/>
          <p:cNvSpPr>
            <a:spLocks noChangeShapeType="1"/>
          </p:cNvSpPr>
          <p:nvPr/>
        </p:nvSpPr>
        <p:spPr bwMode="auto">
          <a:xfrm>
            <a:off x="3352800" y="2581275"/>
            <a:ext cx="0" cy="2478088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9466" name="Line 7"/>
          <p:cNvSpPr>
            <a:spLocks noChangeShapeType="1"/>
          </p:cNvSpPr>
          <p:nvPr/>
        </p:nvSpPr>
        <p:spPr bwMode="auto">
          <a:xfrm>
            <a:off x="3276600" y="5059363"/>
            <a:ext cx="1524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9467" name="Line 9"/>
          <p:cNvSpPr>
            <a:spLocks noChangeShapeType="1"/>
          </p:cNvSpPr>
          <p:nvPr/>
        </p:nvSpPr>
        <p:spPr bwMode="auto">
          <a:xfrm>
            <a:off x="3657600" y="2571750"/>
            <a:ext cx="0" cy="2487613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9468" name="Line 10"/>
          <p:cNvSpPr>
            <a:spLocks noChangeShapeType="1"/>
          </p:cNvSpPr>
          <p:nvPr/>
        </p:nvSpPr>
        <p:spPr bwMode="auto">
          <a:xfrm>
            <a:off x="3581400" y="5059363"/>
            <a:ext cx="1524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9469" name="Line 14"/>
          <p:cNvSpPr>
            <a:spLocks noChangeShapeType="1"/>
          </p:cNvSpPr>
          <p:nvPr/>
        </p:nvSpPr>
        <p:spPr bwMode="auto">
          <a:xfrm>
            <a:off x="3276600" y="2571750"/>
            <a:ext cx="1524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9470" name="Line 17"/>
          <p:cNvSpPr>
            <a:spLocks noChangeShapeType="1"/>
          </p:cNvSpPr>
          <p:nvPr/>
        </p:nvSpPr>
        <p:spPr bwMode="auto">
          <a:xfrm>
            <a:off x="3581400" y="2571750"/>
            <a:ext cx="1524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9471" name="Text Box 31"/>
          <p:cNvSpPr txBox="1">
            <a:spLocks noChangeArrowheads="1"/>
          </p:cNvSpPr>
          <p:nvPr/>
        </p:nvSpPr>
        <p:spPr bwMode="auto">
          <a:xfrm>
            <a:off x="3225800" y="2266950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x</a:t>
            </a:r>
          </a:p>
        </p:txBody>
      </p:sp>
      <p:grpSp>
        <p:nvGrpSpPr>
          <p:cNvPr id="171056" name="Group 48"/>
          <p:cNvGrpSpPr>
            <a:grpSpLocks/>
          </p:cNvGrpSpPr>
          <p:nvPr/>
        </p:nvGrpSpPr>
        <p:grpSpPr bwMode="auto">
          <a:xfrm>
            <a:off x="4945063" y="2147888"/>
            <a:ext cx="3760787" cy="1258887"/>
            <a:chOff x="3302" y="1353"/>
            <a:chExt cx="2369" cy="793"/>
          </a:xfrm>
        </p:grpSpPr>
        <p:sp>
          <p:nvSpPr>
            <p:cNvPr id="19489" name="Text Box 37"/>
            <p:cNvSpPr txBox="1">
              <a:spLocks noChangeArrowheads="1"/>
            </p:cNvSpPr>
            <p:nvPr/>
          </p:nvSpPr>
          <p:spPr bwMode="auto">
            <a:xfrm>
              <a:off x="3302" y="1353"/>
              <a:ext cx="132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Sichtbarkeitsregeln</a:t>
              </a:r>
            </a:p>
          </p:txBody>
        </p:sp>
        <p:sp>
          <p:nvSpPr>
            <p:cNvPr id="19490" name="Text Box 38"/>
            <p:cNvSpPr txBox="1">
              <a:spLocks noChangeArrowheads="1"/>
            </p:cNvSpPr>
            <p:nvPr/>
          </p:nvSpPr>
          <p:spPr bwMode="auto">
            <a:xfrm>
              <a:off x="3302" y="1623"/>
              <a:ext cx="236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92100" indent="-2921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AutoNum type="arabicPeriod"/>
              </a:pPr>
              <a:r>
                <a:rPr lang="de-AT" altLang="en-US" sz="1600"/>
                <a:t>Ein Name darf in einem Block nicht</a:t>
              </a:r>
              <a:br>
                <a:rPr lang="de-AT" altLang="en-US" sz="1600"/>
              </a:br>
              <a:r>
                <a:rPr lang="de-AT" altLang="en-US" sz="1600"/>
                <a:t>mehrmals deklariert werden (auch nicht</a:t>
              </a:r>
              <a:br>
                <a:rPr lang="de-AT" altLang="en-US" sz="1600"/>
              </a:br>
              <a:r>
                <a:rPr lang="de-AT" altLang="en-US" sz="1600"/>
                <a:t>in geschachtelten Anweisungsblöcken).</a:t>
              </a:r>
            </a:p>
          </p:txBody>
        </p:sp>
      </p:grpSp>
      <p:sp>
        <p:nvSpPr>
          <p:cNvPr id="19482" name="Text Box 46"/>
          <p:cNvSpPr txBox="1">
            <a:spLocks noChangeArrowheads="1"/>
          </p:cNvSpPr>
          <p:nvPr/>
        </p:nvSpPr>
        <p:spPr bwMode="auto">
          <a:xfrm>
            <a:off x="3530600" y="2266950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866900" y="3689350"/>
            <a:ext cx="2613025" cy="1071563"/>
            <a:chOff x="1866900" y="3689350"/>
            <a:chExt cx="2613025" cy="1071563"/>
          </a:xfrm>
        </p:grpSpPr>
        <p:sp>
          <p:nvSpPr>
            <p:cNvPr id="19473" name="Line 18"/>
            <p:cNvSpPr>
              <a:spLocks noChangeShapeType="1"/>
            </p:cNvSpPr>
            <p:nvPr/>
          </p:nvSpPr>
          <p:spPr bwMode="auto">
            <a:xfrm>
              <a:off x="3962400" y="3994150"/>
              <a:ext cx="0" cy="765175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474" name="Line 19"/>
            <p:cNvSpPr>
              <a:spLocks noChangeShapeType="1"/>
            </p:cNvSpPr>
            <p:nvPr/>
          </p:nvSpPr>
          <p:spPr bwMode="auto">
            <a:xfrm>
              <a:off x="3886200" y="4759325"/>
              <a:ext cx="152400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475" name="Line 20"/>
            <p:cNvSpPr>
              <a:spLocks noChangeShapeType="1"/>
            </p:cNvSpPr>
            <p:nvPr/>
          </p:nvSpPr>
          <p:spPr bwMode="auto">
            <a:xfrm>
              <a:off x="3886200" y="3994150"/>
              <a:ext cx="152400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476" name="Line 21"/>
            <p:cNvSpPr>
              <a:spLocks noChangeShapeType="1"/>
            </p:cNvSpPr>
            <p:nvPr/>
          </p:nvSpPr>
          <p:spPr bwMode="auto">
            <a:xfrm>
              <a:off x="4267200" y="4203700"/>
              <a:ext cx="0" cy="555625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477" name="Line 22"/>
            <p:cNvSpPr>
              <a:spLocks noChangeShapeType="1"/>
            </p:cNvSpPr>
            <p:nvPr/>
          </p:nvSpPr>
          <p:spPr bwMode="auto">
            <a:xfrm>
              <a:off x="4191000" y="4759325"/>
              <a:ext cx="152400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478" name="Line 23"/>
            <p:cNvSpPr>
              <a:spLocks noChangeShapeType="1"/>
            </p:cNvSpPr>
            <p:nvPr/>
          </p:nvSpPr>
          <p:spPr bwMode="auto">
            <a:xfrm>
              <a:off x="4191000" y="4203700"/>
              <a:ext cx="152400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479" name="Text Box 27"/>
            <p:cNvSpPr txBox="1">
              <a:spLocks noChangeArrowheads="1"/>
            </p:cNvSpPr>
            <p:nvPr/>
          </p:nvSpPr>
          <p:spPr bwMode="auto">
            <a:xfrm>
              <a:off x="4114800" y="3898900"/>
              <a:ext cx="28575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chemeClr val="accent2"/>
                  </a:solidFill>
                </a:rPr>
                <a:t>x</a:t>
              </a:r>
            </a:p>
          </p:txBody>
        </p:sp>
        <p:sp>
          <p:nvSpPr>
            <p:cNvPr id="19480" name="Text Box 30"/>
            <p:cNvSpPr txBox="1">
              <a:spLocks noChangeArrowheads="1"/>
            </p:cNvSpPr>
            <p:nvPr/>
          </p:nvSpPr>
          <p:spPr bwMode="auto">
            <a:xfrm>
              <a:off x="3810000" y="3689350"/>
              <a:ext cx="27463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chemeClr val="accent2"/>
                  </a:solidFill>
                </a:rPr>
                <a:t>z</a:t>
              </a:r>
            </a:p>
          </p:txBody>
        </p:sp>
        <p:sp>
          <p:nvSpPr>
            <p:cNvPr id="19481" name="Line 39"/>
            <p:cNvSpPr>
              <a:spLocks noChangeShapeType="1"/>
            </p:cNvSpPr>
            <p:nvPr/>
          </p:nvSpPr>
          <p:spPr bwMode="auto">
            <a:xfrm>
              <a:off x="3352800" y="4214813"/>
              <a:ext cx="0" cy="5461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cxnSp>
          <p:nvCxnSpPr>
            <p:cNvPr id="3" name="Straight Connector 2"/>
            <p:cNvCxnSpPr/>
            <p:nvPr/>
          </p:nvCxnSpPr>
          <p:spPr bwMode="auto">
            <a:xfrm>
              <a:off x="1866900" y="4205288"/>
              <a:ext cx="261302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2781300" y="3995738"/>
              <a:ext cx="169862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2781300" y="4760913"/>
              <a:ext cx="169862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45063" y="4593531"/>
            <a:ext cx="35353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69875" indent="-26987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/>
              <a:t>3.</a:t>
            </a:r>
            <a:r>
              <a:rPr lang="de-AT" altLang="en-US" sz="1600"/>
              <a:t>	Auf Klassenebene deklarierte Namen</a:t>
            </a:r>
            <a:br>
              <a:rPr lang="de-AT" altLang="en-US" sz="1600"/>
            </a:br>
            <a:r>
              <a:rPr lang="de-AT" altLang="en-US" sz="1600"/>
              <a:t>sind in allen Methoden der Klasse</a:t>
            </a:r>
            <a:br>
              <a:rPr lang="de-AT" altLang="en-US" sz="1600"/>
            </a:br>
            <a:r>
              <a:rPr lang="de-AT" altLang="en-US" sz="1600"/>
              <a:t>sichtbar.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945063" y="3465513"/>
            <a:ext cx="39405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69875" indent="-26987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/>
              <a:t>2.</a:t>
            </a:r>
            <a:r>
              <a:rPr lang="de-AT" altLang="en-US" sz="1600"/>
              <a:t>	Der Sichtbarkeitsbereich eines lokalen</a:t>
            </a:r>
            <a:br>
              <a:rPr lang="de-AT" altLang="en-US" sz="1600"/>
            </a:br>
            <a:r>
              <a:rPr lang="de-AT" altLang="en-US" sz="1600"/>
              <a:t>Namens beginnt bei seiner Deklaration </a:t>
            </a:r>
            <a:br>
              <a:rPr lang="de-AT" altLang="en-US" sz="1600"/>
            </a:br>
            <a:r>
              <a:rPr lang="de-AT" altLang="en-US" sz="1600"/>
              <a:t>und geht bis zum Ende </a:t>
            </a:r>
            <a:r>
              <a:rPr lang="de-AT" altLang="en-US" sz="1600" smtClean="0"/>
              <a:t>des deklarierenden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</a:t>
            </a:r>
            <a:r>
              <a:rPr lang="de-AT" altLang="en-US" sz="1600" smtClean="0"/>
              <a:t>Blocks.</a:t>
            </a:r>
            <a:endParaRPr lang="de-AT" altLang="en-US" sz="160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945063" y="5481808"/>
            <a:ext cx="39100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69875" indent="-26987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/>
              <a:t>4.</a:t>
            </a:r>
            <a:r>
              <a:rPr lang="de-AT" altLang="en-US" sz="1600"/>
              <a:t>	Lokale Namen verdecken </a:t>
            </a:r>
            <a:r>
              <a:rPr lang="de-AT" altLang="en-US" sz="1600" smtClean="0"/>
              <a:t>gleiche Namen</a:t>
            </a:r>
            <a:r>
              <a:rPr lang="de-AT" altLang="en-US" sz="1600"/>
              <a:t>,</a:t>
            </a:r>
            <a:br>
              <a:rPr lang="de-AT" altLang="en-US" sz="1600"/>
            </a:br>
            <a:r>
              <a:rPr lang="de-AT" altLang="en-US" sz="1600"/>
              <a:t>die auf Klassenebene deklariert sind.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728535-4649-4EDC-8C6C-265FDDCF7834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e-DE" altLang="en-US" sz="1400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 zu den Sichtbarkeitsregeln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524000" y="1209857"/>
            <a:ext cx="6177023" cy="508476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2279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2279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2279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2279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static int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= 0;	//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globales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public static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(String[] arg)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int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= 1;	// lokales x: verdeckt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globales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if (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&gt; 0)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} else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0485" name="Line 6"/>
          <p:cNvSpPr>
            <a:spLocks noChangeShapeType="1"/>
          </p:cNvSpPr>
          <p:nvPr/>
        </p:nvSpPr>
        <p:spPr bwMode="auto">
          <a:xfrm>
            <a:off x="819150" y="1395594"/>
            <a:ext cx="0" cy="1681163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0486" name="Line 8"/>
          <p:cNvSpPr>
            <a:spLocks noChangeShapeType="1"/>
          </p:cNvSpPr>
          <p:nvPr/>
        </p:nvSpPr>
        <p:spPr bwMode="auto">
          <a:xfrm>
            <a:off x="742950" y="3076757"/>
            <a:ext cx="1524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0487" name="Line 11"/>
          <p:cNvSpPr>
            <a:spLocks noChangeShapeType="1"/>
          </p:cNvSpPr>
          <p:nvPr/>
        </p:nvSpPr>
        <p:spPr bwMode="auto">
          <a:xfrm>
            <a:off x="742950" y="1395594"/>
            <a:ext cx="1524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0488" name="Text Box 12"/>
          <p:cNvSpPr txBox="1">
            <a:spLocks noChangeArrowheads="1"/>
          </p:cNvSpPr>
          <p:nvPr/>
        </p:nvSpPr>
        <p:spPr bwMode="auto">
          <a:xfrm>
            <a:off x="685800" y="1090794"/>
            <a:ext cx="27463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0489" name="Line 13"/>
          <p:cNvSpPr>
            <a:spLocks noChangeShapeType="1"/>
          </p:cNvSpPr>
          <p:nvPr/>
        </p:nvSpPr>
        <p:spPr bwMode="auto">
          <a:xfrm>
            <a:off x="1066800" y="3076757"/>
            <a:ext cx="0" cy="2490787"/>
          </a:xfrm>
          <a:prstGeom prst="line">
            <a:avLst/>
          </a:prstGeom>
          <a:noFill/>
          <a:ln w="63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0490" name="Line 14"/>
          <p:cNvSpPr>
            <a:spLocks noChangeShapeType="1"/>
          </p:cNvSpPr>
          <p:nvPr/>
        </p:nvSpPr>
        <p:spPr bwMode="auto">
          <a:xfrm>
            <a:off x="990600" y="5567544"/>
            <a:ext cx="152400" cy="0"/>
          </a:xfrm>
          <a:prstGeom prst="line">
            <a:avLst/>
          </a:prstGeom>
          <a:noFill/>
          <a:ln w="63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0491" name="Line 15"/>
          <p:cNvSpPr>
            <a:spLocks noChangeShapeType="1"/>
          </p:cNvSpPr>
          <p:nvPr/>
        </p:nvSpPr>
        <p:spPr bwMode="auto">
          <a:xfrm>
            <a:off x="990600" y="3076757"/>
            <a:ext cx="152400" cy="0"/>
          </a:xfrm>
          <a:prstGeom prst="line">
            <a:avLst/>
          </a:prstGeom>
          <a:noFill/>
          <a:ln w="63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0492" name="Text Box 16"/>
          <p:cNvSpPr txBox="1">
            <a:spLocks noChangeArrowheads="1"/>
          </p:cNvSpPr>
          <p:nvPr/>
        </p:nvSpPr>
        <p:spPr bwMode="auto">
          <a:xfrm>
            <a:off x="930275" y="2771957"/>
            <a:ext cx="2730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162050" y="3737157"/>
            <a:ext cx="5546415" cy="1228725"/>
            <a:chOff x="1162050" y="3809040"/>
            <a:chExt cx="5545902" cy="1227886"/>
          </a:xfrm>
        </p:grpSpPr>
        <p:sp>
          <p:nvSpPr>
            <p:cNvPr id="20499" name="Line 17"/>
            <p:cNvSpPr>
              <a:spLocks noChangeShapeType="1"/>
            </p:cNvSpPr>
            <p:nvPr/>
          </p:nvSpPr>
          <p:spPr bwMode="auto">
            <a:xfrm flipH="1">
              <a:off x="1295399" y="4102266"/>
              <a:ext cx="1" cy="345316"/>
            </a:xfrm>
            <a:prstGeom prst="line">
              <a:avLst/>
            </a:prstGeom>
            <a:noFill/>
            <a:ln w="635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00" name="Line 18"/>
            <p:cNvSpPr>
              <a:spLocks noChangeShapeType="1"/>
            </p:cNvSpPr>
            <p:nvPr/>
          </p:nvSpPr>
          <p:spPr bwMode="auto">
            <a:xfrm>
              <a:off x="1219200" y="4447582"/>
              <a:ext cx="152400" cy="0"/>
            </a:xfrm>
            <a:prstGeom prst="line">
              <a:avLst/>
            </a:prstGeom>
            <a:noFill/>
            <a:ln w="635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01" name="Line 19"/>
            <p:cNvSpPr>
              <a:spLocks noChangeShapeType="1"/>
            </p:cNvSpPr>
            <p:nvPr/>
          </p:nvSpPr>
          <p:spPr bwMode="auto">
            <a:xfrm>
              <a:off x="1219200" y="4102266"/>
              <a:ext cx="152400" cy="0"/>
            </a:xfrm>
            <a:prstGeom prst="line">
              <a:avLst/>
            </a:prstGeom>
            <a:noFill/>
            <a:ln w="635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02" name="Text Box 20"/>
            <p:cNvSpPr txBox="1">
              <a:spLocks noChangeArrowheads="1"/>
            </p:cNvSpPr>
            <p:nvPr/>
          </p:nvSpPr>
          <p:spPr bwMode="auto">
            <a:xfrm>
              <a:off x="1162050" y="3809040"/>
              <a:ext cx="27443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99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</a:p>
          </p:txBody>
        </p:sp>
        <p:sp>
          <p:nvSpPr>
            <p:cNvPr id="20503" name="Line 21"/>
            <p:cNvSpPr>
              <a:spLocks noChangeShapeType="1"/>
            </p:cNvSpPr>
            <p:nvPr/>
          </p:nvSpPr>
          <p:spPr bwMode="auto">
            <a:xfrm>
              <a:off x="1295400" y="4676179"/>
              <a:ext cx="0" cy="360747"/>
            </a:xfrm>
            <a:prstGeom prst="line">
              <a:avLst/>
            </a:prstGeom>
            <a:noFill/>
            <a:ln w="635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04" name="Line 22"/>
            <p:cNvSpPr>
              <a:spLocks noChangeShapeType="1"/>
            </p:cNvSpPr>
            <p:nvPr/>
          </p:nvSpPr>
          <p:spPr bwMode="auto">
            <a:xfrm>
              <a:off x="1219200" y="5036926"/>
              <a:ext cx="152400" cy="0"/>
            </a:xfrm>
            <a:prstGeom prst="line">
              <a:avLst/>
            </a:prstGeom>
            <a:noFill/>
            <a:ln w="635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05" name="Line 23"/>
            <p:cNvSpPr>
              <a:spLocks noChangeShapeType="1"/>
            </p:cNvSpPr>
            <p:nvPr/>
          </p:nvSpPr>
          <p:spPr bwMode="auto">
            <a:xfrm>
              <a:off x="1219200" y="4676179"/>
              <a:ext cx="152400" cy="0"/>
            </a:xfrm>
            <a:prstGeom prst="line">
              <a:avLst/>
            </a:prstGeom>
            <a:noFill/>
            <a:ln w="635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06" name="Text Box 24"/>
            <p:cNvSpPr txBox="1">
              <a:spLocks noChangeArrowheads="1"/>
            </p:cNvSpPr>
            <p:nvPr/>
          </p:nvSpPr>
          <p:spPr bwMode="auto">
            <a:xfrm>
              <a:off x="1162050" y="4402243"/>
              <a:ext cx="30809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99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y'</a:t>
              </a:r>
            </a:p>
          </p:txBody>
        </p:sp>
        <p:sp>
          <p:nvSpPr>
            <p:cNvPr id="20507" name="Text Box 4"/>
            <p:cNvSpPr txBox="1">
              <a:spLocks noChangeArrowheads="1"/>
            </p:cNvSpPr>
            <p:nvPr/>
          </p:nvSpPr>
          <p:spPr bwMode="auto">
            <a:xfrm>
              <a:off x="1523999" y="3936490"/>
              <a:ext cx="5183953" cy="106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	int </a:t>
              </a:r>
              <a:r>
                <a:rPr lang="de-AT" altLang="en-US" sz="1400">
                  <a:solidFill>
                    <a:srgbClr val="0099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	...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	int </a:t>
              </a:r>
              <a:r>
                <a:rPr lang="de-AT" altLang="en-US" sz="1400">
                  <a:solidFill>
                    <a:srgbClr val="0099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	// ok, kein Konflikt mit y im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if-Zweig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	...</a:t>
              </a:r>
            </a:p>
          </p:txBody>
        </p:sp>
      </p:grp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900238" y="5065894"/>
            <a:ext cx="54308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2279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2279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2279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2279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2279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for (int </a:t>
            </a:r>
            <a:r>
              <a:rPr lang="de-AT" altLang="en-US" sz="140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= 0; ...) {...}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for (int </a:t>
            </a:r>
            <a:r>
              <a:rPr lang="de-AT" altLang="en-US" sz="140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= 1; ...) {...}	// ok, kein Konflikt mit i aus letzter Schleife</a:t>
            </a:r>
          </a:p>
        </p:txBody>
      </p:sp>
      <p:sp>
        <p:nvSpPr>
          <p:cNvPr id="20496" name="Line 6"/>
          <p:cNvSpPr>
            <a:spLocks noChangeShapeType="1"/>
          </p:cNvSpPr>
          <p:nvPr/>
        </p:nvSpPr>
        <p:spPr bwMode="auto">
          <a:xfrm>
            <a:off x="819150" y="5567544"/>
            <a:ext cx="0" cy="55245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0497" name="Line 8"/>
          <p:cNvSpPr>
            <a:spLocks noChangeShapeType="1"/>
          </p:cNvSpPr>
          <p:nvPr/>
        </p:nvSpPr>
        <p:spPr bwMode="auto">
          <a:xfrm>
            <a:off x="742950" y="6119994"/>
            <a:ext cx="1524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0498" name="Line 8"/>
          <p:cNvSpPr>
            <a:spLocks noChangeShapeType="1"/>
          </p:cNvSpPr>
          <p:nvPr/>
        </p:nvSpPr>
        <p:spPr bwMode="auto">
          <a:xfrm>
            <a:off x="742950" y="5567544"/>
            <a:ext cx="1524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4" name="Rectangle 3"/>
          <p:cNvSpPr/>
          <p:nvPr/>
        </p:nvSpPr>
        <p:spPr bwMode="auto">
          <a:xfrm>
            <a:off x="8170223" y="6366159"/>
            <a:ext cx="287977" cy="33855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6072" y="6366159"/>
            <a:ext cx="78774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Lokale Variablen sollten möglichst </a:t>
            </a:r>
            <a:r>
              <a:rPr lang="de-AT" u="sng" smtClean="0"/>
              <a:t>nicht</a:t>
            </a:r>
            <a:r>
              <a:rPr lang="de-AT" smtClean="0"/>
              <a:t> gleich heißen wie globale Variablen (schlechter Stil)</a:t>
            </a:r>
            <a:endParaRPr lang="de-AT"/>
          </a:p>
        </p:txBody>
      </p:sp>
      <p:sp>
        <p:nvSpPr>
          <p:cNvPr id="5" name="TextBox 4"/>
          <p:cNvSpPr txBox="1"/>
          <p:nvPr/>
        </p:nvSpPr>
        <p:spPr>
          <a:xfrm>
            <a:off x="1524000" y="2702590"/>
            <a:ext cx="3425938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tabLst>
                <a:tab pos="177800" algn="l"/>
                <a:tab pos="355600" algn="l"/>
                <a:tab pos="2244725" algn="l"/>
              </a:tabLst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Out.println(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	</a:t>
            </a:r>
            <a:r>
              <a:rPr lang="de-AT" altLang="en-US" sz="14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// 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gibt 0 </a:t>
            </a:r>
            <a:r>
              <a:rPr lang="de-AT" altLang="en-US" sz="14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endParaRPr lang="de-AT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073608"/>
            <a:ext cx="3425938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tabLst>
                <a:tab pos="177800" algn="l"/>
                <a:tab pos="355600" algn="l"/>
                <a:tab pos="2244725" algn="l"/>
              </a:tabLst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Out.println(</a:t>
            </a:r>
            <a:r>
              <a:rPr lang="de-AT" altLang="en-US" sz="140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	</a:t>
            </a:r>
            <a:r>
              <a:rPr lang="de-AT" altLang="en-US" sz="14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// 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gibt 1 </a:t>
            </a:r>
            <a:r>
              <a:rPr lang="de-AT" altLang="en-US" sz="14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endParaRPr lang="de-AT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524000" y="1513660"/>
            <a:ext cx="3459163" cy="2034773"/>
            <a:chOff x="1524000" y="1513660"/>
            <a:chExt cx="3459163" cy="2034773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1524000" y="1513660"/>
              <a:ext cx="3459163" cy="690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  <a:tab pos="2279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static void P()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Out.println(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);	// gibt 0 aus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31790" y="3262201"/>
              <a:ext cx="832279" cy="286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lnSpc>
                  <a:spcPct val="90000"/>
                </a:lnSpc>
                <a:tabLst>
                  <a:tab pos="177800" algn="l"/>
                  <a:tab pos="355600" algn="l"/>
                  <a:tab pos="2244725" algn="l"/>
                </a:tabLst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P</a:t>
              </a:r>
              <a:r>
                <a:rPr lang="de-AT" altLang="en-US" sz="14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  <a:endPara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551627" y="3657831"/>
            <a:ext cx="5614037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tabLst>
                <a:tab pos="177800" algn="l"/>
                <a:tab pos="355600" algn="l"/>
                <a:tab pos="539750" algn="l"/>
                <a:tab pos="2244725" algn="l"/>
              </a:tabLst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int </a:t>
            </a:r>
            <a:r>
              <a:rPr lang="de-AT" altLang="en-US" sz="1400">
                <a:solidFill>
                  <a:srgbClr val="9966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	</a:t>
            </a:r>
            <a:r>
              <a:rPr lang="de-AT" altLang="en-US" sz="14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// 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Fehler: x ist in main bereits </a:t>
            </a:r>
            <a:r>
              <a:rPr lang="de-AT" altLang="en-US" sz="14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deklariert</a:t>
            </a:r>
            <a:endParaRPr lang="de-AT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  <p:bldP spid="5" grpId="0"/>
      <p:bldP spid="6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715E7F-EFE6-416F-BF5A-413611F84EE4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de-DE" altLang="en-US" sz="1400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Lebensdauer von Variablen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898525" y="1219200"/>
            <a:ext cx="3259226" cy="351480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LifenessDemo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ts val="1600"/>
              </a:lnSpc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static int g;</a:t>
            </a:r>
          </a:p>
          <a:p>
            <a:pPr>
              <a:lnSpc>
                <a:spcPts val="1600"/>
              </a:lnSpc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 void </a:t>
            </a:r>
            <a:r>
              <a:rPr lang="de-AT" altLang="en-US" sz="1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int a;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ts val="1600"/>
              </a:lnSpc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 void </a:t>
            </a:r>
            <a:r>
              <a:rPr lang="de-AT" altLang="en-US" sz="14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int b;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... A(); ... A(); ...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ts val="1600"/>
              </a:lnSpc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static void </a:t>
            </a:r>
            <a:r>
              <a:rPr lang="de-AT" altLang="en-US" sz="1400" b="1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altLang="en-US" sz="1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(String[] arg) {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int m;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... B(); ...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12725" y="5541970"/>
            <a:ext cx="168116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lokale Variablen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(Methoden-Stack)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212725" y="6246820"/>
            <a:ext cx="11631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/>
              <a:t>globale </a:t>
            </a:r>
            <a:r>
              <a:rPr lang="de-AT" altLang="en-US" sz="1600"/>
              <a:t>Var.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1828800" y="6303970"/>
            <a:ext cx="4572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1920875" y="6254758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>
            <a:off x="304800" y="6227770"/>
            <a:ext cx="7078904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643438" y="1662113"/>
            <a:ext cx="2882900" cy="2028825"/>
            <a:chOff x="4643443" y="1662896"/>
            <a:chExt cx="2883584" cy="2027519"/>
          </a:xfrm>
        </p:grpSpPr>
        <p:sp>
          <p:nvSpPr>
            <p:cNvPr id="21523" name="TextBox 1"/>
            <p:cNvSpPr txBox="1">
              <a:spLocks noChangeArrowheads="1"/>
            </p:cNvSpPr>
            <p:nvPr/>
          </p:nvSpPr>
          <p:spPr bwMode="auto">
            <a:xfrm>
              <a:off x="4643443" y="1662896"/>
              <a:ext cx="169617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Lokale Variablen</a:t>
              </a:r>
            </a:p>
          </p:txBody>
        </p:sp>
        <p:sp>
          <p:nvSpPr>
            <p:cNvPr id="21524" name="TextBox 72"/>
            <p:cNvSpPr txBox="1">
              <a:spLocks noChangeArrowheads="1"/>
            </p:cNvSpPr>
            <p:nvPr/>
          </p:nvSpPr>
          <p:spPr bwMode="auto">
            <a:xfrm>
              <a:off x="4995565" y="1998243"/>
              <a:ext cx="238879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leben nur während der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Ausführung ihrer Methode</a:t>
              </a:r>
            </a:p>
          </p:txBody>
        </p:sp>
        <p:sp>
          <p:nvSpPr>
            <p:cNvPr id="21525" name="TextBox 73"/>
            <p:cNvSpPr txBox="1">
              <a:spLocks noChangeArrowheads="1"/>
            </p:cNvSpPr>
            <p:nvPr/>
          </p:nvSpPr>
          <p:spPr bwMode="auto">
            <a:xfrm>
              <a:off x="4643443" y="2770293"/>
              <a:ext cx="1778345" cy="33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 smtClean="0"/>
                <a:t>Globale </a:t>
              </a:r>
              <a:r>
                <a:rPr lang="de-AT" altLang="de-DE" sz="1600" b="1"/>
                <a:t>Variablen</a:t>
              </a:r>
            </a:p>
          </p:txBody>
        </p:sp>
        <p:sp>
          <p:nvSpPr>
            <p:cNvPr id="21526" name="TextBox 74"/>
            <p:cNvSpPr txBox="1">
              <a:spLocks noChangeArrowheads="1"/>
            </p:cNvSpPr>
            <p:nvPr/>
          </p:nvSpPr>
          <p:spPr bwMode="auto">
            <a:xfrm>
              <a:off x="4995565" y="3105640"/>
              <a:ext cx="253146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leben während der gesamten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Programmausführung</a:t>
              </a:r>
            </a:p>
          </p:txBody>
        </p:sp>
      </p:grp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4643438" y="4051300"/>
            <a:ext cx="26717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b="1"/>
              <a:t>Sichtbarkeit </a:t>
            </a:r>
            <a:r>
              <a:rPr lang="de-AT" altLang="de-DE" sz="1600" b="1">
                <a:sym typeface="Symbol" panose="05050102010706020507" pitchFamily="18" charset="2"/>
              </a:rPr>
              <a:t></a:t>
            </a:r>
            <a:r>
              <a:rPr lang="de-AT" altLang="de-DE" sz="1600" b="1"/>
              <a:t> Lebensdauer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63650" y="3943356"/>
            <a:ext cx="1805611" cy="2589225"/>
            <a:chOff x="1263650" y="3943356"/>
            <a:chExt cx="1805611" cy="2589225"/>
          </a:xfrm>
        </p:grpSpPr>
        <p:sp>
          <p:nvSpPr>
            <p:cNvPr id="21577" name="Text Box 11"/>
            <p:cNvSpPr txBox="1">
              <a:spLocks noChangeArrowheads="1"/>
            </p:cNvSpPr>
            <p:nvPr/>
          </p:nvSpPr>
          <p:spPr bwMode="auto">
            <a:xfrm>
              <a:off x="1263650" y="3943356"/>
              <a:ext cx="366713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0000"/>
                  </a:solidFill>
                  <a:sym typeface="Wingdings" panose="05000000000000000000" pitchFamily="2" charset="2"/>
                </a:rPr>
                <a:t></a:t>
              </a:r>
            </a:p>
          </p:txBody>
        </p:sp>
        <p:sp>
          <p:nvSpPr>
            <p:cNvPr id="21578" name="Rectangle 12"/>
            <p:cNvSpPr>
              <a:spLocks noChangeArrowheads="1"/>
            </p:cNvSpPr>
            <p:nvPr/>
          </p:nvSpPr>
          <p:spPr bwMode="auto">
            <a:xfrm>
              <a:off x="2554140" y="6303981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79" name="Text Box 13"/>
            <p:cNvSpPr txBox="1">
              <a:spLocks noChangeArrowheads="1"/>
            </p:cNvSpPr>
            <p:nvPr/>
          </p:nvSpPr>
          <p:spPr bwMode="auto">
            <a:xfrm>
              <a:off x="2643040" y="6250006"/>
              <a:ext cx="269875" cy="276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21580" name="Rectangle 15"/>
            <p:cNvSpPr>
              <a:spLocks noChangeArrowheads="1"/>
            </p:cNvSpPr>
            <p:nvPr/>
          </p:nvSpPr>
          <p:spPr bwMode="auto">
            <a:xfrm>
              <a:off x="2554140" y="5891230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81" name="Text Box 16"/>
            <p:cNvSpPr txBox="1">
              <a:spLocks noChangeArrowheads="1"/>
            </p:cNvSpPr>
            <p:nvPr/>
          </p:nvSpPr>
          <p:spPr bwMode="auto">
            <a:xfrm>
              <a:off x="2630340" y="5853130"/>
              <a:ext cx="312738" cy="276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99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87" name="Text Box 14"/>
            <p:cNvSpPr txBox="1">
              <a:spLocks noChangeArrowheads="1"/>
            </p:cNvSpPr>
            <p:nvPr/>
          </p:nvSpPr>
          <p:spPr bwMode="auto">
            <a:xfrm>
              <a:off x="2554140" y="5035535"/>
              <a:ext cx="411163" cy="396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FF0000"/>
                  </a:solidFill>
                  <a:sym typeface="Wingdings" panose="05000000000000000000" pitchFamily="2" charset="2"/>
                </a:rPr>
                <a:t>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450181" y="4883723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smtClean="0">
                  <a:solidFill>
                    <a:srgbClr val="99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  <a:endParaRPr lang="de-AT" sz="12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63650" y="3043242"/>
            <a:ext cx="2435410" cy="3490924"/>
            <a:chOff x="1263650" y="3043242"/>
            <a:chExt cx="2435410" cy="3490924"/>
          </a:xfrm>
        </p:grpSpPr>
        <p:sp>
          <p:nvSpPr>
            <p:cNvPr id="21568" name="Text Box 18"/>
            <p:cNvSpPr txBox="1">
              <a:spLocks noChangeArrowheads="1"/>
            </p:cNvSpPr>
            <p:nvPr/>
          </p:nvSpPr>
          <p:spPr bwMode="auto">
            <a:xfrm>
              <a:off x="1263650" y="3043242"/>
              <a:ext cx="366713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0000"/>
                  </a:solidFill>
                  <a:sym typeface="Wingdings" panose="05000000000000000000" pitchFamily="2" charset="2"/>
                </a:rPr>
                <a:t></a:t>
              </a:r>
            </a:p>
          </p:txBody>
        </p:sp>
        <p:sp>
          <p:nvSpPr>
            <p:cNvPr id="21569" name="Rectangle 19"/>
            <p:cNvSpPr>
              <a:spLocks noChangeArrowheads="1"/>
            </p:cNvSpPr>
            <p:nvPr/>
          </p:nvSpPr>
          <p:spPr bwMode="auto">
            <a:xfrm>
              <a:off x="3241860" y="6305566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70" name="Text Box 20"/>
            <p:cNvSpPr txBox="1">
              <a:spLocks noChangeArrowheads="1"/>
            </p:cNvSpPr>
            <p:nvPr/>
          </p:nvSpPr>
          <p:spPr bwMode="auto">
            <a:xfrm>
              <a:off x="3330760" y="6254766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21571" name="Rectangle 21"/>
            <p:cNvSpPr>
              <a:spLocks noChangeArrowheads="1"/>
            </p:cNvSpPr>
            <p:nvPr/>
          </p:nvSpPr>
          <p:spPr bwMode="auto">
            <a:xfrm>
              <a:off x="3241860" y="5892815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72" name="Text Box 22"/>
            <p:cNvSpPr txBox="1">
              <a:spLocks noChangeArrowheads="1"/>
            </p:cNvSpPr>
            <p:nvPr/>
          </p:nvSpPr>
          <p:spPr bwMode="auto">
            <a:xfrm>
              <a:off x="3318060" y="5861065"/>
              <a:ext cx="312738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21574" name="Rectangle 29"/>
            <p:cNvSpPr>
              <a:spLocks noChangeArrowheads="1"/>
            </p:cNvSpPr>
            <p:nvPr/>
          </p:nvSpPr>
          <p:spPr bwMode="auto">
            <a:xfrm>
              <a:off x="3241860" y="5662627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75" name="Text Box 30"/>
            <p:cNvSpPr txBox="1">
              <a:spLocks noChangeArrowheads="1"/>
            </p:cNvSpPr>
            <p:nvPr/>
          </p:nvSpPr>
          <p:spPr bwMode="auto">
            <a:xfrm>
              <a:off x="3318060" y="5630877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88" name="Text Box 28"/>
            <p:cNvSpPr txBox="1">
              <a:spLocks noChangeArrowheads="1"/>
            </p:cNvSpPr>
            <p:nvPr/>
          </p:nvSpPr>
          <p:spPr bwMode="auto">
            <a:xfrm>
              <a:off x="3238704" y="5045058"/>
              <a:ext cx="411163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FF0000"/>
                  </a:solidFill>
                  <a:sym typeface="Wingdings" panose="05000000000000000000" pitchFamily="2" charset="2"/>
                </a:rPr>
                <a:t>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3258072" y="4883723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B()</a:t>
              </a:r>
              <a:endParaRPr lang="de-AT" sz="12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Right Arrow 116"/>
            <p:cNvSpPr/>
            <p:nvPr/>
          </p:nvSpPr>
          <p:spPr bwMode="auto">
            <a:xfrm>
              <a:off x="3069261" y="4984549"/>
              <a:ext cx="188811" cy="107204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260475" y="2143125"/>
            <a:ext cx="3156468" cy="4397383"/>
            <a:chOff x="1260475" y="2143125"/>
            <a:chExt cx="3156468" cy="4397383"/>
          </a:xfrm>
        </p:grpSpPr>
        <p:sp>
          <p:nvSpPr>
            <p:cNvPr id="21558" name="Text Box 31"/>
            <p:cNvSpPr txBox="1">
              <a:spLocks noChangeArrowheads="1"/>
            </p:cNvSpPr>
            <p:nvPr/>
          </p:nvSpPr>
          <p:spPr bwMode="auto">
            <a:xfrm>
              <a:off x="1260475" y="2143125"/>
              <a:ext cx="366713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0000"/>
                  </a:solidFill>
                  <a:sym typeface="Wingdings" panose="05000000000000000000" pitchFamily="2" charset="2"/>
                </a:rPr>
                <a:t></a:t>
              </a:r>
            </a:p>
          </p:txBody>
        </p:sp>
        <p:sp>
          <p:nvSpPr>
            <p:cNvPr id="21559" name="Rectangle 32"/>
            <p:cNvSpPr>
              <a:spLocks noChangeArrowheads="1"/>
            </p:cNvSpPr>
            <p:nvPr/>
          </p:nvSpPr>
          <p:spPr bwMode="auto">
            <a:xfrm>
              <a:off x="3959743" y="6311908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60" name="Text Box 33"/>
            <p:cNvSpPr txBox="1">
              <a:spLocks noChangeArrowheads="1"/>
            </p:cNvSpPr>
            <p:nvPr/>
          </p:nvSpPr>
          <p:spPr bwMode="auto">
            <a:xfrm>
              <a:off x="4048643" y="625793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21561" name="Rectangle 34"/>
            <p:cNvSpPr>
              <a:spLocks noChangeArrowheads="1"/>
            </p:cNvSpPr>
            <p:nvPr/>
          </p:nvSpPr>
          <p:spPr bwMode="auto">
            <a:xfrm>
              <a:off x="3959743" y="5899158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62" name="Text Box 35"/>
            <p:cNvSpPr txBox="1">
              <a:spLocks noChangeArrowheads="1"/>
            </p:cNvSpPr>
            <p:nvPr/>
          </p:nvSpPr>
          <p:spPr bwMode="auto">
            <a:xfrm>
              <a:off x="4035943" y="5867408"/>
              <a:ext cx="312738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21564" name="Rectangle 37"/>
            <p:cNvSpPr>
              <a:spLocks noChangeArrowheads="1"/>
            </p:cNvSpPr>
            <p:nvPr/>
          </p:nvSpPr>
          <p:spPr bwMode="auto">
            <a:xfrm>
              <a:off x="3959743" y="5668970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65" name="Text Box 38"/>
            <p:cNvSpPr txBox="1">
              <a:spLocks noChangeArrowheads="1"/>
            </p:cNvSpPr>
            <p:nvPr/>
          </p:nvSpPr>
          <p:spPr bwMode="auto">
            <a:xfrm>
              <a:off x="4035943" y="5637220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21566" name="Rectangle 39"/>
            <p:cNvSpPr>
              <a:spLocks noChangeArrowheads="1"/>
            </p:cNvSpPr>
            <p:nvPr/>
          </p:nvSpPr>
          <p:spPr bwMode="auto">
            <a:xfrm>
              <a:off x="3958155" y="5440370"/>
              <a:ext cx="457200" cy="2286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67" name="Text Box 40"/>
            <p:cNvSpPr txBox="1">
              <a:spLocks noChangeArrowheads="1"/>
            </p:cNvSpPr>
            <p:nvPr/>
          </p:nvSpPr>
          <p:spPr bwMode="auto">
            <a:xfrm>
              <a:off x="4031180" y="5408620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89" name="Text Box 36"/>
            <p:cNvSpPr txBox="1">
              <a:spLocks noChangeArrowheads="1"/>
            </p:cNvSpPr>
            <p:nvPr/>
          </p:nvSpPr>
          <p:spPr bwMode="auto">
            <a:xfrm>
              <a:off x="3956586" y="5051399"/>
              <a:ext cx="411163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FF0000"/>
                  </a:solidFill>
                  <a:sym typeface="Wingdings" panose="05000000000000000000" pitchFamily="2" charset="2"/>
                </a:rPr>
                <a:t>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971192" y="4883723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A()</a:t>
              </a:r>
              <a:endParaRPr lang="de-AT" sz="1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Right Arrow 117"/>
            <p:cNvSpPr/>
            <p:nvPr/>
          </p:nvSpPr>
          <p:spPr bwMode="auto">
            <a:xfrm>
              <a:off x="3655859" y="4984549"/>
              <a:ext cx="310570" cy="107204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150333" y="4883723"/>
            <a:ext cx="719837" cy="1656785"/>
            <a:chOff x="5150333" y="4883723"/>
            <a:chExt cx="719837" cy="1656785"/>
          </a:xfrm>
        </p:grpSpPr>
        <p:sp>
          <p:nvSpPr>
            <p:cNvPr id="21541" name="Rectangle 53"/>
            <p:cNvSpPr>
              <a:spLocks noChangeArrowheads="1"/>
            </p:cNvSpPr>
            <p:nvPr/>
          </p:nvSpPr>
          <p:spPr bwMode="auto">
            <a:xfrm>
              <a:off x="5411383" y="6311908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42" name="Text Box 54"/>
            <p:cNvSpPr txBox="1">
              <a:spLocks noChangeArrowheads="1"/>
            </p:cNvSpPr>
            <p:nvPr/>
          </p:nvSpPr>
          <p:spPr bwMode="auto">
            <a:xfrm>
              <a:off x="5500283" y="625793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21543" name="Rectangle 55"/>
            <p:cNvSpPr>
              <a:spLocks noChangeArrowheads="1"/>
            </p:cNvSpPr>
            <p:nvPr/>
          </p:nvSpPr>
          <p:spPr bwMode="auto">
            <a:xfrm>
              <a:off x="5411383" y="5899158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44" name="Text Box 56"/>
            <p:cNvSpPr txBox="1">
              <a:spLocks noChangeArrowheads="1"/>
            </p:cNvSpPr>
            <p:nvPr/>
          </p:nvSpPr>
          <p:spPr bwMode="auto">
            <a:xfrm>
              <a:off x="5487583" y="5867408"/>
              <a:ext cx="312737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21546" name="Rectangle 58"/>
            <p:cNvSpPr>
              <a:spLocks noChangeArrowheads="1"/>
            </p:cNvSpPr>
            <p:nvPr/>
          </p:nvSpPr>
          <p:spPr bwMode="auto">
            <a:xfrm>
              <a:off x="5411383" y="5668970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47" name="Text Box 59"/>
            <p:cNvSpPr txBox="1">
              <a:spLocks noChangeArrowheads="1"/>
            </p:cNvSpPr>
            <p:nvPr/>
          </p:nvSpPr>
          <p:spPr bwMode="auto">
            <a:xfrm>
              <a:off x="5487583" y="5637220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21548" name="Rectangle 60"/>
            <p:cNvSpPr>
              <a:spLocks noChangeArrowheads="1"/>
            </p:cNvSpPr>
            <p:nvPr/>
          </p:nvSpPr>
          <p:spPr bwMode="auto">
            <a:xfrm>
              <a:off x="5412970" y="5440370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49" name="Text Box 61"/>
            <p:cNvSpPr txBox="1">
              <a:spLocks noChangeArrowheads="1"/>
            </p:cNvSpPr>
            <p:nvPr/>
          </p:nvSpPr>
          <p:spPr bwMode="auto">
            <a:xfrm>
              <a:off x="5482820" y="5408620"/>
              <a:ext cx="298450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a'</a:t>
              </a:r>
            </a:p>
          </p:txBody>
        </p:sp>
        <p:sp>
          <p:nvSpPr>
            <p:cNvPr id="91" name="Text Box 57"/>
            <p:cNvSpPr txBox="1">
              <a:spLocks noChangeArrowheads="1"/>
            </p:cNvSpPr>
            <p:nvPr/>
          </p:nvSpPr>
          <p:spPr bwMode="auto">
            <a:xfrm>
              <a:off x="5411180" y="5051399"/>
              <a:ext cx="411162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FF0000"/>
                  </a:solidFill>
                  <a:sym typeface="Wingdings" panose="05000000000000000000" pitchFamily="2" charset="2"/>
                </a:rPr>
                <a:t>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427595" y="4883723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A()</a:t>
              </a:r>
              <a:endParaRPr lang="de-AT" sz="1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Right Arrow 119"/>
            <p:cNvSpPr/>
            <p:nvPr/>
          </p:nvSpPr>
          <p:spPr bwMode="auto">
            <a:xfrm>
              <a:off x="5150333" y="4984549"/>
              <a:ext cx="310570" cy="107204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787525" y="3044831"/>
            <a:ext cx="3363175" cy="3495687"/>
            <a:chOff x="1787525" y="3044831"/>
            <a:chExt cx="3363175" cy="3495687"/>
          </a:xfrm>
        </p:grpSpPr>
        <p:sp>
          <p:nvSpPr>
            <p:cNvPr id="21550" name="Text Box 42"/>
            <p:cNvSpPr txBox="1">
              <a:spLocks noChangeArrowheads="1"/>
            </p:cNvSpPr>
            <p:nvPr/>
          </p:nvSpPr>
          <p:spPr bwMode="auto">
            <a:xfrm>
              <a:off x="1787525" y="3044831"/>
              <a:ext cx="366713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0000"/>
                  </a:solidFill>
                  <a:sym typeface="Wingdings" panose="05000000000000000000" pitchFamily="2" charset="2"/>
                </a:rPr>
                <a:t></a:t>
              </a:r>
            </a:p>
          </p:txBody>
        </p:sp>
        <p:sp>
          <p:nvSpPr>
            <p:cNvPr id="21551" name="Rectangle 43"/>
            <p:cNvSpPr>
              <a:spLocks noChangeArrowheads="1"/>
            </p:cNvSpPr>
            <p:nvPr/>
          </p:nvSpPr>
          <p:spPr bwMode="auto">
            <a:xfrm>
              <a:off x="4693500" y="6311918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52" name="Text Box 44"/>
            <p:cNvSpPr txBox="1">
              <a:spLocks noChangeArrowheads="1"/>
            </p:cNvSpPr>
            <p:nvPr/>
          </p:nvSpPr>
          <p:spPr bwMode="auto">
            <a:xfrm>
              <a:off x="4782400" y="625794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21553" name="Rectangle 45"/>
            <p:cNvSpPr>
              <a:spLocks noChangeArrowheads="1"/>
            </p:cNvSpPr>
            <p:nvPr/>
          </p:nvSpPr>
          <p:spPr bwMode="auto">
            <a:xfrm>
              <a:off x="4693500" y="5899168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54" name="Text Box 46"/>
            <p:cNvSpPr txBox="1">
              <a:spLocks noChangeArrowheads="1"/>
            </p:cNvSpPr>
            <p:nvPr/>
          </p:nvSpPr>
          <p:spPr bwMode="auto">
            <a:xfrm>
              <a:off x="4769700" y="5867418"/>
              <a:ext cx="312738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21556" name="Rectangle 48"/>
            <p:cNvSpPr>
              <a:spLocks noChangeArrowheads="1"/>
            </p:cNvSpPr>
            <p:nvPr/>
          </p:nvSpPr>
          <p:spPr bwMode="auto">
            <a:xfrm>
              <a:off x="4693500" y="5668980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57" name="Text Box 49"/>
            <p:cNvSpPr txBox="1">
              <a:spLocks noChangeArrowheads="1"/>
            </p:cNvSpPr>
            <p:nvPr/>
          </p:nvSpPr>
          <p:spPr bwMode="auto">
            <a:xfrm>
              <a:off x="4769700" y="5637230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90" name="Text Box 47"/>
            <p:cNvSpPr txBox="1">
              <a:spLocks noChangeArrowheads="1"/>
            </p:cNvSpPr>
            <p:nvPr/>
          </p:nvSpPr>
          <p:spPr bwMode="auto">
            <a:xfrm>
              <a:off x="4709634" y="5051410"/>
              <a:ext cx="411163" cy="396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FF0000"/>
                  </a:solidFill>
                  <a:sym typeface="Wingdings" panose="05000000000000000000" pitchFamily="2" charset="2"/>
                </a:rPr>
                <a:t>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722412" y="4883723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B()</a:t>
              </a:r>
              <a:endParaRPr lang="de-AT" sz="12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9" name="Straight Arrow Connector 118"/>
            <p:cNvCxnSpPr>
              <a:stCxn id="112" idx="3"/>
              <a:endCxn id="113" idx="1"/>
            </p:cNvCxnSpPr>
            <p:nvPr/>
          </p:nvCxnSpPr>
          <p:spPr bwMode="auto">
            <a:xfrm>
              <a:off x="4361042" y="5022223"/>
              <a:ext cx="361370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1" name="TextBox 120"/>
            <p:cNvSpPr txBox="1"/>
            <p:nvPr/>
          </p:nvSpPr>
          <p:spPr>
            <a:xfrm>
              <a:off x="4268442" y="4830357"/>
              <a:ext cx="4539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800" smtClean="0">
                  <a:latin typeface="Arial" panose="020B0604020202020204" pitchFamily="34" charset="0"/>
                  <a:cs typeface="Arial" panose="020B0604020202020204" pitchFamily="34" charset="0"/>
                </a:rPr>
                <a:t>return</a:t>
              </a:r>
              <a:endParaRPr lang="de-AT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301875" y="3043233"/>
            <a:ext cx="4275065" cy="3497265"/>
            <a:chOff x="2301875" y="3043233"/>
            <a:chExt cx="4275065" cy="3497265"/>
          </a:xfrm>
        </p:grpSpPr>
        <p:sp>
          <p:nvSpPr>
            <p:cNvPr id="21533" name="Text Box 52"/>
            <p:cNvSpPr txBox="1">
              <a:spLocks noChangeArrowheads="1"/>
            </p:cNvSpPr>
            <p:nvPr/>
          </p:nvSpPr>
          <p:spPr bwMode="auto">
            <a:xfrm>
              <a:off x="2301875" y="3043233"/>
              <a:ext cx="366713" cy="338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0000"/>
                  </a:solidFill>
                  <a:sym typeface="Wingdings" panose="05000000000000000000" pitchFamily="2" charset="2"/>
                </a:rPr>
                <a:t></a:t>
              </a:r>
            </a:p>
          </p:txBody>
        </p:sp>
        <p:sp>
          <p:nvSpPr>
            <p:cNvPr id="21534" name="Rectangle 62"/>
            <p:cNvSpPr>
              <a:spLocks noChangeArrowheads="1"/>
            </p:cNvSpPr>
            <p:nvPr/>
          </p:nvSpPr>
          <p:spPr bwMode="auto">
            <a:xfrm>
              <a:off x="6119740" y="6311898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35" name="Text Box 63"/>
            <p:cNvSpPr txBox="1">
              <a:spLocks noChangeArrowheads="1"/>
            </p:cNvSpPr>
            <p:nvPr/>
          </p:nvSpPr>
          <p:spPr bwMode="auto">
            <a:xfrm>
              <a:off x="6208640" y="6261098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21536" name="Rectangle 64"/>
            <p:cNvSpPr>
              <a:spLocks noChangeArrowheads="1"/>
            </p:cNvSpPr>
            <p:nvPr/>
          </p:nvSpPr>
          <p:spPr bwMode="auto">
            <a:xfrm>
              <a:off x="6119740" y="5899149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37" name="Text Box 65"/>
            <p:cNvSpPr txBox="1">
              <a:spLocks noChangeArrowheads="1"/>
            </p:cNvSpPr>
            <p:nvPr/>
          </p:nvSpPr>
          <p:spPr bwMode="auto">
            <a:xfrm>
              <a:off x="6195940" y="5867399"/>
              <a:ext cx="312738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21539" name="Rectangle 67"/>
            <p:cNvSpPr>
              <a:spLocks noChangeArrowheads="1"/>
            </p:cNvSpPr>
            <p:nvPr/>
          </p:nvSpPr>
          <p:spPr bwMode="auto">
            <a:xfrm>
              <a:off x="6119740" y="5668962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40" name="Text Box 68"/>
            <p:cNvSpPr txBox="1">
              <a:spLocks noChangeArrowheads="1"/>
            </p:cNvSpPr>
            <p:nvPr/>
          </p:nvSpPr>
          <p:spPr bwMode="auto">
            <a:xfrm>
              <a:off x="6195940" y="5637212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92" name="Text Box 66"/>
            <p:cNvSpPr txBox="1">
              <a:spLocks noChangeArrowheads="1"/>
            </p:cNvSpPr>
            <p:nvPr/>
          </p:nvSpPr>
          <p:spPr bwMode="auto">
            <a:xfrm>
              <a:off x="6124300" y="5051390"/>
              <a:ext cx="411163" cy="3968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FF0000"/>
                  </a:solidFill>
                  <a:sym typeface="Wingdings" panose="05000000000000000000" pitchFamily="2" charset="2"/>
                </a:rPr>
                <a:t>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6135952" y="4883723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B()</a:t>
              </a:r>
              <a:endParaRPr lang="de-AT" sz="12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2" name="Straight Arrow Connector 121"/>
            <p:cNvCxnSpPr/>
            <p:nvPr/>
          </p:nvCxnSpPr>
          <p:spPr bwMode="auto">
            <a:xfrm>
              <a:off x="5771408" y="5022223"/>
              <a:ext cx="361370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" name="TextBox 122"/>
            <p:cNvSpPr txBox="1"/>
            <p:nvPr/>
          </p:nvSpPr>
          <p:spPr>
            <a:xfrm>
              <a:off x="5678808" y="4830357"/>
              <a:ext cx="4539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800" smtClean="0">
                  <a:latin typeface="Arial" panose="020B0604020202020204" pitchFamily="34" charset="0"/>
                  <a:cs typeface="Arial" panose="020B0604020202020204" pitchFamily="34" charset="0"/>
                </a:rPr>
                <a:t>return</a:t>
              </a:r>
              <a:endParaRPr lang="de-AT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784350" y="3943357"/>
            <a:ext cx="5609779" cy="2595576"/>
            <a:chOff x="1784350" y="3943357"/>
            <a:chExt cx="5609779" cy="2595576"/>
          </a:xfrm>
        </p:grpSpPr>
        <p:sp>
          <p:nvSpPr>
            <p:cNvPr id="21527" name="Text Box 10"/>
            <p:cNvSpPr txBox="1">
              <a:spLocks noChangeArrowheads="1"/>
            </p:cNvSpPr>
            <p:nvPr/>
          </p:nvSpPr>
          <p:spPr bwMode="auto">
            <a:xfrm>
              <a:off x="1784350" y="3943357"/>
              <a:ext cx="366713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0000"/>
                  </a:solidFill>
                  <a:sym typeface="Wingdings" panose="05000000000000000000" pitchFamily="2" charset="2"/>
                </a:rPr>
                <a:t></a:t>
              </a:r>
            </a:p>
          </p:txBody>
        </p:sp>
        <p:sp>
          <p:nvSpPr>
            <p:cNvPr id="21529" name="Rectangle 70"/>
            <p:cNvSpPr>
              <a:spLocks noChangeArrowheads="1"/>
            </p:cNvSpPr>
            <p:nvPr/>
          </p:nvSpPr>
          <p:spPr bwMode="auto">
            <a:xfrm>
              <a:off x="6822172" y="6310332"/>
              <a:ext cx="457200" cy="228601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30" name="Text Box 71"/>
            <p:cNvSpPr txBox="1">
              <a:spLocks noChangeArrowheads="1"/>
            </p:cNvSpPr>
            <p:nvPr/>
          </p:nvSpPr>
          <p:spPr bwMode="auto">
            <a:xfrm>
              <a:off x="6911072" y="6262707"/>
              <a:ext cx="269875" cy="276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21531" name="Rectangle 72"/>
            <p:cNvSpPr>
              <a:spLocks noChangeArrowheads="1"/>
            </p:cNvSpPr>
            <p:nvPr/>
          </p:nvSpPr>
          <p:spPr bwMode="auto">
            <a:xfrm>
              <a:off x="6822172" y="5897581"/>
              <a:ext cx="457200" cy="228601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1532" name="Text Box 73"/>
            <p:cNvSpPr txBox="1">
              <a:spLocks noChangeArrowheads="1"/>
            </p:cNvSpPr>
            <p:nvPr/>
          </p:nvSpPr>
          <p:spPr bwMode="auto">
            <a:xfrm>
              <a:off x="6898372" y="5865831"/>
              <a:ext cx="312738" cy="276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99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93" name="Text Box 69"/>
            <p:cNvSpPr txBox="1">
              <a:spLocks noChangeArrowheads="1"/>
            </p:cNvSpPr>
            <p:nvPr/>
          </p:nvSpPr>
          <p:spPr bwMode="auto">
            <a:xfrm>
              <a:off x="6822172" y="5041887"/>
              <a:ext cx="411163" cy="396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FF0000"/>
                  </a:solidFill>
                  <a:sym typeface="Wingdings" panose="05000000000000000000" pitchFamily="2" charset="2"/>
                </a:rPr>
                <a:t>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775049" y="4883723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smtClean="0">
                  <a:solidFill>
                    <a:srgbClr val="99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  <a:endParaRPr lang="de-AT" sz="120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4" name="Straight Arrow Connector 123"/>
            <p:cNvCxnSpPr/>
            <p:nvPr/>
          </p:nvCxnSpPr>
          <p:spPr bwMode="auto">
            <a:xfrm>
              <a:off x="6478902" y="5022223"/>
              <a:ext cx="361370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5" name="TextBox 124"/>
            <p:cNvSpPr txBox="1"/>
            <p:nvPr/>
          </p:nvSpPr>
          <p:spPr>
            <a:xfrm>
              <a:off x="6386302" y="4830357"/>
              <a:ext cx="4539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800" smtClean="0">
                  <a:latin typeface="Arial" panose="020B0604020202020204" pitchFamily="34" charset="0"/>
                  <a:cs typeface="Arial" panose="020B0604020202020204" pitchFamily="34" charset="0"/>
                </a:rPr>
                <a:t>return</a:t>
              </a:r>
              <a:endParaRPr lang="de-AT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33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1130300" y="2835275"/>
            <a:ext cx="454025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253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6306EF0-6344-4F9F-9DEE-47126582473C}" type="slidenum">
              <a:rPr lang="de-DE" altLang="de-DE" sz="1400" smtClean="0"/>
              <a:pPr/>
              <a:t>20</a:t>
            </a:fld>
            <a:endParaRPr lang="de-DE" altLang="de-DE" sz="1400" smtClean="0"/>
          </a:p>
        </p:txBody>
      </p:sp>
      <p:sp>
        <p:nvSpPr>
          <p:cNvPr id="22532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90696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8. Methoden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8.1	Methoden und Parameter</a:t>
            </a:r>
          </a:p>
          <a:p>
            <a:r>
              <a:rPr lang="de-AT" altLang="de-DE" sz="2000"/>
              <a:t>	8.2	Funktionen</a:t>
            </a:r>
          </a:p>
          <a:p>
            <a:r>
              <a:rPr lang="de-AT" altLang="de-DE" sz="2000"/>
              <a:t>	8.3	Lokalität, Sichtbarkeit, Lebensdauer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8.4	Überladen von Methoden</a:t>
            </a:r>
          </a:p>
          <a:p>
            <a:r>
              <a:rPr lang="de-AT" altLang="de-DE" sz="2000"/>
              <a:t>	8.5	Beispiele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A6703C-4522-466A-80A3-BC26C749E25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de-DE" altLang="en-US" sz="1400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Überladen von Methoden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746125" y="1246188"/>
            <a:ext cx="57626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Methoden mit gleichem Namen aber verschiedenen Parameterlisten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können in derselben Klasse deklariert werden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025525" y="2117725"/>
            <a:ext cx="2970213" cy="7381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void </a:t>
            </a:r>
            <a:r>
              <a:rPr lang="de-AT" altLang="en-US" sz="1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(int i)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void </a:t>
            </a:r>
            <a:r>
              <a:rPr lang="de-AT" altLang="en-US" sz="1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(float f)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void </a:t>
            </a:r>
            <a:r>
              <a:rPr lang="de-AT" altLang="en-US" sz="1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(int i, int width)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{...}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62000" y="3144838"/>
            <a:ext cx="5377479" cy="2429728"/>
            <a:chOff x="762000" y="3144838"/>
            <a:chExt cx="5377479" cy="2429728"/>
          </a:xfrm>
        </p:grpSpPr>
        <p:sp>
          <p:nvSpPr>
            <p:cNvPr id="23558" name="Text Box 7"/>
            <p:cNvSpPr txBox="1">
              <a:spLocks noChangeArrowheads="1"/>
            </p:cNvSpPr>
            <p:nvPr/>
          </p:nvSpPr>
          <p:spPr bwMode="auto">
            <a:xfrm>
              <a:off x="762000" y="3144838"/>
              <a:ext cx="4168775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Beim Aufruf wird diejenige Methode gewählt,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die am besten zu den aktuellen Parametern passt</a:t>
              </a:r>
            </a:p>
          </p:txBody>
        </p:sp>
        <p:sp>
          <p:nvSpPr>
            <p:cNvPr id="23559" name="Text Box 8"/>
            <p:cNvSpPr txBox="1">
              <a:spLocks noChangeArrowheads="1"/>
            </p:cNvSpPr>
            <p:nvPr/>
          </p:nvSpPr>
          <p:spPr bwMode="auto">
            <a:xfrm>
              <a:off x="1028699" y="3943350"/>
              <a:ext cx="5110780" cy="1631216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076325" algn="l"/>
                  <a:tab pos="13462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076325" algn="l"/>
                  <a:tab pos="13462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076325" algn="l"/>
                  <a:tab pos="13462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076325" algn="l"/>
                  <a:tab pos="13462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076325" algn="l"/>
                  <a:tab pos="13462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76325" algn="l"/>
                  <a:tab pos="13462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76325" algn="l"/>
                  <a:tab pos="13462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76325" algn="l"/>
                  <a:tab pos="13462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76325" algn="l"/>
                  <a:tab pos="13462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write(100); 	</a:t>
              </a: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</a:t>
              </a: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	write (int i)</a:t>
              </a:r>
            </a:p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endParaRPr lang="de-AT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endParaRPr lang="de-AT" altLang="en-US" sz="120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endParaRPr lang="de-AT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endParaRPr lang="de-AT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endParaRPr lang="de-AT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560" name="TextBox 1"/>
          <p:cNvSpPr txBox="1">
            <a:spLocks noChangeArrowheads="1"/>
          </p:cNvSpPr>
          <p:nvPr/>
        </p:nvSpPr>
        <p:spPr bwMode="auto">
          <a:xfrm>
            <a:off x="4464050" y="2197100"/>
            <a:ext cx="3163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müssen sich in </a:t>
            </a:r>
            <a:r>
              <a:rPr lang="de-AT" altLang="de-DE" sz="1600" i="1"/>
              <a:t>Anzahl</a:t>
            </a:r>
            <a:r>
              <a:rPr lang="de-AT" altLang="de-DE" sz="1600"/>
              <a:t> und/oder </a:t>
            </a:r>
            <a:r>
              <a:rPr lang="de-AT" altLang="de-DE" sz="1600" i="1"/>
              <a:t>Typ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der Parameter unterscheiden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8403" y="4233302"/>
            <a:ext cx="2370768" cy="256480"/>
          </a:xfrm>
          <a:prstGeom prst="rect">
            <a:avLst/>
          </a:prstGeom>
          <a:solidFill>
            <a:srgbClr val="CCCCFF"/>
          </a:solidFill>
        </p:spPr>
        <p:txBody>
          <a:bodyPr wrap="none" lIns="72000" tIns="0" bIns="0" rtlCol="0">
            <a:spAutoFit/>
          </a:bodyPr>
          <a:lstStyle/>
          <a:p>
            <a:pPr lvl="0">
              <a:lnSpc>
                <a:spcPts val="2000"/>
              </a:lnSpc>
              <a:tabLst>
                <a:tab pos="1074738" algn="l"/>
                <a:tab pos="1346200" algn="l"/>
              </a:tabLst>
            </a:pP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write(3.14f);	</a:t>
            </a: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write (float f</a:t>
            </a:r>
            <a:r>
              <a:rPr lang="de-AT" altLang="en-US" sz="12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AT" alt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8403" y="4487385"/>
            <a:ext cx="5101076" cy="256480"/>
          </a:xfrm>
          <a:prstGeom prst="rect">
            <a:avLst/>
          </a:prstGeom>
          <a:solidFill>
            <a:srgbClr val="CCCCFF"/>
          </a:solidFill>
        </p:spPr>
        <p:txBody>
          <a:bodyPr wrap="none" lIns="72000" tIns="0" bIns="0" rtlCol="0">
            <a:spAutoFit/>
          </a:bodyPr>
          <a:lstStyle/>
          <a:p>
            <a:pPr lvl="0">
              <a:lnSpc>
                <a:spcPts val="2000"/>
              </a:lnSpc>
              <a:tabLst>
                <a:tab pos="1074738" algn="l"/>
                <a:tab pos="1346200" algn="l"/>
              </a:tabLst>
            </a:pP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write(3.14);	</a:t>
            </a: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Fehler! Es gibt keine Methode mit </a:t>
            </a:r>
            <a:r>
              <a:rPr lang="de-AT" altLang="en-US" sz="12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double-Parameter</a:t>
            </a:r>
            <a:endParaRPr lang="de-AT" alt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8403" y="4741468"/>
            <a:ext cx="2882127" cy="256480"/>
          </a:xfrm>
          <a:prstGeom prst="rect">
            <a:avLst/>
          </a:prstGeom>
          <a:solidFill>
            <a:srgbClr val="CCCCFF"/>
          </a:solidFill>
        </p:spPr>
        <p:txBody>
          <a:bodyPr wrap="none" lIns="72000" tIns="0" bIns="0" rtlCol="0">
            <a:spAutoFit/>
          </a:bodyPr>
          <a:lstStyle/>
          <a:p>
            <a:pPr lvl="0">
              <a:lnSpc>
                <a:spcPts val="2000"/>
              </a:lnSpc>
              <a:tabLst>
                <a:tab pos="1074738" algn="l"/>
                <a:tab pos="1346200" algn="l"/>
              </a:tabLst>
            </a:pP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write(100, 5);	</a:t>
            </a: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write (int i, int width</a:t>
            </a:r>
            <a:r>
              <a:rPr lang="de-AT" altLang="en-US" sz="12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AT" alt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8403" y="4993153"/>
            <a:ext cx="2276191" cy="512961"/>
          </a:xfrm>
          <a:prstGeom prst="rect">
            <a:avLst/>
          </a:prstGeom>
          <a:solidFill>
            <a:srgbClr val="CCCCFF"/>
          </a:solidFill>
        </p:spPr>
        <p:txBody>
          <a:bodyPr wrap="none" lIns="72000" tIns="0" bIns="0" rtlCol="0">
            <a:spAutoFit/>
          </a:bodyPr>
          <a:lstStyle/>
          <a:p>
            <a:pPr lvl="0">
              <a:lnSpc>
                <a:spcPts val="2000"/>
              </a:lnSpc>
              <a:tabLst>
                <a:tab pos="1074738" algn="l"/>
                <a:tab pos="1346200" algn="l"/>
              </a:tabLst>
            </a:pP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s = 17;</a:t>
            </a:r>
          </a:p>
          <a:p>
            <a:pPr lvl="0">
              <a:lnSpc>
                <a:spcPts val="2000"/>
              </a:lnSpc>
              <a:tabLst>
                <a:tab pos="1074738" algn="l"/>
                <a:tab pos="1346200" algn="l"/>
              </a:tabLst>
            </a:pP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write(s);	</a:t>
            </a: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write (int i</a:t>
            </a:r>
            <a:r>
              <a:rPr lang="de-AT" altLang="en-US" sz="12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de-AT" alt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1130300" y="3159125"/>
            <a:ext cx="454025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457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71F6B82-8EBA-4275-BD14-858C1EC8B52A}" type="slidenum">
              <a:rPr lang="de-DE" altLang="de-DE" sz="1400" smtClean="0"/>
              <a:pPr/>
              <a:t>22</a:t>
            </a:fld>
            <a:endParaRPr lang="de-DE" altLang="de-DE" sz="1400" smtClean="0"/>
          </a:p>
        </p:txBody>
      </p:sp>
      <p:sp>
        <p:nvSpPr>
          <p:cNvPr id="2458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90696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8. Methoden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8.1	Methoden und Parameter</a:t>
            </a:r>
          </a:p>
          <a:p>
            <a:r>
              <a:rPr lang="de-AT" altLang="de-DE" sz="2000"/>
              <a:t>	8.2	Funktionen</a:t>
            </a:r>
          </a:p>
          <a:p>
            <a:r>
              <a:rPr lang="de-AT" altLang="de-DE" sz="2000"/>
              <a:t>	8.3	Lokalität, Sichtbarkeit, Lebensdauer</a:t>
            </a:r>
          </a:p>
          <a:p>
            <a:r>
              <a:rPr lang="de-AT" altLang="de-DE" sz="2000"/>
              <a:t>	8.4	Überladen von Methoden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8.5	Beispiele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DB56DB-A219-4313-AFF1-CBC8AF6FF7A3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de-DE" altLang="en-US" sz="1400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Beispiele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669925" y="1204913"/>
            <a:ext cx="422433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Größter gemeinsamer Teiler nach Euklid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974725" y="1709738"/>
            <a:ext cx="3055938" cy="1600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int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ggt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x, int y)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rest = x % 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while (rest != 0)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x = y; y = rest; rest = x % 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return 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5608" name="TextBox 1"/>
          <p:cNvSpPr txBox="1">
            <a:spLocks noChangeArrowheads="1"/>
          </p:cNvSpPr>
          <p:nvPr/>
        </p:nvSpPr>
        <p:spPr bwMode="auto">
          <a:xfrm>
            <a:off x="4313238" y="1895475"/>
            <a:ext cx="949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ggt(8, 12)</a:t>
            </a:r>
          </a:p>
        </p:txBody>
      </p:sp>
      <p:sp>
        <p:nvSpPr>
          <p:cNvPr id="25609" name="TextBox 8"/>
          <p:cNvSpPr txBox="1">
            <a:spLocks noChangeArrowheads="1"/>
          </p:cNvSpPr>
          <p:nvPr/>
        </p:nvSpPr>
        <p:spPr bwMode="auto">
          <a:xfrm>
            <a:off x="5483225" y="1865313"/>
            <a:ext cx="3857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</a:t>
            </a:r>
            <a:endParaRPr lang="de-AT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10" name="TextBox 9"/>
          <p:cNvSpPr txBox="1">
            <a:spLocks noChangeArrowheads="1"/>
          </p:cNvSpPr>
          <p:nvPr/>
        </p:nvSpPr>
        <p:spPr bwMode="auto">
          <a:xfrm>
            <a:off x="5868988" y="1895475"/>
            <a:ext cx="284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85800" y="3759200"/>
            <a:ext cx="5616575" cy="1458913"/>
            <a:chOff x="685800" y="3759200"/>
            <a:chExt cx="5616575" cy="1458913"/>
          </a:xfrm>
        </p:grpSpPr>
        <p:sp>
          <p:nvSpPr>
            <p:cNvPr id="25606" name="Text Box 6"/>
            <p:cNvSpPr txBox="1">
              <a:spLocks noChangeArrowheads="1"/>
            </p:cNvSpPr>
            <p:nvPr/>
          </p:nvSpPr>
          <p:spPr bwMode="auto">
            <a:xfrm>
              <a:off x="685800" y="3759200"/>
              <a:ext cx="2236788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Kürzen eines Bruchs</a:t>
              </a:r>
            </a:p>
          </p:txBody>
        </p:sp>
        <p:sp>
          <p:nvSpPr>
            <p:cNvPr id="25607" name="Text Box 7"/>
            <p:cNvSpPr txBox="1">
              <a:spLocks noChangeArrowheads="1"/>
            </p:cNvSpPr>
            <p:nvPr/>
          </p:nvSpPr>
          <p:spPr bwMode="auto">
            <a:xfrm>
              <a:off x="990600" y="4264025"/>
              <a:ext cx="3040063" cy="954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static void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reduce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(int z, int n)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int x = ggt(z, n);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Out.println((z / x) + "/" + (n / x));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25611" name="TextBox 10"/>
            <p:cNvSpPr txBox="1">
              <a:spLocks noChangeArrowheads="1"/>
            </p:cNvSpPr>
            <p:nvPr/>
          </p:nvSpPr>
          <p:spPr bwMode="auto">
            <a:xfrm>
              <a:off x="4313238" y="4446588"/>
              <a:ext cx="129698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reduce(8, 12);</a:t>
              </a:r>
            </a:p>
          </p:txBody>
        </p:sp>
        <p:sp>
          <p:nvSpPr>
            <p:cNvPr id="25612" name="TextBox 11"/>
            <p:cNvSpPr txBox="1">
              <a:spLocks noChangeArrowheads="1"/>
            </p:cNvSpPr>
            <p:nvPr/>
          </p:nvSpPr>
          <p:spPr bwMode="auto">
            <a:xfrm>
              <a:off x="5483225" y="4416425"/>
              <a:ext cx="38576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</a:t>
              </a:r>
              <a:endParaRPr lang="de-AT" altLang="de-DE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13" name="TextBox 12"/>
            <p:cNvSpPr txBox="1">
              <a:spLocks noChangeArrowheads="1"/>
            </p:cNvSpPr>
            <p:nvPr/>
          </p:nvSpPr>
          <p:spPr bwMode="auto">
            <a:xfrm>
              <a:off x="5868988" y="4446588"/>
              <a:ext cx="43338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2/3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E85362-2B9B-4395-B3C2-823C22AF8E1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de-DE" altLang="en-US" sz="1400" smtClean="0"/>
          </a:p>
        </p:txBody>
      </p:sp>
      <p:sp>
        <p:nvSpPr>
          <p:cNvPr id="2662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Beispiele</a:t>
            </a:r>
          </a:p>
        </p:txBody>
      </p:sp>
      <p:sp>
        <p:nvSpPr>
          <p:cNvPr id="26628" name="Text Box 1027"/>
          <p:cNvSpPr txBox="1">
            <a:spLocks noChangeArrowheads="1"/>
          </p:cNvSpPr>
          <p:nvPr/>
        </p:nvSpPr>
        <p:spPr bwMode="auto">
          <a:xfrm>
            <a:off x="669925" y="1204913"/>
            <a:ext cx="297973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Prüfe, ob x eine Primzahl ist</a:t>
            </a:r>
          </a:p>
        </p:txBody>
      </p:sp>
      <p:sp>
        <p:nvSpPr>
          <p:cNvPr id="26629" name="Text Box 1028"/>
          <p:cNvSpPr txBox="1">
            <a:spLocks noChangeArrowheads="1"/>
          </p:cNvSpPr>
          <p:nvPr/>
        </p:nvSpPr>
        <p:spPr bwMode="auto">
          <a:xfrm>
            <a:off x="974725" y="1709738"/>
            <a:ext cx="3095719" cy="28931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boolean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isPrime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x)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if (x == 2) return true;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if (x % 2 == 0) return false;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int limit = (int) Math.sqrt(x);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i = 3;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while (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&lt;=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limit)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if (x % i == 0) return false;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 = i + 2;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i &gt;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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 und x ist durch keine Zahl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// zwischen 2 und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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teilbar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return true;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177161" name="Group 1033"/>
          <p:cNvGrpSpPr>
            <a:grpSpLocks/>
          </p:cNvGrpSpPr>
          <p:nvPr/>
        </p:nvGrpSpPr>
        <p:grpSpPr bwMode="auto">
          <a:xfrm>
            <a:off x="3817941" y="2678111"/>
            <a:ext cx="3041652" cy="901700"/>
            <a:chOff x="2405" y="1687"/>
            <a:chExt cx="1916" cy="568"/>
          </a:xfrm>
        </p:grpSpPr>
        <p:sp>
          <p:nvSpPr>
            <p:cNvPr id="26631" name="Text Box 1031"/>
            <p:cNvSpPr txBox="1">
              <a:spLocks noChangeArrowheads="1"/>
            </p:cNvSpPr>
            <p:nvPr/>
          </p:nvSpPr>
          <p:spPr bwMode="auto">
            <a:xfrm>
              <a:off x="2617" y="1741"/>
              <a:ext cx="1704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for (int i = 3;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i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&lt;=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limit;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= i + 2) {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if (x % i == 0) return false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26632" name="Line 1032"/>
            <p:cNvSpPr>
              <a:spLocks noChangeShapeType="1"/>
            </p:cNvSpPr>
            <p:nvPr/>
          </p:nvSpPr>
          <p:spPr bwMode="auto">
            <a:xfrm>
              <a:off x="2405" y="1687"/>
              <a:ext cx="7" cy="56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3D39A4-9104-42FE-B81D-72DA2F5BF11F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de-DE" altLang="en-US" sz="1400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Beispiele</a:t>
            </a:r>
          </a:p>
        </p:txBody>
      </p:sp>
      <p:sp>
        <p:nvSpPr>
          <p:cNvPr id="27652" name="Text Box 3"/>
          <p:cNvSpPr txBox="1">
            <a:spLocks noChangeArrowheads="1"/>
          </p:cNvSpPr>
          <p:nvPr/>
        </p:nvSpPr>
        <p:spPr bwMode="auto">
          <a:xfrm>
            <a:off x="669925" y="1204913"/>
            <a:ext cx="13620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Berechne x</a:t>
            </a:r>
            <a:r>
              <a:rPr lang="de-AT" altLang="en-US" sz="1800" b="1" baseline="30000"/>
              <a:t>n</a:t>
            </a:r>
          </a:p>
        </p:txBody>
      </p:sp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974725" y="1709738"/>
            <a:ext cx="3619500" cy="11699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long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x, int n)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long res = 1;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for (int i = 1; i &lt;= n; i++) res = res * x;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return res;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178210" name="Group 34"/>
          <p:cNvGrpSpPr>
            <a:grpSpLocks/>
          </p:cNvGrpSpPr>
          <p:nvPr/>
        </p:nvGrpSpPr>
        <p:grpSpPr bwMode="auto">
          <a:xfrm>
            <a:off x="685800" y="3124200"/>
            <a:ext cx="3908425" cy="2967038"/>
            <a:chOff x="432" y="1968"/>
            <a:chExt cx="2462" cy="1869"/>
          </a:xfrm>
        </p:grpSpPr>
        <p:sp>
          <p:nvSpPr>
            <p:cNvPr id="27680" name="Text Box 5"/>
            <p:cNvSpPr txBox="1">
              <a:spLocks noChangeArrowheads="1"/>
            </p:cNvSpPr>
            <p:nvPr/>
          </p:nvSpPr>
          <p:spPr bwMode="auto">
            <a:xfrm>
              <a:off x="432" y="1968"/>
              <a:ext cx="13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Dasselbe effizienter</a:t>
              </a:r>
            </a:p>
          </p:txBody>
        </p:sp>
        <p:sp>
          <p:nvSpPr>
            <p:cNvPr id="27681" name="Text Box 6"/>
            <p:cNvSpPr txBox="1">
              <a:spLocks noChangeArrowheads="1"/>
            </p:cNvSpPr>
            <p:nvPr/>
          </p:nvSpPr>
          <p:spPr bwMode="auto">
            <a:xfrm>
              <a:off x="624" y="2286"/>
              <a:ext cx="2270" cy="155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  <a:tab pos="23336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  <a:tab pos="23336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  <a:tab pos="23336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  <a:tab pos="23336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  <a:tab pos="381000" algn="l"/>
                  <a:tab pos="571500" algn="l"/>
                  <a:tab pos="23336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  <a:tab pos="23336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  <a:tab pos="23336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  <a:tab pos="23336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  <a:tab pos="23336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static long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power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(int x, int n)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long res = 1;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while (n &gt; 0)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if (n % 2 == 0)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	x = x * x; n = n / 2;	 // x</a:t>
              </a:r>
              <a:r>
                <a:rPr lang="de-AT" altLang="en-US" sz="1400" baseline="30000">
                  <a:latin typeface="Arial" panose="020B0604020202020204" pitchFamily="34" charset="0"/>
                  <a:cs typeface="Arial" panose="020B0604020202020204" pitchFamily="34" charset="0"/>
                </a:rPr>
                <a:t>2i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= (x*x)</a:t>
              </a:r>
              <a:r>
                <a:rPr lang="de-AT" altLang="en-US" sz="1400" baseline="3000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} else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	res = res * x; n--;	// x</a:t>
              </a:r>
              <a:r>
                <a:rPr lang="de-AT" altLang="en-US" sz="1400" baseline="30000">
                  <a:latin typeface="Arial" panose="020B0604020202020204" pitchFamily="34" charset="0"/>
                  <a:cs typeface="Arial" panose="020B0604020202020204" pitchFamily="34" charset="0"/>
                </a:rPr>
                <a:t>i+1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= x*x</a:t>
              </a:r>
              <a:r>
                <a:rPr lang="de-AT" altLang="en-US" sz="1400" baseline="3000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return res;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</p:grpSp>
      <p:grpSp>
        <p:nvGrpSpPr>
          <p:cNvPr id="178205" name="Group 29"/>
          <p:cNvGrpSpPr>
            <a:grpSpLocks/>
          </p:cNvGrpSpPr>
          <p:nvPr/>
        </p:nvGrpSpPr>
        <p:grpSpPr bwMode="auto">
          <a:xfrm>
            <a:off x="6819900" y="4262438"/>
            <a:ext cx="633413" cy="215900"/>
            <a:chOff x="4296" y="2685"/>
            <a:chExt cx="399" cy="136"/>
          </a:xfrm>
        </p:grpSpPr>
        <p:sp>
          <p:nvSpPr>
            <p:cNvPr id="27678" name="Text Box 16"/>
            <p:cNvSpPr txBox="1">
              <a:spLocks noChangeArrowheads="1"/>
            </p:cNvSpPr>
            <p:nvPr/>
          </p:nvSpPr>
          <p:spPr bwMode="auto">
            <a:xfrm>
              <a:off x="4632" y="2685"/>
              <a:ext cx="63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7679" name="Text Box 17"/>
            <p:cNvSpPr txBox="1">
              <a:spLocks noChangeArrowheads="1"/>
            </p:cNvSpPr>
            <p:nvPr/>
          </p:nvSpPr>
          <p:spPr bwMode="auto">
            <a:xfrm>
              <a:off x="4296" y="2685"/>
              <a:ext cx="63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78206" name="Group 30"/>
          <p:cNvGrpSpPr>
            <a:grpSpLocks/>
          </p:cNvGrpSpPr>
          <p:nvPr/>
        </p:nvGrpSpPr>
        <p:grpSpPr bwMode="auto">
          <a:xfrm>
            <a:off x="6296025" y="4538663"/>
            <a:ext cx="623888" cy="215900"/>
            <a:chOff x="3966" y="2859"/>
            <a:chExt cx="393" cy="136"/>
          </a:xfrm>
        </p:grpSpPr>
        <p:sp>
          <p:nvSpPr>
            <p:cNvPr id="27676" name="Text Box 18"/>
            <p:cNvSpPr txBox="1">
              <a:spLocks noChangeArrowheads="1"/>
            </p:cNvSpPr>
            <p:nvPr/>
          </p:nvSpPr>
          <p:spPr bwMode="auto">
            <a:xfrm>
              <a:off x="3966" y="2859"/>
              <a:ext cx="63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7677" name="Text Box 19"/>
            <p:cNvSpPr txBox="1">
              <a:spLocks noChangeArrowheads="1"/>
            </p:cNvSpPr>
            <p:nvPr/>
          </p:nvSpPr>
          <p:spPr bwMode="auto">
            <a:xfrm>
              <a:off x="4296" y="2859"/>
              <a:ext cx="63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78207" name="Group 31"/>
          <p:cNvGrpSpPr>
            <a:grpSpLocks/>
          </p:cNvGrpSpPr>
          <p:nvPr/>
        </p:nvGrpSpPr>
        <p:grpSpPr bwMode="auto">
          <a:xfrm>
            <a:off x="6197600" y="4843463"/>
            <a:ext cx="722313" cy="215900"/>
            <a:chOff x="3904" y="3051"/>
            <a:chExt cx="455" cy="136"/>
          </a:xfrm>
        </p:grpSpPr>
        <p:sp>
          <p:nvSpPr>
            <p:cNvPr id="27674" name="Text Box 20"/>
            <p:cNvSpPr txBox="1">
              <a:spLocks noChangeArrowheads="1"/>
            </p:cNvSpPr>
            <p:nvPr/>
          </p:nvSpPr>
          <p:spPr bwMode="auto">
            <a:xfrm>
              <a:off x="3904" y="3051"/>
              <a:ext cx="125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27675" name="Text Box 21"/>
            <p:cNvSpPr txBox="1">
              <a:spLocks noChangeArrowheads="1"/>
            </p:cNvSpPr>
            <p:nvPr/>
          </p:nvSpPr>
          <p:spPr bwMode="auto">
            <a:xfrm>
              <a:off x="4296" y="3051"/>
              <a:ext cx="63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78208" name="Group 32"/>
          <p:cNvGrpSpPr>
            <a:grpSpLocks/>
          </p:cNvGrpSpPr>
          <p:nvPr/>
        </p:nvGrpSpPr>
        <p:grpSpPr bwMode="auto">
          <a:xfrm>
            <a:off x="6819900" y="5157788"/>
            <a:ext cx="633413" cy="215900"/>
            <a:chOff x="4296" y="3249"/>
            <a:chExt cx="399" cy="136"/>
          </a:xfrm>
        </p:grpSpPr>
        <p:sp>
          <p:nvSpPr>
            <p:cNvPr id="27672" name="Text Box 23"/>
            <p:cNvSpPr txBox="1">
              <a:spLocks noChangeArrowheads="1"/>
            </p:cNvSpPr>
            <p:nvPr/>
          </p:nvSpPr>
          <p:spPr bwMode="auto">
            <a:xfrm>
              <a:off x="4570" y="3249"/>
              <a:ext cx="125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32</a:t>
              </a:r>
            </a:p>
          </p:txBody>
        </p:sp>
        <p:sp>
          <p:nvSpPr>
            <p:cNvPr id="27673" name="Text Box 24"/>
            <p:cNvSpPr txBox="1">
              <a:spLocks noChangeArrowheads="1"/>
            </p:cNvSpPr>
            <p:nvPr/>
          </p:nvSpPr>
          <p:spPr bwMode="auto">
            <a:xfrm>
              <a:off x="4296" y="3249"/>
              <a:ext cx="63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178209" name="Group 33"/>
          <p:cNvGrpSpPr>
            <a:grpSpLocks/>
          </p:cNvGrpSpPr>
          <p:nvPr/>
        </p:nvGrpSpPr>
        <p:grpSpPr bwMode="auto">
          <a:xfrm>
            <a:off x="6162675" y="3643313"/>
            <a:ext cx="1781175" cy="1747837"/>
            <a:chOff x="3882" y="2295"/>
            <a:chExt cx="1122" cy="1101"/>
          </a:xfrm>
        </p:grpSpPr>
        <p:sp>
          <p:nvSpPr>
            <p:cNvPr id="27663" name="Text Box 15"/>
            <p:cNvSpPr txBox="1">
              <a:spLocks noChangeArrowheads="1"/>
            </p:cNvSpPr>
            <p:nvPr/>
          </p:nvSpPr>
          <p:spPr bwMode="auto">
            <a:xfrm>
              <a:off x="4632" y="2517"/>
              <a:ext cx="63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7664" name="Text Box 13"/>
            <p:cNvSpPr txBox="1">
              <a:spLocks noChangeArrowheads="1"/>
            </p:cNvSpPr>
            <p:nvPr/>
          </p:nvSpPr>
          <p:spPr bwMode="auto">
            <a:xfrm>
              <a:off x="3966" y="2517"/>
              <a:ext cx="63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7665" name="Text Box 14"/>
            <p:cNvSpPr txBox="1">
              <a:spLocks noChangeArrowheads="1"/>
            </p:cNvSpPr>
            <p:nvPr/>
          </p:nvSpPr>
          <p:spPr bwMode="auto">
            <a:xfrm>
              <a:off x="4296" y="2517"/>
              <a:ext cx="63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7666" name="Line 9"/>
            <p:cNvSpPr>
              <a:spLocks noChangeShapeType="1"/>
            </p:cNvSpPr>
            <p:nvPr/>
          </p:nvSpPr>
          <p:spPr bwMode="auto">
            <a:xfrm>
              <a:off x="3882" y="2454"/>
              <a:ext cx="112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7667" name="Text Box 10"/>
            <p:cNvSpPr txBox="1">
              <a:spLocks noChangeArrowheads="1"/>
            </p:cNvSpPr>
            <p:nvPr/>
          </p:nvSpPr>
          <p:spPr bwMode="auto">
            <a:xfrm>
              <a:off x="3976" y="2295"/>
              <a:ext cx="57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27668" name="Text Box 11"/>
            <p:cNvSpPr txBox="1">
              <a:spLocks noChangeArrowheads="1"/>
            </p:cNvSpPr>
            <p:nvPr/>
          </p:nvSpPr>
          <p:spPr bwMode="auto">
            <a:xfrm>
              <a:off x="4317" y="2295"/>
              <a:ext cx="63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7669" name="Text Box 12"/>
            <p:cNvSpPr txBox="1">
              <a:spLocks noChangeArrowheads="1"/>
            </p:cNvSpPr>
            <p:nvPr/>
          </p:nvSpPr>
          <p:spPr bwMode="auto">
            <a:xfrm>
              <a:off x="4598" y="2295"/>
              <a:ext cx="157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res</a:t>
              </a:r>
            </a:p>
          </p:txBody>
        </p:sp>
        <p:sp>
          <p:nvSpPr>
            <p:cNvPr id="27670" name="Line 25"/>
            <p:cNvSpPr>
              <a:spLocks noChangeShapeType="1"/>
            </p:cNvSpPr>
            <p:nvPr/>
          </p:nvSpPr>
          <p:spPr bwMode="auto">
            <a:xfrm>
              <a:off x="4158" y="2352"/>
              <a:ext cx="0" cy="10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7671" name="Line 26"/>
            <p:cNvSpPr>
              <a:spLocks noChangeShapeType="1"/>
            </p:cNvSpPr>
            <p:nvPr/>
          </p:nvSpPr>
          <p:spPr bwMode="auto">
            <a:xfrm>
              <a:off x="4506" y="2352"/>
              <a:ext cx="0" cy="10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7660" name="TextBox 1"/>
          <p:cNvSpPr txBox="1">
            <a:spLocks noChangeArrowheads="1"/>
          </p:cNvSpPr>
          <p:nvPr/>
        </p:nvSpPr>
        <p:spPr bwMode="auto">
          <a:xfrm>
            <a:off x="4913313" y="2139950"/>
            <a:ext cx="1422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x * x * x * .... * x</a:t>
            </a:r>
          </a:p>
        </p:txBody>
      </p:sp>
      <p:sp>
        <p:nvSpPr>
          <p:cNvPr id="27661" name="Right Brace 2"/>
          <p:cNvSpPr>
            <a:spLocks/>
          </p:cNvSpPr>
          <p:nvPr/>
        </p:nvSpPr>
        <p:spPr bwMode="auto">
          <a:xfrm rot="5400000">
            <a:off x="5557044" y="1828006"/>
            <a:ext cx="133350" cy="1265238"/>
          </a:xfrm>
          <a:prstGeom prst="rightBrace">
            <a:avLst>
              <a:gd name="adj1" fmla="val 8302"/>
              <a:gd name="adj2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7662" name="TextBox 3"/>
          <p:cNvSpPr txBox="1">
            <a:spLocks noChangeArrowheads="1"/>
          </p:cNvSpPr>
          <p:nvPr/>
        </p:nvSpPr>
        <p:spPr bwMode="auto">
          <a:xfrm>
            <a:off x="5299075" y="2460625"/>
            <a:ext cx="6477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n mal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866279" y="5668719"/>
            <a:ext cx="1608133" cy="926127"/>
            <a:chOff x="939800" y="5668719"/>
            <a:chExt cx="1608133" cy="926127"/>
          </a:xfrm>
        </p:grpSpPr>
        <p:sp>
          <p:nvSpPr>
            <p:cNvPr id="35" name="TextBox 34"/>
            <p:cNvSpPr txBox="1"/>
            <p:nvPr/>
          </p:nvSpPr>
          <p:spPr>
            <a:xfrm>
              <a:off x="939800" y="5668719"/>
              <a:ext cx="1608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/>
                <a:t>F</a:t>
              </a:r>
              <a:r>
                <a:rPr lang="de-AT" i="1" smtClean="0"/>
                <a:t>unktioniert weil</a:t>
              </a:r>
              <a:endParaRPr lang="de-AT" i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57884" y="6001882"/>
              <a:ext cx="10807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de-AT" sz="1400" baseline="30000" smtClean="0">
                  <a:latin typeface="Arial" panose="020B0604020202020204" pitchFamily="34" charset="0"/>
                  <a:cs typeface="Arial" panose="020B0604020202020204" pitchFamily="34" charset="0"/>
                </a:rPr>
                <a:t>2n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= (x*x)</a:t>
              </a:r>
              <a:r>
                <a:rPr lang="de-AT" sz="1400" baseline="3000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de-AT" sz="1400" baseline="30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57884" y="6287069"/>
              <a:ext cx="1000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de-AT" sz="1400" baseline="30000" smtClean="0">
                  <a:latin typeface="Arial" panose="020B0604020202020204" pitchFamily="34" charset="0"/>
                  <a:cs typeface="Arial" panose="020B0604020202020204" pitchFamily="34" charset="0"/>
                </a:rPr>
                <a:t>n+1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= x*x</a:t>
              </a:r>
              <a:r>
                <a:rPr lang="de-AT" sz="1400" baseline="3000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de-AT" sz="1400" baseline="30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D6CE7B-8986-4DBE-B1F5-89262E3CDCF2}" type="slidenum">
              <a:rPr lang="de-DE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de-DE" altLang="en-US" sz="1400" smtClean="0">
              <a:solidFill>
                <a:srgbClr val="000000"/>
              </a:solidFill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Nachbauen von readInt</a:t>
            </a:r>
          </a:p>
        </p:txBody>
      </p:sp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974725" y="1433513"/>
            <a:ext cx="4237038" cy="224631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 int </a:t>
            </a:r>
            <a:r>
              <a:rPr lang="de-AT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readInt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int val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char ch = In.read();  // </a:t>
            </a:r>
            <a:r>
              <a:rPr lang="de-AT" altLang="en-US" sz="14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liest ein einzelnes Zeichen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while (In.done() &amp;&amp; '0' &lt;= ch &amp;&amp; ch &lt;= '9')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val = 10 * val + (ch - '0');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ch = In.read();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! In.done() || ch &lt; '0' || ch &gt; '9'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return val;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07876" name="Group 4"/>
          <p:cNvGrpSpPr>
            <a:grpSpLocks/>
          </p:cNvGrpSpPr>
          <p:nvPr/>
        </p:nvGrpSpPr>
        <p:grpSpPr bwMode="auto">
          <a:xfrm>
            <a:off x="1050925" y="4252913"/>
            <a:ext cx="2776538" cy="1843087"/>
            <a:chOff x="662" y="2679"/>
            <a:chExt cx="1749" cy="1161"/>
          </a:xfrm>
        </p:grpSpPr>
        <p:sp>
          <p:nvSpPr>
            <p:cNvPr id="28702" name="Text Box 5"/>
            <p:cNvSpPr txBox="1">
              <a:spLocks noChangeArrowheads="1"/>
            </p:cNvSpPr>
            <p:nvPr/>
          </p:nvSpPr>
          <p:spPr bwMode="auto">
            <a:xfrm>
              <a:off x="662" y="2679"/>
              <a:ext cx="174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>
                  <a:solidFill>
                    <a:srgbClr val="000000"/>
                  </a:solidFill>
                </a:rPr>
                <a:t>Schreibtischtest</a:t>
              </a:r>
              <a:r>
                <a:rPr lang="de-AT" altLang="en-US" sz="1600">
                  <a:solidFill>
                    <a:srgbClr val="000000"/>
                  </a:solidFill>
                </a:rPr>
                <a:t>: Eingabe </a:t>
              </a: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123+</a:t>
              </a:r>
            </a:p>
          </p:txBody>
        </p:sp>
        <p:sp>
          <p:nvSpPr>
            <p:cNvPr id="28703" name="Text Box 6"/>
            <p:cNvSpPr txBox="1">
              <a:spLocks noChangeArrowheads="1"/>
            </p:cNvSpPr>
            <p:nvPr/>
          </p:nvSpPr>
          <p:spPr bwMode="auto">
            <a:xfrm>
              <a:off x="780" y="2880"/>
              <a:ext cx="26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</a:p>
          </p:txBody>
        </p:sp>
        <p:sp>
          <p:nvSpPr>
            <p:cNvPr id="28704" name="Text Box 7"/>
            <p:cNvSpPr txBox="1">
              <a:spLocks noChangeArrowheads="1"/>
            </p:cNvSpPr>
            <p:nvPr/>
          </p:nvSpPr>
          <p:spPr bwMode="auto">
            <a:xfrm>
              <a:off x="1167" y="2880"/>
              <a:ext cx="235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</a:t>
              </a:r>
            </a:p>
          </p:txBody>
        </p:sp>
        <p:sp>
          <p:nvSpPr>
            <p:cNvPr id="28705" name="Line 8"/>
            <p:cNvSpPr>
              <a:spLocks noChangeShapeType="1"/>
            </p:cNvSpPr>
            <p:nvPr/>
          </p:nvSpPr>
          <p:spPr bwMode="auto">
            <a:xfrm>
              <a:off x="746" y="3120"/>
              <a:ext cx="93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8706" name="Line 9"/>
            <p:cNvSpPr>
              <a:spLocks noChangeShapeType="1"/>
            </p:cNvSpPr>
            <p:nvPr/>
          </p:nvSpPr>
          <p:spPr bwMode="auto">
            <a:xfrm>
              <a:off x="1104" y="2928"/>
              <a:ext cx="0" cy="9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07882" name="Text Box 10"/>
          <p:cNvSpPr txBox="1">
            <a:spLocks noChangeArrowheads="1"/>
          </p:cNvSpPr>
          <p:nvPr/>
        </p:nvSpPr>
        <p:spPr bwMode="auto">
          <a:xfrm>
            <a:off x="1295400" y="499745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grpSp>
        <p:nvGrpSpPr>
          <p:cNvPr id="207883" name="Group 11"/>
          <p:cNvGrpSpPr>
            <a:grpSpLocks/>
          </p:cNvGrpSpPr>
          <p:nvPr/>
        </p:nvGrpSpPr>
        <p:grpSpPr bwMode="auto">
          <a:xfrm>
            <a:off x="1868488" y="4997450"/>
            <a:ext cx="2020887" cy="307975"/>
            <a:chOff x="1177" y="3148"/>
            <a:chExt cx="1273" cy="194"/>
          </a:xfrm>
        </p:grpSpPr>
        <p:sp>
          <p:nvSpPr>
            <p:cNvPr id="28700" name="Text Box 12"/>
            <p:cNvSpPr txBox="1">
              <a:spLocks noChangeArrowheads="1"/>
            </p:cNvSpPr>
            <p:nvPr/>
          </p:nvSpPr>
          <p:spPr bwMode="auto">
            <a:xfrm>
              <a:off x="1177" y="3148"/>
              <a:ext cx="48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'1'  (49)</a:t>
              </a:r>
            </a:p>
          </p:txBody>
        </p:sp>
        <p:sp>
          <p:nvSpPr>
            <p:cNvPr id="28701" name="Text Box 13"/>
            <p:cNvSpPr txBox="1">
              <a:spLocks noChangeArrowheads="1"/>
            </p:cNvSpPr>
            <p:nvPr/>
          </p:nvSpPr>
          <p:spPr bwMode="auto">
            <a:xfrm>
              <a:off x="1944" y="3148"/>
              <a:ext cx="50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'0'  = 48</a:t>
              </a:r>
            </a:p>
          </p:txBody>
        </p:sp>
      </p:grpSp>
      <p:grpSp>
        <p:nvGrpSpPr>
          <p:cNvPr id="207886" name="Group 14"/>
          <p:cNvGrpSpPr>
            <a:grpSpLocks/>
          </p:cNvGrpSpPr>
          <p:nvPr/>
        </p:nvGrpSpPr>
        <p:grpSpPr bwMode="auto">
          <a:xfrm>
            <a:off x="1295400" y="5159375"/>
            <a:ext cx="284163" cy="374650"/>
            <a:chOff x="816" y="3250"/>
            <a:chExt cx="179" cy="236"/>
          </a:xfrm>
        </p:grpSpPr>
        <p:sp>
          <p:nvSpPr>
            <p:cNvPr id="28698" name="Text Box 15"/>
            <p:cNvSpPr txBox="1">
              <a:spLocks noChangeArrowheads="1"/>
            </p:cNvSpPr>
            <p:nvPr/>
          </p:nvSpPr>
          <p:spPr bwMode="auto">
            <a:xfrm>
              <a:off x="816" y="3292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8699" name="Line 16"/>
            <p:cNvSpPr>
              <a:spLocks noChangeShapeType="1"/>
            </p:cNvSpPr>
            <p:nvPr/>
          </p:nvSpPr>
          <p:spPr bwMode="auto">
            <a:xfrm>
              <a:off x="816" y="3250"/>
              <a:ext cx="144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07889" name="Group 17"/>
          <p:cNvGrpSpPr>
            <a:grpSpLocks/>
          </p:cNvGrpSpPr>
          <p:nvPr/>
        </p:nvGrpSpPr>
        <p:grpSpPr bwMode="auto">
          <a:xfrm>
            <a:off x="1866900" y="5159375"/>
            <a:ext cx="768350" cy="374650"/>
            <a:chOff x="1176" y="3250"/>
            <a:chExt cx="484" cy="236"/>
          </a:xfrm>
        </p:grpSpPr>
        <p:sp>
          <p:nvSpPr>
            <p:cNvPr id="28696" name="Text Box 18"/>
            <p:cNvSpPr txBox="1">
              <a:spLocks noChangeArrowheads="1"/>
            </p:cNvSpPr>
            <p:nvPr/>
          </p:nvSpPr>
          <p:spPr bwMode="auto">
            <a:xfrm>
              <a:off x="1176" y="3292"/>
              <a:ext cx="48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'2'  (50)</a:t>
              </a:r>
            </a:p>
          </p:txBody>
        </p:sp>
        <p:sp>
          <p:nvSpPr>
            <p:cNvPr id="28697" name="Line 19"/>
            <p:cNvSpPr>
              <a:spLocks noChangeShapeType="1"/>
            </p:cNvSpPr>
            <p:nvPr/>
          </p:nvSpPr>
          <p:spPr bwMode="auto">
            <a:xfrm>
              <a:off x="1200" y="3250"/>
              <a:ext cx="432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07892" name="Group 20"/>
          <p:cNvGrpSpPr>
            <a:grpSpLocks/>
          </p:cNvGrpSpPr>
          <p:nvPr/>
        </p:nvGrpSpPr>
        <p:grpSpPr bwMode="auto">
          <a:xfrm>
            <a:off x="1212850" y="5387975"/>
            <a:ext cx="384175" cy="374650"/>
            <a:chOff x="764" y="3394"/>
            <a:chExt cx="242" cy="236"/>
          </a:xfrm>
        </p:grpSpPr>
        <p:sp>
          <p:nvSpPr>
            <p:cNvPr id="28694" name="Text Box 21"/>
            <p:cNvSpPr txBox="1">
              <a:spLocks noChangeArrowheads="1"/>
            </p:cNvSpPr>
            <p:nvPr/>
          </p:nvSpPr>
          <p:spPr bwMode="auto">
            <a:xfrm>
              <a:off x="764" y="3436"/>
              <a:ext cx="24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28695" name="Line 22"/>
            <p:cNvSpPr>
              <a:spLocks noChangeShapeType="1"/>
            </p:cNvSpPr>
            <p:nvPr/>
          </p:nvSpPr>
          <p:spPr bwMode="auto">
            <a:xfrm>
              <a:off x="816" y="3394"/>
              <a:ext cx="144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07895" name="Group 23"/>
          <p:cNvGrpSpPr>
            <a:grpSpLocks/>
          </p:cNvGrpSpPr>
          <p:nvPr/>
        </p:nvGrpSpPr>
        <p:grpSpPr bwMode="auto">
          <a:xfrm>
            <a:off x="1866900" y="5391150"/>
            <a:ext cx="768350" cy="374650"/>
            <a:chOff x="1176" y="3394"/>
            <a:chExt cx="484" cy="236"/>
          </a:xfrm>
        </p:grpSpPr>
        <p:sp>
          <p:nvSpPr>
            <p:cNvPr id="28692" name="Text Box 24"/>
            <p:cNvSpPr txBox="1">
              <a:spLocks noChangeArrowheads="1"/>
            </p:cNvSpPr>
            <p:nvPr/>
          </p:nvSpPr>
          <p:spPr bwMode="auto">
            <a:xfrm>
              <a:off x="1176" y="3436"/>
              <a:ext cx="48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'3'  (51)</a:t>
              </a:r>
            </a:p>
          </p:txBody>
        </p:sp>
        <p:sp>
          <p:nvSpPr>
            <p:cNvPr id="28693" name="Line 25"/>
            <p:cNvSpPr>
              <a:spLocks noChangeShapeType="1"/>
            </p:cNvSpPr>
            <p:nvPr/>
          </p:nvSpPr>
          <p:spPr bwMode="auto">
            <a:xfrm>
              <a:off x="1200" y="3394"/>
              <a:ext cx="432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07898" name="Group 26"/>
          <p:cNvGrpSpPr>
            <a:grpSpLocks/>
          </p:cNvGrpSpPr>
          <p:nvPr/>
        </p:nvGrpSpPr>
        <p:grpSpPr bwMode="auto">
          <a:xfrm>
            <a:off x="1111250" y="5616575"/>
            <a:ext cx="482600" cy="406400"/>
            <a:chOff x="700" y="3538"/>
            <a:chExt cx="304" cy="256"/>
          </a:xfrm>
        </p:grpSpPr>
        <p:sp>
          <p:nvSpPr>
            <p:cNvPr id="28690" name="Text Box 27"/>
            <p:cNvSpPr txBox="1">
              <a:spLocks noChangeArrowheads="1"/>
            </p:cNvSpPr>
            <p:nvPr/>
          </p:nvSpPr>
          <p:spPr bwMode="auto">
            <a:xfrm>
              <a:off x="700" y="3600"/>
              <a:ext cx="30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123</a:t>
              </a:r>
            </a:p>
          </p:txBody>
        </p:sp>
        <p:sp>
          <p:nvSpPr>
            <p:cNvPr id="28691" name="Line 28"/>
            <p:cNvSpPr>
              <a:spLocks noChangeShapeType="1"/>
            </p:cNvSpPr>
            <p:nvPr/>
          </p:nvSpPr>
          <p:spPr bwMode="auto">
            <a:xfrm>
              <a:off x="816" y="3538"/>
              <a:ext cx="144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07901" name="Group 29"/>
          <p:cNvGrpSpPr>
            <a:grpSpLocks/>
          </p:cNvGrpSpPr>
          <p:nvPr/>
        </p:nvGrpSpPr>
        <p:grpSpPr bwMode="auto">
          <a:xfrm>
            <a:off x="1854200" y="5616575"/>
            <a:ext cx="773113" cy="406400"/>
            <a:chOff x="1168" y="3538"/>
            <a:chExt cx="487" cy="256"/>
          </a:xfrm>
        </p:grpSpPr>
        <p:sp>
          <p:nvSpPr>
            <p:cNvPr id="28688" name="Text Box 30"/>
            <p:cNvSpPr txBox="1">
              <a:spLocks noChangeArrowheads="1"/>
            </p:cNvSpPr>
            <p:nvPr/>
          </p:nvSpPr>
          <p:spPr bwMode="auto">
            <a:xfrm>
              <a:off x="1168" y="3600"/>
              <a:ext cx="487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'+'  (43)</a:t>
              </a:r>
            </a:p>
          </p:txBody>
        </p:sp>
        <p:sp>
          <p:nvSpPr>
            <p:cNvPr id="28689" name="Line 31"/>
            <p:cNvSpPr>
              <a:spLocks noChangeShapeType="1"/>
            </p:cNvSpPr>
            <p:nvPr/>
          </p:nvSpPr>
          <p:spPr bwMode="auto">
            <a:xfrm>
              <a:off x="1200" y="3538"/>
              <a:ext cx="432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07904" name="Text Box 32"/>
          <p:cNvSpPr txBox="1">
            <a:spLocks noChangeArrowheads="1"/>
          </p:cNvSpPr>
          <p:nvPr/>
        </p:nvSpPr>
        <p:spPr bwMode="auto">
          <a:xfrm>
            <a:off x="4403725" y="5395913"/>
            <a:ext cx="1638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3333CC"/>
                </a:solidFill>
              </a:rPr>
              <a:t>"Horner-Schema"</a:t>
            </a:r>
          </a:p>
        </p:txBody>
      </p:sp>
      <p:sp>
        <p:nvSpPr>
          <p:cNvPr id="28687" name="TextBox 1"/>
          <p:cNvSpPr txBox="1">
            <a:spLocks noChangeArrowheads="1"/>
          </p:cNvSpPr>
          <p:nvPr/>
        </p:nvSpPr>
        <p:spPr bwMode="auto">
          <a:xfrm>
            <a:off x="6194425" y="1433513"/>
            <a:ext cx="798513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'0' ... 48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'1' ... 49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'2' ... 50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'3' ... 51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'4' ... 52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'5' ... 53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'6' ... 54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'7' ... 55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'8' ... 56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'9' ... 57</a:t>
            </a:r>
            <a:endParaRPr lang="en-US" altLang="de-DE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82" grpId="0" autoUpdateAnimBg="0"/>
      <p:bldP spid="207904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CEEAAA-A43B-4E4B-BB02-D5B709C16017}" type="slidenum">
              <a:rPr lang="de-DE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de-DE" altLang="en-US" sz="1400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Nachbauen von toString(int)</a:t>
            </a:r>
          </a:p>
        </p:txBody>
      </p:sp>
      <p:sp>
        <p:nvSpPr>
          <p:cNvPr id="29700" name="Text Box 3"/>
          <p:cNvSpPr txBox="1">
            <a:spLocks noChangeArrowheads="1"/>
          </p:cNvSpPr>
          <p:nvPr/>
        </p:nvSpPr>
        <p:spPr bwMode="auto">
          <a:xfrm>
            <a:off x="974725" y="1433513"/>
            <a:ext cx="3324949" cy="203132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 String </a:t>
            </a:r>
            <a:r>
              <a:rPr lang="de-AT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toString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(int n)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StringBuilder b = new StringBuilder();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do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int lastDigit = n % 10;</a:t>
            </a:r>
          </a:p>
          <a:p>
            <a:pPr>
              <a:spcBef>
                <a:spcPct val="0"/>
              </a:spcBef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n = n / 10;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b.insert(0, (char)('0' + lastDigit));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} while (n &gt; 0);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return b.toString();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9701" name="TextBox 1"/>
          <p:cNvSpPr txBox="1">
            <a:spLocks noChangeArrowheads="1"/>
          </p:cNvSpPr>
          <p:nvPr/>
        </p:nvSpPr>
        <p:spPr bwMode="auto">
          <a:xfrm>
            <a:off x="6194425" y="1433513"/>
            <a:ext cx="798513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'0' ... 48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'1' ... 49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'2' ... 50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'3' ... 51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'4' ... 52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'5' ... 53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'6' ... 54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'7' ... 55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'8' ... 56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'9' ... 57</a:t>
            </a:r>
            <a:endParaRPr lang="en-US" altLang="de-DE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1050925" y="4252913"/>
            <a:ext cx="2295525" cy="1843087"/>
            <a:chOff x="1050925" y="4252913"/>
            <a:chExt cx="2295527" cy="1843087"/>
          </a:xfrm>
        </p:grpSpPr>
        <p:sp>
          <p:nvSpPr>
            <p:cNvPr id="29729" name="Text Box 5"/>
            <p:cNvSpPr txBox="1">
              <a:spLocks noChangeArrowheads="1"/>
            </p:cNvSpPr>
            <p:nvPr/>
          </p:nvSpPr>
          <p:spPr bwMode="auto">
            <a:xfrm>
              <a:off x="1050925" y="4252913"/>
              <a:ext cx="2295527" cy="338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>
                  <a:solidFill>
                    <a:srgbClr val="000000"/>
                  </a:solidFill>
                </a:rPr>
                <a:t>Schreibtischtest</a:t>
              </a:r>
              <a:r>
                <a:rPr lang="de-AT" altLang="en-US" sz="1600">
                  <a:solidFill>
                    <a:srgbClr val="000000"/>
                  </a:solidFill>
                </a:rPr>
                <a:t>: </a:t>
              </a: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 == 123</a:t>
              </a:r>
            </a:p>
          </p:txBody>
        </p:sp>
        <p:sp>
          <p:nvSpPr>
            <p:cNvPr id="29730" name="Text Box 6"/>
            <p:cNvSpPr txBox="1">
              <a:spLocks noChangeArrowheads="1"/>
            </p:cNvSpPr>
            <p:nvPr/>
          </p:nvSpPr>
          <p:spPr bwMode="auto">
            <a:xfrm>
              <a:off x="1400175" y="4572000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9731" name="Text Box 7"/>
            <p:cNvSpPr txBox="1">
              <a:spLocks noChangeArrowheads="1"/>
            </p:cNvSpPr>
            <p:nvPr/>
          </p:nvSpPr>
          <p:spPr bwMode="auto">
            <a:xfrm>
              <a:off x="1827213" y="4572000"/>
              <a:ext cx="822326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lastDigit</a:t>
              </a:r>
            </a:p>
          </p:txBody>
        </p:sp>
        <p:sp>
          <p:nvSpPr>
            <p:cNvPr id="29732" name="Line 8"/>
            <p:cNvSpPr>
              <a:spLocks noChangeShapeType="1"/>
            </p:cNvSpPr>
            <p:nvPr/>
          </p:nvSpPr>
          <p:spPr bwMode="auto">
            <a:xfrm>
              <a:off x="1306513" y="4953000"/>
              <a:ext cx="2003427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9733" name="Line 9"/>
            <p:cNvSpPr>
              <a:spLocks noChangeShapeType="1"/>
            </p:cNvSpPr>
            <p:nvPr/>
          </p:nvSpPr>
          <p:spPr bwMode="auto">
            <a:xfrm>
              <a:off x="1771651" y="4648200"/>
              <a:ext cx="0" cy="1447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9734" name="Text Box 7"/>
            <p:cNvSpPr txBox="1">
              <a:spLocks noChangeArrowheads="1"/>
            </p:cNvSpPr>
            <p:nvPr/>
          </p:nvSpPr>
          <p:spPr bwMode="auto">
            <a:xfrm>
              <a:off x="2736851" y="4572000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29735" name="Line 9"/>
            <p:cNvSpPr>
              <a:spLocks noChangeShapeType="1"/>
            </p:cNvSpPr>
            <p:nvPr/>
          </p:nvSpPr>
          <p:spPr bwMode="auto">
            <a:xfrm>
              <a:off x="2674939" y="4648200"/>
              <a:ext cx="0" cy="1447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9736" name="TextBox 1"/>
            <p:cNvSpPr txBox="1">
              <a:spLocks noChangeArrowheads="1"/>
            </p:cNvSpPr>
            <p:nvPr/>
          </p:nvSpPr>
          <p:spPr bwMode="auto">
            <a:xfrm>
              <a:off x="1235646" y="4989809"/>
              <a:ext cx="4828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123</a:t>
              </a:r>
            </a:p>
          </p:txBody>
        </p:sp>
      </p:grp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047875" y="5251450"/>
            <a:ext cx="284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2736850" y="4989513"/>
            <a:ext cx="3127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""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736850" y="5100638"/>
            <a:ext cx="412750" cy="458787"/>
            <a:chOff x="2736851" y="5100578"/>
            <a:chExt cx="412292" cy="458644"/>
          </a:xfrm>
        </p:grpSpPr>
        <p:sp>
          <p:nvSpPr>
            <p:cNvPr id="29727" name="TextBox 39"/>
            <p:cNvSpPr txBox="1">
              <a:spLocks noChangeArrowheads="1"/>
            </p:cNvSpPr>
            <p:nvPr/>
          </p:nvSpPr>
          <p:spPr bwMode="auto">
            <a:xfrm>
              <a:off x="2736851" y="5251445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"3"</a:t>
              </a:r>
            </a:p>
          </p:txBody>
        </p:sp>
        <p:cxnSp>
          <p:nvCxnSpPr>
            <p:cNvPr id="29728" name="Straight Connector 3"/>
            <p:cNvCxnSpPr>
              <a:cxnSpLocks noChangeShapeType="1"/>
            </p:cNvCxnSpPr>
            <p:nvPr/>
          </p:nvCxnSpPr>
          <p:spPr bwMode="auto">
            <a:xfrm>
              <a:off x="2785663" y="5100578"/>
              <a:ext cx="327949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1306513" y="5140325"/>
            <a:ext cx="401637" cy="419100"/>
            <a:chOff x="1306513" y="5139556"/>
            <a:chExt cx="401305" cy="419665"/>
          </a:xfrm>
        </p:grpSpPr>
        <p:sp>
          <p:nvSpPr>
            <p:cNvPr id="29725" name="TextBox 40"/>
            <p:cNvSpPr txBox="1">
              <a:spLocks noChangeArrowheads="1"/>
            </p:cNvSpPr>
            <p:nvPr/>
          </p:nvSpPr>
          <p:spPr bwMode="auto">
            <a:xfrm>
              <a:off x="1324380" y="5251444"/>
              <a:ext cx="3834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cxnSp>
          <p:nvCxnSpPr>
            <p:cNvPr id="29726" name="Straight Connector 11"/>
            <p:cNvCxnSpPr>
              <a:cxnSpLocks noChangeShapeType="1"/>
            </p:cNvCxnSpPr>
            <p:nvPr/>
          </p:nvCxnSpPr>
          <p:spPr bwMode="auto">
            <a:xfrm>
              <a:off x="1306513" y="5139556"/>
              <a:ext cx="335666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047875" y="5416550"/>
            <a:ext cx="284163" cy="411163"/>
            <a:chOff x="1820865" y="5415987"/>
            <a:chExt cx="284052" cy="412102"/>
          </a:xfrm>
        </p:grpSpPr>
        <p:sp>
          <p:nvSpPr>
            <p:cNvPr id="29723" name="TextBox 41"/>
            <p:cNvSpPr txBox="1">
              <a:spLocks noChangeArrowheads="1"/>
            </p:cNvSpPr>
            <p:nvPr/>
          </p:nvSpPr>
          <p:spPr bwMode="auto">
            <a:xfrm>
              <a:off x="1820865" y="5520312"/>
              <a:ext cx="2840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29724" name="Straight Connector 15"/>
            <p:cNvCxnSpPr>
              <a:cxnSpLocks noChangeShapeType="1"/>
            </p:cNvCxnSpPr>
            <p:nvPr/>
          </p:nvCxnSpPr>
          <p:spPr bwMode="auto">
            <a:xfrm>
              <a:off x="1855808" y="5415987"/>
              <a:ext cx="189053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2736850" y="5416550"/>
            <a:ext cx="511175" cy="411163"/>
            <a:chOff x="2736851" y="5415987"/>
            <a:chExt cx="511679" cy="412102"/>
          </a:xfrm>
        </p:grpSpPr>
        <p:sp>
          <p:nvSpPr>
            <p:cNvPr id="29721" name="TextBox 42"/>
            <p:cNvSpPr txBox="1">
              <a:spLocks noChangeArrowheads="1"/>
            </p:cNvSpPr>
            <p:nvPr/>
          </p:nvSpPr>
          <p:spPr bwMode="auto">
            <a:xfrm>
              <a:off x="2736851" y="5520312"/>
              <a:ext cx="51167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"23"</a:t>
              </a:r>
            </a:p>
          </p:txBody>
        </p:sp>
        <p:cxnSp>
          <p:nvCxnSpPr>
            <p:cNvPr id="29722" name="Straight Connector 18"/>
            <p:cNvCxnSpPr>
              <a:cxnSpLocks noChangeShapeType="1"/>
            </p:cNvCxnSpPr>
            <p:nvPr/>
          </p:nvCxnSpPr>
          <p:spPr bwMode="auto">
            <a:xfrm>
              <a:off x="2785663" y="5415987"/>
              <a:ext cx="297084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1379538" y="5416550"/>
            <a:ext cx="314325" cy="411163"/>
            <a:chOff x="1379820" y="5415987"/>
            <a:chExt cx="313488" cy="412101"/>
          </a:xfrm>
        </p:grpSpPr>
        <p:sp>
          <p:nvSpPr>
            <p:cNvPr id="29719" name="TextBox 43"/>
            <p:cNvSpPr txBox="1">
              <a:spLocks noChangeArrowheads="1"/>
            </p:cNvSpPr>
            <p:nvPr/>
          </p:nvSpPr>
          <p:spPr bwMode="auto">
            <a:xfrm>
              <a:off x="1409256" y="5520311"/>
              <a:ext cx="2840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cxnSp>
          <p:nvCxnSpPr>
            <p:cNvPr id="29720" name="Straight Connector 21"/>
            <p:cNvCxnSpPr>
              <a:cxnSpLocks noChangeShapeType="1"/>
            </p:cNvCxnSpPr>
            <p:nvPr/>
          </p:nvCxnSpPr>
          <p:spPr bwMode="auto">
            <a:xfrm>
              <a:off x="1379820" y="5415987"/>
              <a:ext cx="262359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2047875" y="5673725"/>
            <a:ext cx="284163" cy="419100"/>
            <a:chOff x="1820865" y="5674488"/>
            <a:chExt cx="284052" cy="419093"/>
          </a:xfrm>
        </p:grpSpPr>
        <p:sp>
          <p:nvSpPr>
            <p:cNvPr id="29717" name="TextBox 44"/>
            <p:cNvSpPr txBox="1">
              <a:spLocks noChangeArrowheads="1"/>
            </p:cNvSpPr>
            <p:nvPr/>
          </p:nvSpPr>
          <p:spPr bwMode="auto">
            <a:xfrm>
              <a:off x="1820865" y="5785804"/>
              <a:ext cx="2840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cxnSp>
          <p:nvCxnSpPr>
            <p:cNvPr id="29718" name="Straight Connector 24"/>
            <p:cNvCxnSpPr>
              <a:cxnSpLocks noChangeShapeType="1"/>
            </p:cNvCxnSpPr>
            <p:nvPr/>
          </p:nvCxnSpPr>
          <p:spPr bwMode="auto">
            <a:xfrm>
              <a:off x="1844233" y="5674488"/>
              <a:ext cx="200628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2736850" y="5673725"/>
            <a:ext cx="611188" cy="419100"/>
            <a:chOff x="2736851" y="5674488"/>
            <a:chExt cx="611065" cy="419093"/>
          </a:xfrm>
        </p:grpSpPr>
        <p:sp>
          <p:nvSpPr>
            <p:cNvPr id="29715" name="TextBox 45"/>
            <p:cNvSpPr txBox="1">
              <a:spLocks noChangeArrowheads="1"/>
            </p:cNvSpPr>
            <p:nvPr/>
          </p:nvSpPr>
          <p:spPr bwMode="auto">
            <a:xfrm>
              <a:off x="2736851" y="5785804"/>
              <a:ext cx="6110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"123"</a:t>
              </a:r>
            </a:p>
          </p:txBody>
        </p:sp>
        <p:cxnSp>
          <p:nvCxnSpPr>
            <p:cNvPr id="29716" name="Straight Connector 27"/>
            <p:cNvCxnSpPr>
              <a:cxnSpLocks noChangeShapeType="1"/>
            </p:cNvCxnSpPr>
            <p:nvPr/>
          </p:nvCxnSpPr>
          <p:spPr bwMode="auto">
            <a:xfrm>
              <a:off x="2794186" y="5674488"/>
              <a:ext cx="354957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1409700" y="5673725"/>
            <a:ext cx="284163" cy="419100"/>
            <a:chOff x="1409256" y="5674488"/>
            <a:chExt cx="284052" cy="419092"/>
          </a:xfrm>
        </p:grpSpPr>
        <p:sp>
          <p:nvSpPr>
            <p:cNvPr id="29713" name="TextBox 46"/>
            <p:cNvSpPr txBox="1">
              <a:spLocks noChangeArrowheads="1"/>
            </p:cNvSpPr>
            <p:nvPr/>
          </p:nvSpPr>
          <p:spPr bwMode="auto">
            <a:xfrm>
              <a:off x="1409256" y="5785803"/>
              <a:ext cx="2840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cxnSp>
          <p:nvCxnSpPr>
            <p:cNvPr id="29714" name="Straight Connector 30"/>
            <p:cNvCxnSpPr>
              <a:cxnSpLocks noChangeShapeType="1"/>
            </p:cNvCxnSpPr>
            <p:nvPr/>
          </p:nvCxnSpPr>
          <p:spPr bwMode="auto">
            <a:xfrm>
              <a:off x="1464702" y="5674488"/>
              <a:ext cx="162045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63C8E5-018C-4C72-AD98-F175C05543F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de-DE" altLang="en-US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binäres Suchen in einem Array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69925" y="1235075"/>
            <a:ext cx="3181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 sz="1600"/>
              <a:t>schneller als sequentielles Suchen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Array muss allerdings sortiert sein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69925" y="1958975"/>
            <a:ext cx="3426024" cy="1373951"/>
            <a:chOff x="669925" y="1958975"/>
            <a:chExt cx="3426024" cy="1373951"/>
          </a:xfrm>
        </p:grpSpPr>
        <p:sp>
          <p:nvSpPr>
            <p:cNvPr id="10309" name="Text Box 5"/>
            <p:cNvSpPr txBox="1">
              <a:spLocks noChangeArrowheads="1"/>
            </p:cNvSpPr>
            <p:nvPr/>
          </p:nvSpPr>
          <p:spPr bwMode="auto">
            <a:xfrm>
              <a:off x="669925" y="1958975"/>
              <a:ext cx="1909997" cy="3698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z.B. Suche von 17</a:t>
              </a:r>
            </a:p>
          </p:txBody>
        </p:sp>
        <p:sp>
          <p:nvSpPr>
            <p:cNvPr id="10310" name="Rectangle 6"/>
            <p:cNvSpPr>
              <a:spLocks noChangeArrowheads="1"/>
            </p:cNvSpPr>
            <p:nvPr/>
          </p:nvSpPr>
          <p:spPr bwMode="auto">
            <a:xfrm>
              <a:off x="1014455" y="2613974"/>
              <a:ext cx="381047" cy="304752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0311" name="Text Box 7"/>
            <p:cNvSpPr txBox="1">
              <a:spLocks noChangeArrowheads="1"/>
            </p:cNvSpPr>
            <p:nvPr/>
          </p:nvSpPr>
          <p:spPr bwMode="auto">
            <a:xfrm>
              <a:off x="1071612" y="2633021"/>
              <a:ext cx="269908" cy="276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312" name="Text Box 8"/>
            <p:cNvSpPr txBox="1">
              <a:spLocks noChangeArrowheads="1"/>
            </p:cNvSpPr>
            <p:nvPr/>
          </p:nvSpPr>
          <p:spPr bwMode="auto">
            <a:xfrm>
              <a:off x="1090665" y="2401282"/>
              <a:ext cx="255619" cy="246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0313" name="Rectangle 9"/>
            <p:cNvSpPr>
              <a:spLocks noChangeArrowheads="1"/>
            </p:cNvSpPr>
            <p:nvPr/>
          </p:nvSpPr>
          <p:spPr bwMode="auto">
            <a:xfrm>
              <a:off x="1395502" y="2613974"/>
              <a:ext cx="381047" cy="304752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0314" name="Text Box 10"/>
            <p:cNvSpPr txBox="1">
              <a:spLocks noChangeArrowheads="1"/>
            </p:cNvSpPr>
            <p:nvPr/>
          </p:nvSpPr>
          <p:spPr bwMode="auto">
            <a:xfrm>
              <a:off x="1452659" y="2633021"/>
              <a:ext cx="269908" cy="276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315" name="Text Box 11"/>
            <p:cNvSpPr txBox="1">
              <a:spLocks noChangeArrowheads="1"/>
            </p:cNvSpPr>
            <p:nvPr/>
          </p:nvSpPr>
          <p:spPr bwMode="auto">
            <a:xfrm>
              <a:off x="1471711" y="2401282"/>
              <a:ext cx="255619" cy="246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0316" name="Rectangle 12"/>
            <p:cNvSpPr>
              <a:spLocks noChangeArrowheads="1"/>
            </p:cNvSpPr>
            <p:nvPr/>
          </p:nvSpPr>
          <p:spPr bwMode="auto">
            <a:xfrm>
              <a:off x="1776549" y="2613974"/>
              <a:ext cx="381047" cy="304752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0317" name="Text Box 13"/>
            <p:cNvSpPr txBox="1">
              <a:spLocks noChangeArrowheads="1"/>
            </p:cNvSpPr>
            <p:nvPr/>
          </p:nvSpPr>
          <p:spPr bwMode="auto">
            <a:xfrm>
              <a:off x="1833706" y="2633021"/>
              <a:ext cx="269908" cy="276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0318" name="Text Box 14"/>
            <p:cNvSpPr txBox="1">
              <a:spLocks noChangeArrowheads="1"/>
            </p:cNvSpPr>
            <p:nvPr/>
          </p:nvSpPr>
          <p:spPr bwMode="auto">
            <a:xfrm>
              <a:off x="1852758" y="2401282"/>
              <a:ext cx="255619" cy="246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319" name="Rectangle 15"/>
            <p:cNvSpPr>
              <a:spLocks noChangeArrowheads="1"/>
            </p:cNvSpPr>
            <p:nvPr/>
          </p:nvSpPr>
          <p:spPr bwMode="auto">
            <a:xfrm>
              <a:off x="2157596" y="2613974"/>
              <a:ext cx="381047" cy="304752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0320" name="Text Box 16"/>
            <p:cNvSpPr txBox="1">
              <a:spLocks noChangeArrowheads="1"/>
            </p:cNvSpPr>
            <p:nvPr/>
          </p:nvSpPr>
          <p:spPr bwMode="auto">
            <a:xfrm>
              <a:off x="2214753" y="2633021"/>
              <a:ext cx="269908" cy="276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0321" name="Text Box 17"/>
            <p:cNvSpPr txBox="1">
              <a:spLocks noChangeArrowheads="1"/>
            </p:cNvSpPr>
            <p:nvPr/>
          </p:nvSpPr>
          <p:spPr bwMode="auto">
            <a:xfrm>
              <a:off x="2233805" y="2401282"/>
              <a:ext cx="255619" cy="246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322" name="Rectangle 18"/>
            <p:cNvSpPr>
              <a:spLocks noChangeArrowheads="1"/>
            </p:cNvSpPr>
            <p:nvPr/>
          </p:nvSpPr>
          <p:spPr bwMode="auto">
            <a:xfrm>
              <a:off x="2538642" y="2613974"/>
              <a:ext cx="381047" cy="304752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0323" name="Text Box 19"/>
            <p:cNvSpPr txBox="1">
              <a:spLocks noChangeArrowheads="1"/>
            </p:cNvSpPr>
            <p:nvPr/>
          </p:nvSpPr>
          <p:spPr bwMode="auto">
            <a:xfrm>
              <a:off x="2544993" y="2633021"/>
              <a:ext cx="342942" cy="276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0324" name="Text Box 20"/>
            <p:cNvSpPr txBox="1">
              <a:spLocks noChangeArrowheads="1"/>
            </p:cNvSpPr>
            <p:nvPr/>
          </p:nvSpPr>
          <p:spPr bwMode="auto">
            <a:xfrm>
              <a:off x="2614852" y="2401282"/>
              <a:ext cx="255619" cy="246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0325" name="Rectangle 21"/>
            <p:cNvSpPr>
              <a:spLocks noChangeArrowheads="1"/>
            </p:cNvSpPr>
            <p:nvPr/>
          </p:nvSpPr>
          <p:spPr bwMode="auto">
            <a:xfrm>
              <a:off x="2919689" y="2613974"/>
              <a:ext cx="381047" cy="304752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0326" name="Text Box 22"/>
            <p:cNvSpPr txBox="1">
              <a:spLocks noChangeArrowheads="1"/>
            </p:cNvSpPr>
            <p:nvPr/>
          </p:nvSpPr>
          <p:spPr bwMode="auto">
            <a:xfrm>
              <a:off x="2926040" y="2633021"/>
              <a:ext cx="354056" cy="276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10327" name="Text Box 23"/>
            <p:cNvSpPr txBox="1">
              <a:spLocks noChangeArrowheads="1"/>
            </p:cNvSpPr>
            <p:nvPr/>
          </p:nvSpPr>
          <p:spPr bwMode="auto">
            <a:xfrm>
              <a:off x="2995898" y="2401282"/>
              <a:ext cx="255619" cy="246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0328" name="Rectangle 24"/>
            <p:cNvSpPr>
              <a:spLocks noChangeArrowheads="1"/>
            </p:cNvSpPr>
            <p:nvPr/>
          </p:nvSpPr>
          <p:spPr bwMode="auto">
            <a:xfrm>
              <a:off x="3300736" y="2613974"/>
              <a:ext cx="381047" cy="304752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0329" name="Text Box 25"/>
            <p:cNvSpPr txBox="1">
              <a:spLocks noChangeArrowheads="1"/>
            </p:cNvSpPr>
            <p:nvPr/>
          </p:nvSpPr>
          <p:spPr bwMode="auto">
            <a:xfrm>
              <a:off x="3307087" y="2633021"/>
              <a:ext cx="354056" cy="276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10330" name="Text Box 26"/>
            <p:cNvSpPr txBox="1">
              <a:spLocks noChangeArrowheads="1"/>
            </p:cNvSpPr>
            <p:nvPr/>
          </p:nvSpPr>
          <p:spPr bwMode="auto">
            <a:xfrm>
              <a:off x="3376945" y="2401282"/>
              <a:ext cx="255619" cy="246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0331" name="Rectangle 27"/>
            <p:cNvSpPr>
              <a:spLocks noChangeArrowheads="1"/>
            </p:cNvSpPr>
            <p:nvPr/>
          </p:nvSpPr>
          <p:spPr bwMode="auto">
            <a:xfrm>
              <a:off x="3681783" y="2613974"/>
              <a:ext cx="381047" cy="304752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0332" name="Text Box 28"/>
            <p:cNvSpPr txBox="1">
              <a:spLocks noChangeArrowheads="1"/>
            </p:cNvSpPr>
            <p:nvPr/>
          </p:nvSpPr>
          <p:spPr bwMode="auto">
            <a:xfrm>
              <a:off x="3688133" y="2633021"/>
              <a:ext cx="354056" cy="276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10333" name="Text Box 29"/>
            <p:cNvSpPr txBox="1">
              <a:spLocks noChangeArrowheads="1"/>
            </p:cNvSpPr>
            <p:nvPr/>
          </p:nvSpPr>
          <p:spPr bwMode="auto">
            <a:xfrm>
              <a:off x="3757992" y="2401282"/>
              <a:ext cx="255619" cy="246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0334" name="Line 30"/>
            <p:cNvSpPr>
              <a:spLocks noChangeShapeType="1"/>
            </p:cNvSpPr>
            <p:nvPr/>
          </p:nvSpPr>
          <p:spPr bwMode="auto">
            <a:xfrm flipV="1">
              <a:off x="1195453" y="2950471"/>
              <a:ext cx="0" cy="17072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335" name="Text Box 31"/>
            <p:cNvSpPr txBox="1">
              <a:spLocks noChangeArrowheads="1"/>
            </p:cNvSpPr>
            <p:nvPr/>
          </p:nvSpPr>
          <p:spPr bwMode="auto">
            <a:xfrm>
              <a:off x="998578" y="3056744"/>
              <a:ext cx="414389" cy="276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low</a:t>
              </a:r>
            </a:p>
          </p:txBody>
        </p:sp>
        <p:sp>
          <p:nvSpPr>
            <p:cNvPr id="10338" name="Line 34"/>
            <p:cNvSpPr>
              <a:spLocks noChangeShapeType="1"/>
            </p:cNvSpPr>
            <p:nvPr/>
          </p:nvSpPr>
          <p:spPr bwMode="auto">
            <a:xfrm flipV="1">
              <a:off x="3859605" y="2950471"/>
              <a:ext cx="0" cy="17072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339" name="Text Box 35"/>
            <p:cNvSpPr txBox="1">
              <a:spLocks noChangeArrowheads="1"/>
            </p:cNvSpPr>
            <p:nvPr/>
          </p:nvSpPr>
          <p:spPr bwMode="auto">
            <a:xfrm>
              <a:off x="3622816" y="3056744"/>
              <a:ext cx="473133" cy="276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high</a:t>
              </a:r>
            </a:p>
          </p:txBody>
        </p:sp>
        <p:sp>
          <p:nvSpPr>
            <p:cNvPr id="10340" name="Text Box 36"/>
            <p:cNvSpPr txBox="1">
              <a:spLocks noChangeArrowheads="1"/>
            </p:cNvSpPr>
            <p:nvPr/>
          </p:nvSpPr>
          <p:spPr bwMode="auto">
            <a:xfrm>
              <a:off x="709618" y="2600390"/>
              <a:ext cx="284087" cy="3077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39784" y="2950471"/>
            <a:ext cx="5478454" cy="1053204"/>
            <a:chOff x="739784" y="2950471"/>
            <a:chExt cx="5478454" cy="1053204"/>
          </a:xfrm>
        </p:grpSpPr>
        <p:sp>
          <p:nvSpPr>
            <p:cNvPr id="10336" name="Line 32"/>
            <p:cNvSpPr>
              <a:spLocks noChangeShapeType="1"/>
            </p:cNvSpPr>
            <p:nvPr/>
          </p:nvSpPr>
          <p:spPr bwMode="auto">
            <a:xfrm flipV="1">
              <a:off x="2341768" y="2950471"/>
              <a:ext cx="0" cy="17072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337" name="Text Box 33"/>
            <p:cNvSpPr txBox="1">
              <a:spLocks noChangeArrowheads="1"/>
            </p:cNvSpPr>
            <p:nvPr/>
          </p:nvSpPr>
          <p:spPr bwMode="auto">
            <a:xfrm>
              <a:off x="2189349" y="3056744"/>
              <a:ext cx="312776" cy="276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10341" name="Text Box 37"/>
            <p:cNvSpPr txBox="1">
              <a:spLocks noChangeArrowheads="1"/>
            </p:cNvSpPr>
            <p:nvPr/>
          </p:nvSpPr>
          <p:spPr bwMode="auto">
            <a:xfrm>
              <a:off x="739784" y="3418991"/>
              <a:ext cx="5478454" cy="5846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/>
                <a:t>Index des mittleren Element bestimmen (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m = (low + high) / 2 </a:t>
              </a:r>
              <a:r>
                <a:rPr lang="de-AT" altLang="en-US" sz="1600"/>
                <a:t>)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17 &gt; a[m] </a:t>
              </a:r>
              <a:r>
                <a:rPr lang="de-AT" altLang="en-US" sz="1600">
                  <a:sym typeface="Symbol" panose="05050102010706020507" pitchFamily="18" charset="2"/>
                </a:rPr>
                <a:t></a:t>
              </a:r>
              <a:r>
                <a:rPr lang="de-AT" altLang="en-US" sz="1600"/>
                <a:t> zwischen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a[m+1]</a:t>
              </a:r>
              <a:r>
                <a:rPr lang="de-AT" altLang="en-US" sz="1600"/>
                <a:t> und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a[high]</a:t>
              </a:r>
              <a:r>
                <a:rPr lang="de-AT" altLang="en-US" sz="1600"/>
                <a:t> weitersuchen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709613" y="4125913"/>
            <a:ext cx="5008562" cy="1308100"/>
            <a:chOff x="709613" y="4126428"/>
            <a:chExt cx="5007807" cy="1307910"/>
          </a:xfrm>
        </p:grpSpPr>
        <p:sp>
          <p:nvSpPr>
            <p:cNvPr id="10277" name="Rectangle 38"/>
            <p:cNvSpPr>
              <a:spLocks noChangeArrowheads="1"/>
            </p:cNvSpPr>
            <p:nvPr/>
          </p:nvSpPr>
          <p:spPr bwMode="auto">
            <a:xfrm>
              <a:off x="1014413" y="4334773"/>
              <a:ext cx="3810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8" name="Text Box 39"/>
            <p:cNvSpPr txBox="1">
              <a:spLocks noChangeArrowheads="1"/>
            </p:cNvSpPr>
            <p:nvPr/>
          </p:nvSpPr>
          <p:spPr bwMode="auto">
            <a:xfrm>
              <a:off x="1071323" y="4355651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279" name="Text Box 40"/>
            <p:cNvSpPr txBox="1">
              <a:spLocks noChangeArrowheads="1"/>
            </p:cNvSpPr>
            <p:nvPr/>
          </p:nvSpPr>
          <p:spPr bwMode="auto">
            <a:xfrm>
              <a:off x="1090613" y="4126428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0280" name="Rectangle 41"/>
            <p:cNvSpPr>
              <a:spLocks noChangeArrowheads="1"/>
            </p:cNvSpPr>
            <p:nvPr/>
          </p:nvSpPr>
          <p:spPr bwMode="auto">
            <a:xfrm>
              <a:off x="1395413" y="4334773"/>
              <a:ext cx="3810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81" name="Text Box 42"/>
            <p:cNvSpPr txBox="1">
              <a:spLocks noChangeArrowheads="1"/>
            </p:cNvSpPr>
            <p:nvPr/>
          </p:nvSpPr>
          <p:spPr bwMode="auto">
            <a:xfrm>
              <a:off x="1452323" y="4355651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282" name="Text Box 43"/>
            <p:cNvSpPr txBox="1">
              <a:spLocks noChangeArrowheads="1"/>
            </p:cNvSpPr>
            <p:nvPr/>
          </p:nvSpPr>
          <p:spPr bwMode="auto">
            <a:xfrm>
              <a:off x="1471613" y="4126428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0283" name="Rectangle 44"/>
            <p:cNvSpPr>
              <a:spLocks noChangeArrowheads="1"/>
            </p:cNvSpPr>
            <p:nvPr/>
          </p:nvSpPr>
          <p:spPr bwMode="auto">
            <a:xfrm>
              <a:off x="1776413" y="4334773"/>
              <a:ext cx="3810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84" name="Text Box 45"/>
            <p:cNvSpPr txBox="1">
              <a:spLocks noChangeArrowheads="1"/>
            </p:cNvSpPr>
            <p:nvPr/>
          </p:nvSpPr>
          <p:spPr bwMode="auto">
            <a:xfrm>
              <a:off x="1833323" y="4355651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0285" name="Text Box 46"/>
            <p:cNvSpPr txBox="1">
              <a:spLocks noChangeArrowheads="1"/>
            </p:cNvSpPr>
            <p:nvPr/>
          </p:nvSpPr>
          <p:spPr bwMode="auto">
            <a:xfrm>
              <a:off x="1852613" y="4126428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286" name="Rectangle 47"/>
            <p:cNvSpPr>
              <a:spLocks noChangeArrowheads="1"/>
            </p:cNvSpPr>
            <p:nvPr/>
          </p:nvSpPr>
          <p:spPr bwMode="auto">
            <a:xfrm>
              <a:off x="2157413" y="4334773"/>
              <a:ext cx="3810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87" name="Text Box 48"/>
            <p:cNvSpPr txBox="1">
              <a:spLocks noChangeArrowheads="1"/>
            </p:cNvSpPr>
            <p:nvPr/>
          </p:nvSpPr>
          <p:spPr bwMode="auto">
            <a:xfrm>
              <a:off x="2214323" y="4355651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0288" name="Text Box 49"/>
            <p:cNvSpPr txBox="1">
              <a:spLocks noChangeArrowheads="1"/>
            </p:cNvSpPr>
            <p:nvPr/>
          </p:nvSpPr>
          <p:spPr bwMode="auto">
            <a:xfrm>
              <a:off x="2233613" y="4126428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289" name="Rectangle 50"/>
            <p:cNvSpPr>
              <a:spLocks noChangeArrowheads="1"/>
            </p:cNvSpPr>
            <p:nvPr/>
          </p:nvSpPr>
          <p:spPr bwMode="auto">
            <a:xfrm>
              <a:off x="2538413" y="4334773"/>
              <a:ext cx="381000" cy="3048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90" name="Text Box 51"/>
            <p:cNvSpPr txBox="1">
              <a:spLocks noChangeArrowheads="1"/>
            </p:cNvSpPr>
            <p:nvPr/>
          </p:nvSpPr>
          <p:spPr bwMode="auto">
            <a:xfrm>
              <a:off x="2542271" y="4354063"/>
              <a:ext cx="34317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0291" name="Text Box 52"/>
            <p:cNvSpPr txBox="1">
              <a:spLocks noChangeArrowheads="1"/>
            </p:cNvSpPr>
            <p:nvPr/>
          </p:nvSpPr>
          <p:spPr bwMode="auto">
            <a:xfrm>
              <a:off x="2614613" y="4126428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0292" name="Rectangle 53"/>
            <p:cNvSpPr>
              <a:spLocks noChangeArrowheads="1"/>
            </p:cNvSpPr>
            <p:nvPr/>
          </p:nvSpPr>
          <p:spPr bwMode="auto">
            <a:xfrm>
              <a:off x="2919413" y="4334773"/>
              <a:ext cx="381000" cy="3048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93" name="Text Box 54"/>
            <p:cNvSpPr txBox="1">
              <a:spLocks noChangeArrowheads="1"/>
            </p:cNvSpPr>
            <p:nvPr/>
          </p:nvSpPr>
          <p:spPr bwMode="auto">
            <a:xfrm>
              <a:off x="2923271" y="4354063"/>
              <a:ext cx="35458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10294" name="Text Box 55"/>
            <p:cNvSpPr txBox="1">
              <a:spLocks noChangeArrowheads="1"/>
            </p:cNvSpPr>
            <p:nvPr/>
          </p:nvSpPr>
          <p:spPr bwMode="auto">
            <a:xfrm>
              <a:off x="2995613" y="4126428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0295" name="Rectangle 56"/>
            <p:cNvSpPr>
              <a:spLocks noChangeArrowheads="1"/>
            </p:cNvSpPr>
            <p:nvPr/>
          </p:nvSpPr>
          <p:spPr bwMode="auto">
            <a:xfrm>
              <a:off x="3300413" y="4334773"/>
              <a:ext cx="381000" cy="3048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96" name="Text Box 57"/>
            <p:cNvSpPr txBox="1">
              <a:spLocks noChangeArrowheads="1"/>
            </p:cNvSpPr>
            <p:nvPr/>
          </p:nvSpPr>
          <p:spPr bwMode="auto">
            <a:xfrm>
              <a:off x="3304271" y="4354063"/>
              <a:ext cx="35458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10297" name="Text Box 58"/>
            <p:cNvSpPr txBox="1">
              <a:spLocks noChangeArrowheads="1"/>
            </p:cNvSpPr>
            <p:nvPr/>
          </p:nvSpPr>
          <p:spPr bwMode="auto">
            <a:xfrm>
              <a:off x="3376613" y="4126428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0298" name="Rectangle 59"/>
            <p:cNvSpPr>
              <a:spLocks noChangeArrowheads="1"/>
            </p:cNvSpPr>
            <p:nvPr/>
          </p:nvSpPr>
          <p:spPr bwMode="auto">
            <a:xfrm>
              <a:off x="3681413" y="4334773"/>
              <a:ext cx="381000" cy="3048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99" name="Text Box 60"/>
            <p:cNvSpPr txBox="1">
              <a:spLocks noChangeArrowheads="1"/>
            </p:cNvSpPr>
            <p:nvPr/>
          </p:nvSpPr>
          <p:spPr bwMode="auto">
            <a:xfrm>
              <a:off x="3685271" y="4354063"/>
              <a:ext cx="35458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10300" name="Text Box 61"/>
            <p:cNvSpPr txBox="1">
              <a:spLocks noChangeArrowheads="1"/>
            </p:cNvSpPr>
            <p:nvPr/>
          </p:nvSpPr>
          <p:spPr bwMode="auto">
            <a:xfrm>
              <a:off x="3757613" y="4126428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0301" name="Line 62"/>
            <p:cNvSpPr>
              <a:spLocks noChangeShapeType="1"/>
            </p:cNvSpPr>
            <p:nvPr/>
          </p:nvSpPr>
          <p:spPr bwMode="auto">
            <a:xfrm flipV="1">
              <a:off x="2709660" y="4671323"/>
              <a:ext cx="0" cy="16303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302" name="Text Box 63"/>
            <p:cNvSpPr txBox="1">
              <a:spLocks noChangeArrowheads="1"/>
            </p:cNvSpPr>
            <p:nvPr/>
          </p:nvSpPr>
          <p:spPr bwMode="auto">
            <a:xfrm>
              <a:off x="2506663" y="4789181"/>
              <a:ext cx="41389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low</a:t>
              </a:r>
            </a:p>
          </p:txBody>
        </p:sp>
        <p:sp>
          <p:nvSpPr>
            <p:cNvPr id="10303" name="Line 64"/>
            <p:cNvSpPr>
              <a:spLocks noChangeShapeType="1"/>
            </p:cNvSpPr>
            <p:nvPr/>
          </p:nvSpPr>
          <p:spPr bwMode="auto">
            <a:xfrm flipV="1">
              <a:off x="3110356" y="4671323"/>
              <a:ext cx="0" cy="16303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304" name="Text Box 65"/>
            <p:cNvSpPr txBox="1">
              <a:spLocks noChangeArrowheads="1"/>
            </p:cNvSpPr>
            <p:nvPr/>
          </p:nvSpPr>
          <p:spPr bwMode="auto">
            <a:xfrm>
              <a:off x="2957513" y="4789181"/>
              <a:ext cx="31290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10305" name="Line 66"/>
            <p:cNvSpPr>
              <a:spLocks noChangeShapeType="1"/>
            </p:cNvSpPr>
            <p:nvPr/>
          </p:nvSpPr>
          <p:spPr bwMode="auto">
            <a:xfrm flipV="1">
              <a:off x="3863274" y="4671323"/>
              <a:ext cx="0" cy="16303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306" name="Text Box 67"/>
            <p:cNvSpPr txBox="1">
              <a:spLocks noChangeArrowheads="1"/>
            </p:cNvSpPr>
            <p:nvPr/>
          </p:nvSpPr>
          <p:spPr bwMode="auto">
            <a:xfrm>
              <a:off x="3620645" y="4789181"/>
              <a:ext cx="47320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high</a:t>
              </a:r>
            </a:p>
          </p:txBody>
        </p:sp>
        <p:sp>
          <p:nvSpPr>
            <p:cNvPr id="10307" name="Text Box 68"/>
            <p:cNvSpPr txBox="1">
              <a:spLocks noChangeArrowheads="1"/>
            </p:cNvSpPr>
            <p:nvPr/>
          </p:nvSpPr>
          <p:spPr bwMode="auto">
            <a:xfrm>
              <a:off x="709613" y="4332761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0308" name="TextBox 1"/>
            <p:cNvSpPr txBox="1">
              <a:spLocks noChangeArrowheads="1"/>
            </p:cNvSpPr>
            <p:nvPr/>
          </p:nvSpPr>
          <p:spPr bwMode="auto">
            <a:xfrm>
              <a:off x="739775" y="5095784"/>
              <a:ext cx="49776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177800" indent="-1778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17 &gt; a[m] </a:t>
              </a:r>
              <a:r>
                <a:rPr lang="de-AT" altLang="en-US" sz="1600">
                  <a:sym typeface="Symbol" panose="05050102010706020507" pitchFamily="18" charset="2"/>
                </a:rPr>
                <a:t></a:t>
              </a:r>
              <a:r>
                <a:rPr lang="de-AT" altLang="en-US" sz="1600"/>
                <a:t> zwischen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a[m+1]</a:t>
              </a:r>
              <a:r>
                <a:rPr lang="de-AT" altLang="en-US" sz="1600"/>
                <a:t> und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a[high]</a:t>
              </a:r>
              <a:r>
                <a:rPr lang="de-AT" altLang="en-US" sz="1600"/>
                <a:t> weitersuchen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709613" y="5529263"/>
            <a:ext cx="3384550" cy="1123950"/>
            <a:chOff x="709613" y="5528839"/>
            <a:chExt cx="3384238" cy="1124418"/>
          </a:xfrm>
        </p:grpSpPr>
        <p:sp>
          <p:nvSpPr>
            <p:cNvPr id="10248" name="Rectangle 38"/>
            <p:cNvSpPr>
              <a:spLocks noChangeArrowheads="1"/>
            </p:cNvSpPr>
            <p:nvPr/>
          </p:nvSpPr>
          <p:spPr bwMode="auto">
            <a:xfrm>
              <a:off x="1014413" y="5737184"/>
              <a:ext cx="3810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49" name="Text Box 39"/>
            <p:cNvSpPr txBox="1">
              <a:spLocks noChangeArrowheads="1"/>
            </p:cNvSpPr>
            <p:nvPr/>
          </p:nvSpPr>
          <p:spPr bwMode="auto">
            <a:xfrm>
              <a:off x="1071323" y="5758062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250" name="Text Box 40"/>
            <p:cNvSpPr txBox="1">
              <a:spLocks noChangeArrowheads="1"/>
            </p:cNvSpPr>
            <p:nvPr/>
          </p:nvSpPr>
          <p:spPr bwMode="auto">
            <a:xfrm>
              <a:off x="1090613" y="5528839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0251" name="Rectangle 41"/>
            <p:cNvSpPr>
              <a:spLocks noChangeArrowheads="1"/>
            </p:cNvSpPr>
            <p:nvPr/>
          </p:nvSpPr>
          <p:spPr bwMode="auto">
            <a:xfrm>
              <a:off x="1395413" y="5737184"/>
              <a:ext cx="3810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52" name="Text Box 42"/>
            <p:cNvSpPr txBox="1">
              <a:spLocks noChangeArrowheads="1"/>
            </p:cNvSpPr>
            <p:nvPr/>
          </p:nvSpPr>
          <p:spPr bwMode="auto">
            <a:xfrm>
              <a:off x="1452323" y="5758062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253" name="Text Box 43"/>
            <p:cNvSpPr txBox="1">
              <a:spLocks noChangeArrowheads="1"/>
            </p:cNvSpPr>
            <p:nvPr/>
          </p:nvSpPr>
          <p:spPr bwMode="auto">
            <a:xfrm>
              <a:off x="1471613" y="5528839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0254" name="Rectangle 44"/>
            <p:cNvSpPr>
              <a:spLocks noChangeArrowheads="1"/>
            </p:cNvSpPr>
            <p:nvPr/>
          </p:nvSpPr>
          <p:spPr bwMode="auto">
            <a:xfrm>
              <a:off x="1776413" y="5737184"/>
              <a:ext cx="3810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55" name="Text Box 45"/>
            <p:cNvSpPr txBox="1">
              <a:spLocks noChangeArrowheads="1"/>
            </p:cNvSpPr>
            <p:nvPr/>
          </p:nvSpPr>
          <p:spPr bwMode="auto">
            <a:xfrm>
              <a:off x="1833323" y="5758062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0256" name="Text Box 46"/>
            <p:cNvSpPr txBox="1">
              <a:spLocks noChangeArrowheads="1"/>
            </p:cNvSpPr>
            <p:nvPr/>
          </p:nvSpPr>
          <p:spPr bwMode="auto">
            <a:xfrm>
              <a:off x="1852613" y="5528839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257" name="Rectangle 47"/>
            <p:cNvSpPr>
              <a:spLocks noChangeArrowheads="1"/>
            </p:cNvSpPr>
            <p:nvPr/>
          </p:nvSpPr>
          <p:spPr bwMode="auto">
            <a:xfrm>
              <a:off x="2157413" y="5737184"/>
              <a:ext cx="3810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58" name="Text Box 48"/>
            <p:cNvSpPr txBox="1">
              <a:spLocks noChangeArrowheads="1"/>
            </p:cNvSpPr>
            <p:nvPr/>
          </p:nvSpPr>
          <p:spPr bwMode="auto">
            <a:xfrm>
              <a:off x="2214323" y="5758062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0259" name="Text Box 49"/>
            <p:cNvSpPr txBox="1">
              <a:spLocks noChangeArrowheads="1"/>
            </p:cNvSpPr>
            <p:nvPr/>
          </p:nvSpPr>
          <p:spPr bwMode="auto">
            <a:xfrm>
              <a:off x="2233613" y="5528839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260" name="Rectangle 50"/>
            <p:cNvSpPr>
              <a:spLocks noChangeArrowheads="1"/>
            </p:cNvSpPr>
            <p:nvPr/>
          </p:nvSpPr>
          <p:spPr bwMode="auto">
            <a:xfrm>
              <a:off x="2538413" y="5737184"/>
              <a:ext cx="3810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61" name="Text Box 51"/>
            <p:cNvSpPr txBox="1">
              <a:spLocks noChangeArrowheads="1"/>
            </p:cNvSpPr>
            <p:nvPr/>
          </p:nvSpPr>
          <p:spPr bwMode="auto">
            <a:xfrm>
              <a:off x="2542271" y="5756474"/>
              <a:ext cx="34317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0262" name="Text Box 52"/>
            <p:cNvSpPr txBox="1">
              <a:spLocks noChangeArrowheads="1"/>
            </p:cNvSpPr>
            <p:nvPr/>
          </p:nvSpPr>
          <p:spPr bwMode="auto">
            <a:xfrm>
              <a:off x="2614613" y="5528839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0263" name="Rectangle 53"/>
            <p:cNvSpPr>
              <a:spLocks noChangeArrowheads="1"/>
            </p:cNvSpPr>
            <p:nvPr/>
          </p:nvSpPr>
          <p:spPr bwMode="auto">
            <a:xfrm>
              <a:off x="2919413" y="5737184"/>
              <a:ext cx="3810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64" name="Text Box 54"/>
            <p:cNvSpPr txBox="1">
              <a:spLocks noChangeArrowheads="1"/>
            </p:cNvSpPr>
            <p:nvPr/>
          </p:nvSpPr>
          <p:spPr bwMode="auto">
            <a:xfrm>
              <a:off x="2923271" y="5756474"/>
              <a:ext cx="35458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10265" name="Text Box 55"/>
            <p:cNvSpPr txBox="1">
              <a:spLocks noChangeArrowheads="1"/>
            </p:cNvSpPr>
            <p:nvPr/>
          </p:nvSpPr>
          <p:spPr bwMode="auto">
            <a:xfrm>
              <a:off x="2995613" y="5528839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0266" name="Rectangle 56"/>
            <p:cNvSpPr>
              <a:spLocks noChangeArrowheads="1"/>
            </p:cNvSpPr>
            <p:nvPr/>
          </p:nvSpPr>
          <p:spPr bwMode="auto">
            <a:xfrm>
              <a:off x="3300413" y="5737184"/>
              <a:ext cx="381000" cy="3048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67" name="Text Box 57"/>
            <p:cNvSpPr txBox="1">
              <a:spLocks noChangeArrowheads="1"/>
            </p:cNvSpPr>
            <p:nvPr/>
          </p:nvSpPr>
          <p:spPr bwMode="auto">
            <a:xfrm>
              <a:off x="3304271" y="5756474"/>
              <a:ext cx="35458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10268" name="Text Box 58"/>
            <p:cNvSpPr txBox="1">
              <a:spLocks noChangeArrowheads="1"/>
            </p:cNvSpPr>
            <p:nvPr/>
          </p:nvSpPr>
          <p:spPr bwMode="auto">
            <a:xfrm>
              <a:off x="3376613" y="5528839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0269" name="Rectangle 59"/>
            <p:cNvSpPr>
              <a:spLocks noChangeArrowheads="1"/>
            </p:cNvSpPr>
            <p:nvPr/>
          </p:nvSpPr>
          <p:spPr bwMode="auto">
            <a:xfrm>
              <a:off x="3681413" y="5737184"/>
              <a:ext cx="381000" cy="3048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0" name="Text Box 60"/>
            <p:cNvSpPr txBox="1">
              <a:spLocks noChangeArrowheads="1"/>
            </p:cNvSpPr>
            <p:nvPr/>
          </p:nvSpPr>
          <p:spPr bwMode="auto">
            <a:xfrm>
              <a:off x="3685271" y="5756474"/>
              <a:ext cx="35458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10271" name="Text Box 61"/>
            <p:cNvSpPr txBox="1">
              <a:spLocks noChangeArrowheads="1"/>
            </p:cNvSpPr>
            <p:nvPr/>
          </p:nvSpPr>
          <p:spPr bwMode="auto">
            <a:xfrm>
              <a:off x="3757613" y="5528839"/>
              <a:ext cx="25519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0272" name="Line 66"/>
            <p:cNvSpPr>
              <a:spLocks noChangeShapeType="1"/>
            </p:cNvSpPr>
            <p:nvPr/>
          </p:nvSpPr>
          <p:spPr bwMode="auto">
            <a:xfrm flipV="1">
              <a:off x="3863274" y="6073734"/>
              <a:ext cx="0" cy="16303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73" name="Text Box 67"/>
            <p:cNvSpPr txBox="1">
              <a:spLocks noChangeArrowheads="1"/>
            </p:cNvSpPr>
            <p:nvPr/>
          </p:nvSpPr>
          <p:spPr bwMode="auto">
            <a:xfrm>
              <a:off x="3620645" y="6191592"/>
              <a:ext cx="47320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high</a:t>
              </a:r>
            </a:p>
          </p:txBody>
        </p:sp>
        <p:sp>
          <p:nvSpPr>
            <p:cNvPr id="10274" name="Text Box 68"/>
            <p:cNvSpPr txBox="1">
              <a:spLocks noChangeArrowheads="1"/>
            </p:cNvSpPr>
            <p:nvPr/>
          </p:nvSpPr>
          <p:spPr bwMode="auto">
            <a:xfrm>
              <a:off x="709613" y="5735172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0275" name="Line 62"/>
            <p:cNvSpPr>
              <a:spLocks noChangeShapeType="1"/>
            </p:cNvSpPr>
            <p:nvPr/>
          </p:nvSpPr>
          <p:spPr bwMode="auto">
            <a:xfrm flipV="1">
              <a:off x="3480852" y="6073734"/>
              <a:ext cx="0" cy="16303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76" name="Text Box 63"/>
            <p:cNvSpPr txBox="1">
              <a:spLocks noChangeArrowheads="1"/>
            </p:cNvSpPr>
            <p:nvPr/>
          </p:nvSpPr>
          <p:spPr bwMode="auto">
            <a:xfrm>
              <a:off x="3277855" y="6191592"/>
              <a:ext cx="41389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low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710896" y="5720048"/>
            <a:ext cx="1880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de-AT" smtClean="0"/>
              <a:t> in 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a[m]</a:t>
            </a:r>
            <a:r>
              <a:rPr lang="de-AT" smtClean="0"/>
              <a:t> gefunden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2177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EF5974-0447-43E3-ABEA-55EC589476B7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de-DE" altLang="en-US" sz="1400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Binäres Suchen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050925" y="1295400"/>
            <a:ext cx="3170238" cy="26781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int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binarySearch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(int[] a, int x)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low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high = a.length - 1;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while (low &lt;= high)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int m = (low + high) / 2;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if (a[m] == x) return m;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else if (x &gt; a[m]) low = m + 1;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else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 x &lt; a[m] */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high = m - 1;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 low &gt; high*/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return -1;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1269" name="Text Box 32"/>
          <p:cNvSpPr txBox="1">
            <a:spLocks noChangeArrowheads="1"/>
          </p:cNvSpPr>
          <p:nvPr/>
        </p:nvSpPr>
        <p:spPr bwMode="auto">
          <a:xfrm>
            <a:off x="4784725" y="1371600"/>
            <a:ext cx="295433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2  3  3  5  7  7  8 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11  15  16  17</a:t>
            </a:r>
          </a:p>
        </p:txBody>
      </p:sp>
      <p:sp>
        <p:nvSpPr>
          <p:cNvPr id="11270" name="Line 36"/>
          <p:cNvSpPr>
            <a:spLocks noChangeShapeType="1"/>
          </p:cNvSpPr>
          <p:nvPr/>
        </p:nvSpPr>
        <p:spPr bwMode="auto">
          <a:xfrm>
            <a:off x="4865688" y="1614488"/>
            <a:ext cx="0" cy="76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71" name="Line 37"/>
          <p:cNvSpPr>
            <a:spLocks noChangeShapeType="1"/>
          </p:cNvSpPr>
          <p:nvPr/>
        </p:nvSpPr>
        <p:spPr bwMode="auto">
          <a:xfrm>
            <a:off x="7618413" y="1614488"/>
            <a:ext cx="0" cy="76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72" name="Line 38"/>
          <p:cNvSpPr>
            <a:spLocks noChangeShapeType="1"/>
          </p:cNvSpPr>
          <p:nvPr/>
        </p:nvSpPr>
        <p:spPr bwMode="auto">
          <a:xfrm>
            <a:off x="4865688" y="1690688"/>
            <a:ext cx="27527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73" name="AutoShape 39"/>
          <p:cNvSpPr>
            <a:spLocks noChangeArrowheads="1"/>
          </p:cNvSpPr>
          <p:nvPr/>
        </p:nvSpPr>
        <p:spPr bwMode="auto">
          <a:xfrm>
            <a:off x="5859463" y="1766888"/>
            <a:ext cx="76200" cy="762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6430" name="Group 62"/>
          <p:cNvGrpSpPr>
            <a:grpSpLocks/>
          </p:cNvGrpSpPr>
          <p:nvPr/>
        </p:nvGrpSpPr>
        <p:grpSpPr bwMode="auto">
          <a:xfrm>
            <a:off x="4784725" y="2071688"/>
            <a:ext cx="2954338" cy="471487"/>
            <a:chOff x="3014" y="1305"/>
            <a:chExt cx="1861" cy="297"/>
          </a:xfrm>
        </p:grpSpPr>
        <p:sp>
          <p:nvSpPr>
            <p:cNvPr id="11311" name="Text Box 33"/>
            <p:cNvSpPr txBox="1">
              <a:spLocks noChangeArrowheads="1"/>
            </p:cNvSpPr>
            <p:nvPr/>
          </p:nvSpPr>
          <p:spPr bwMode="auto">
            <a:xfrm>
              <a:off x="3014" y="1305"/>
              <a:ext cx="186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2  3  3  5  7  7  8 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11  15  16  17</a:t>
              </a:r>
            </a:p>
          </p:txBody>
        </p:sp>
        <p:sp>
          <p:nvSpPr>
            <p:cNvPr id="11312" name="Line 40"/>
            <p:cNvSpPr>
              <a:spLocks noChangeShapeType="1"/>
            </p:cNvSpPr>
            <p:nvPr/>
          </p:nvSpPr>
          <p:spPr bwMode="auto">
            <a:xfrm>
              <a:off x="3816" y="1458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313" name="Line 41"/>
            <p:cNvSpPr>
              <a:spLocks noChangeShapeType="1"/>
            </p:cNvSpPr>
            <p:nvPr/>
          </p:nvSpPr>
          <p:spPr bwMode="auto">
            <a:xfrm>
              <a:off x="4798" y="1458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314" name="Line 42"/>
            <p:cNvSpPr>
              <a:spLocks noChangeShapeType="1"/>
            </p:cNvSpPr>
            <p:nvPr/>
          </p:nvSpPr>
          <p:spPr bwMode="auto">
            <a:xfrm>
              <a:off x="3816" y="1506"/>
              <a:ext cx="98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315" name="AutoShape 43"/>
            <p:cNvSpPr>
              <a:spLocks noChangeArrowheads="1"/>
            </p:cNvSpPr>
            <p:nvPr/>
          </p:nvSpPr>
          <p:spPr bwMode="auto">
            <a:xfrm>
              <a:off x="4167" y="1554"/>
              <a:ext cx="48" cy="4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6431" name="Group 63"/>
          <p:cNvGrpSpPr>
            <a:grpSpLocks/>
          </p:cNvGrpSpPr>
          <p:nvPr/>
        </p:nvGrpSpPr>
        <p:grpSpPr bwMode="auto">
          <a:xfrm>
            <a:off x="4800600" y="2757488"/>
            <a:ext cx="2954338" cy="447675"/>
            <a:chOff x="3024" y="1737"/>
            <a:chExt cx="1861" cy="282"/>
          </a:xfrm>
        </p:grpSpPr>
        <p:sp>
          <p:nvSpPr>
            <p:cNvPr id="11306" name="Text Box 34"/>
            <p:cNvSpPr txBox="1">
              <a:spLocks noChangeArrowheads="1"/>
            </p:cNvSpPr>
            <p:nvPr/>
          </p:nvSpPr>
          <p:spPr bwMode="auto">
            <a:xfrm>
              <a:off x="3024" y="1737"/>
              <a:ext cx="186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2  3  3  5  7  7  8 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11  15  16  17</a:t>
              </a:r>
            </a:p>
          </p:txBody>
        </p:sp>
        <p:sp>
          <p:nvSpPr>
            <p:cNvPr id="11307" name="Line 44"/>
            <p:cNvSpPr>
              <a:spLocks noChangeShapeType="1"/>
            </p:cNvSpPr>
            <p:nvPr/>
          </p:nvSpPr>
          <p:spPr bwMode="auto">
            <a:xfrm>
              <a:off x="4080" y="1887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308" name="Line 45"/>
            <p:cNvSpPr>
              <a:spLocks noChangeShapeType="1"/>
            </p:cNvSpPr>
            <p:nvPr/>
          </p:nvSpPr>
          <p:spPr bwMode="auto">
            <a:xfrm>
              <a:off x="3840" y="1887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309" name="Line 46"/>
            <p:cNvSpPr>
              <a:spLocks noChangeShapeType="1"/>
            </p:cNvSpPr>
            <p:nvPr/>
          </p:nvSpPr>
          <p:spPr bwMode="auto">
            <a:xfrm>
              <a:off x="3840" y="1935"/>
              <a:ext cx="24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310" name="AutoShape 47"/>
            <p:cNvSpPr>
              <a:spLocks noChangeArrowheads="1"/>
            </p:cNvSpPr>
            <p:nvPr/>
          </p:nvSpPr>
          <p:spPr bwMode="auto">
            <a:xfrm>
              <a:off x="3829" y="1971"/>
              <a:ext cx="48" cy="4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6432" name="Group 64"/>
          <p:cNvGrpSpPr>
            <a:grpSpLocks/>
          </p:cNvGrpSpPr>
          <p:nvPr/>
        </p:nvGrpSpPr>
        <p:grpSpPr bwMode="auto">
          <a:xfrm>
            <a:off x="4800600" y="3467100"/>
            <a:ext cx="2954338" cy="433388"/>
            <a:chOff x="3024" y="2184"/>
            <a:chExt cx="1861" cy="273"/>
          </a:xfrm>
        </p:grpSpPr>
        <p:sp>
          <p:nvSpPr>
            <p:cNvPr id="11301" name="Text Box 35"/>
            <p:cNvSpPr txBox="1">
              <a:spLocks noChangeArrowheads="1"/>
            </p:cNvSpPr>
            <p:nvPr/>
          </p:nvSpPr>
          <p:spPr bwMode="auto">
            <a:xfrm>
              <a:off x="3024" y="2184"/>
              <a:ext cx="186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2  3  3  5  7  7  8 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11  15  16  17</a:t>
              </a:r>
            </a:p>
          </p:txBody>
        </p:sp>
        <p:sp>
          <p:nvSpPr>
            <p:cNvPr id="11302" name="Line 48"/>
            <p:cNvSpPr>
              <a:spLocks noChangeShapeType="1"/>
            </p:cNvSpPr>
            <p:nvPr/>
          </p:nvSpPr>
          <p:spPr bwMode="auto">
            <a:xfrm>
              <a:off x="4089" y="2325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303" name="Line 49"/>
            <p:cNvSpPr>
              <a:spLocks noChangeShapeType="1"/>
            </p:cNvSpPr>
            <p:nvPr/>
          </p:nvSpPr>
          <p:spPr bwMode="auto">
            <a:xfrm>
              <a:off x="3948" y="2325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304" name="Line 50"/>
            <p:cNvSpPr>
              <a:spLocks noChangeShapeType="1"/>
            </p:cNvSpPr>
            <p:nvPr/>
          </p:nvSpPr>
          <p:spPr bwMode="auto">
            <a:xfrm>
              <a:off x="3948" y="2373"/>
              <a:ext cx="141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305" name="AutoShape 51"/>
            <p:cNvSpPr>
              <a:spLocks noChangeArrowheads="1"/>
            </p:cNvSpPr>
            <p:nvPr/>
          </p:nvSpPr>
          <p:spPr bwMode="auto">
            <a:xfrm>
              <a:off x="3993" y="2409"/>
              <a:ext cx="48" cy="4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6433" name="Group 65"/>
          <p:cNvGrpSpPr>
            <a:grpSpLocks/>
          </p:cNvGrpSpPr>
          <p:nvPr/>
        </p:nvGrpSpPr>
        <p:grpSpPr bwMode="auto">
          <a:xfrm>
            <a:off x="735013" y="4305300"/>
            <a:ext cx="7532687" cy="2119313"/>
            <a:chOff x="463" y="2889"/>
            <a:chExt cx="4745" cy="1335"/>
          </a:xfrm>
        </p:grpSpPr>
        <p:sp>
          <p:nvSpPr>
            <p:cNvPr id="11291" name="Text Box 52"/>
            <p:cNvSpPr txBox="1">
              <a:spLocks noChangeArrowheads="1"/>
            </p:cNvSpPr>
            <p:nvPr/>
          </p:nvSpPr>
          <p:spPr bwMode="auto">
            <a:xfrm>
              <a:off x="463" y="2889"/>
              <a:ext cx="474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/>
                <a:t>Suchraum wird in jedem Schritt halbiert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bei </a:t>
              </a:r>
              <a:r>
                <a:rPr lang="de-AT" altLang="en-US" sz="1600" i="1"/>
                <a:t>n</a:t>
              </a:r>
              <a:r>
                <a:rPr lang="de-AT" altLang="en-US" sz="1600"/>
                <a:t> Arrayelementen sind höchstens </a:t>
              </a:r>
              <a:r>
                <a:rPr lang="de-AT" altLang="en-US" sz="1600" i="1"/>
                <a:t>log</a:t>
              </a:r>
              <a:r>
                <a:rPr lang="de-AT" altLang="en-US" sz="1600" i="1" baseline="-25000"/>
                <a:t>2</a:t>
              </a:r>
              <a:r>
                <a:rPr lang="de-AT" altLang="en-US" sz="1600" i="1"/>
                <a:t>(n)</a:t>
              </a:r>
              <a:r>
                <a:rPr lang="de-AT" altLang="en-US" sz="1600"/>
                <a:t> Schritte nötig, um jedes Element zu finden</a:t>
              </a:r>
            </a:p>
          </p:txBody>
        </p:sp>
        <p:sp>
          <p:nvSpPr>
            <p:cNvPr id="11292" name="Text Box 53"/>
            <p:cNvSpPr txBox="1">
              <a:spLocks noChangeArrowheads="1"/>
            </p:cNvSpPr>
            <p:nvPr/>
          </p:nvSpPr>
          <p:spPr bwMode="auto">
            <a:xfrm>
              <a:off x="854" y="3340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n</a:t>
              </a:r>
            </a:p>
          </p:txBody>
        </p:sp>
        <p:sp>
          <p:nvSpPr>
            <p:cNvPr id="11293" name="Text Box 54"/>
            <p:cNvSpPr txBox="1">
              <a:spLocks noChangeArrowheads="1"/>
            </p:cNvSpPr>
            <p:nvPr/>
          </p:nvSpPr>
          <p:spPr bwMode="auto">
            <a:xfrm>
              <a:off x="1164" y="3340"/>
              <a:ext cx="6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seq.Suchen</a:t>
              </a:r>
            </a:p>
          </p:txBody>
        </p:sp>
        <p:sp>
          <p:nvSpPr>
            <p:cNvPr id="11294" name="Text Box 55"/>
            <p:cNvSpPr txBox="1">
              <a:spLocks noChangeArrowheads="1"/>
            </p:cNvSpPr>
            <p:nvPr/>
          </p:nvSpPr>
          <p:spPr bwMode="auto">
            <a:xfrm>
              <a:off x="1951" y="3340"/>
              <a:ext cx="68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bin.Suchen</a:t>
              </a:r>
            </a:p>
          </p:txBody>
        </p:sp>
        <p:sp>
          <p:nvSpPr>
            <p:cNvPr id="11295" name="Text Box 56"/>
            <p:cNvSpPr txBox="1">
              <a:spLocks noChangeArrowheads="1"/>
            </p:cNvSpPr>
            <p:nvPr/>
          </p:nvSpPr>
          <p:spPr bwMode="auto">
            <a:xfrm>
              <a:off x="624" y="3543"/>
              <a:ext cx="436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10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100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1000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10000</a:t>
              </a:r>
            </a:p>
          </p:txBody>
        </p:sp>
        <p:sp>
          <p:nvSpPr>
            <p:cNvPr id="11296" name="Line 57"/>
            <p:cNvSpPr>
              <a:spLocks noChangeShapeType="1"/>
            </p:cNvSpPr>
            <p:nvPr/>
          </p:nvSpPr>
          <p:spPr bwMode="auto">
            <a:xfrm>
              <a:off x="624" y="3552"/>
              <a:ext cx="20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97" name="Line 58"/>
            <p:cNvSpPr>
              <a:spLocks noChangeShapeType="1"/>
            </p:cNvSpPr>
            <p:nvPr/>
          </p:nvSpPr>
          <p:spPr bwMode="auto">
            <a:xfrm>
              <a:off x="1104" y="3408"/>
              <a:ext cx="0" cy="76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98" name="Line 59"/>
            <p:cNvSpPr>
              <a:spLocks noChangeShapeType="1"/>
            </p:cNvSpPr>
            <p:nvPr/>
          </p:nvSpPr>
          <p:spPr bwMode="auto">
            <a:xfrm>
              <a:off x="1872" y="3408"/>
              <a:ext cx="0" cy="76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99" name="Text Box 60"/>
            <p:cNvSpPr txBox="1">
              <a:spLocks noChangeArrowheads="1"/>
            </p:cNvSpPr>
            <p:nvPr/>
          </p:nvSpPr>
          <p:spPr bwMode="auto">
            <a:xfrm>
              <a:off x="1244" y="3550"/>
              <a:ext cx="436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10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100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1000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10000</a:t>
              </a:r>
            </a:p>
          </p:txBody>
        </p:sp>
        <p:sp>
          <p:nvSpPr>
            <p:cNvPr id="11300" name="Text Box 61"/>
            <p:cNvSpPr txBox="1">
              <a:spLocks noChangeArrowheads="1"/>
            </p:cNvSpPr>
            <p:nvPr/>
          </p:nvSpPr>
          <p:spPr bwMode="auto">
            <a:xfrm>
              <a:off x="2112" y="3550"/>
              <a:ext cx="244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4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7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10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14</a:t>
              </a:r>
            </a:p>
          </p:txBody>
        </p:sp>
      </p:grpSp>
      <p:sp>
        <p:nvSpPr>
          <p:cNvPr id="11278" name="Text Box 66"/>
          <p:cNvSpPr txBox="1">
            <a:spLocks noChangeArrowheads="1"/>
          </p:cNvSpPr>
          <p:nvPr/>
        </p:nvSpPr>
        <p:spPr bwMode="auto">
          <a:xfrm>
            <a:off x="4884738" y="1108075"/>
            <a:ext cx="8572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279" name="Text Box 67"/>
          <p:cNvSpPr txBox="1">
            <a:spLocks noChangeArrowheads="1"/>
          </p:cNvSpPr>
          <p:nvPr/>
        </p:nvSpPr>
        <p:spPr bwMode="auto">
          <a:xfrm>
            <a:off x="5076825" y="1108075"/>
            <a:ext cx="8572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280" name="Text Box 68"/>
          <p:cNvSpPr txBox="1">
            <a:spLocks noChangeArrowheads="1"/>
          </p:cNvSpPr>
          <p:nvPr/>
        </p:nvSpPr>
        <p:spPr bwMode="auto">
          <a:xfrm>
            <a:off x="5270500" y="1108075"/>
            <a:ext cx="8413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281" name="Text Box 69"/>
          <p:cNvSpPr txBox="1">
            <a:spLocks noChangeArrowheads="1"/>
          </p:cNvSpPr>
          <p:nvPr/>
        </p:nvSpPr>
        <p:spPr bwMode="auto">
          <a:xfrm>
            <a:off x="5473700" y="1108075"/>
            <a:ext cx="8413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1282" name="Text Box 70"/>
          <p:cNvSpPr txBox="1">
            <a:spLocks noChangeArrowheads="1"/>
          </p:cNvSpPr>
          <p:nvPr/>
        </p:nvSpPr>
        <p:spPr bwMode="auto">
          <a:xfrm>
            <a:off x="5675313" y="1108075"/>
            <a:ext cx="8572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283" name="Text Box 71"/>
          <p:cNvSpPr txBox="1">
            <a:spLocks noChangeArrowheads="1"/>
          </p:cNvSpPr>
          <p:nvPr/>
        </p:nvSpPr>
        <p:spPr bwMode="auto">
          <a:xfrm>
            <a:off x="5872163" y="1108075"/>
            <a:ext cx="84137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1284" name="Text Box 72"/>
          <p:cNvSpPr txBox="1">
            <a:spLocks noChangeArrowheads="1"/>
          </p:cNvSpPr>
          <p:nvPr/>
        </p:nvSpPr>
        <p:spPr bwMode="auto">
          <a:xfrm>
            <a:off x="6072188" y="1108075"/>
            <a:ext cx="84137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1285" name="Text Box 73"/>
          <p:cNvSpPr txBox="1">
            <a:spLocks noChangeArrowheads="1"/>
          </p:cNvSpPr>
          <p:nvPr/>
        </p:nvSpPr>
        <p:spPr bwMode="auto">
          <a:xfrm>
            <a:off x="6318250" y="1108075"/>
            <a:ext cx="8413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1286" name="Text Box 74"/>
          <p:cNvSpPr txBox="1">
            <a:spLocks noChangeArrowheads="1"/>
          </p:cNvSpPr>
          <p:nvPr/>
        </p:nvSpPr>
        <p:spPr bwMode="auto">
          <a:xfrm>
            <a:off x="6599238" y="1108075"/>
            <a:ext cx="84137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1287" name="Text Box 75"/>
          <p:cNvSpPr txBox="1">
            <a:spLocks noChangeArrowheads="1"/>
          </p:cNvSpPr>
          <p:nvPr/>
        </p:nvSpPr>
        <p:spPr bwMode="auto">
          <a:xfrm>
            <a:off x="6897688" y="1108075"/>
            <a:ext cx="8572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1288" name="Text Box 76"/>
          <p:cNvSpPr txBox="1">
            <a:spLocks noChangeArrowheads="1"/>
          </p:cNvSpPr>
          <p:nvPr/>
        </p:nvSpPr>
        <p:spPr bwMode="auto">
          <a:xfrm>
            <a:off x="7148513" y="1108075"/>
            <a:ext cx="169862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1289" name="Text Box 77"/>
          <p:cNvSpPr txBox="1">
            <a:spLocks noChangeArrowheads="1"/>
          </p:cNvSpPr>
          <p:nvPr/>
        </p:nvSpPr>
        <p:spPr bwMode="auto">
          <a:xfrm>
            <a:off x="7445375" y="1108075"/>
            <a:ext cx="1587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86446" name="Text Box 78"/>
          <p:cNvSpPr txBox="1">
            <a:spLocks noChangeArrowheads="1"/>
          </p:cNvSpPr>
          <p:nvPr/>
        </p:nvSpPr>
        <p:spPr bwMode="auto">
          <a:xfrm>
            <a:off x="4765675" y="5502275"/>
            <a:ext cx="2936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Laufzeitkomplexität = O(</a:t>
            </a:r>
            <a:r>
              <a:rPr lang="de-AT" altLang="en-US" sz="1600" i="1"/>
              <a:t>log</a:t>
            </a:r>
            <a:r>
              <a:rPr lang="de-AT" altLang="en-US" sz="1600" i="1" baseline="-25000"/>
              <a:t>2</a:t>
            </a:r>
            <a:r>
              <a:rPr lang="de-AT" altLang="en-US" sz="1600" i="1"/>
              <a:t>(n)</a:t>
            </a:r>
            <a:r>
              <a:rPr lang="de-AT" altLang="en-US" sz="16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3039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446" grpId="0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1550</Words>
  <Application>Microsoft Office PowerPoint</Application>
  <PresentationFormat>On-screen Show (4:3)</PresentationFormat>
  <Paragraphs>805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Symbol</vt:lpstr>
      <vt:lpstr>Times New Roman</vt:lpstr>
      <vt:lpstr>Wingdings</vt:lpstr>
      <vt:lpstr>Standarddesign</vt:lpstr>
      <vt:lpstr>1_Standarddesign</vt:lpstr>
      <vt:lpstr>PowerPoint Presentation</vt:lpstr>
      <vt:lpstr>Parameterlose Methoden</vt:lpstr>
      <vt:lpstr>Wie funktioniert ein Methodenaufruf?</vt:lpstr>
      <vt:lpstr>Parameter</vt:lpstr>
      <vt:lpstr>Parameterübergabe von Arrays</vt:lpstr>
      <vt:lpstr>Variable Anzahl von Parametern (1)</vt:lpstr>
      <vt:lpstr>Variable Anzahl von Parametern (2)</vt:lpstr>
      <vt:lpstr>PowerPoint Presentation</vt:lpstr>
      <vt:lpstr>Funktionen</vt:lpstr>
      <vt:lpstr>Weiteres Beispiel einer Funktion</vt:lpstr>
      <vt:lpstr>Return in Prozeduren</vt:lpstr>
      <vt:lpstr>PowerPoint Presentation</vt:lpstr>
      <vt:lpstr>Lokale und globale Variablen</vt:lpstr>
      <vt:lpstr>Speicherplatz für lokale Variablen</vt:lpstr>
      <vt:lpstr>Beispiel: Summe einer Zahlenfolge</vt:lpstr>
      <vt:lpstr>Lokalität</vt:lpstr>
      <vt:lpstr>Sichtbarkeitsbereich von Namen</vt:lpstr>
      <vt:lpstr>Beispiel zu den Sichtbarkeitsregeln</vt:lpstr>
      <vt:lpstr>Lebensdauer von Variablen</vt:lpstr>
      <vt:lpstr>PowerPoint Presentation</vt:lpstr>
      <vt:lpstr>Überladen von Methoden</vt:lpstr>
      <vt:lpstr>PowerPoint Presentation</vt:lpstr>
      <vt:lpstr>Beispiele</vt:lpstr>
      <vt:lpstr>Beispiele</vt:lpstr>
      <vt:lpstr>Beispiele</vt:lpstr>
      <vt:lpstr>Beispiel: Nachbauen von readInt</vt:lpstr>
      <vt:lpstr>Beispiel: Nachbauen von toString(int)</vt:lpstr>
      <vt:lpstr>Beispiel: binäres Suchen in einem Array</vt:lpstr>
      <vt:lpstr>Binäres Suchen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349</cp:revision>
  <cp:lastPrinted>2001-09-21T08:42:52Z</cp:lastPrinted>
  <dcterms:created xsi:type="dcterms:W3CDTF">2000-03-12T09:29:13Z</dcterms:created>
  <dcterms:modified xsi:type="dcterms:W3CDTF">2023-11-06T06:27:34Z</dcterms:modified>
</cp:coreProperties>
</file>