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2" r:id="rId2"/>
    <p:sldId id="290" r:id="rId3"/>
    <p:sldId id="307" r:id="rId4"/>
    <p:sldId id="308" r:id="rId5"/>
    <p:sldId id="292" r:id="rId6"/>
    <p:sldId id="293" r:id="rId7"/>
    <p:sldId id="301" r:id="rId8"/>
    <p:sldId id="296" r:id="rId9"/>
    <p:sldId id="303" r:id="rId10"/>
    <p:sldId id="300" r:id="rId11"/>
    <p:sldId id="294" r:id="rId12"/>
    <p:sldId id="295" r:id="rId13"/>
    <p:sldId id="304" r:id="rId14"/>
    <p:sldId id="305" r:id="rId15"/>
    <p:sldId id="297" r:id="rId16"/>
    <p:sldId id="298" r:id="rId17"/>
    <p:sldId id="306" r:id="rId18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CC"/>
    <a:srgbClr val="FFFF99"/>
    <a:srgbClr val="FF5050"/>
    <a:srgbClr val="FF9999"/>
    <a:srgbClr val="DDDDDD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6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12" Type="http://schemas.openxmlformats.org/officeDocument/2006/relationships/slide" Target="slides/slide15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0" Type="http://schemas.openxmlformats.org/officeDocument/2006/relationships/slide" Target="slides/slide12.xml"/><Relationship Id="rId4" Type="http://schemas.openxmlformats.org/officeDocument/2006/relationships/slide" Target="slides/slide5.xml"/><Relationship Id="rId9" Type="http://schemas.openxmlformats.org/officeDocument/2006/relationships/slide" Target="slides/slide11.xml"/><Relationship Id="rId14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534FBA-5259-4130-B14F-FBBCBC9F7904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48C7B7B-357C-42AF-BD9C-281F89FB7278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32640-EB86-4D72-B16E-511F67077F0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808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EB16A-A33B-4025-8829-DDCD603B8FE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522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F348A-22AF-458F-8576-6A2E5DCBF0A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2817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2A500-DEE5-46E8-9556-5B089701854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086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BF81E-7333-4928-839D-28AAA27619F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796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6D61-FC3F-4EE0-A26B-3D842481589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5842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317DB-D3C6-44D9-86F1-CD907564133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502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40E00-3D50-49B9-A355-8177238B23B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5522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CD7EE-C952-477F-9494-A10BDDC144F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649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0A47A-AB2C-411C-8E68-F62F12CDD29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0179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8F7FC-BEDE-454C-BF18-8A75C52DDBD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571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7087C51-E7E7-4088-803C-3D08FF5D24B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7BE77A5-7509-4FB6-B7A4-7FBB77C3DBBF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3178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10. Klassen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10.1	Klassen und Objekte</a:t>
            </a:r>
          </a:p>
          <a:p>
            <a:r>
              <a:rPr lang="de-AT" altLang="de-DE" sz="2000"/>
              <a:t>	10.2	Beispiele</a:t>
            </a:r>
          </a:p>
          <a:p>
            <a:r>
              <a:rPr lang="de-AT" altLang="de-DE" sz="2000"/>
              <a:t>	10.3	Klassen und Arrays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8FC97A-6E7C-4F61-96BE-569F67C21F5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Motivation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46125" y="1233488"/>
            <a:ext cx="62023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Wie würde man ein Datum speichern (z.B. 13. November 2018)?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762000" y="1690688"/>
            <a:ext cx="13192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3 Variablen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143000" y="2133600"/>
            <a:ext cx="1249363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day;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String month;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year;</a:t>
            </a:r>
          </a:p>
        </p:txBody>
      </p:sp>
      <p:grpSp>
        <p:nvGrpSpPr>
          <p:cNvPr id="208906" name="Group 10"/>
          <p:cNvGrpSpPr>
            <a:grpSpLocks/>
          </p:cNvGrpSpPr>
          <p:nvPr/>
        </p:nvGrpSpPr>
        <p:grpSpPr bwMode="auto">
          <a:xfrm>
            <a:off x="762000" y="3184525"/>
            <a:ext cx="4986338" cy="2085975"/>
            <a:chOff x="480" y="2006"/>
            <a:chExt cx="3141" cy="1314"/>
          </a:xfrm>
        </p:grpSpPr>
        <p:sp>
          <p:nvSpPr>
            <p:cNvPr id="5129" name="Text Box 7"/>
            <p:cNvSpPr txBox="1">
              <a:spLocks noChangeArrowheads="1"/>
            </p:cNvSpPr>
            <p:nvPr/>
          </p:nvSpPr>
          <p:spPr bwMode="auto">
            <a:xfrm>
              <a:off x="480" y="2006"/>
              <a:ext cx="314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Unbequem, wenn man mehrere Exemplare davon braucht:</a:t>
              </a:r>
            </a:p>
          </p:txBody>
        </p:sp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720" y="2312"/>
              <a:ext cx="849" cy="100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day1;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String month1;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year1;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day2;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String month2;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year2;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sp>
        <p:nvSpPr>
          <p:cNvPr id="208905" name="Text Box 9"/>
          <p:cNvSpPr txBox="1">
            <a:spLocks noChangeArrowheads="1"/>
          </p:cNvSpPr>
          <p:nvPr/>
        </p:nvSpPr>
        <p:spPr bwMode="auto">
          <a:xfrm>
            <a:off x="762000" y="5546725"/>
            <a:ext cx="63230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Idee</a:t>
            </a:r>
            <a:r>
              <a:rPr lang="de-AT" altLang="en-US" sz="1800"/>
              <a:t>: die 3 Variablen zu einem eigenen Datentyp zusammenfassen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6CBA59-22C8-45DA-ACA7-3CBAAB922724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Datentyp Klasse</a:t>
            </a:r>
          </a:p>
        </p:txBody>
      </p:sp>
      <p:sp>
        <p:nvSpPr>
          <p:cNvPr id="6148" name="Text Box 172"/>
          <p:cNvSpPr txBox="1">
            <a:spLocks noChangeArrowheads="1"/>
          </p:cNvSpPr>
          <p:nvPr/>
        </p:nvSpPr>
        <p:spPr bwMode="auto">
          <a:xfrm>
            <a:off x="669925" y="1157288"/>
            <a:ext cx="65037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Speicherung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verschiedenartiger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de-AT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Elemente 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unter einem gemeinsamen Namen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(Arrays dienen der Speicherung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gleichartiger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Elemente)</a:t>
            </a:r>
          </a:p>
        </p:txBody>
      </p:sp>
      <p:sp>
        <p:nvSpPr>
          <p:cNvPr id="6149" name="Text Box 173"/>
          <p:cNvSpPr txBox="1">
            <a:spLocks noChangeArrowheads="1"/>
          </p:cNvSpPr>
          <p:nvPr/>
        </p:nvSpPr>
        <p:spPr bwMode="auto">
          <a:xfrm>
            <a:off x="669925" y="1914525"/>
            <a:ext cx="12350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Deklaration</a:t>
            </a:r>
          </a:p>
        </p:txBody>
      </p:sp>
      <p:sp>
        <p:nvSpPr>
          <p:cNvPr id="6150" name="Text Box 174"/>
          <p:cNvSpPr txBox="1">
            <a:spLocks noChangeArrowheads="1"/>
          </p:cNvSpPr>
          <p:nvPr/>
        </p:nvSpPr>
        <p:spPr bwMode="auto">
          <a:xfrm>
            <a:off x="990600" y="2343150"/>
            <a:ext cx="1438275" cy="1169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Date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int day;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String month;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int year;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64706" name="Group 194"/>
          <p:cNvGrpSpPr>
            <a:grpSpLocks/>
          </p:cNvGrpSpPr>
          <p:nvPr/>
        </p:nvGrpSpPr>
        <p:grpSpPr bwMode="auto">
          <a:xfrm>
            <a:off x="685800" y="3667125"/>
            <a:ext cx="1970088" cy="736600"/>
            <a:chOff x="432" y="2310"/>
            <a:chExt cx="1241" cy="464"/>
          </a:xfrm>
        </p:grpSpPr>
        <p:sp>
          <p:nvSpPr>
            <p:cNvPr id="6172" name="Text Box 175"/>
            <p:cNvSpPr txBox="1">
              <a:spLocks noChangeArrowheads="1"/>
            </p:cNvSpPr>
            <p:nvPr/>
          </p:nvSpPr>
          <p:spPr bwMode="auto">
            <a:xfrm>
              <a:off x="432" y="2310"/>
              <a:ext cx="124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Verwendung als Typ</a:t>
              </a:r>
            </a:p>
          </p:txBody>
        </p:sp>
        <p:sp>
          <p:nvSpPr>
            <p:cNvPr id="6173" name="Text Box 176"/>
            <p:cNvSpPr txBox="1">
              <a:spLocks noChangeArrowheads="1"/>
            </p:cNvSpPr>
            <p:nvPr/>
          </p:nvSpPr>
          <p:spPr bwMode="auto">
            <a:xfrm>
              <a:off x="634" y="2580"/>
              <a:ext cx="896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Date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x, y;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5800" y="4613275"/>
            <a:ext cx="3387529" cy="1560929"/>
            <a:chOff x="685800" y="4613275"/>
            <a:chExt cx="3387529" cy="1560929"/>
          </a:xfrm>
        </p:grpSpPr>
        <p:sp>
          <p:nvSpPr>
            <p:cNvPr id="6155" name="Text Box 177"/>
            <p:cNvSpPr txBox="1">
              <a:spLocks noChangeArrowheads="1"/>
            </p:cNvSpPr>
            <p:nvPr/>
          </p:nvSpPr>
          <p:spPr bwMode="auto">
            <a:xfrm>
              <a:off x="685800" y="4613275"/>
              <a:ext cx="8239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Zugriff</a:t>
              </a:r>
            </a:p>
          </p:txBody>
        </p:sp>
        <p:sp>
          <p:nvSpPr>
            <p:cNvPr id="6156" name="Text Box 178"/>
            <p:cNvSpPr txBox="1">
              <a:spLocks noChangeArrowheads="1"/>
            </p:cNvSpPr>
            <p:nvPr/>
          </p:nvSpPr>
          <p:spPr bwMode="auto">
            <a:xfrm>
              <a:off x="1006475" y="5041900"/>
              <a:ext cx="825867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x.day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x.month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x.year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71" name="Text Box 192"/>
            <p:cNvSpPr txBox="1">
              <a:spLocks noChangeArrowheads="1"/>
            </p:cNvSpPr>
            <p:nvPr/>
          </p:nvSpPr>
          <p:spPr bwMode="auto">
            <a:xfrm>
              <a:off x="922338" y="5835650"/>
              <a:ext cx="315099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Felder sind wie </a:t>
              </a: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Variablen benutzbar</a:t>
              </a:r>
              <a:endPara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31" name="Text Box 178"/>
            <p:cNvSpPr txBox="1">
              <a:spLocks noChangeArrowheads="1"/>
            </p:cNvSpPr>
            <p:nvPr/>
          </p:nvSpPr>
          <p:spPr bwMode="auto">
            <a:xfrm>
              <a:off x="2015941" y="5041900"/>
              <a:ext cx="807722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.day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.month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.year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153" name="Right Brace 1"/>
          <p:cNvSpPr>
            <a:spLocks/>
          </p:cNvSpPr>
          <p:nvPr/>
        </p:nvSpPr>
        <p:spPr bwMode="auto">
          <a:xfrm>
            <a:off x="2476500" y="2641600"/>
            <a:ext cx="100013" cy="627063"/>
          </a:xfrm>
          <a:prstGeom prst="rightBrace">
            <a:avLst>
              <a:gd name="adj1" fmla="val 62495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54" name="TextBox 2"/>
          <p:cNvSpPr txBox="1">
            <a:spLocks noChangeArrowheads="1"/>
          </p:cNvSpPr>
          <p:nvPr/>
        </p:nvSpPr>
        <p:spPr bwMode="auto">
          <a:xfrm>
            <a:off x="2584450" y="2790825"/>
            <a:ext cx="2063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Felder der Klasse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5556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4C02D7-85F1-4397-BFC5-128F14A78029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Objekte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46125" y="1233488"/>
            <a:ext cx="73167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Objekte einer Klasse müssen vor ihrer ersten Benutzung erzeugt werden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22325" y="1738313"/>
            <a:ext cx="141922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Date x, y;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600325" y="1752600"/>
            <a:ext cx="3971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reserviert nur Speicher für die Zeigervariablen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895600" y="22098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3048000" y="2319338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276600" y="2243138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614613" y="2168525"/>
            <a:ext cx="2730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810000" y="22098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3962400" y="2319338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4191000" y="2243138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529013" y="2168525"/>
            <a:ext cx="2730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36613" y="5456594"/>
            <a:ext cx="5311776" cy="1206500"/>
            <a:chOff x="836613" y="5456594"/>
            <a:chExt cx="5311776" cy="1206500"/>
          </a:xfrm>
        </p:grpSpPr>
        <p:sp>
          <p:nvSpPr>
            <p:cNvPr id="7189" name="Text Box 37"/>
            <p:cNvSpPr txBox="1">
              <a:spLocks noChangeArrowheads="1"/>
            </p:cNvSpPr>
            <p:nvPr/>
          </p:nvSpPr>
          <p:spPr bwMode="auto">
            <a:xfrm>
              <a:off x="838201" y="5820132"/>
              <a:ext cx="2028825" cy="7381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x.day = 13;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x.month = "November";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x.year = 2018;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"/>
                <a:ea typeface="+mn-ea"/>
                <a:cs typeface="+mn-cs"/>
              </a:endParaRPr>
            </a:p>
          </p:txBody>
        </p:sp>
        <p:sp>
          <p:nvSpPr>
            <p:cNvPr id="7190" name="Rectangle 39"/>
            <p:cNvSpPr>
              <a:spLocks noChangeArrowheads="1"/>
            </p:cNvSpPr>
            <p:nvPr/>
          </p:nvSpPr>
          <p:spPr bwMode="auto">
            <a:xfrm>
              <a:off x="3444876" y="5853469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1" name="Text Box 40"/>
            <p:cNvSpPr txBox="1">
              <a:spLocks noChangeArrowheads="1"/>
            </p:cNvSpPr>
            <p:nvPr/>
          </p:nvSpPr>
          <p:spPr bwMode="auto">
            <a:xfrm>
              <a:off x="3168651" y="5815369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7192" name="Rectangle 41"/>
            <p:cNvSpPr>
              <a:spLocks noChangeArrowheads="1"/>
            </p:cNvSpPr>
            <p:nvPr/>
          </p:nvSpPr>
          <p:spPr bwMode="auto">
            <a:xfrm>
              <a:off x="3448051" y="6234469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3" name="Line 42"/>
            <p:cNvSpPr>
              <a:spLocks noChangeShapeType="1"/>
            </p:cNvSpPr>
            <p:nvPr/>
          </p:nvSpPr>
          <p:spPr bwMode="auto">
            <a:xfrm>
              <a:off x="3600451" y="6344007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4" name="Line 43"/>
            <p:cNvSpPr>
              <a:spLocks noChangeShapeType="1"/>
            </p:cNvSpPr>
            <p:nvPr/>
          </p:nvSpPr>
          <p:spPr bwMode="auto">
            <a:xfrm>
              <a:off x="3829051" y="6267807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5" name="Text Box 44"/>
            <p:cNvSpPr txBox="1">
              <a:spLocks noChangeArrowheads="1"/>
            </p:cNvSpPr>
            <p:nvPr/>
          </p:nvSpPr>
          <p:spPr bwMode="auto">
            <a:xfrm>
              <a:off x="3171826" y="6196369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7196" name="Rectangle 45"/>
            <p:cNvSpPr>
              <a:spLocks noChangeArrowheads="1"/>
            </p:cNvSpPr>
            <p:nvPr/>
          </p:nvSpPr>
          <p:spPr bwMode="auto">
            <a:xfrm>
              <a:off x="4191001" y="5885219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7" name="Text Box 46"/>
            <p:cNvSpPr txBox="1">
              <a:spLocks noChangeArrowheads="1"/>
            </p:cNvSpPr>
            <p:nvPr/>
          </p:nvSpPr>
          <p:spPr bwMode="auto">
            <a:xfrm>
              <a:off x="4229101" y="5847119"/>
              <a:ext cx="3841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7198" name="Rectangle 47"/>
            <p:cNvSpPr>
              <a:spLocks noChangeArrowheads="1"/>
            </p:cNvSpPr>
            <p:nvPr/>
          </p:nvSpPr>
          <p:spPr bwMode="auto">
            <a:xfrm>
              <a:off x="4191001" y="6139219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199" name="Text Box 48"/>
            <p:cNvSpPr txBox="1">
              <a:spLocks noChangeArrowheads="1"/>
            </p:cNvSpPr>
            <p:nvPr/>
          </p:nvSpPr>
          <p:spPr bwMode="auto">
            <a:xfrm>
              <a:off x="4229101" y="6101119"/>
              <a:ext cx="11382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"November"</a:t>
              </a:r>
            </a:p>
          </p:txBody>
        </p:sp>
        <p:sp>
          <p:nvSpPr>
            <p:cNvPr id="7200" name="Rectangle 49"/>
            <p:cNvSpPr>
              <a:spLocks noChangeArrowheads="1"/>
            </p:cNvSpPr>
            <p:nvPr/>
          </p:nvSpPr>
          <p:spPr bwMode="auto">
            <a:xfrm>
              <a:off x="4191001" y="6393219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01" name="Text Box 50"/>
            <p:cNvSpPr txBox="1">
              <a:spLocks noChangeArrowheads="1"/>
            </p:cNvSpPr>
            <p:nvPr/>
          </p:nvSpPr>
          <p:spPr bwMode="auto">
            <a:xfrm>
              <a:off x="4229101" y="6355119"/>
              <a:ext cx="5826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2018</a:t>
              </a:r>
            </a:p>
          </p:txBody>
        </p:sp>
        <p:sp>
          <p:nvSpPr>
            <p:cNvPr id="7202" name="Text Box 51"/>
            <p:cNvSpPr txBox="1">
              <a:spLocks noChangeArrowheads="1"/>
            </p:cNvSpPr>
            <p:nvPr/>
          </p:nvSpPr>
          <p:spPr bwMode="auto">
            <a:xfrm>
              <a:off x="5467351" y="5847119"/>
              <a:ext cx="4730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day</a:t>
              </a:r>
            </a:p>
          </p:txBody>
        </p:sp>
        <p:sp>
          <p:nvSpPr>
            <p:cNvPr id="7203" name="Text Box 52"/>
            <p:cNvSpPr txBox="1">
              <a:spLocks noChangeArrowheads="1"/>
            </p:cNvSpPr>
            <p:nvPr/>
          </p:nvSpPr>
          <p:spPr bwMode="auto">
            <a:xfrm>
              <a:off x="5467351" y="6101119"/>
              <a:ext cx="6810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month</a:t>
              </a:r>
            </a:p>
          </p:txBody>
        </p:sp>
        <p:sp>
          <p:nvSpPr>
            <p:cNvPr id="7204" name="Text Box 53"/>
            <p:cNvSpPr txBox="1">
              <a:spLocks noChangeArrowheads="1"/>
            </p:cNvSpPr>
            <p:nvPr/>
          </p:nvSpPr>
          <p:spPr bwMode="auto">
            <a:xfrm>
              <a:off x="5467351" y="6355119"/>
              <a:ext cx="5318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year</a:t>
              </a:r>
            </a:p>
          </p:txBody>
        </p:sp>
        <p:sp>
          <p:nvSpPr>
            <p:cNvPr id="7205" name="Line 54"/>
            <p:cNvSpPr>
              <a:spLocks noChangeShapeType="1"/>
            </p:cNvSpPr>
            <p:nvPr/>
          </p:nvSpPr>
          <p:spPr bwMode="auto">
            <a:xfrm>
              <a:off x="3594101" y="5961419"/>
              <a:ext cx="596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06" name="Text Box 56"/>
            <p:cNvSpPr txBox="1">
              <a:spLocks noChangeArrowheads="1"/>
            </p:cNvSpPr>
            <p:nvPr/>
          </p:nvSpPr>
          <p:spPr bwMode="auto">
            <a:xfrm>
              <a:off x="836613" y="5456594"/>
              <a:ext cx="10985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Benutzung</a:t>
              </a:r>
            </a:p>
          </p:txBody>
        </p:sp>
      </p:grpSp>
      <p:sp>
        <p:nvSpPr>
          <p:cNvPr id="7185" name="Text Box 59"/>
          <p:cNvSpPr txBox="1">
            <a:spLocks noChangeArrowheads="1"/>
          </p:cNvSpPr>
          <p:nvPr/>
        </p:nvSpPr>
        <p:spPr bwMode="auto">
          <a:xfrm>
            <a:off x="4937125" y="2166938"/>
            <a:ext cx="25257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haben anfangs den Wert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null</a:t>
            </a:r>
          </a:p>
        </p:txBody>
      </p:sp>
      <p:grpSp>
        <p:nvGrpSpPr>
          <p:cNvPr id="209982" name="Group 62"/>
          <p:cNvGrpSpPr>
            <a:grpSpLocks/>
          </p:cNvGrpSpPr>
          <p:nvPr/>
        </p:nvGrpSpPr>
        <p:grpSpPr bwMode="auto">
          <a:xfrm>
            <a:off x="6508750" y="5501044"/>
            <a:ext cx="2570163" cy="688975"/>
            <a:chOff x="4100" y="3267"/>
            <a:chExt cx="1619" cy="434"/>
          </a:xfrm>
        </p:grpSpPr>
        <p:sp>
          <p:nvSpPr>
            <p:cNvPr id="7187" name="Text Box 60"/>
            <p:cNvSpPr txBox="1">
              <a:spLocks noChangeArrowheads="1"/>
            </p:cNvSpPr>
            <p:nvPr/>
          </p:nvSpPr>
          <p:spPr bwMode="auto">
            <a:xfrm>
              <a:off x="4100" y="3267"/>
              <a:ext cx="132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Freigabe von Objekten</a:t>
              </a:r>
            </a:p>
          </p:txBody>
        </p:sp>
        <p:sp>
          <p:nvSpPr>
            <p:cNvPr id="7188" name="Text Box 61"/>
            <p:cNvSpPr txBox="1">
              <a:spLocks noChangeArrowheads="1"/>
            </p:cNvSpPr>
            <p:nvPr/>
          </p:nvSpPr>
          <p:spPr bwMode="auto">
            <a:xfrm>
              <a:off x="4118" y="3489"/>
              <a:ext cx="1601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durch den Garbage Collector</a:t>
              </a:r>
            </a:p>
          </p:txBody>
        </p:sp>
      </p:grpSp>
      <p:sp>
        <p:nvSpPr>
          <p:cNvPr id="7225" name="Text Box 35"/>
          <p:cNvSpPr txBox="1">
            <a:spLocks noChangeArrowheads="1"/>
          </p:cNvSpPr>
          <p:nvPr/>
        </p:nvSpPr>
        <p:spPr bwMode="auto">
          <a:xfrm>
            <a:off x="2619376" y="4853181"/>
            <a:ext cx="55975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Eine Klasse ist wie eine Schablone, von der beliebig viele Objekte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erzeugt werden können.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36613" y="2561001"/>
            <a:ext cx="7731126" cy="2294222"/>
            <a:chOff x="836613" y="2561001"/>
            <a:chExt cx="7731126" cy="2294222"/>
          </a:xfrm>
        </p:grpSpPr>
        <p:sp>
          <p:nvSpPr>
            <p:cNvPr id="7207" name="Text Box 15"/>
            <p:cNvSpPr txBox="1">
              <a:spLocks noChangeArrowheads="1"/>
            </p:cNvSpPr>
            <p:nvPr/>
          </p:nvSpPr>
          <p:spPr bwMode="auto">
            <a:xfrm>
              <a:off x="838201" y="2922951"/>
              <a:ext cx="1403350" cy="307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 =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 Date();</a:t>
              </a:r>
            </a:p>
          </p:txBody>
        </p:sp>
        <p:sp>
          <p:nvSpPr>
            <p:cNvPr id="7208" name="Text Box 16"/>
            <p:cNvSpPr txBox="1">
              <a:spLocks noChangeArrowheads="1"/>
            </p:cNvSpPr>
            <p:nvPr/>
          </p:nvSpPr>
          <p:spPr bwMode="auto">
            <a:xfrm>
              <a:off x="2616201" y="2892788"/>
              <a:ext cx="45497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erzeugt ein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Date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-Objekt und weist seine Adresse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x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zu</a:t>
              </a:r>
            </a:p>
          </p:txBody>
        </p:sp>
        <p:sp>
          <p:nvSpPr>
            <p:cNvPr id="7209" name="Rectangle 17"/>
            <p:cNvSpPr>
              <a:spLocks noChangeArrowheads="1"/>
            </p:cNvSpPr>
            <p:nvPr/>
          </p:nvSpPr>
          <p:spPr bwMode="auto">
            <a:xfrm>
              <a:off x="2911476" y="3444996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0" name="Text Box 20"/>
            <p:cNvSpPr txBox="1">
              <a:spLocks noChangeArrowheads="1"/>
            </p:cNvSpPr>
            <p:nvPr/>
          </p:nvSpPr>
          <p:spPr bwMode="auto">
            <a:xfrm>
              <a:off x="2635251" y="3403721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7211" name="Rectangle 21"/>
            <p:cNvSpPr>
              <a:spLocks noChangeArrowheads="1"/>
            </p:cNvSpPr>
            <p:nvPr/>
          </p:nvSpPr>
          <p:spPr bwMode="auto">
            <a:xfrm>
              <a:off x="2914651" y="3825996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2" name="Line 22"/>
            <p:cNvSpPr>
              <a:spLocks noChangeShapeType="1"/>
            </p:cNvSpPr>
            <p:nvPr/>
          </p:nvSpPr>
          <p:spPr bwMode="auto">
            <a:xfrm>
              <a:off x="3067051" y="3935534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3" name="Line 23"/>
            <p:cNvSpPr>
              <a:spLocks noChangeShapeType="1"/>
            </p:cNvSpPr>
            <p:nvPr/>
          </p:nvSpPr>
          <p:spPr bwMode="auto">
            <a:xfrm>
              <a:off x="3295651" y="3859334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4" name="Text Box 24"/>
            <p:cNvSpPr txBox="1">
              <a:spLocks noChangeArrowheads="1"/>
            </p:cNvSpPr>
            <p:nvPr/>
          </p:nvSpPr>
          <p:spPr bwMode="auto">
            <a:xfrm>
              <a:off x="2638426" y="3784721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</a:t>
              </a:r>
            </a:p>
          </p:txBody>
        </p:sp>
        <p:sp>
          <p:nvSpPr>
            <p:cNvPr id="7215" name="Rectangle 25"/>
            <p:cNvSpPr>
              <a:spLocks noChangeArrowheads="1"/>
            </p:cNvSpPr>
            <p:nvPr/>
          </p:nvSpPr>
          <p:spPr bwMode="auto">
            <a:xfrm>
              <a:off x="3657601" y="3476746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6" name="Text Box 26"/>
            <p:cNvSpPr txBox="1">
              <a:spLocks noChangeArrowheads="1"/>
            </p:cNvSpPr>
            <p:nvPr/>
          </p:nvSpPr>
          <p:spPr bwMode="auto">
            <a:xfrm>
              <a:off x="3695701" y="3438646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17" name="Rectangle 27"/>
            <p:cNvSpPr>
              <a:spLocks noChangeArrowheads="1"/>
            </p:cNvSpPr>
            <p:nvPr/>
          </p:nvSpPr>
          <p:spPr bwMode="auto">
            <a:xfrm>
              <a:off x="3657601" y="3730746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18" name="Text Box 28"/>
            <p:cNvSpPr txBox="1">
              <a:spLocks noChangeArrowheads="1"/>
            </p:cNvSpPr>
            <p:nvPr/>
          </p:nvSpPr>
          <p:spPr bwMode="auto">
            <a:xfrm>
              <a:off x="3695701" y="3692646"/>
              <a:ext cx="463550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null</a:t>
              </a:r>
            </a:p>
          </p:txBody>
        </p:sp>
        <p:sp>
          <p:nvSpPr>
            <p:cNvPr id="7219" name="Rectangle 29"/>
            <p:cNvSpPr>
              <a:spLocks noChangeArrowheads="1"/>
            </p:cNvSpPr>
            <p:nvPr/>
          </p:nvSpPr>
          <p:spPr bwMode="auto">
            <a:xfrm>
              <a:off x="3657601" y="3984746"/>
              <a:ext cx="1295400" cy="25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20" name="Text Box 30"/>
            <p:cNvSpPr txBox="1">
              <a:spLocks noChangeArrowheads="1"/>
            </p:cNvSpPr>
            <p:nvPr/>
          </p:nvSpPr>
          <p:spPr bwMode="auto">
            <a:xfrm>
              <a:off x="3695701" y="3946646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21" name="Text Box 31"/>
            <p:cNvSpPr txBox="1">
              <a:spLocks noChangeArrowheads="1"/>
            </p:cNvSpPr>
            <p:nvPr/>
          </p:nvSpPr>
          <p:spPr bwMode="auto">
            <a:xfrm>
              <a:off x="4933951" y="3438646"/>
              <a:ext cx="4730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day</a:t>
              </a:r>
            </a:p>
          </p:txBody>
        </p:sp>
        <p:sp>
          <p:nvSpPr>
            <p:cNvPr id="7222" name="Text Box 32"/>
            <p:cNvSpPr txBox="1">
              <a:spLocks noChangeArrowheads="1"/>
            </p:cNvSpPr>
            <p:nvPr/>
          </p:nvSpPr>
          <p:spPr bwMode="auto">
            <a:xfrm>
              <a:off x="4933951" y="3692646"/>
              <a:ext cx="6810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month</a:t>
              </a:r>
            </a:p>
          </p:txBody>
        </p:sp>
        <p:sp>
          <p:nvSpPr>
            <p:cNvPr id="7223" name="Text Box 33"/>
            <p:cNvSpPr txBox="1">
              <a:spLocks noChangeArrowheads="1"/>
            </p:cNvSpPr>
            <p:nvPr/>
          </p:nvSpPr>
          <p:spPr bwMode="auto">
            <a:xfrm>
              <a:off x="4933951" y="3946646"/>
              <a:ext cx="5318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year</a:t>
              </a:r>
            </a:p>
          </p:txBody>
        </p:sp>
        <p:sp>
          <p:nvSpPr>
            <p:cNvPr id="7224" name="Line 34"/>
            <p:cNvSpPr>
              <a:spLocks noChangeShapeType="1"/>
            </p:cNvSpPr>
            <p:nvPr/>
          </p:nvSpPr>
          <p:spPr bwMode="auto">
            <a:xfrm>
              <a:off x="3060701" y="3552946"/>
              <a:ext cx="596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226" name="Text Box 36"/>
            <p:cNvSpPr txBox="1">
              <a:spLocks noChangeArrowheads="1"/>
            </p:cNvSpPr>
            <p:nvPr/>
          </p:nvSpPr>
          <p:spPr bwMode="auto">
            <a:xfrm>
              <a:off x="6003926" y="3462459"/>
              <a:ext cx="2563813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neu erzeugte Objekte werden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mit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,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null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, 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false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,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"/>
                  <a:ea typeface="+mn-ea"/>
                  <a:cs typeface="+mn-cs"/>
                </a:rPr>
                <a:t>'\u0000'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initialisiert</a:t>
              </a:r>
            </a:p>
          </p:txBody>
        </p:sp>
        <p:sp>
          <p:nvSpPr>
            <p:cNvPr id="7227" name="Text Box 55"/>
            <p:cNvSpPr txBox="1">
              <a:spLocks noChangeArrowheads="1"/>
            </p:cNvSpPr>
            <p:nvPr/>
          </p:nvSpPr>
          <p:spPr bwMode="auto">
            <a:xfrm>
              <a:off x="836613" y="2561001"/>
              <a:ext cx="11096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Erzeugung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732981" y="3163544"/>
              <a:ext cx="1200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Date-Objekt</a:t>
              </a:r>
              <a:endParaRPr kumimoji="0" lang="de-AT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641116" y="4270448"/>
              <a:ext cx="5266707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x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ist eine 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Variable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vom Typ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Date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enthält 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(einen Zeiger auf) ein </a:t>
              </a:r>
              <a:r>
                <a:rPr kumimoji="0" lang="de-AT" altLang="en-US" sz="16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Date</a:t>
              </a: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-</a:t>
              </a: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Objekt</a:t>
              </a: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, das 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am Heap liegt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5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FCF312-20B7-4A9A-B779-AD669ACEFCA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Zuweisungen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38200" y="1373188"/>
            <a:ext cx="1050925" cy="3063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y = x;</a:t>
            </a:r>
            <a:endParaRPr lang="de-AT" altLang="en-US" sz="1400">
              <a:solidFill>
                <a:srgbClr val="FF0000"/>
              </a:solidFill>
              <a:latin typeface="Ar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911475" y="13716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633663" y="1330325"/>
            <a:ext cx="2746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x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914650" y="17526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2636838" y="1711325"/>
            <a:ext cx="2746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y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3657600" y="1403350"/>
            <a:ext cx="1295400" cy="254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2" name="Text Box 12"/>
          <p:cNvSpPr txBox="1">
            <a:spLocks noChangeArrowheads="1"/>
          </p:cNvSpPr>
          <p:nvPr/>
        </p:nvSpPr>
        <p:spPr bwMode="auto">
          <a:xfrm>
            <a:off x="3695700" y="1365250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13</a:t>
            </a:r>
          </a:p>
        </p:txBody>
      </p:sp>
      <p:sp>
        <p:nvSpPr>
          <p:cNvPr id="8203" name="Rectangle 13"/>
          <p:cNvSpPr>
            <a:spLocks noChangeArrowheads="1"/>
          </p:cNvSpPr>
          <p:nvPr/>
        </p:nvSpPr>
        <p:spPr bwMode="auto">
          <a:xfrm>
            <a:off x="3657600" y="1657350"/>
            <a:ext cx="1295400" cy="254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4" name="Text Box 14"/>
          <p:cNvSpPr txBox="1">
            <a:spLocks noChangeArrowheads="1"/>
          </p:cNvSpPr>
          <p:nvPr/>
        </p:nvSpPr>
        <p:spPr bwMode="auto">
          <a:xfrm>
            <a:off x="3695700" y="1619250"/>
            <a:ext cx="11382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"November"</a:t>
            </a:r>
          </a:p>
        </p:txBody>
      </p:sp>
      <p:sp>
        <p:nvSpPr>
          <p:cNvPr id="8205" name="Rectangle 15"/>
          <p:cNvSpPr>
            <a:spLocks noChangeArrowheads="1"/>
          </p:cNvSpPr>
          <p:nvPr/>
        </p:nvSpPr>
        <p:spPr bwMode="auto">
          <a:xfrm>
            <a:off x="3657600" y="1911350"/>
            <a:ext cx="1295400" cy="254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6" name="Text Box 16"/>
          <p:cNvSpPr txBox="1">
            <a:spLocks noChangeArrowheads="1"/>
          </p:cNvSpPr>
          <p:nvPr/>
        </p:nvSpPr>
        <p:spPr bwMode="auto">
          <a:xfrm>
            <a:off x="3695700" y="1873250"/>
            <a:ext cx="5826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2018</a:t>
            </a:r>
          </a:p>
        </p:txBody>
      </p:sp>
      <p:sp>
        <p:nvSpPr>
          <p:cNvPr id="8207" name="Text Box 17"/>
          <p:cNvSpPr txBox="1">
            <a:spLocks noChangeArrowheads="1"/>
          </p:cNvSpPr>
          <p:nvPr/>
        </p:nvSpPr>
        <p:spPr bwMode="auto">
          <a:xfrm>
            <a:off x="4933950" y="1365250"/>
            <a:ext cx="4730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day</a:t>
            </a:r>
          </a:p>
        </p:txBody>
      </p:sp>
      <p:sp>
        <p:nvSpPr>
          <p:cNvPr id="8208" name="Text Box 18"/>
          <p:cNvSpPr txBox="1">
            <a:spLocks noChangeArrowheads="1"/>
          </p:cNvSpPr>
          <p:nvPr/>
        </p:nvSpPr>
        <p:spPr bwMode="auto">
          <a:xfrm>
            <a:off x="4933950" y="1619250"/>
            <a:ext cx="6810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month</a:t>
            </a:r>
          </a:p>
        </p:txBody>
      </p:sp>
      <p:sp>
        <p:nvSpPr>
          <p:cNvPr id="8209" name="Text Box 19"/>
          <p:cNvSpPr txBox="1">
            <a:spLocks noChangeArrowheads="1"/>
          </p:cNvSpPr>
          <p:nvPr/>
        </p:nvSpPr>
        <p:spPr bwMode="auto">
          <a:xfrm>
            <a:off x="4933950" y="1873250"/>
            <a:ext cx="5318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year</a:t>
            </a:r>
          </a:p>
        </p:txBody>
      </p:sp>
      <p:sp>
        <p:nvSpPr>
          <p:cNvPr id="8210" name="Line 20"/>
          <p:cNvSpPr>
            <a:spLocks noChangeShapeType="1"/>
          </p:cNvSpPr>
          <p:nvPr/>
        </p:nvSpPr>
        <p:spPr bwMode="auto">
          <a:xfrm>
            <a:off x="3060700" y="1479550"/>
            <a:ext cx="596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11" name="Line 21"/>
          <p:cNvSpPr>
            <a:spLocks noChangeShapeType="1"/>
          </p:cNvSpPr>
          <p:nvPr/>
        </p:nvSpPr>
        <p:spPr bwMode="auto">
          <a:xfrm flipV="1">
            <a:off x="3048000" y="1524000"/>
            <a:ext cx="6096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12" name="Text Box 22"/>
          <p:cNvSpPr txBox="1">
            <a:spLocks noChangeArrowheads="1"/>
          </p:cNvSpPr>
          <p:nvPr/>
        </p:nvSpPr>
        <p:spPr bwMode="auto">
          <a:xfrm>
            <a:off x="6003925" y="1295400"/>
            <a:ext cx="1631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Zeigerzuweisung</a:t>
            </a:r>
            <a:r>
              <a:rPr lang="de-AT" altLang="en-US" sz="1600"/>
              <a:t>!</a:t>
            </a:r>
          </a:p>
        </p:txBody>
      </p:sp>
      <p:grpSp>
        <p:nvGrpSpPr>
          <p:cNvPr id="210990" name="Group 46"/>
          <p:cNvGrpSpPr>
            <a:grpSpLocks/>
          </p:cNvGrpSpPr>
          <p:nvPr/>
        </p:nvGrpSpPr>
        <p:grpSpPr bwMode="auto">
          <a:xfrm>
            <a:off x="838200" y="2362200"/>
            <a:ext cx="6867525" cy="885825"/>
            <a:chOff x="528" y="1488"/>
            <a:chExt cx="4326" cy="558"/>
          </a:xfrm>
        </p:grpSpPr>
        <p:sp>
          <p:nvSpPr>
            <p:cNvPr id="3" name="Text Box 23"/>
            <p:cNvSpPr txBox="1">
              <a:spLocks noChangeArrowheads="1"/>
            </p:cNvSpPr>
            <p:nvPr/>
          </p:nvSpPr>
          <p:spPr bwMode="auto">
            <a:xfrm>
              <a:off x="528" y="1528"/>
              <a:ext cx="662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y.day = 20;</a:t>
              </a:r>
              <a:endParaRPr lang="de-AT" altLang="en-US" sz="1400">
                <a:solidFill>
                  <a:srgbClr val="FF0000"/>
                </a:solidFill>
                <a:latin typeface="Ar"/>
              </a:endParaRPr>
            </a:p>
          </p:txBody>
        </p:sp>
        <p:sp>
          <p:nvSpPr>
            <p:cNvPr id="8220" name="Rectangle 24"/>
            <p:cNvSpPr>
              <a:spLocks noChangeArrowheads="1"/>
            </p:cNvSpPr>
            <p:nvPr/>
          </p:nvSpPr>
          <p:spPr bwMode="auto">
            <a:xfrm>
              <a:off x="1834" y="1536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1" name="Text Box 25"/>
            <p:cNvSpPr txBox="1">
              <a:spLocks noChangeArrowheads="1"/>
            </p:cNvSpPr>
            <p:nvPr/>
          </p:nvSpPr>
          <p:spPr bwMode="auto">
            <a:xfrm>
              <a:off x="1660" y="1510"/>
              <a:ext cx="1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x</a:t>
              </a:r>
            </a:p>
          </p:txBody>
        </p:sp>
        <p:sp>
          <p:nvSpPr>
            <p:cNvPr id="8222" name="Rectangle 26"/>
            <p:cNvSpPr>
              <a:spLocks noChangeArrowheads="1"/>
            </p:cNvSpPr>
            <p:nvPr/>
          </p:nvSpPr>
          <p:spPr bwMode="auto">
            <a:xfrm>
              <a:off x="1836" y="1776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3" name="Text Box 27"/>
            <p:cNvSpPr txBox="1">
              <a:spLocks noChangeArrowheads="1"/>
            </p:cNvSpPr>
            <p:nvPr/>
          </p:nvSpPr>
          <p:spPr bwMode="auto">
            <a:xfrm>
              <a:off x="1662" y="1750"/>
              <a:ext cx="1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y</a:t>
              </a:r>
            </a:p>
          </p:txBody>
        </p:sp>
        <p:sp>
          <p:nvSpPr>
            <p:cNvPr id="8224" name="Rectangle 28"/>
            <p:cNvSpPr>
              <a:spLocks noChangeArrowheads="1"/>
            </p:cNvSpPr>
            <p:nvPr/>
          </p:nvSpPr>
          <p:spPr bwMode="auto">
            <a:xfrm>
              <a:off x="2304" y="1556"/>
              <a:ext cx="816" cy="1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5" name="Text Box 29"/>
            <p:cNvSpPr txBox="1">
              <a:spLocks noChangeArrowheads="1"/>
            </p:cNvSpPr>
            <p:nvPr/>
          </p:nvSpPr>
          <p:spPr bwMode="auto">
            <a:xfrm>
              <a:off x="2328" y="1532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"/>
                </a:rPr>
                <a:t>20</a:t>
              </a:r>
            </a:p>
          </p:txBody>
        </p:sp>
        <p:sp>
          <p:nvSpPr>
            <p:cNvPr id="8226" name="Rectangle 30"/>
            <p:cNvSpPr>
              <a:spLocks noChangeArrowheads="1"/>
            </p:cNvSpPr>
            <p:nvPr/>
          </p:nvSpPr>
          <p:spPr bwMode="auto">
            <a:xfrm>
              <a:off x="2304" y="1716"/>
              <a:ext cx="816" cy="1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7" name="Text Box 31"/>
            <p:cNvSpPr txBox="1">
              <a:spLocks noChangeArrowheads="1"/>
            </p:cNvSpPr>
            <p:nvPr/>
          </p:nvSpPr>
          <p:spPr bwMode="auto">
            <a:xfrm>
              <a:off x="2328" y="1692"/>
              <a:ext cx="71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"November"</a:t>
              </a:r>
            </a:p>
          </p:txBody>
        </p:sp>
        <p:sp>
          <p:nvSpPr>
            <p:cNvPr id="8228" name="Rectangle 32"/>
            <p:cNvSpPr>
              <a:spLocks noChangeArrowheads="1"/>
            </p:cNvSpPr>
            <p:nvPr/>
          </p:nvSpPr>
          <p:spPr bwMode="auto">
            <a:xfrm>
              <a:off x="2304" y="1876"/>
              <a:ext cx="816" cy="1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9" name="Text Box 33"/>
            <p:cNvSpPr txBox="1">
              <a:spLocks noChangeArrowheads="1"/>
            </p:cNvSpPr>
            <p:nvPr/>
          </p:nvSpPr>
          <p:spPr bwMode="auto">
            <a:xfrm>
              <a:off x="2328" y="1852"/>
              <a:ext cx="36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2018</a:t>
              </a:r>
            </a:p>
          </p:txBody>
        </p:sp>
        <p:sp>
          <p:nvSpPr>
            <p:cNvPr id="8230" name="Text Box 34"/>
            <p:cNvSpPr txBox="1">
              <a:spLocks noChangeArrowheads="1"/>
            </p:cNvSpPr>
            <p:nvPr/>
          </p:nvSpPr>
          <p:spPr bwMode="auto">
            <a:xfrm>
              <a:off x="3108" y="1532"/>
              <a:ext cx="29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day</a:t>
              </a:r>
            </a:p>
          </p:txBody>
        </p:sp>
        <p:sp>
          <p:nvSpPr>
            <p:cNvPr id="8231" name="Text Box 35"/>
            <p:cNvSpPr txBox="1">
              <a:spLocks noChangeArrowheads="1"/>
            </p:cNvSpPr>
            <p:nvPr/>
          </p:nvSpPr>
          <p:spPr bwMode="auto">
            <a:xfrm>
              <a:off x="3108" y="1692"/>
              <a:ext cx="42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month</a:t>
              </a:r>
            </a:p>
          </p:txBody>
        </p:sp>
        <p:sp>
          <p:nvSpPr>
            <p:cNvPr id="8232" name="Text Box 36"/>
            <p:cNvSpPr txBox="1">
              <a:spLocks noChangeArrowheads="1"/>
            </p:cNvSpPr>
            <p:nvPr/>
          </p:nvSpPr>
          <p:spPr bwMode="auto">
            <a:xfrm>
              <a:off x="3108" y="1852"/>
              <a:ext cx="33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year</a:t>
              </a:r>
            </a:p>
          </p:txBody>
        </p:sp>
        <p:sp>
          <p:nvSpPr>
            <p:cNvPr id="8233" name="Line 37"/>
            <p:cNvSpPr>
              <a:spLocks noChangeShapeType="1"/>
            </p:cNvSpPr>
            <p:nvPr/>
          </p:nvSpPr>
          <p:spPr bwMode="auto">
            <a:xfrm>
              <a:off x="1928" y="1604"/>
              <a:ext cx="37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34" name="Line 38"/>
            <p:cNvSpPr>
              <a:spLocks noChangeShapeType="1"/>
            </p:cNvSpPr>
            <p:nvPr/>
          </p:nvSpPr>
          <p:spPr bwMode="auto">
            <a:xfrm flipV="1">
              <a:off x="1920" y="1632"/>
              <a:ext cx="384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35" name="Text Box 39"/>
            <p:cNvSpPr txBox="1">
              <a:spLocks noChangeArrowheads="1"/>
            </p:cNvSpPr>
            <p:nvPr/>
          </p:nvSpPr>
          <p:spPr bwMode="auto">
            <a:xfrm>
              <a:off x="3792" y="1488"/>
              <a:ext cx="106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ändert auch </a:t>
              </a:r>
              <a:r>
                <a:rPr lang="de-AT" altLang="en-US" sz="1400">
                  <a:latin typeface="Ar"/>
                </a:rPr>
                <a:t>x.day</a:t>
              </a:r>
              <a:r>
                <a:rPr lang="de-AT" altLang="en-US" sz="1600"/>
                <a:t>!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(Alias-Effekt)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22325" y="3519488"/>
            <a:ext cx="5497513" cy="1647825"/>
            <a:chOff x="822325" y="3519491"/>
            <a:chExt cx="5497513" cy="1647826"/>
          </a:xfrm>
        </p:grpSpPr>
        <p:sp>
          <p:nvSpPr>
            <p:cNvPr id="8216" name="Text Box 40"/>
            <p:cNvSpPr txBox="1">
              <a:spLocks noChangeArrowheads="1"/>
            </p:cNvSpPr>
            <p:nvPr/>
          </p:nvSpPr>
          <p:spPr bwMode="auto">
            <a:xfrm>
              <a:off x="822325" y="3519491"/>
              <a:ext cx="549751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Zuweisungen sind erlaubt, wenn die Typen gleich sind</a:t>
              </a:r>
            </a:p>
          </p:txBody>
        </p:sp>
        <p:sp>
          <p:nvSpPr>
            <p:cNvPr id="8217" name="Text Box 41"/>
            <p:cNvSpPr txBox="1">
              <a:spLocks noChangeArrowheads="1"/>
            </p:cNvSpPr>
            <p:nvPr/>
          </p:nvSpPr>
          <p:spPr bwMode="auto">
            <a:xfrm>
              <a:off x="1127125" y="3983041"/>
              <a:ext cx="1438275" cy="11699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Date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int</a:t>
              </a:r>
              <a:r>
                <a:rPr lang="de-AT" altLang="en-US" sz="1400">
                  <a:latin typeface="Ar"/>
                </a:rPr>
                <a:t> day;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String</a:t>
              </a:r>
              <a:r>
                <a:rPr lang="de-AT" altLang="en-US" sz="1400">
                  <a:latin typeface="Ar"/>
                </a:rPr>
                <a:t> month;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int</a:t>
              </a:r>
              <a:r>
                <a:rPr lang="de-AT" altLang="en-US" sz="1400">
                  <a:latin typeface="Ar"/>
                </a:rPr>
                <a:t> year;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8218" name="Text Box 42"/>
            <p:cNvSpPr txBox="1">
              <a:spLocks noChangeArrowheads="1"/>
            </p:cNvSpPr>
            <p:nvPr/>
          </p:nvSpPr>
          <p:spPr bwMode="auto">
            <a:xfrm>
              <a:off x="3140075" y="3997329"/>
              <a:ext cx="1468438" cy="116998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Address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int</a:t>
              </a:r>
              <a:r>
                <a:rPr lang="de-AT" altLang="en-US" sz="1400">
                  <a:latin typeface="Ar"/>
                </a:rPr>
                <a:t> number;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String</a:t>
              </a:r>
              <a:r>
                <a:rPr lang="de-AT" altLang="en-US" sz="1400">
                  <a:latin typeface="Ar"/>
                </a:rPr>
                <a:t> street;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int</a:t>
              </a:r>
              <a:r>
                <a:rPr lang="de-AT" altLang="en-US" sz="1400">
                  <a:latin typeface="Ar"/>
                </a:rPr>
                <a:t> zipCode;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</p:grpSp>
      <p:sp>
        <p:nvSpPr>
          <p:cNvPr id="8219" name="Text Box 43"/>
          <p:cNvSpPr txBox="1">
            <a:spLocks noChangeArrowheads="1"/>
          </p:cNvSpPr>
          <p:nvPr/>
        </p:nvSpPr>
        <p:spPr bwMode="auto">
          <a:xfrm>
            <a:off x="1127125" y="5292725"/>
            <a:ext cx="5780088" cy="1323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241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241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241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241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Date d1, d2;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Address a1, a2;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"/>
              </a:rPr>
              <a:t>d1 = d2;	// ok, gleiche Typen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a1 = a2;	// ok, gleiche Typen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"/>
              </a:rPr>
              <a:t>d1 = a2;	// 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verboten</a:t>
            </a:r>
            <a:r>
              <a:rPr lang="de-AT" altLang="en-US" sz="1400">
                <a:latin typeface="Ar"/>
              </a:rPr>
              <a:t>: verschiedene Typen trotz gleicher Struktur!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4219287"/>
            <a:ext cx="2838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Nur Typen mit </a:t>
            </a:r>
            <a:r>
              <a:rPr lang="de-AT" u="sng" smtClean="0"/>
              <a:t>gleichem Namen</a:t>
            </a:r>
          </a:p>
          <a:p>
            <a:r>
              <a:rPr lang="de-AT" smtClean="0"/>
              <a:t>werden als gleich betrachtet.</a:t>
            </a:r>
            <a:endParaRPr lang="de-AT"/>
          </a:p>
        </p:txBody>
      </p:sp>
      <p:sp>
        <p:nvSpPr>
          <p:cNvPr id="5" name="TextBox 4"/>
          <p:cNvSpPr txBox="1"/>
          <p:nvPr/>
        </p:nvSpPr>
        <p:spPr>
          <a:xfrm>
            <a:off x="2672793" y="4280199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smtClean="0">
                <a:solidFill>
                  <a:srgbClr val="FF0000"/>
                </a:solidFill>
                <a:sym typeface="Symbol" panose="05050102010706020507" pitchFamily="18" charset="2"/>
              </a:rPr>
              <a:t></a:t>
            </a:r>
            <a:endParaRPr lang="de-AT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9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669E86-89CA-47C8-802C-4FDD611A367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Vergleiche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974725" y="1738313"/>
            <a:ext cx="671513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x == 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x != y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254250" y="1752600"/>
            <a:ext cx="1905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vergleicht nur Zeiger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62025" y="2435225"/>
            <a:ext cx="2501900" cy="954088"/>
            <a:chOff x="962025" y="2435225"/>
            <a:chExt cx="2501900" cy="954088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962025" y="2435225"/>
              <a:ext cx="671513" cy="954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x &lt;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x &lt;=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x &gt;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x &gt;= y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2254250" y="2438400"/>
              <a:ext cx="12096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nicht erlaubt</a:t>
              </a:r>
            </a:p>
          </p:txBody>
        </p:sp>
      </p:grp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746125" y="1309688"/>
            <a:ext cx="17240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Zeigervergleich</a:t>
            </a:r>
          </a:p>
        </p:txBody>
      </p:sp>
      <p:grpSp>
        <p:nvGrpSpPr>
          <p:cNvPr id="211980" name="Group 12"/>
          <p:cNvGrpSpPr>
            <a:grpSpLocks/>
          </p:cNvGrpSpPr>
          <p:nvPr/>
        </p:nvGrpSpPr>
        <p:grpSpPr bwMode="auto">
          <a:xfrm>
            <a:off x="744538" y="3775075"/>
            <a:ext cx="6834187" cy="1870075"/>
            <a:chOff x="469" y="2378"/>
            <a:chExt cx="4305" cy="1178"/>
          </a:xfrm>
        </p:grpSpPr>
        <p:sp>
          <p:nvSpPr>
            <p:cNvPr id="9258" name="Text Box 9"/>
            <p:cNvSpPr txBox="1">
              <a:spLocks noChangeArrowheads="1"/>
            </p:cNvSpPr>
            <p:nvPr/>
          </p:nvSpPr>
          <p:spPr bwMode="auto">
            <a:xfrm>
              <a:off x="676" y="2684"/>
              <a:ext cx="2027" cy="87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static boolean </a:t>
              </a:r>
              <a:r>
                <a:rPr lang="de-AT" altLang="en-US" sz="1400" b="1" smtClean="0">
                  <a:latin typeface="Ar"/>
                </a:rPr>
                <a:t>equal</a:t>
              </a:r>
              <a:r>
                <a:rPr lang="de-AT" altLang="en-US" sz="1400" smtClean="0">
                  <a:latin typeface="Ar"/>
                </a:rPr>
                <a:t> </a:t>
              </a:r>
              <a:r>
                <a:rPr lang="de-AT" altLang="en-US" sz="1400">
                  <a:latin typeface="Ar"/>
                </a:rPr>
                <a:t>(Date x, Date y)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return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x.day == y.day &amp;&amp;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x.month.equals(y.month) &amp;&amp;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x.year == y.year;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9259" name="Text Box 11"/>
            <p:cNvSpPr txBox="1">
              <a:spLocks noChangeArrowheads="1"/>
            </p:cNvSpPr>
            <p:nvPr/>
          </p:nvSpPr>
          <p:spPr bwMode="auto">
            <a:xfrm>
              <a:off x="469" y="2378"/>
              <a:ext cx="43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Wertvergleich</a:t>
              </a:r>
              <a:r>
                <a:rPr lang="de-AT" altLang="en-US" b="1"/>
                <a:t> </a:t>
              </a:r>
              <a:r>
                <a:rPr lang="de-AT" altLang="en-US" sz="1600"/>
                <a:t>muss</a:t>
              </a:r>
              <a:r>
                <a:rPr lang="de-AT" altLang="en-US" b="1"/>
                <a:t> </a:t>
              </a:r>
              <a:r>
                <a:rPr lang="de-AT" altLang="en-US" sz="1600"/>
                <a:t>mittels Vergleichsmethode selbst implementiert werden</a:t>
              </a:r>
            </a:p>
          </p:txBody>
        </p:sp>
        <p:sp>
          <p:nvSpPr>
            <p:cNvPr id="9260" name="Text Box 9"/>
            <p:cNvSpPr txBox="1">
              <a:spLocks noChangeArrowheads="1"/>
            </p:cNvSpPr>
            <p:nvPr/>
          </p:nvSpPr>
          <p:spPr bwMode="auto">
            <a:xfrm>
              <a:off x="3287" y="2684"/>
              <a:ext cx="930" cy="19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if (</a:t>
              </a:r>
              <a:r>
                <a:rPr lang="de-AT" altLang="en-US" sz="1400" smtClean="0">
                  <a:latin typeface="Ar"/>
                </a:rPr>
                <a:t>equal(x</a:t>
              </a:r>
              <a:r>
                <a:rPr lang="de-AT" altLang="en-US" sz="1400">
                  <a:latin typeface="Ar"/>
                </a:rPr>
                <a:t>, y)) ...</a:t>
              </a:r>
            </a:p>
          </p:txBody>
        </p:sp>
      </p:grpSp>
      <p:sp>
        <p:nvSpPr>
          <p:cNvPr id="9226" name="Text Box 13"/>
          <p:cNvSpPr txBox="1">
            <a:spLocks noChangeArrowheads="1"/>
          </p:cNvSpPr>
          <p:nvPr/>
        </p:nvSpPr>
        <p:spPr bwMode="auto">
          <a:xfrm>
            <a:off x="5432425" y="2141538"/>
            <a:ext cx="157163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13</a:t>
            </a:r>
          </a:p>
        </p:txBody>
      </p:sp>
      <p:sp>
        <p:nvSpPr>
          <p:cNvPr id="9227" name="Rectangle 14"/>
          <p:cNvSpPr>
            <a:spLocks noChangeArrowheads="1"/>
          </p:cNvSpPr>
          <p:nvPr/>
        </p:nvSpPr>
        <p:spPr bwMode="auto">
          <a:xfrm>
            <a:off x="5381625" y="211455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8" name="Text Box 15"/>
          <p:cNvSpPr txBox="1">
            <a:spLocks noChangeArrowheads="1"/>
          </p:cNvSpPr>
          <p:nvPr/>
        </p:nvSpPr>
        <p:spPr bwMode="auto">
          <a:xfrm>
            <a:off x="5432425" y="2360613"/>
            <a:ext cx="750888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"November"</a:t>
            </a:r>
          </a:p>
        </p:txBody>
      </p:sp>
      <p:sp>
        <p:nvSpPr>
          <p:cNvPr id="9229" name="Rectangle 16"/>
          <p:cNvSpPr>
            <a:spLocks noChangeArrowheads="1"/>
          </p:cNvSpPr>
          <p:nvPr/>
        </p:nvSpPr>
        <p:spPr bwMode="auto">
          <a:xfrm>
            <a:off x="5381625" y="2333625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0" name="Text Box 17"/>
          <p:cNvSpPr txBox="1">
            <a:spLocks noChangeArrowheads="1"/>
          </p:cNvSpPr>
          <p:nvPr/>
        </p:nvSpPr>
        <p:spPr bwMode="auto">
          <a:xfrm>
            <a:off x="5432425" y="2579688"/>
            <a:ext cx="314325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2018</a:t>
            </a:r>
          </a:p>
        </p:txBody>
      </p:sp>
      <p:sp>
        <p:nvSpPr>
          <p:cNvPr id="9231" name="Rectangle 18"/>
          <p:cNvSpPr>
            <a:spLocks noChangeArrowheads="1"/>
          </p:cNvSpPr>
          <p:nvPr/>
        </p:nvSpPr>
        <p:spPr bwMode="auto">
          <a:xfrm>
            <a:off x="5381625" y="255270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2" name="Rectangle 19"/>
          <p:cNvSpPr>
            <a:spLocks noChangeArrowheads="1"/>
          </p:cNvSpPr>
          <p:nvPr/>
        </p:nvSpPr>
        <p:spPr bwMode="auto">
          <a:xfrm>
            <a:off x="4676775" y="2114550"/>
            <a:ext cx="161925" cy="1619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3" name="Text Box 20"/>
          <p:cNvSpPr txBox="1">
            <a:spLocks noChangeArrowheads="1"/>
          </p:cNvSpPr>
          <p:nvPr/>
        </p:nvSpPr>
        <p:spPr bwMode="auto">
          <a:xfrm>
            <a:off x="4727575" y="1931988"/>
            <a:ext cx="69850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x</a:t>
            </a:r>
          </a:p>
        </p:txBody>
      </p:sp>
      <p:sp>
        <p:nvSpPr>
          <p:cNvPr id="9234" name="Rectangle 21"/>
          <p:cNvSpPr>
            <a:spLocks noChangeArrowheads="1"/>
          </p:cNvSpPr>
          <p:nvPr/>
        </p:nvSpPr>
        <p:spPr bwMode="auto">
          <a:xfrm>
            <a:off x="4676775" y="2505075"/>
            <a:ext cx="161925" cy="1619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5" name="Text Box 22"/>
          <p:cNvSpPr txBox="1">
            <a:spLocks noChangeArrowheads="1"/>
          </p:cNvSpPr>
          <p:nvPr/>
        </p:nvSpPr>
        <p:spPr bwMode="auto">
          <a:xfrm>
            <a:off x="4727575" y="2322513"/>
            <a:ext cx="69850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y</a:t>
            </a:r>
          </a:p>
        </p:txBody>
      </p:sp>
      <p:sp>
        <p:nvSpPr>
          <p:cNvPr id="9236" name="Line 23"/>
          <p:cNvSpPr>
            <a:spLocks noChangeShapeType="1"/>
          </p:cNvSpPr>
          <p:nvPr/>
        </p:nvSpPr>
        <p:spPr bwMode="auto">
          <a:xfrm flipV="1">
            <a:off x="4772025" y="2124075"/>
            <a:ext cx="60960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37" name="Line 24"/>
          <p:cNvSpPr>
            <a:spLocks noChangeShapeType="1"/>
          </p:cNvSpPr>
          <p:nvPr/>
        </p:nvSpPr>
        <p:spPr bwMode="auto">
          <a:xfrm flipV="1">
            <a:off x="4772025" y="2124075"/>
            <a:ext cx="609600" cy="4667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38" name="Text Box 25"/>
          <p:cNvSpPr txBox="1">
            <a:spLocks noChangeArrowheads="1"/>
          </p:cNvSpPr>
          <p:nvPr/>
        </p:nvSpPr>
        <p:spPr bwMode="auto">
          <a:xfrm>
            <a:off x="4956175" y="1668463"/>
            <a:ext cx="121443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x == y </a:t>
            </a:r>
            <a:r>
              <a:rPr lang="de-AT" altLang="en-US" sz="1400"/>
              <a:t>liefert </a:t>
            </a:r>
            <a:r>
              <a:rPr lang="de-AT" altLang="en-US" sz="1400" i="1"/>
              <a:t>true</a:t>
            </a:r>
          </a:p>
        </p:txBody>
      </p:sp>
      <p:sp>
        <p:nvSpPr>
          <p:cNvPr id="9239" name="Text Box 26"/>
          <p:cNvSpPr txBox="1">
            <a:spLocks noChangeArrowheads="1"/>
          </p:cNvSpPr>
          <p:nvPr/>
        </p:nvSpPr>
        <p:spPr bwMode="auto">
          <a:xfrm>
            <a:off x="7566025" y="2141538"/>
            <a:ext cx="157163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13</a:t>
            </a:r>
          </a:p>
        </p:txBody>
      </p:sp>
      <p:sp>
        <p:nvSpPr>
          <p:cNvPr id="9240" name="Rectangle 27"/>
          <p:cNvSpPr>
            <a:spLocks noChangeArrowheads="1"/>
          </p:cNvSpPr>
          <p:nvPr/>
        </p:nvSpPr>
        <p:spPr bwMode="auto">
          <a:xfrm>
            <a:off x="7515225" y="211455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41" name="Text Box 28"/>
          <p:cNvSpPr txBox="1">
            <a:spLocks noChangeArrowheads="1"/>
          </p:cNvSpPr>
          <p:nvPr/>
        </p:nvSpPr>
        <p:spPr bwMode="auto">
          <a:xfrm>
            <a:off x="7566025" y="2360613"/>
            <a:ext cx="750888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"November"</a:t>
            </a:r>
          </a:p>
        </p:txBody>
      </p:sp>
      <p:sp>
        <p:nvSpPr>
          <p:cNvPr id="9242" name="Rectangle 29"/>
          <p:cNvSpPr>
            <a:spLocks noChangeArrowheads="1"/>
          </p:cNvSpPr>
          <p:nvPr/>
        </p:nvSpPr>
        <p:spPr bwMode="auto">
          <a:xfrm>
            <a:off x="7515225" y="2333625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43" name="Text Box 30"/>
          <p:cNvSpPr txBox="1">
            <a:spLocks noChangeArrowheads="1"/>
          </p:cNvSpPr>
          <p:nvPr/>
        </p:nvSpPr>
        <p:spPr bwMode="auto">
          <a:xfrm>
            <a:off x="7566025" y="2579688"/>
            <a:ext cx="314325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2018</a:t>
            </a:r>
          </a:p>
        </p:txBody>
      </p:sp>
      <p:sp>
        <p:nvSpPr>
          <p:cNvPr id="9244" name="Rectangle 31"/>
          <p:cNvSpPr>
            <a:spLocks noChangeArrowheads="1"/>
          </p:cNvSpPr>
          <p:nvPr/>
        </p:nvSpPr>
        <p:spPr bwMode="auto">
          <a:xfrm>
            <a:off x="7515225" y="255270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45" name="Rectangle 32"/>
          <p:cNvSpPr>
            <a:spLocks noChangeArrowheads="1"/>
          </p:cNvSpPr>
          <p:nvPr/>
        </p:nvSpPr>
        <p:spPr bwMode="auto">
          <a:xfrm>
            <a:off x="6810375" y="2114550"/>
            <a:ext cx="161925" cy="1619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46" name="Text Box 33"/>
          <p:cNvSpPr txBox="1">
            <a:spLocks noChangeArrowheads="1"/>
          </p:cNvSpPr>
          <p:nvPr/>
        </p:nvSpPr>
        <p:spPr bwMode="auto">
          <a:xfrm>
            <a:off x="6861175" y="1931988"/>
            <a:ext cx="69850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x</a:t>
            </a:r>
          </a:p>
        </p:txBody>
      </p:sp>
      <p:sp>
        <p:nvSpPr>
          <p:cNvPr id="9247" name="Line 36"/>
          <p:cNvSpPr>
            <a:spLocks noChangeShapeType="1"/>
          </p:cNvSpPr>
          <p:nvPr/>
        </p:nvSpPr>
        <p:spPr bwMode="auto">
          <a:xfrm flipV="1">
            <a:off x="6905625" y="2124075"/>
            <a:ext cx="60960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48" name="Text Box 38"/>
          <p:cNvSpPr txBox="1">
            <a:spLocks noChangeArrowheads="1"/>
          </p:cNvSpPr>
          <p:nvPr/>
        </p:nvSpPr>
        <p:spPr bwMode="auto">
          <a:xfrm>
            <a:off x="7566025" y="2903538"/>
            <a:ext cx="157163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13</a:t>
            </a:r>
          </a:p>
        </p:txBody>
      </p:sp>
      <p:sp>
        <p:nvSpPr>
          <p:cNvPr id="9249" name="Rectangle 39"/>
          <p:cNvSpPr>
            <a:spLocks noChangeArrowheads="1"/>
          </p:cNvSpPr>
          <p:nvPr/>
        </p:nvSpPr>
        <p:spPr bwMode="auto">
          <a:xfrm>
            <a:off x="7515225" y="287655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50" name="Text Box 40"/>
          <p:cNvSpPr txBox="1">
            <a:spLocks noChangeArrowheads="1"/>
          </p:cNvSpPr>
          <p:nvPr/>
        </p:nvSpPr>
        <p:spPr bwMode="auto">
          <a:xfrm>
            <a:off x="7566025" y="3122613"/>
            <a:ext cx="750888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"November"</a:t>
            </a:r>
          </a:p>
        </p:txBody>
      </p:sp>
      <p:sp>
        <p:nvSpPr>
          <p:cNvPr id="9251" name="Rectangle 41"/>
          <p:cNvSpPr>
            <a:spLocks noChangeArrowheads="1"/>
          </p:cNvSpPr>
          <p:nvPr/>
        </p:nvSpPr>
        <p:spPr bwMode="auto">
          <a:xfrm>
            <a:off x="7515225" y="3095625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52" name="Text Box 42"/>
          <p:cNvSpPr txBox="1">
            <a:spLocks noChangeArrowheads="1"/>
          </p:cNvSpPr>
          <p:nvPr/>
        </p:nvSpPr>
        <p:spPr bwMode="auto">
          <a:xfrm>
            <a:off x="7566025" y="3341688"/>
            <a:ext cx="314325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2018</a:t>
            </a:r>
          </a:p>
        </p:txBody>
      </p:sp>
      <p:sp>
        <p:nvSpPr>
          <p:cNvPr id="9253" name="Rectangle 43"/>
          <p:cNvSpPr>
            <a:spLocks noChangeArrowheads="1"/>
          </p:cNvSpPr>
          <p:nvPr/>
        </p:nvSpPr>
        <p:spPr bwMode="auto">
          <a:xfrm>
            <a:off x="7515225" y="3314700"/>
            <a:ext cx="8382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54" name="Rectangle 44"/>
          <p:cNvSpPr>
            <a:spLocks noChangeArrowheads="1"/>
          </p:cNvSpPr>
          <p:nvPr/>
        </p:nvSpPr>
        <p:spPr bwMode="auto">
          <a:xfrm>
            <a:off x="6810375" y="2876550"/>
            <a:ext cx="161925" cy="1619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55" name="Text Box 45"/>
          <p:cNvSpPr txBox="1">
            <a:spLocks noChangeArrowheads="1"/>
          </p:cNvSpPr>
          <p:nvPr/>
        </p:nvSpPr>
        <p:spPr bwMode="auto">
          <a:xfrm>
            <a:off x="6861175" y="2693988"/>
            <a:ext cx="69850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>
                <a:latin typeface="Ar"/>
              </a:rPr>
              <a:t>y</a:t>
            </a:r>
          </a:p>
        </p:txBody>
      </p:sp>
      <p:sp>
        <p:nvSpPr>
          <p:cNvPr id="9256" name="Line 46"/>
          <p:cNvSpPr>
            <a:spLocks noChangeShapeType="1"/>
          </p:cNvSpPr>
          <p:nvPr/>
        </p:nvSpPr>
        <p:spPr bwMode="auto">
          <a:xfrm flipV="1">
            <a:off x="6905625" y="2886075"/>
            <a:ext cx="60960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9257" name="Text Box 47"/>
          <p:cNvSpPr txBox="1">
            <a:spLocks noChangeArrowheads="1"/>
          </p:cNvSpPr>
          <p:nvPr/>
        </p:nvSpPr>
        <p:spPr bwMode="auto">
          <a:xfrm>
            <a:off x="7051675" y="1668463"/>
            <a:ext cx="127635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x == y </a:t>
            </a:r>
            <a:r>
              <a:rPr lang="de-AT" altLang="en-US" sz="1400"/>
              <a:t>liefert </a:t>
            </a:r>
            <a:r>
              <a:rPr lang="de-AT" altLang="en-US" sz="1400" i="1"/>
              <a:t>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C2C8CB-F0DA-40F7-99BC-C176E840176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Initialisieren von Feldern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1096963" y="1317625"/>
            <a:ext cx="2089150" cy="11699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Date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	day;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String	month;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	year 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= </a:t>
            </a:r>
            <a:r>
              <a:rPr lang="de-AT" altLang="en-US" sz="1400" smtClean="0">
                <a:solidFill>
                  <a:srgbClr val="FF0000"/>
                </a:solidFill>
                <a:latin typeface="Ar"/>
              </a:rPr>
              <a:t>2020</a:t>
            </a:r>
            <a:r>
              <a:rPr lang="de-AT" altLang="en-US" sz="1400" smtClean="0">
                <a:latin typeface="Ar"/>
              </a:rPr>
              <a:t>;</a:t>
            </a: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3305175" y="1931988"/>
            <a:ext cx="1619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wie bei Variablen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096963" y="2663825"/>
            <a:ext cx="6410325" cy="885764"/>
            <a:chOff x="1096300" y="2663545"/>
            <a:chExt cx="6411141" cy="885569"/>
          </a:xfrm>
        </p:grpSpPr>
        <p:sp>
          <p:nvSpPr>
            <p:cNvPr id="10254" name="Text Box 9"/>
            <p:cNvSpPr txBox="1">
              <a:spLocks noChangeArrowheads="1"/>
            </p:cNvSpPr>
            <p:nvPr/>
          </p:nvSpPr>
          <p:spPr bwMode="auto">
            <a:xfrm>
              <a:off x="1096300" y="2663545"/>
              <a:ext cx="2089033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Date date = new Date();</a:t>
              </a:r>
            </a:p>
          </p:txBody>
        </p:sp>
        <p:sp>
          <p:nvSpPr>
            <p:cNvPr id="10255" name="TextBox 2"/>
            <p:cNvSpPr txBox="1">
              <a:spLocks noChangeArrowheads="1"/>
            </p:cNvSpPr>
            <p:nvPr/>
          </p:nvSpPr>
          <p:spPr bwMode="auto">
            <a:xfrm>
              <a:off x="3799809" y="2683233"/>
              <a:ext cx="4828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date</a:t>
              </a:r>
            </a:p>
          </p:txBody>
        </p:sp>
        <p:sp>
          <p:nvSpPr>
            <p:cNvPr id="10256" name="Rectangle 3"/>
            <p:cNvSpPr>
              <a:spLocks noChangeArrowheads="1"/>
            </p:cNvSpPr>
            <p:nvPr/>
          </p:nvSpPr>
          <p:spPr bwMode="auto">
            <a:xfrm>
              <a:off x="4595149" y="2735486"/>
              <a:ext cx="960699" cy="27007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0257" name="Rectangle 47"/>
            <p:cNvSpPr>
              <a:spLocks noChangeArrowheads="1"/>
            </p:cNvSpPr>
            <p:nvPr/>
          </p:nvSpPr>
          <p:spPr bwMode="auto">
            <a:xfrm>
              <a:off x="4595149" y="3005562"/>
              <a:ext cx="960699" cy="27007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0258" name="Rectangle 48"/>
            <p:cNvSpPr>
              <a:spLocks noChangeArrowheads="1"/>
            </p:cNvSpPr>
            <p:nvPr/>
          </p:nvSpPr>
          <p:spPr bwMode="auto">
            <a:xfrm>
              <a:off x="4595149" y="3275638"/>
              <a:ext cx="960699" cy="27007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10259" name="Straight Arrow Connector 5"/>
            <p:cNvCxnSpPr>
              <a:cxnSpLocks noChangeShapeType="1"/>
            </p:cNvCxnSpPr>
            <p:nvPr/>
          </p:nvCxnSpPr>
          <p:spPr bwMode="auto">
            <a:xfrm>
              <a:off x="4282633" y="2817432"/>
              <a:ext cx="312516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260" name="TextBox 51"/>
            <p:cNvSpPr txBox="1">
              <a:spLocks noChangeArrowheads="1"/>
            </p:cNvSpPr>
            <p:nvPr/>
          </p:nvSpPr>
          <p:spPr bwMode="auto">
            <a:xfrm>
              <a:off x="4595149" y="273202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0</a:t>
              </a:r>
            </a:p>
          </p:txBody>
        </p:sp>
        <p:sp>
          <p:nvSpPr>
            <p:cNvPr id="10261" name="TextBox 52"/>
            <p:cNvSpPr txBox="1">
              <a:spLocks noChangeArrowheads="1"/>
            </p:cNvSpPr>
            <p:nvPr/>
          </p:nvSpPr>
          <p:spPr bwMode="auto">
            <a:xfrm>
              <a:off x="4595149" y="3003864"/>
              <a:ext cx="4219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null</a:t>
              </a:r>
            </a:p>
          </p:txBody>
        </p:sp>
        <p:sp>
          <p:nvSpPr>
            <p:cNvPr id="10262" name="TextBox 53"/>
            <p:cNvSpPr txBox="1">
              <a:spLocks noChangeArrowheads="1"/>
            </p:cNvSpPr>
            <p:nvPr/>
          </p:nvSpPr>
          <p:spPr bwMode="auto">
            <a:xfrm>
              <a:off x="4595149" y="3272176"/>
              <a:ext cx="524570" cy="276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solidFill>
                    <a:srgbClr val="FF0000"/>
                  </a:solidFill>
                  <a:latin typeface="Ar"/>
                </a:rPr>
                <a:t>2020</a:t>
              </a:r>
              <a:endParaRPr lang="de-AT" altLang="de-DE" sz="1200">
                <a:solidFill>
                  <a:srgbClr val="FF0000"/>
                </a:solidFill>
                <a:latin typeface="Ar"/>
              </a:endParaRPr>
            </a:p>
          </p:txBody>
        </p:sp>
        <p:sp>
          <p:nvSpPr>
            <p:cNvPr id="10263" name="Right Brace 6"/>
            <p:cNvSpPr>
              <a:spLocks/>
            </p:cNvSpPr>
            <p:nvPr/>
          </p:nvSpPr>
          <p:spPr bwMode="auto">
            <a:xfrm>
              <a:off x="5621438" y="2732024"/>
              <a:ext cx="127321" cy="540152"/>
            </a:xfrm>
            <a:prstGeom prst="rightBrace">
              <a:avLst>
                <a:gd name="adj1" fmla="val 29540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0264" name="TextBox 7"/>
            <p:cNvSpPr txBox="1">
              <a:spLocks noChangeArrowheads="1"/>
            </p:cNvSpPr>
            <p:nvPr/>
          </p:nvSpPr>
          <p:spPr bwMode="auto">
            <a:xfrm>
              <a:off x="5814349" y="2832823"/>
              <a:ext cx="16930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Default-Nullwerte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85800" y="3802063"/>
            <a:ext cx="5635625" cy="1144587"/>
            <a:chOff x="685800" y="3802358"/>
            <a:chExt cx="5634876" cy="1143746"/>
          </a:xfrm>
        </p:grpSpPr>
        <p:sp>
          <p:nvSpPr>
            <p:cNvPr id="10252" name="TextBox 8"/>
            <p:cNvSpPr txBox="1">
              <a:spLocks noChangeArrowheads="1"/>
            </p:cNvSpPr>
            <p:nvPr/>
          </p:nvSpPr>
          <p:spPr bwMode="auto">
            <a:xfrm>
              <a:off x="685800" y="3802358"/>
              <a:ext cx="56348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Initialisierte Felder dürfen natürlich nachträglich verändert werden</a:t>
              </a:r>
            </a:p>
          </p:txBody>
        </p:sp>
        <p:sp>
          <p:nvSpPr>
            <p:cNvPr id="10253" name="Text Box 9"/>
            <p:cNvSpPr txBox="1">
              <a:spLocks noChangeArrowheads="1"/>
            </p:cNvSpPr>
            <p:nvPr/>
          </p:nvSpPr>
          <p:spPr bwMode="auto">
            <a:xfrm>
              <a:off x="1096300" y="4207440"/>
              <a:ext cx="2089033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date.day = 13;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date.month = "May";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date.year = </a:t>
              </a:r>
              <a:r>
                <a:rPr lang="de-AT" altLang="en-US" sz="1400" smtClean="0">
                  <a:solidFill>
                    <a:srgbClr val="FF0000"/>
                  </a:solidFill>
                  <a:latin typeface="Ar"/>
                </a:rPr>
                <a:t>2021</a:t>
              </a:r>
              <a:r>
                <a:rPr lang="de-AT" altLang="en-US" sz="1400" smtClean="0">
                  <a:latin typeface="Ar"/>
                </a:rPr>
                <a:t>;</a:t>
              </a:r>
              <a:endParaRPr lang="de-AT" altLang="en-US" sz="1400">
                <a:latin typeface="Ar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85800" y="5070475"/>
            <a:ext cx="4521200" cy="1538288"/>
            <a:chOff x="685800" y="5069825"/>
            <a:chExt cx="4520421" cy="1539378"/>
          </a:xfrm>
        </p:grpSpPr>
        <p:sp>
          <p:nvSpPr>
            <p:cNvPr id="10249" name="TextBox 58"/>
            <p:cNvSpPr txBox="1">
              <a:spLocks noChangeArrowheads="1"/>
            </p:cNvSpPr>
            <p:nvPr/>
          </p:nvSpPr>
          <p:spPr bwMode="auto">
            <a:xfrm>
              <a:off x="685800" y="5069825"/>
              <a:ext cx="32880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... außer wenn sie </a:t>
              </a:r>
              <a:r>
                <a:rPr lang="de-AT" altLang="de-DE" sz="1600" i="1"/>
                <a:t>final</a:t>
              </a:r>
              <a:r>
                <a:rPr lang="de-AT" altLang="de-DE" sz="1600"/>
                <a:t> deklariert sind</a:t>
              </a:r>
            </a:p>
          </p:txBody>
        </p:sp>
        <p:sp>
          <p:nvSpPr>
            <p:cNvPr id="10250" name="Text Box 9"/>
            <p:cNvSpPr txBox="1">
              <a:spLocks noChangeArrowheads="1"/>
            </p:cNvSpPr>
            <p:nvPr/>
          </p:nvSpPr>
          <p:spPr bwMode="auto">
            <a:xfrm>
              <a:off x="1096300" y="5439652"/>
              <a:ext cx="2089033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Date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int	day;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String	month;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"/>
                </a:rPr>
                <a:t>final</a:t>
              </a:r>
              <a:r>
                <a:rPr lang="de-AT" altLang="en-US" sz="1400">
                  <a:latin typeface="Ar"/>
                </a:rPr>
                <a:t> int	year </a:t>
              </a:r>
              <a:r>
                <a:rPr lang="de-AT" altLang="en-US" sz="1400">
                  <a:solidFill>
                    <a:srgbClr val="FF0000"/>
                  </a:solidFill>
                  <a:latin typeface="Ar"/>
                </a:rPr>
                <a:t>= </a:t>
              </a:r>
              <a:r>
                <a:rPr lang="de-AT" altLang="en-US" sz="1400" smtClean="0">
                  <a:solidFill>
                    <a:srgbClr val="FF0000"/>
                  </a:solidFill>
                  <a:latin typeface="Ar"/>
                </a:rPr>
                <a:t>2020</a:t>
              </a:r>
              <a:r>
                <a:rPr lang="de-AT" altLang="en-US" sz="1400" smtClean="0">
                  <a:latin typeface="Ar"/>
                </a:rPr>
                <a:t>;</a:t>
              </a:r>
              <a:endParaRPr lang="de-AT" altLang="en-US" sz="1400">
                <a:latin typeface="Ar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10251" name="TextBox 60"/>
            <p:cNvSpPr txBox="1">
              <a:spLocks noChangeArrowheads="1"/>
            </p:cNvSpPr>
            <p:nvPr/>
          </p:nvSpPr>
          <p:spPr bwMode="auto">
            <a:xfrm>
              <a:off x="3304738" y="6062246"/>
              <a:ext cx="19014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behält Initialwert bei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BB3BAB-42A0-4B75-9106-564295860B3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Wo werden Klassen deklariert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88975" y="1200150"/>
            <a:ext cx="32982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 smtClean="0"/>
              <a:t>Entweder in </a:t>
            </a:r>
            <a:r>
              <a:rPr lang="de-AT" altLang="en-US" sz="1600" b="1"/>
              <a:t>einer einzigen </a:t>
            </a:r>
            <a:r>
              <a:rPr lang="de-AT" altLang="en-US" sz="1600" b="1" smtClean="0"/>
              <a:t>Datei ...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(</a:t>
            </a:r>
            <a:r>
              <a:rPr lang="de-AT" altLang="en-US" sz="1600"/>
              <a:t>auf äußerster Ebene)</a:t>
            </a:r>
          </a:p>
        </p:txBody>
      </p:sp>
      <p:sp>
        <p:nvSpPr>
          <p:cNvPr id="11269" name="Text Box 13"/>
          <p:cNvSpPr txBox="1">
            <a:spLocks noChangeArrowheads="1"/>
          </p:cNvSpPr>
          <p:nvPr/>
        </p:nvSpPr>
        <p:spPr bwMode="auto">
          <a:xfrm>
            <a:off x="852488" y="2078396"/>
            <a:ext cx="3482975" cy="7381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C1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1270" name="Text Box 14"/>
          <p:cNvSpPr txBox="1">
            <a:spLocks noChangeArrowheads="1"/>
          </p:cNvSpPr>
          <p:nvPr/>
        </p:nvSpPr>
        <p:spPr bwMode="auto">
          <a:xfrm>
            <a:off x="852488" y="3080108"/>
            <a:ext cx="3482975" cy="7381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C2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1271" name="Text Box 15"/>
          <p:cNvSpPr txBox="1">
            <a:spLocks noChangeArrowheads="1"/>
          </p:cNvSpPr>
          <p:nvPr/>
        </p:nvSpPr>
        <p:spPr bwMode="auto">
          <a:xfrm>
            <a:off x="852488" y="4070708"/>
            <a:ext cx="3278187" cy="13843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MainProgram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public static void main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1272" name="Rectangle 16"/>
          <p:cNvSpPr>
            <a:spLocks noChangeArrowheads="1"/>
          </p:cNvSpPr>
          <p:nvPr/>
        </p:nvSpPr>
        <p:spPr bwMode="auto">
          <a:xfrm>
            <a:off x="798513" y="2029183"/>
            <a:ext cx="3570287" cy="3497263"/>
          </a:xfrm>
          <a:prstGeom prst="rect">
            <a:avLst/>
          </a:prstGeom>
          <a:noFill/>
          <a:ln w="635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3" name="Text Box 17"/>
          <p:cNvSpPr txBox="1">
            <a:spLocks noChangeArrowheads="1"/>
          </p:cNvSpPr>
          <p:nvPr/>
        </p:nvSpPr>
        <p:spPr bwMode="auto">
          <a:xfrm>
            <a:off x="2622550" y="1714858"/>
            <a:ext cx="1749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MainProgram.java</a:t>
            </a:r>
          </a:p>
        </p:txBody>
      </p:sp>
      <p:grpSp>
        <p:nvGrpSpPr>
          <p:cNvPr id="215064" name="Group 24"/>
          <p:cNvGrpSpPr>
            <a:grpSpLocks/>
          </p:cNvGrpSpPr>
          <p:nvPr/>
        </p:nvGrpSpPr>
        <p:grpSpPr bwMode="auto">
          <a:xfrm>
            <a:off x="5057775" y="1200150"/>
            <a:ext cx="3636963" cy="4319591"/>
            <a:chOff x="3186" y="756"/>
            <a:chExt cx="2291" cy="2721"/>
          </a:xfrm>
        </p:grpSpPr>
        <p:sp>
          <p:nvSpPr>
            <p:cNvPr id="11279" name="Text Box 9"/>
            <p:cNvSpPr txBox="1">
              <a:spLocks noChangeArrowheads="1"/>
            </p:cNvSpPr>
            <p:nvPr/>
          </p:nvSpPr>
          <p:spPr bwMode="auto">
            <a:xfrm>
              <a:off x="3186" y="756"/>
              <a:ext cx="171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smtClean="0"/>
                <a:t>... oder in </a:t>
              </a:r>
              <a:r>
                <a:rPr lang="de-AT" altLang="en-US" sz="1600" b="1"/>
                <a:t>getrennten Dateien</a:t>
              </a:r>
            </a:p>
          </p:txBody>
        </p:sp>
        <p:sp>
          <p:nvSpPr>
            <p:cNvPr id="11280" name="Text Box 10"/>
            <p:cNvSpPr txBox="1">
              <a:spLocks noChangeArrowheads="1"/>
            </p:cNvSpPr>
            <p:nvPr/>
          </p:nvSpPr>
          <p:spPr bwMode="auto">
            <a:xfrm>
              <a:off x="3251" y="1278"/>
              <a:ext cx="2194" cy="46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C1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11281" name="Text Box 11"/>
            <p:cNvSpPr txBox="1">
              <a:spLocks noChangeArrowheads="1"/>
            </p:cNvSpPr>
            <p:nvPr/>
          </p:nvSpPr>
          <p:spPr bwMode="auto">
            <a:xfrm>
              <a:off x="3251" y="1936"/>
              <a:ext cx="2194" cy="46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C2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11282" name="Text Box 12"/>
            <p:cNvSpPr txBox="1">
              <a:spLocks noChangeArrowheads="1"/>
            </p:cNvSpPr>
            <p:nvPr/>
          </p:nvSpPr>
          <p:spPr bwMode="auto">
            <a:xfrm>
              <a:off x="3251" y="2605"/>
              <a:ext cx="2194" cy="87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MainProgram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public static void main (String[] arg)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11283" name="Text Box 18"/>
            <p:cNvSpPr txBox="1">
              <a:spLocks noChangeArrowheads="1"/>
            </p:cNvSpPr>
            <p:nvPr/>
          </p:nvSpPr>
          <p:spPr bwMode="auto">
            <a:xfrm>
              <a:off x="4957" y="1085"/>
              <a:ext cx="5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C1.java</a:t>
              </a:r>
            </a:p>
          </p:txBody>
        </p:sp>
        <p:sp>
          <p:nvSpPr>
            <p:cNvPr id="11284" name="Text Box 19"/>
            <p:cNvSpPr txBox="1">
              <a:spLocks noChangeArrowheads="1"/>
            </p:cNvSpPr>
            <p:nvPr/>
          </p:nvSpPr>
          <p:spPr bwMode="auto">
            <a:xfrm>
              <a:off x="4957" y="1770"/>
              <a:ext cx="5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C2.java</a:t>
              </a:r>
            </a:p>
          </p:txBody>
        </p:sp>
        <p:sp>
          <p:nvSpPr>
            <p:cNvPr id="11285" name="Text Box 20"/>
            <p:cNvSpPr txBox="1">
              <a:spLocks noChangeArrowheads="1"/>
            </p:cNvSpPr>
            <p:nvPr/>
          </p:nvSpPr>
          <p:spPr bwMode="auto">
            <a:xfrm>
              <a:off x="4375" y="2429"/>
              <a:ext cx="11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MainProgram.java</a:t>
              </a:r>
            </a:p>
          </p:txBody>
        </p:sp>
      </p:grpSp>
      <p:grpSp>
        <p:nvGrpSpPr>
          <p:cNvPr id="215065" name="Group 25"/>
          <p:cNvGrpSpPr>
            <a:grpSpLocks/>
          </p:cNvGrpSpPr>
          <p:nvPr/>
        </p:nvGrpSpPr>
        <p:grpSpPr bwMode="auto">
          <a:xfrm>
            <a:off x="706438" y="5789971"/>
            <a:ext cx="7994650" cy="693737"/>
            <a:chOff x="445" y="3596"/>
            <a:chExt cx="5036" cy="437"/>
          </a:xfrm>
        </p:grpSpPr>
        <p:sp>
          <p:nvSpPr>
            <p:cNvPr id="11276" name="Text Box 21"/>
            <p:cNvSpPr txBox="1">
              <a:spLocks noChangeArrowheads="1"/>
            </p:cNvSpPr>
            <p:nvPr/>
          </p:nvSpPr>
          <p:spPr bwMode="auto">
            <a:xfrm>
              <a:off x="508" y="3841"/>
              <a:ext cx="2243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1"/>
                  </a:solidFill>
                  <a:latin typeface="Arial" panose="020B0604020202020204" pitchFamily="34" charset="0"/>
                </a:rPr>
                <a:t>javac MainProgram.java</a:t>
              </a:r>
            </a:p>
          </p:txBody>
        </p:sp>
        <p:sp>
          <p:nvSpPr>
            <p:cNvPr id="11277" name="Text Box 22"/>
            <p:cNvSpPr txBox="1">
              <a:spLocks noChangeArrowheads="1"/>
            </p:cNvSpPr>
            <p:nvPr/>
          </p:nvSpPr>
          <p:spPr bwMode="auto">
            <a:xfrm>
              <a:off x="3260" y="3841"/>
              <a:ext cx="2221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1"/>
                  </a:solidFill>
                  <a:latin typeface="Arial" panose="020B0604020202020204" pitchFamily="34" charset="0"/>
                </a:rPr>
                <a:t>javac MainProgram.java  C1.java  C2.java</a:t>
              </a:r>
            </a:p>
          </p:txBody>
        </p:sp>
        <p:sp>
          <p:nvSpPr>
            <p:cNvPr id="11278" name="Text Box 23"/>
            <p:cNvSpPr txBox="1">
              <a:spLocks noChangeArrowheads="1"/>
            </p:cNvSpPr>
            <p:nvPr/>
          </p:nvSpPr>
          <p:spPr bwMode="auto">
            <a:xfrm>
              <a:off x="445" y="3596"/>
              <a:ext cx="8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Übersetzung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130300" y="22447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229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E910B0-FEF7-4207-8112-8B183CE6E61B}" type="slidenum">
              <a:rPr lang="de-DE" altLang="de-DE" sz="1400" smtClean="0"/>
              <a:pPr/>
              <a:t>9</a:t>
            </a:fld>
            <a:endParaRPr lang="de-DE" altLang="de-DE" sz="1400" smtClean="0"/>
          </a:p>
        </p:txBody>
      </p:sp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3178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10. Klassen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10.1	Klassen und Objekte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10.2	Beispiele</a:t>
            </a:r>
          </a:p>
          <a:p>
            <a:r>
              <a:rPr lang="de-AT" altLang="de-DE" sz="2000"/>
              <a:t>	10.3	Klassen und Arrays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4558D6-793B-4112-8C9D-FA6BC9EE8E6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Verknüpfung von Objekten</a:t>
            </a: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685800" y="1162050"/>
            <a:ext cx="2070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Personen mit Adressen</a:t>
            </a:r>
          </a:p>
        </p:txBody>
      </p:sp>
      <p:sp>
        <p:nvSpPr>
          <p:cNvPr id="13317" name="TextBox 2"/>
          <p:cNvSpPr txBox="1">
            <a:spLocks noChangeArrowheads="1"/>
          </p:cNvSpPr>
          <p:nvPr/>
        </p:nvSpPr>
        <p:spPr bwMode="auto">
          <a:xfrm>
            <a:off x="1114425" y="1585913"/>
            <a:ext cx="1905000" cy="1169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class </a:t>
            </a:r>
            <a:r>
              <a:rPr lang="de-AT" altLang="de-DE" sz="1400" b="1">
                <a:latin typeface="Ar"/>
              </a:rPr>
              <a:t>Person</a:t>
            </a:r>
            <a:r>
              <a:rPr lang="de-AT" altLang="de-DE" sz="1400">
                <a:latin typeface="Ar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String 	firstName;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String 	lastName;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Address	addr;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}</a:t>
            </a:r>
          </a:p>
        </p:txBody>
      </p:sp>
      <p:sp>
        <p:nvSpPr>
          <p:cNvPr id="13318" name="TextBox 23"/>
          <p:cNvSpPr txBox="1">
            <a:spLocks noChangeArrowheads="1"/>
          </p:cNvSpPr>
          <p:nvPr/>
        </p:nvSpPr>
        <p:spPr bwMode="auto">
          <a:xfrm>
            <a:off x="3287713" y="1585913"/>
            <a:ext cx="1608378" cy="1169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class </a:t>
            </a:r>
            <a:r>
              <a:rPr lang="de-AT" altLang="de-DE" sz="1400" b="1">
                <a:latin typeface="Ar"/>
              </a:rPr>
              <a:t>Address</a:t>
            </a:r>
            <a:r>
              <a:rPr lang="de-AT" altLang="de-DE" sz="1400">
                <a:latin typeface="Ar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String 	street;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int 	nr;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	int	zip;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"/>
              </a:rPr>
              <a:t>}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800" y="2913064"/>
            <a:ext cx="4734940" cy="1134250"/>
            <a:chOff x="685800" y="2913064"/>
            <a:chExt cx="4734940" cy="1134250"/>
          </a:xfrm>
        </p:grpSpPr>
        <p:sp>
          <p:nvSpPr>
            <p:cNvPr id="13338" name="TextBox 24"/>
            <p:cNvSpPr txBox="1">
              <a:spLocks noChangeArrowheads="1"/>
            </p:cNvSpPr>
            <p:nvPr/>
          </p:nvSpPr>
          <p:spPr bwMode="auto">
            <a:xfrm>
              <a:off x="685800" y="2913064"/>
              <a:ext cx="3063283" cy="338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Erzeugen einer Person mit Adresse</a:t>
              </a:r>
            </a:p>
          </p:txBody>
        </p:sp>
        <p:sp>
          <p:nvSpPr>
            <p:cNvPr id="13339" name="TextBox 25"/>
            <p:cNvSpPr txBox="1">
              <a:spLocks noChangeArrowheads="1"/>
            </p:cNvSpPr>
            <p:nvPr/>
          </p:nvSpPr>
          <p:spPr bwMode="auto">
            <a:xfrm>
              <a:off x="1114993" y="3310555"/>
              <a:ext cx="2469301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"/>
                </a:rPr>
                <a:t>Person </a:t>
              </a:r>
              <a:r>
                <a:rPr lang="de-AT" altLang="de-DE" sz="1400">
                  <a:latin typeface="Ar"/>
                </a:rPr>
                <a:t>p = new Person</a:t>
              </a:r>
              <a:r>
                <a:rPr lang="de-AT" altLang="de-DE" sz="1400" smtClean="0">
                  <a:latin typeface="Ar"/>
                </a:rPr>
                <a:t>();</a:t>
              </a:r>
            </a:p>
          </p:txBody>
        </p:sp>
        <p:sp>
          <p:nvSpPr>
            <p:cNvPr id="13324" name="TextBox 4"/>
            <p:cNvSpPr txBox="1">
              <a:spLocks noChangeArrowheads="1"/>
            </p:cNvSpPr>
            <p:nvPr/>
          </p:nvSpPr>
          <p:spPr bwMode="auto">
            <a:xfrm>
              <a:off x="4294087" y="3245773"/>
              <a:ext cx="269569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p</a:t>
              </a:r>
            </a:p>
          </p:txBody>
        </p:sp>
        <p:sp>
          <p:nvSpPr>
            <p:cNvPr id="13325" name="Rectangle 5"/>
            <p:cNvSpPr>
              <a:spLocks noChangeArrowheads="1"/>
            </p:cNvSpPr>
            <p:nvPr/>
          </p:nvSpPr>
          <p:spPr bwMode="auto">
            <a:xfrm>
              <a:off x="4747622" y="3350659"/>
              <a:ext cx="673118" cy="23163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3327" name="Rectangle 31"/>
            <p:cNvSpPr>
              <a:spLocks noChangeArrowheads="1"/>
            </p:cNvSpPr>
            <p:nvPr/>
          </p:nvSpPr>
          <p:spPr bwMode="auto">
            <a:xfrm>
              <a:off x="4747622" y="3583173"/>
              <a:ext cx="673118" cy="23163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3329" name="Rectangle 33"/>
            <p:cNvSpPr>
              <a:spLocks noChangeArrowheads="1"/>
            </p:cNvSpPr>
            <p:nvPr/>
          </p:nvSpPr>
          <p:spPr bwMode="auto">
            <a:xfrm>
              <a:off x="4747622" y="3815684"/>
              <a:ext cx="673118" cy="23163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13330" name="Straight Arrow Connector 7"/>
            <p:cNvCxnSpPr>
              <a:cxnSpLocks noChangeShapeType="1"/>
            </p:cNvCxnSpPr>
            <p:nvPr/>
          </p:nvCxnSpPr>
          <p:spPr bwMode="auto">
            <a:xfrm>
              <a:off x="4497115" y="3404705"/>
              <a:ext cx="250507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88667" y="5730595"/>
            <a:ext cx="41344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Mit Konstruktoren geht das </a:t>
            </a:r>
            <a:r>
              <a:rPr lang="de-AT" altLang="de-DE" sz="1600" smtClean="0"/>
              <a:t>einfacher </a:t>
            </a:r>
            <a:r>
              <a:rPr lang="de-AT" altLang="de-DE" sz="1600"/>
              <a:t>(s. später)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14993" y="3881961"/>
            <a:ext cx="5466828" cy="713231"/>
            <a:chOff x="1114993" y="3881961"/>
            <a:chExt cx="5466828" cy="713231"/>
          </a:xfrm>
        </p:grpSpPr>
        <p:grpSp>
          <p:nvGrpSpPr>
            <p:cNvPr id="3" name="Group 2"/>
            <p:cNvGrpSpPr/>
            <p:nvPr/>
          </p:nvGrpSpPr>
          <p:grpSpPr>
            <a:xfrm>
              <a:off x="5357317" y="3881961"/>
              <a:ext cx="1224504" cy="713231"/>
              <a:chOff x="5357317" y="3881961"/>
              <a:chExt cx="1224504" cy="713231"/>
            </a:xfrm>
          </p:grpSpPr>
          <p:sp>
            <p:nvSpPr>
              <p:cNvPr id="13331" name="Rectangle 36"/>
              <p:cNvSpPr>
                <a:spLocks noChangeArrowheads="1"/>
              </p:cNvSpPr>
              <p:nvPr/>
            </p:nvSpPr>
            <p:spPr bwMode="auto">
              <a:xfrm>
                <a:off x="5607824" y="3881961"/>
                <a:ext cx="973997" cy="231630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13333" name="Rectangle 8"/>
              <p:cNvSpPr>
                <a:spLocks noChangeArrowheads="1"/>
              </p:cNvSpPr>
              <p:nvPr/>
            </p:nvSpPr>
            <p:spPr bwMode="auto">
              <a:xfrm>
                <a:off x="5607824" y="4113591"/>
                <a:ext cx="973997" cy="240800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13334" name="Rectangle 39"/>
              <p:cNvSpPr>
                <a:spLocks noChangeArrowheads="1"/>
              </p:cNvSpPr>
              <p:nvPr/>
            </p:nvSpPr>
            <p:spPr bwMode="auto">
              <a:xfrm>
                <a:off x="5607824" y="4354392"/>
                <a:ext cx="973997" cy="240800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13335" name="Straight Arrow Connector 40"/>
              <p:cNvCxnSpPr>
                <a:cxnSpLocks noChangeShapeType="1"/>
              </p:cNvCxnSpPr>
              <p:nvPr/>
            </p:nvCxnSpPr>
            <p:spPr bwMode="auto">
              <a:xfrm>
                <a:off x="5357317" y="3931499"/>
                <a:ext cx="250507" cy="0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8" name="TextBox 25"/>
            <p:cNvSpPr txBox="1">
              <a:spLocks noChangeArrowheads="1"/>
            </p:cNvSpPr>
            <p:nvPr/>
          </p:nvSpPr>
          <p:spPr bwMode="auto">
            <a:xfrm>
              <a:off x="1114993" y="4189504"/>
              <a:ext cx="2469301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p.addr = new Address</a:t>
              </a:r>
              <a:r>
                <a:rPr lang="de-AT" altLang="de-DE" sz="1400" smtClean="0">
                  <a:latin typeface="Ar"/>
                </a:rPr>
                <a:t>();</a:t>
              </a:r>
              <a:endParaRPr lang="de-AT" altLang="de-DE" sz="1400">
                <a:latin typeface="Ar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114992" y="3859195"/>
            <a:ext cx="5527385" cy="1301331"/>
            <a:chOff x="1114992" y="3859195"/>
            <a:chExt cx="5527385" cy="1301331"/>
          </a:xfrm>
        </p:grpSpPr>
        <p:sp>
          <p:nvSpPr>
            <p:cNvPr id="13332" name="TextBox 37"/>
            <p:cNvSpPr txBox="1">
              <a:spLocks noChangeArrowheads="1"/>
            </p:cNvSpPr>
            <p:nvPr/>
          </p:nvSpPr>
          <p:spPr bwMode="auto">
            <a:xfrm>
              <a:off x="5563464" y="3859195"/>
              <a:ext cx="1078913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"Main Street"</a:t>
              </a:r>
            </a:p>
          </p:txBody>
        </p:sp>
        <p:sp>
          <p:nvSpPr>
            <p:cNvPr id="13336" name="TextBox 41"/>
            <p:cNvSpPr txBox="1">
              <a:spLocks noChangeArrowheads="1"/>
            </p:cNvSpPr>
            <p:nvPr/>
          </p:nvSpPr>
          <p:spPr bwMode="auto">
            <a:xfrm>
              <a:off x="5910630" y="4100206"/>
              <a:ext cx="269569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3</a:t>
              </a:r>
            </a:p>
          </p:txBody>
        </p:sp>
        <p:sp>
          <p:nvSpPr>
            <p:cNvPr id="13337" name="TextBox 42"/>
            <p:cNvSpPr txBox="1">
              <a:spLocks noChangeArrowheads="1"/>
            </p:cNvSpPr>
            <p:nvPr/>
          </p:nvSpPr>
          <p:spPr bwMode="auto">
            <a:xfrm>
              <a:off x="5760189" y="4345221"/>
              <a:ext cx="609333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52753</a:t>
              </a:r>
            </a:p>
          </p:txBody>
        </p:sp>
        <p:sp>
          <p:nvSpPr>
            <p:cNvPr id="29" name="TextBox 25"/>
            <p:cNvSpPr txBox="1">
              <a:spLocks noChangeArrowheads="1"/>
            </p:cNvSpPr>
            <p:nvPr/>
          </p:nvSpPr>
          <p:spPr bwMode="auto">
            <a:xfrm>
              <a:off x="1114992" y="4468029"/>
              <a:ext cx="2469302" cy="69249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p.addr.street = </a:t>
              </a:r>
              <a:r>
                <a:rPr lang="de-AT" altLang="de-DE" sz="1400" smtClean="0">
                  <a:latin typeface="Ar"/>
                </a:rPr>
                <a:t>"Main Street";</a:t>
              </a:r>
              <a:endParaRPr lang="de-AT" altLang="de-DE" sz="1400">
                <a:latin typeface="Ar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p.addr.nr = </a:t>
              </a:r>
              <a:r>
                <a:rPr lang="de-AT" altLang="de-DE" sz="1400" smtClean="0">
                  <a:latin typeface="Ar"/>
                </a:rPr>
                <a:t>3;</a:t>
              </a:r>
              <a:endParaRPr lang="de-AT" altLang="de-DE" sz="1400">
                <a:latin typeface="Ar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p.addr.zip = </a:t>
              </a:r>
              <a:r>
                <a:rPr lang="de-AT" altLang="de-DE" sz="1400" smtClean="0">
                  <a:latin typeface="Ar"/>
                </a:rPr>
                <a:t>52753;</a:t>
              </a:r>
              <a:endParaRPr lang="de-AT" altLang="de-DE" sz="1400">
                <a:latin typeface="Ar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14993" y="3327892"/>
            <a:ext cx="4258856" cy="728642"/>
            <a:chOff x="1114993" y="3327892"/>
            <a:chExt cx="4258856" cy="728642"/>
          </a:xfrm>
        </p:grpSpPr>
        <p:sp>
          <p:nvSpPr>
            <p:cNvPr id="13326" name="TextBox 30"/>
            <p:cNvSpPr txBox="1">
              <a:spLocks noChangeArrowheads="1"/>
            </p:cNvSpPr>
            <p:nvPr/>
          </p:nvSpPr>
          <p:spPr bwMode="auto">
            <a:xfrm>
              <a:off x="4714834" y="3327892"/>
              <a:ext cx="625359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"John"</a:t>
              </a:r>
            </a:p>
          </p:txBody>
        </p:sp>
        <p:sp>
          <p:nvSpPr>
            <p:cNvPr id="13328" name="TextBox 32"/>
            <p:cNvSpPr txBox="1">
              <a:spLocks noChangeArrowheads="1"/>
            </p:cNvSpPr>
            <p:nvPr/>
          </p:nvSpPr>
          <p:spPr bwMode="auto">
            <a:xfrm>
              <a:off x="4714834" y="3560405"/>
              <a:ext cx="659015" cy="2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"/>
                </a:rPr>
                <a:t>"Miller"</a:t>
              </a:r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1114993" y="3579480"/>
              <a:ext cx="2469301" cy="4770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p.firstName = "John";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p.lastName = "Miller";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041F0E-8CE8-4F07-9246-4363901ACA3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4339" name="Rectangle 68"/>
          <p:cNvSpPr>
            <a:spLocks noChangeArrowheads="1"/>
          </p:cNvSpPr>
          <p:nvPr/>
        </p:nvSpPr>
        <p:spPr bwMode="auto">
          <a:xfrm>
            <a:off x="2351088" y="1379538"/>
            <a:ext cx="1473200" cy="96202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0" name="Rectangle 54"/>
          <p:cNvSpPr>
            <a:spLocks noChangeArrowheads="1"/>
          </p:cNvSpPr>
          <p:nvPr/>
        </p:nvSpPr>
        <p:spPr bwMode="auto">
          <a:xfrm>
            <a:off x="808038" y="1379538"/>
            <a:ext cx="1368425" cy="96202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Polygone</a:t>
            </a:r>
          </a:p>
        </p:txBody>
      </p:sp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784225" y="1357313"/>
            <a:ext cx="120015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Point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 x,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4343" name="Line 5"/>
          <p:cNvSpPr>
            <a:spLocks noChangeShapeType="1"/>
          </p:cNvSpPr>
          <p:nvPr/>
        </p:nvSpPr>
        <p:spPr bwMode="auto">
          <a:xfrm flipV="1">
            <a:off x="5643563" y="1614488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4" name="Line 6"/>
          <p:cNvSpPr>
            <a:spLocks noChangeShapeType="1"/>
          </p:cNvSpPr>
          <p:nvPr/>
        </p:nvSpPr>
        <p:spPr bwMode="auto">
          <a:xfrm>
            <a:off x="6024563" y="1614488"/>
            <a:ext cx="68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5" name="Line 7"/>
          <p:cNvSpPr>
            <a:spLocks noChangeShapeType="1"/>
          </p:cNvSpPr>
          <p:nvPr/>
        </p:nvSpPr>
        <p:spPr bwMode="auto">
          <a:xfrm>
            <a:off x="6710363" y="1614488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6" name="Text Box 8"/>
          <p:cNvSpPr txBox="1">
            <a:spLocks noChangeArrowheads="1"/>
          </p:cNvSpPr>
          <p:nvPr/>
        </p:nvSpPr>
        <p:spPr bwMode="auto">
          <a:xfrm>
            <a:off x="4938713" y="1879600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(10,20)</a:t>
            </a:r>
          </a:p>
        </p:txBody>
      </p:sp>
      <p:sp>
        <p:nvSpPr>
          <p:cNvPr id="14347" name="Oval 9"/>
          <p:cNvSpPr>
            <a:spLocks noChangeArrowheads="1"/>
          </p:cNvSpPr>
          <p:nvPr/>
        </p:nvSpPr>
        <p:spPr bwMode="auto">
          <a:xfrm>
            <a:off x="5605463" y="1963738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8" name="Oval 10"/>
          <p:cNvSpPr>
            <a:spLocks noChangeArrowheads="1"/>
          </p:cNvSpPr>
          <p:nvPr/>
        </p:nvSpPr>
        <p:spPr bwMode="auto">
          <a:xfrm>
            <a:off x="5986463" y="1576388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9" name="Oval 11"/>
          <p:cNvSpPr>
            <a:spLocks noChangeArrowheads="1"/>
          </p:cNvSpPr>
          <p:nvPr/>
        </p:nvSpPr>
        <p:spPr bwMode="auto">
          <a:xfrm>
            <a:off x="6672263" y="1582738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50" name="Oval 12"/>
          <p:cNvSpPr>
            <a:spLocks noChangeArrowheads="1"/>
          </p:cNvSpPr>
          <p:nvPr/>
        </p:nvSpPr>
        <p:spPr bwMode="auto">
          <a:xfrm>
            <a:off x="7053263" y="1963738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51" name="Text Box 13"/>
          <p:cNvSpPr txBox="1">
            <a:spLocks noChangeArrowheads="1"/>
          </p:cNvSpPr>
          <p:nvPr/>
        </p:nvSpPr>
        <p:spPr bwMode="auto">
          <a:xfrm>
            <a:off x="7116763" y="1879600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(70,20)</a:t>
            </a:r>
          </a:p>
        </p:txBody>
      </p:sp>
      <p:sp>
        <p:nvSpPr>
          <p:cNvPr id="14352" name="Text Box 14"/>
          <p:cNvSpPr txBox="1">
            <a:spLocks noChangeArrowheads="1"/>
          </p:cNvSpPr>
          <p:nvPr/>
        </p:nvSpPr>
        <p:spPr bwMode="auto">
          <a:xfrm>
            <a:off x="5707063" y="1327150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(20,40)</a:t>
            </a:r>
          </a:p>
        </p:txBody>
      </p:sp>
      <p:sp>
        <p:nvSpPr>
          <p:cNvPr id="14353" name="Text Box 15"/>
          <p:cNvSpPr txBox="1">
            <a:spLocks noChangeArrowheads="1"/>
          </p:cNvSpPr>
          <p:nvPr/>
        </p:nvSpPr>
        <p:spPr bwMode="auto">
          <a:xfrm>
            <a:off x="6411913" y="1327150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(60,40)</a:t>
            </a:r>
          </a:p>
        </p:txBody>
      </p:sp>
      <p:grpSp>
        <p:nvGrpSpPr>
          <p:cNvPr id="213056" name="Group 64"/>
          <p:cNvGrpSpPr>
            <a:grpSpLocks/>
          </p:cNvGrpSpPr>
          <p:nvPr/>
        </p:nvGrpSpPr>
        <p:grpSpPr bwMode="auto">
          <a:xfrm>
            <a:off x="7016750" y="3252788"/>
            <a:ext cx="1220788" cy="2844800"/>
            <a:chOff x="4252" y="2216"/>
            <a:chExt cx="769" cy="1792"/>
          </a:xfrm>
        </p:grpSpPr>
        <p:sp>
          <p:nvSpPr>
            <p:cNvPr id="14385" name="Rectangle 21"/>
            <p:cNvSpPr>
              <a:spLocks noChangeArrowheads="1"/>
            </p:cNvSpPr>
            <p:nvPr/>
          </p:nvSpPr>
          <p:spPr bwMode="auto">
            <a:xfrm>
              <a:off x="4718" y="2585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6" name="Text Box 22"/>
            <p:cNvSpPr txBox="1">
              <a:spLocks noChangeArrowheads="1"/>
            </p:cNvSpPr>
            <p:nvPr/>
          </p:nvSpPr>
          <p:spPr bwMode="auto">
            <a:xfrm>
              <a:off x="4743" y="2574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20</a:t>
              </a:r>
            </a:p>
          </p:txBody>
        </p:sp>
        <p:sp>
          <p:nvSpPr>
            <p:cNvPr id="14387" name="Rectangle 23"/>
            <p:cNvSpPr>
              <a:spLocks noChangeArrowheads="1"/>
            </p:cNvSpPr>
            <p:nvPr/>
          </p:nvSpPr>
          <p:spPr bwMode="auto">
            <a:xfrm>
              <a:off x="4718" y="2741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8" name="Text Box 24"/>
            <p:cNvSpPr txBox="1">
              <a:spLocks noChangeArrowheads="1"/>
            </p:cNvSpPr>
            <p:nvPr/>
          </p:nvSpPr>
          <p:spPr bwMode="auto">
            <a:xfrm>
              <a:off x="4743" y="2730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40</a:t>
              </a:r>
            </a:p>
          </p:txBody>
        </p:sp>
        <p:sp>
          <p:nvSpPr>
            <p:cNvPr id="14389" name="Text Box 25"/>
            <p:cNvSpPr txBox="1">
              <a:spLocks noChangeArrowheads="1"/>
            </p:cNvSpPr>
            <p:nvPr/>
          </p:nvSpPr>
          <p:spPr bwMode="auto">
            <a:xfrm>
              <a:off x="4685" y="2429"/>
              <a:ext cx="33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latin typeface="Ar"/>
                </a:rPr>
                <a:t>Point</a:t>
              </a:r>
            </a:p>
          </p:txBody>
        </p:sp>
        <p:sp>
          <p:nvSpPr>
            <p:cNvPr id="14390" name="Rectangle 26"/>
            <p:cNvSpPr>
              <a:spLocks noChangeArrowheads="1"/>
            </p:cNvSpPr>
            <p:nvPr/>
          </p:nvSpPr>
          <p:spPr bwMode="auto">
            <a:xfrm>
              <a:off x="4718" y="3140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91" name="Text Box 27"/>
            <p:cNvSpPr txBox="1">
              <a:spLocks noChangeArrowheads="1"/>
            </p:cNvSpPr>
            <p:nvPr/>
          </p:nvSpPr>
          <p:spPr bwMode="auto">
            <a:xfrm>
              <a:off x="4743" y="3129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60</a:t>
              </a:r>
            </a:p>
          </p:txBody>
        </p:sp>
        <p:sp>
          <p:nvSpPr>
            <p:cNvPr id="14392" name="Rectangle 28"/>
            <p:cNvSpPr>
              <a:spLocks noChangeArrowheads="1"/>
            </p:cNvSpPr>
            <p:nvPr/>
          </p:nvSpPr>
          <p:spPr bwMode="auto">
            <a:xfrm>
              <a:off x="4718" y="3296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93" name="Text Box 29"/>
            <p:cNvSpPr txBox="1">
              <a:spLocks noChangeArrowheads="1"/>
            </p:cNvSpPr>
            <p:nvPr/>
          </p:nvSpPr>
          <p:spPr bwMode="auto">
            <a:xfrm>
              <a:off x="4743" y="3285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40</a:t>
              </a:r>
            </a:p>
          </p:txBody>
        </p:sp>
        <p:sp>
          <p:nvSpPr>
            <p:cNvPr id="14394" name="Text Box 30"/>
            <p:cNvSpPr txBox="1">
              <a:spLocks noChangeArrowheads="1"/>
            </p:cNvSpPr>
            <p:nvPr/>
          </p:nvSpPr>
          <p:spPr bwMode="auto">
            <a:xfrm>
              <a:off x="4685" y="2984"/>
              <a:ext cx="33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latin typeface="Ar"/>
                </a:rPr>
                <a:t>Point</a:t>
              </a:r>
            </a:p>
          </p:txBody>
        </p:sp>
        <p:sp>
          <p:nvSpPr>
            <p:cNvPr id="14395" name="Rectangle 31"/>
            <p:cNvSpPr>
              <a:spLocks noChangeArrowheads="1"/>
            </p:cNvSpPr>
            <p:nvPr/>
          </p:nvSpPr>
          <p:spPr bwMode="auto">
            <a:xfrm>
              <a:off x="4718" y="3689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96" name="Text Box 32"/>
            <p:cNvSpPr txBox="1">
              <a:spLocks noChangeArrowheads="1"/>
            </p:cNvSpPr>
            <p:nvPr/>
          </p:nvSpPr>
          <p:spPr bwMode="auto">
            <a:xfrm>
              <a:off x="4743" y="3678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70</a:t>
              </a:r>
            </a:p>
          </p:txBody>
        </p:sp>
        <p:sp>
          <p:nvSpPr>
            <p:cNvPr id="14397" name="Rectangle 33"/>
            <p:cNvSpPr>
              <a:spLocks noChangeArrowheads="1"/>
            </p:cNvSpPr>
            <p:nvPr/>
          </p:nvSpPr>
          <p:spPr bwMode="auto">
            <a:xfrm>
              <a:off x="4718" y="3845"/>
              <a:ext cx="274" cy="1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98" name="Text Box 34"/>
            <p:cNvSpPr txBox="1">
              <a:spLocks noChangeArrowheads="1"/>
            </p:cNvSpPr>
            <p:nvPr/>
          </p:nvSpPr>
          <p:spPr bwMode="auto">
            <a:xfrm>
              <a:off x="4743" y="3834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"/>
                </a:rPr>
                <a:t>20</a:t>
              </a:r>
            </a:p>
          </p:txBody>
        </p:sp>
        <p:sp>
          <p:nvSpPr>
            <p:cNvPr id="14399" name="Text Box 35"/>
            <p:cNvSpPr txBox="1">
              <a:spLocks noChangeArrowheads="1"/>
            </p:cNvSpPr>
            <p:nvPr/>
          </p:nvSpPr>
          <p:spPr bwMode="auto">
            <a:xfrm>
              <a:off x="4685" y="3533"/>
              <a:ext cx="33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latin typeface="Ar"/>
                </a:rPr>
                <a:t>Point</a:t>
              </a:r>
            </a:p>
          </p:txBody>
        </p:sp>
        <p:sp>
          <p:nvSpPr>
            <p:cNvPr id="14400" name="Line 44"/>
            <p:cNvSpPr>
              <a:spLocks noChangeShapeType="1"/>
            </p:cNvSpPr>
            <p:nvPr/>
          </p:nvSpPr>
          <p:spPr bwMode="auto">
            <a:xfrm>
              <a:off x="4256" y="2216"/>
              <a:ext cx="456" cy="37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401" name="Line 45"/>
            <p:cNvSpPr>
              <a:spLocks noChangeShapeType="1"/>
            </p:cNvSpPr>
            <p:nvPr/>
          </p:nvSpPr>
          <p:spPr bwMode="auto">
            <a:xfrm>
              <a:off x="4252" y="2324"/>
              <a:ext cx="456" cy="81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402" name="Line 46"/>
            <p:cNvSpPr>
              <a:spLocks noChangeShapeType="1"/>
            </p:cNvSpPr>
            <p:nvPr/>
          </p:nvSpPr>
          <p:spPr bwMode="auto">
            <a:xfrm>
              <a:off x="4252" y="2436"/>
              <a:ext cx="468" cy="125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13064" name="Group 72"/>
          <p:cNvGrpSpPr>
            <a:grpSpLocks/>
          </p:cNvGrpSpPr>
          <p:nvPr/>
        </p:nvGrpSpPr>
        <p:grpSpPr bwMode="auto">
          <a:xfrm>
            <a:off x="6054725" y="2981325"/>
            <a:ext cx="1022350" cy="706438"/>
            <a:chOff x="3814" y="2171"/>
            <a:chExt cx="644" cy="445"/>
          </a:xfrm>
        </p:grpSpPr>
        <p:sp>
          <p:nvSpPr>
            <p:cNvPr id="14380" name="Rectangle 36"/>
            <p:cNvSpPr>
              <a:spLocks noChangeArrowheads="1"/>
            </p:cNvSpPr>
            <p:nvPr/>
          </p:nvSpPr>
          <p:spPr bwMode="auto">
            <a:xfrm>
              <a:off x="4157" y="2171"/>
              <a:ext cx="301" cy="109"/>
            </a:xfrm>
            <a:prstGeom prst="rect">
              <a:avLst/>
            </a:prstGeom>
            <a:noFill/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1" name="Rectangle 40"/>
            <p:cNvSpPr>
              <a:spLocks noChangeArrowheads="1"/>
            </p:cNvSpPr>
            <p:nvPr/>
          </p:nvSpPr>
          <p:spPr bwMode="auto">
            <a:xfrm>
              <a:off x="4157" y="2283"/>
              <a:ext cx="301" cy="109"/>
            </a:xfrm>
            <a:prstGeom prst="rect">
              <a:avLst/>
            </a:prstGeom>
            <a:noFill/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2" name="Rectangle 41"/>
            <p:cNvSpPr>
              <a:spLocks noChangeArrowheads="1"/>
            </p:cNvSpPr>
            <p:nvPr/>
          </p:nvSpPr>
          <p:spPr bwMode="auto">
            <a:xfrm>
              <a:off x="4157" y="2395"/>
              <a:ext cx="301" cy="109"/>
            </a:xfrm>
            <a:prstGeom prst="rect">
              <a:avLst/>
            </a:prstGeom>
            <a:noFill/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3" name="Rectangle 42"/>
            <p:cNvSpPr>
              <a:spLocks noChangeArrowheads="1"/>
            </p:cNvSpPr>
            <p:nvPr/>
          </p:nvSpPr>
          <p:spPr bwMode="auto">
            <a:xfrm>
              <a:off x="4157" y="2507"/>
              <a:ext cx="301" cy="109"/>
            </a:xfrm>
            <a:prstGeom prst="rect">
              <a:avLst/>
            </a:prstGeom>
            <a:noFill/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84" name="Line 49"/>
            <p:cNvSpPr>
              <a:spLocks noChangeShapeType="1"/>
            </p:cNvSpPr>
            <p:nvPr/>
          </p:nvSpPr>
          <p:spPr bwMode="auto">
            <a:xfrm>
              <a:off x="3814" y="2238"/>
              <a:ext cx="338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4377" name="Line 43"/>
          <p:cNvSpPr>
            <a:spLocks noChangeShapeType="1"/>
          </p:cNvSpPr>
          <p:nvPr/>
        </p:nvSpPr>
        <p:spPr bwMode="auto">
          <a:xfrm>
            <a:off x="7023100" y="3062288"/>
            <a:ext cx="730250" cy="0"/>
          </a:xfrm>
          <a:prstGeom prst="line">
            <a:avLst/>
          </a:prstGeom>
          <a:noFill/>
          <a:ln w="63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3" name="Group 2"/>
          <p:cNvGrpSpPr/>
          <p:nvPr/>
        </p:nvGrpSpPr>
        <p:grpSpPr>
          <a:xfrm>
            <a:off x="7369175" y="2640013"/>
            <a:ext cx="874713" cy="833437"/>
            <a:chOff x="7369175" y="2640013"/>
            <a:chExt cx="874713" cy="833437"/>
          </a:xfrm>
        </p:grpSpPr>
        <p:sp>
          <p:nvSpPr>
            <p:cNvPr id="14372" name="Rectangle 16"/>
            <p:cNvSpPr>
              <a:spLocks noChangeArrowheads="1"/>
            </p:cNvSpPr>
            <p:nvPr/>
          </p:nvSpPr>
          <p:spPr bwMode="auto">
            <a:xfrm>
              <a:off x="7756525" y="2967038"/>
              <a:ext cx="434975" cy="247650"/>
            </a:xfrm>
            <a:prstGeom prst="rect">
              <a:avLst/>
            </a:prstGeom>
            <a:noFill/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73" name="Text Box 17"/>
            <p:cNvSpPr txBox="1">
              <a:spLocks noChangeArrowheads="1"/>
            </p:cNvSpPr>
            <p:nvPr/>
          </p:nvSpPr>
          <p:spPr bwMode="auto">
            <a:xfrm>
              <a:off x="7793038" y="2949575"/>
              <a:ext cx="354013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9900"/>
                  </a:solidFill>
                  <a:latin typeface="Ar"/>
                </a:rPr>
                <a:t>10</a:t>
              </a:r>
            </a:p>
          </p:txBody>
        </p:sp>
        <p:sp>
          <p:nvSpPr>
            <p:cNvPr id="14374" name="Rectangle 18"/>
            <p:cNvSpPr>
              <a:spLocks noChangeArrowheads="1"/>
            </p:cNvSpPr>
            <p:nvPr/>
          </p:nvSpPr>
          <p:spPr bwMode="auto">
            <a:xfrm>
              <a:off x="7756525" y="3214688"/>
              <a:ext cx="434975" cy="247650"/>
            </a:xfrm>
            <a:prstGeom prst="rect">
              <a:avLst/>
            </a:prstGeom>
            <a:noFill/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75" name="Text Box 19"/>
            <p:cNvSpPr txBox="1">
              <a:spLocks noChangeArrowheads="1"/>
            </p:cNvSpPr>
            <p:nvPr/>
          </p:nvSpPr>
          <p:spPr bwMode="auto">
            <a:xfrm>
              <a:off x="7793038" y="3197225"/>
              <a:ext cx="354013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9900"/>
                  </a:solidFill>
                  <a:latin typeface="Ar"/>
                </a:rPr>
                <a:t>20</a:t>
              </a:r>
            </a:p>
          </p:txBody>
        </p:sp>
        <p:sp>
          <p:nvSpPr>
            <p:cNvPr id="14376" name="Text Box 20"/>
            <p:cNvSpPr txBox="1">
              <a:spLocks noChangeArrowheads="1"/>
            </p:cNvSpPr>
            <p:nvPr/>
          </p:nvSpPr>
          <p:spPr bwMode="auto">
            <a:xfrm>
              <a:off x="7710488" y="2722563"/>
              <a:ext cx="5334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solidFill>
                    <a:srgbClr val="009900"/>
                  </a:solidFill>
                  <a:latin typeface="Ar"/>
                </a:rPr>
                <a:t>Point</a:t>
              </a:r>
            </a:p>
          </p:txBody>
        </p:sp>
        <p:sp>
          <p:nvSpPr>
            <p:cNvPr id="14378" name="Line 57"/>
            <p:cNvSpPr>
              <a:spLocks noChangeShapeType="1"/>
            </p:cNvSpPr>
            <p:nvPr/>
          </p:nvSpPr>
          <p:spPr bwMode="auto">
            <a:xfrm>
              <a:off x="7553325" y="2841625"/>
              <a:ext cx="144463" cy="144462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79" name="Text Box 58"/>
            <p:cNvSpPr txBox="1">
              <a:spLocks noChangeArrowheads="1"/>
            </p:cNvSpPr>
            <p:nvPr/>
          </p:nvSpPr>
          <p:spPr bwMode="auto">
            <a:xfrm>
              <a:off x="7369175" y="264001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9900"/>
                  </a:solidFill>
                  <a:latin typeface="Ar"/>
                </a:rPr>
                <a:t>p</a:t>
              </a:r>
            </a:p>
          </p:txBody>
        </p:sp>
      </p:grpSp>
      <p:sp>
        <p:nvSpPr>
          <p:cNvPr id="14357" name="Text Box 67"/>
          <p:cNvSpPr txBox="1">
            <a:spLocks noChangeArrowheads="1"/>
          </p:cNvSpPr>
          <p:nvPr/>
        </p:nvSpPr>
        <p:spPr bwMode="auto">
          <a:xfrm>
            <a:off x="2365375" y="1357313"/>
            <a:ext cx="1457325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Polygon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Point[] pt;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 color;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grpSp>
        <p:nvGrpSpPr>
          <p:cNvPr id="213063" name="Group 71"/>
          <p:cNvGrpSpPr>
            <a:grpSpLocks/>
          </p:cNvGrpSpPr>
          <p:nvPr/>
        </p:nvGrpSpPr>
        <p:grpSpPr bwMode="auto">
          <a:xfrm>
            <a:off x="788988" y="2684463"/>
            <a:ext cx="5422900" cy="3151187"/>
            <a:chOff x="497" y="1864"/>
            <a:chExt cx="3416" cy="1985"/>
          </a:xfrm>
        </p:grpSpPr>
        <p:sp>
          <p:nvSpPr>
            <p:cNvPr id="14363" name="Text Box 48"/>
            <p:cNvSpPr txBox="1">
              <a:spLocks noChangeArrowheads="1"/>
            </p:cNvSpPr>
            <p:nvPr/>
          </p:nvSpPr>
          <p:spPr bwMode="auto">
            <a:xfrm>
              <a:off x="3537" y="2053"/>
              <a:ext cx="8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"/>
                </a:rPr>
                <a:t>pt</a:t>
              </a:r>
            </a:p>
          </p:txBody>
        </p:sp>
        <p:sp>
          <p:nvSpPr>
            <p:cNvPr id="14364" name="Rectangle 47"/>
            <p:cNvSpPr>
              <a:spLocks noChangeArrowheads="1"/>
            </p:cNvSpPr>
            <p:nvPr/>
          </p:nvSpPr>
          <p:spPr bwMode="auto">
            <a:xfrm>
              <a:off x="3509" y="2045"/>
              <a:ext cx="337" cy="137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65" name="Text Box 50"/>
            <p:cNvSpPr txBox="1">
              <a:spLocks noChangeArrowheads="1"/>
            </p:cNvSpPr>
            <p:nvPr/>
          </p:nvSpPr>
          <p:spPr bwMode="auto">
            <a:xfrm>
              <a:off x="3448" y="1884"/>
              <a:ext cx="46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solidFill>
                    <a:srgbClr val="FF0000"/>
                  </a:solidFill>
                  <a:latin typeface="Ar"/>
                </a:rPr>
                <a:t>Polygon</a:t>
              </a:r>
            </a:p>
          </p:txBody>
        </p:sp>
        <p:sp>
          <p:nvSpPr>
            <p:cNvPr id="14366" name="Rectangle 51"/>
            <p:cNvSpPr>
              <a:spLocks noChangeArrowheads="1"/>
            </p:cNvSpPr>
            <p:nvPr/>
          </p:nvSpPr>
          <p:spPr bwMode="auto">
            <a:xfrm>
              <a:off x="3164" y="2044"/>
              <a:ext cx="124" cy="140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4367" name="Text Box 52"/>
            <p:cNvSpPr txBox="1">
              <a:spLocks noChangeArrowheads="1"/>
            </p:cNvSpPr>
            <p:nvPr/>
          </p:nvSpPr>
          <p:spPr bwMode="auto">
            <a:xfrm>
              <a:off x="3082" y="1877"/>
              <a:ext cx="29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"/>
                </a:rPr>
                <a:t>poly</a:t>
              </a:r>
            </a:p>
          </p:txBody>
        </p:sp>
        <p:sp>
          <p:nvSpPr>
            <p:cNvPr id="14368" name="Line 53"/>
            <p:cNvSpPr>
              <a:spLocks noChangeShapeType="1"/>
            </p:cNvSpPr>
            <p:nvPr/>
          </p:nvSpPr>
          <p:spPr bwMode="auto">
            <a:xfrm>
              <a:off x="3240" y="2120"/>
              <a:ext cx="26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69" name="Text Box 59"/>
            <p:cNvSpPr txBox="1">
              <a:spLocks noChangeArrowheads="1"/>
            </p:cNvSpPr>
            <p:nvPr/>
          </p:nvSpPr>
          <p:spPr bwMode="auto">
            <a:xfrm>
              <a:off x="497" y="1864"/>
              <a:ext cx="2131" cy="198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"/>
                </a:rPr>
                <a:t>Polygon poly = new Polygon();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poly.pt = new Point[4];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poly.color = RED;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solidFill>
                    <a:srgbClr val="009900"/>
                  </a:solidFill>
                  <a:latin typeface="Ar"/>
                </a:rPr>
                <a:t>Point p = new Point(); p.x = 10; p.y = 20;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9900"/>
                  </a:solidFill>
                  <a:latin typeface="Ar"/>
                </a:rPr>
                <a:t>poly.pt[0] = p;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 = new Point(); p.x = 20; p.y = 40;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poly.pt[1] = p;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 = new Point(); p.x = 60; p.y = 40;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poly.pt[2] = p;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 = new Point(); p.x = 70; p.y = 20;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poly.pt[3] = p;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...</a:t>
              </a:r>
            </a:p>
          </p:txBody>
        </p:sp>
        <p:sp>
          <p:nvSpPr>
            <p:cNvPr id="14370" name="Text Box 69"/>
            <p:cNvSpPr txBox="1">
              <a:spLocks noChangeArrowheads="1"/>
            </p:cNvSpPr>
            <p:nvPr/>
          </p:nvSpPr>
          <p:spPr bwMode="auto">
            <a:xfrm>
              <a:off x="3537" y="2187"/>
              <a:ext cx="209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"/>
                </a:rPr>
                <a:t>color</a:t>
              </a:r>
            </a:p>
          </p:txBody>
        </p:sp>
        <p:sp>
          <p:nvSpPr>
            <p:cNvPr id="14371" name="Rectangle 70"/>
            <p:cNvSpPr>
              <a:spLocks noChangeArrowheads="1"/>
            </p:cNvSpPr>
            <p:nvPr/>
          </p:nvSpPr>
          <p:spPr bwMode="auto">
            <a:xfrm>
              <a:off x="3509" y="2183"/>
              <a:ext cx="337" cy="137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213067" name="Group 75"/>
          <p:cNvGrpSpPr>
            <a:grpSpLocks/>
          </p:cNvGrpSpPr>
          <p:nvPr/>
        </p:nvGrpSpPr>
        <p:grpSpPr bwMode="auto">
          <a:xfrm>
            <a:off x="4946650" y="4616450"/>
            <a:ext cx="1449388" cy="641350"/>
            <a:chOff x="3116" y="3081"/>
            <a:chExt cx="913" cy="404"/>
          </a:xfrm>
        </p:grpSpPr>
        <p:sp>
          <p:nvSpPr>
            <p:cNvPr id="14361" name="Text Box 73"/>
            <p:cNvSpPr txBox="1">
              <a:spLocks noChangeArrowheads="1"/>
            </p:cNvSpPr>
            <p:nvPr/>
          </p:nvSpPr>
          <p:spPr bwMode="auto">
            <a:xfrm>
              <a:off x="3116" y="3081"/>
              <a:ext cx="6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Zugriff z.B.</a:t>
              </a:r>
            </a:p>
          </p:txBody>
        </p:sp>
        <p:sp>
          <p:nvSpPr>
            <p:cNvPr id="14362" name="Text Box 74"/>
            <p:cNvSpPr txBox="1">
              <a:spLocks noChangeArrowheads="1"/>
            </p:cNvSpPr>
            <p:nvPr/>
          </p:nvSpPr>
          <p:spPr bwMode="auto">
            <a:xfrm>
              <a:off x="3122" y="3291"/>
              <a:ext cx="907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poly.pt[0].x = ...;</a:t>
              </a:r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5800" y="6230938"/>
            <a:ext cx="47513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Geht mit Konstruktoren wesentlich eleganter (s. später)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7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615951-8443-4A89-8857-69B9636E5EA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Methoden mit mehreren Rückgabewerten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77863" y="1316038"/>
            <a:ext cx="69707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Java-Funktionen haben nur 1 Rückgabewert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Will man mehrere Rückgabewerte, muss man sie zu einer Klasse zusammenfassen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06438" y="2079625"/>
            <a:ext cx="49609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Beispiel</a:t>
            </a:r>
            <a:r>
              <a:rPr lang="de-AT" altLang="en-US" sz="1800"/>
              <a:t>:</a:t>
            </a:r>
            <a:r>
              <a:rPr lang="de-AT" altLang="en-US"/>
              <a:t> </a:t>
            </a:r>
            <a:r>
              <a:rPr lang="de-AT" altLang="en-US" sz="1600"/>
              <a:t>Umrechnung von Sekunden auf Std, Min, Sek</a:t>
            </a:r>
          </a:p>
        </p:txBody>
      </p: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7318375" y="2147888"/>
            <a:ext cx="771525" cy="3079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convert</a:t>
            </a:r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7010400" y="2314575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6711950" y="2216150"/>
            <a:ext cx="2397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sec</a:t>
            </a:r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8115300" y="2314575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8569325" y="2043113"/>
            <a:ext cx="128588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s</a:t>
            </a:r>
          </a:p>
        </p:txBody>
      </p:sp>
      <p:grpSp>
        <p:nvGrpSpPr>
          <p:cNvPr id="214033" name="Group 17"/>
          <p:cNvGrpSpPr>
            <a:grpSpLocks/>
          </p:cNvGrpSpPr>
          <p:nvPr/>
        </p:nvGrpSpPr>
        <p:grpSpPr bwMode="auto">
          <a:xfrm>
            <a:off x="822325" y="1990725"/>
            <a:ext cx="7988300" cy="1477963"/>
            <a:chOff x="518" y="1254"/>
            <a:chExt cx="5032" cy="931"/>
          </a:xfrm>
        </p:grpSpPr>
        <p:sp>
          <p:nvSpPr>
            <p:cNvPr id="15373" name="Rectangle 7"/>
            <p:cNvSpPr>
              <a:spLocks noChangeArrowheads="1"/>
            </p:cNvSpPr>
            <p:nvPr/>
          </p:nvSpPr>
          <p:spPr bwMode="auto">
            <a:xfrm>
              <a:off x="530" y="1719"/>
              <a:ext cx="3153" cy="466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74" name="Text Box 6"/>
            <p:cNvSpPr txBox="1">
              <a:spLocks noChangeArrowheads="1"/>
            </p:cNvSpPr>
            <p:nvPr/>
          </p:nvSpPr>
          <p:spPr bwMode="auto">
            <a:xfrm>
              <a:off x="518" y="1678"/>
              <a:ext cx="756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Time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int h, m, s;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  <p:sp>
          <p:nvSpPr>
            <p:cNvPr id="15375" name="Rectangle 14"/>
            <p:cNvSpPr>
              <a:spLocks noChangeArrowheads="1"/>
            </p:cNvSpPr>
            <p:nvPr/>
          </p:nvSpPr>
          <p:spPr bwMode="auto">
            <a:xfrm>
              <a:off x="5340" y="1254"/>
              <a:ext cx="198" cy="402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76" name="Text Box 15"/>
            <p:cNvSpPr txBox="1">
              <a:spLocks noChangeArrowheads="1"/>
            </p:cNvSpPr>
            <p:nvPr/>
          </p:nvSpPr>
          <p:spPr bwMode="auto">
            <a:xfrm>
              <a:off x="5336" y="1687"/>
              <a:ext cx="214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>
                  <a:latin typeface="Ar"/>
                </a:rPr>
                <a:t>Time</a:t>
              </a:r>
            </a:p>
          </p:txBody>
        </p:sp>
      </p:grpSp>
      <p:sp>
        <p:nvSpPr>
          <p:cNvPr id="12302" name="Text Box 16"/>
          <p:cNvSpPr txBox="1">
            <a:spLocks noChangeArrowheads="1"/>
          </p:cNvSpPr>
          <p:nvPr/>
        </p:nvSpPr>
        <p:spPr bwMode="auto">
          <a:xfrm>
            <a:off x="822325" y="3578225"/>
            <a:ext cx="5024132" cy="251607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Program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spcBef>
                <a:spcPct val="25000"/>
              </a:spcBef>
              <a:buFontTx/>
              <a:buNone/>
            </a:pPr>
            <a:r>
              <a:rPr lang="de-AT" altLang="en-US" sz="1400">
                <a:latin typeface="Ar"/>
              </a:rPr>
              <a:t>	static 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Time</a:t>
            </a:r>
            <a:r>
              <a:rPr lang="de-AT" altLang="en-US" sz="1400">
                <a:latin typeface="Ar"/>
              </a:rPr>
              <a:t> </a:t>
            </a:r>
            <a:r>
              <a:rPr lang="de-AT" altLang="en-US" sz="1400" b="1">
                <a:latin typeface="Ar"/>
              </a:rPr>
              <a:t>convert</a:t>
            </a:r>
            <a:r>
              <a:rPr lang="de-AT" altLang="en-US" sz="1400">
                <a:latin typeface="Ar"/>
              </a:rPr>
              <a:t> (int sec)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Time t = new Time();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t.h</a:t>
            </a:r>
            <a:r>
              <a:rPr lang="de-AT" altLang="en-US" sz="1400">
                <a:latin typeface="Ar"/>
              </a:rPr>
              <a:t> = sec / 3600; 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t.m</a:t>
            </a:r>
            <a:r>
              <a:rPr lang="de-AT" altLang="en-US" sz="1400">
                <a:latin typeface="Ar"/>
              </a:rPr>
              <a:t> = (sec % 3600) / 60; 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t.s</a:t>
            </a:r>
            <a:r>
              <a:rPr lang="de-AT" altLang="en-US" sz="1400">
                <a:latin typeface="Ar"/>
              </a:rPr>
              <a:t> = sec % 60;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return 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smtClean="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smtClean="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smtClean="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"/>
              </a:rPr>
              <a:t>}</a:t>
            </a:r>
            <a:endParaRPr lang="de-AT" altLang="en-US" sz="1400">
              <a:latin typeface="Ar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630845" y="4271057"/>
            <a:ext cx="874855" cy="691155"/>
            <a:chOff x="6630845" y="4271057"/>
            <a:chExt cx="874855" cy="691155"/>
          </a:xfrm>
        </p:grpSpPr>
        <p:sp>
          <p:nvSpPr>
            <p:cNvPr id="2" name="Rectangle 1"/>
            <p:cNvSpPr/>
            <p:nvPr/>
          </p:nvSpPr>
          <p:spPr bwMode="auto">
            <a:xfrm>
              <a:off x="7068273" y="4371372"/>
              <a:ext cx="437427" cy="19677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44506" y="4371372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"/>
                </a:rPr>
                <a:t>h</a:t>
              </a:r>
              <a:endParaRPr lang="de-AT" sz="1200">
                <a:latin typeface="Ar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7068273" y="4568142"/>
              <a:ext cx="437427" cy="19677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244506" y="4568142"/>
              <a:ext cx="12824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"/>
                </a:rPr>
                <a:t>m</a:t>
              </a:r>
              <a:endParaRPr lang="de-AT" sz="1200">
                <a:latin typeface="Ar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7068273" y="4765442"/>
              <a:ext cx="437427" cy="19677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244506" y="4765442"/>
              <a:ext cx="7694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"/>
                </a:rPr>
                <a:t>s</a:t>
              </a:r>
              <a:endParaRPr lang="de-AT" sz="1200">
                <a:latin typeface="Ar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6630845" y="4271057"/>
              <a:ext cx="202077" cy="19677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708693" y="4283161"/>
              <a:ext cx="4328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200" smtClean="0">
                  <a:latin typeface="Ar"/>
                </a:rPr>
                <a:t>t</a:t>
              </a:r>
              <a:endParaRPr lang="de-AT" sz="1200">
                <a:latin typeface="Ar"/>
              </a:endParaRPr>
            </a:p>
          </p:txBody>
        </p:sp>
        <p:cxnSp>
          <p:nvCxnSpPr>
            <p:cNvPr id="5" name="Straight Arrow Connector 4"/>
            <p:cNvCxnSpPr>
              <a:stCxn id="70" idx="3"/>
            </p:cNvCxnSpPr>
            <p:nvPr/>
          </p:nvCxnSpPr>
          <p:spPr bwMode="auto">
            <a:xfrm>
              <a:off x="6832922" y="4369442"/>
              <a:ext cx="222429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oup 9"/>
          <p:cNvGrpSpPr/>
          <p:nvPr/>
        </p:nvGrpSpPr>
        <p:grpSpPr>
          <a:xfrm>
            <a:off x="6744259" y="3888688"/>
            <a:ext cx="1279356" cy="351501"/>
            <a:chOff x="6744259" y="3888688"/>
            <a:chExt cx="1279356" cy="351501"/>
          </a:xfrm>
        </p:grpSpPr>
        <p:cxnSp>
          <p:nvCxnSpPr>
            <p:cNvPr id="7" name="Straight Connector 6"/>
            <p:cNvCxnSpPr/>
            <p:nvPr/>
          </p:nvCxnSpPr>
          <p:spPr bwMode="auto">
            <a:xfrm flipV="1">
              <a:off x="6744259" y="4128301"/>
              <a:ext cx="111888" cy="111888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Box 7"/>
            <p:cNvSpPr txBox="1"/>
            <p:nvPr/>
          </p:nvSpPr>
          <p:spPr>
            <a:xfrm>
              <a:off x="6800203" y="3888688"/>
              <a:ext cx="12234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/>
                <a:t>Rückgabewert</a:t>
              </a:r>
              <a:endParaRPr lang="de-AT" sz="140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009403" y="4940829"/>
            <a:ext cx="4556055" cy="954107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pPr lvl="0">
              <a:spcBef>
                <a:spcPct val="25000"/>
              </a:spcBef>
              <a:tabLst>
                <a:tab pos="177800" algn="l"/>
              </a:tabLst>
            </a:pPr>
            <a:r>
              <a:rPr lang="de-AT" altLang="en-US" sz="1400" smtClean="0">
                <a:solidFill>
                  <a:srgbClr val="000000"/>
                </a:solidFill>
                <a:latin typeface="Ar"/>
              </a:rPr>
              <a:t>public </a:t>
            </a:r>
            <a:r>
              <a:rPr lang="de-AT" altLang="en-US" sz="1400">
                <a:solidFill>
                  <a:srgbClr val="000000"/>
                </a:solidFill>
                <a:latin typeface="Ar"/>
              </a:rPr>
              <a:t>static void </a:t>
            </a:r>
            <a:r>
              <a:rPr lang="de-AT" altLang="en-US" sz="1400" b="1">
                <a:solidFill>
                  <a:srgbClr val="000000"/>
                </a:solidFill>
                <a:latin typeface="Ar"/>
              </a:rPr>
              <a:t>main</a:t>
            </a:r>
            <a:r>
              <a:rPr lang="de-AT" altLang="en-US" sz="1400">
                <a:solidFill>
                  <a:srgbClr val="000000"/>
                </a:solidFill>
                <a:latin typeface="Ar"/>
              </a:rPr>
              <a:t> (String[] arg) {</a:t>
            </a:r>
          </a:p>
          <a:p>
            <a:pPr lvl="0">
              <a:tabLst>
                <a:tab pos="177800" algn="l"/>
              </a:tabLst>
            </a:pPr>
            <a:r>
              <a:rPr lang="de-AT" altLang="en-US" sz="1400">
                <a:solidFill>
                  <a:srgbClr val="000000"/>
                </a:solidFill>
                <a:latin typeface="Ar"/>
              </a:rPr>
              <a:t>	</a:t>
            </a:r>
            <a:r>
              <a:rPr lang="de-AT" altLang="en-US" sz="1400" smtClean="0">
                <a:solidFill>
                  <a:srgbClr val="000000"/>
                </a:solidFill>
                <a:latin typeface="Ar"/>
              </a:rPr>
              <a:t>Time </a:t>
            </a:r>
            <a:r>
              <a:rPr lang="de-AT" altLang="en-US" sz="1400">
                <a:solidFill>
                  <a:srgbClr val="000000"/>
                </a:solidFill>
                <a:latin typeface="Ar"/>
              </a:rPr>
              <a:t>t = convert(10000);</a:t>
            </a:r>
          </a:p>
          <a:p>
            <a:pPr lvl="0">
              <a:tabLst>
                <a:tab pos="177800" algn="l"/>
              </a:tabLst>
            </a:pPr>
            <a:r>
              <a:rPr lang="de-AT" altLang="en-US" sz="1400">
                <a:solidFill>
                  <a:srgbClr val="000000"/>
                </a:solidFill>
                <a:latin typeface="Ar"/>
              </a:rPr>
              <a:t>	</a:t>
            </a:r>
            <a:r>
              <a:rPr lang="de-AT" altLang="en-US" sz="1400" smtClean="0">
                <a:solidFill>
                  <a:srgbClr val="000000"/>
                </a:solidFill>
                <a:latin typeface="Ar"/>
              </a:rPr>
              <a:t>Out.println(t.h </a:t>
            </a:r>
            <a:r>
              <a:rPr lang="de-AT" altLang="en-US" sz="1400">
                <a:solidFill>
                  <a:srgbClr val="000000"/>
                </a:solidFill>
                <a:latin typeface="Ar"/>
              </a:rPr>
              <a:t>+ ":" + t.m + ":" + t.s);   // ergibt 2:46:40</a:t>
            </a:r>
          </a:p>
          <a:p>
            <a:pPr lvl="0">
              <a:tabLst>
                <a:tab pos="177800" algn="l"/>
              </a:tabLst>
            </a:pPr>
            <a:r>
              <a:rPr lang="de-AT" altLang="en-US" sz="1400" smtClean="0">
                <a:solidFill>
                  <a:srgbClr val="000000"/>
                </a:solidFill>
                <a:latin typeface="Ar"/>
              </a:rPr>
              <a:t>}</a:t>
            </a:r>
            <a:endParaRPr lang="de-AT" altLang="en-US" sz="1400">
              <a:solidFill>
                <a:srgbClr val="000000"/>
              </a:solidFill>
              <a:latin typeface="A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130300" y="253047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638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7E3921-F044-4C00-AC42-CE1264BE8EA9}" type="slidenum">
              <a:rPr lang="de-DE" altLang="de-DE" sz="1400" smtClean="0"/>
              <a:pPr/>
              <a:t>13</a:t>
            </a:fld>
            <a:endParaRPr lang="de-DE" altLang="de-DE" sz="1400" smtClean="0"/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3178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10. Klassen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10.1	Klassen und Objekte</a:t>
            </a:r>
          </a:p>
          <a:p>
            <a:r>
              <a:rPr lang="de-AT" altLang="de-DE" sz="2000"/>
              <a:t>	10.2	Beispiele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10.3	Klassen und Arrays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38BBBB-E6D6-4BF4-BFF1-D4BB7A0EE055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Klassen versus Arrays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93738" y="1157288"/>
            <a:ext cx="44726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mtClean="0"/>
              <a:t>Beides sind </a:t>
            </a:r>
            <a:r>
              <a:rPr lang="de-AT" altLang="en-US" b="1" smtClean="0"/>
              <a:t>strukturierte Datentypen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mtClean="0"/>
              <a:t>d.h. sie bestehen aus mehreren Elementen</a:t>
            </a:r>
            <a:endParaRPr lang="de-AT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693738" y="5195642"/>
            <a:ext cx="7409976" cy="758947"/>
            <a:chOff x="693738" y="5195642"/>
            <a:chExt cx="7409976" cy="758947"/>
          </a:xfrm>
        </p:grpSpPr>
        <p:sp>
          <p:nvSpPr>
            <p:cNvPr id="102" name="Text Box 4"/>
            <p:cNvSpPr txBox="1">
              <a:spLocks noChangeArrowheads="1"/>
            </p:cNvSpPr>
            <p:nvPr/>
          </p:nvSpPr>
          <p:spPr bwMode="auto">
            <a:xfrm>
              <a:off x="693738" y="5195642"/>
              <a:ext cx="34355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Elemente über </a:t>
              </a:r>
              <a:r>
                <a:rPr lang="de-AT" altLang="en-US" sz="1800" i="1" smtClean="0"/>
                <a:t>Index</a:t>
              </a:r>
              <a:r>
                <a:rPr lang="de-AT" altLang="en-US" sz="1800" smtClean="0"/>
                <a:t> angesprochen</a:t>
              </a:r>
              <a:endParaRPr lang="de-AT" altLang="en-US" sz="1800"/>
            </a:p>
          </p:txBody>
        </p:sp>
        <p:sp>
          <p:nvSpPr>
            <p:cNvPr id="103" name="Text Box 4"/>
            <p:cNvSpPr txBox="1">
              <a:spLocks noChangeArrowheads="1"/>
            </p:cNvSpPr>
            <p:nvPr/>
          </p:nvSpPr>
          <p:spPr bwMode="auto">
            <a:xfrm>
              <a:off x="4527094" y="5195642"/>
              <a:ext cx="357662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Elemente über </a:t>
              </a:r>
              <a:r>
                <a:rPr lang="de-AT" altLang="en-US" sz="1800" i="1" smtClean="0"/>
                <a:t>Namen</a:t>
              </a:r>
              <a:r>
                <a:rPr lang="de-AT" altLang="en-US" sz="1800" smtClean="0"/>
                <a:t> angesprochen</a:t>
              </a:r>
              <a:endParaRPr lang="de-AT" altLang="en-US" sz="180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79676" y="5646812"/>
              <a:ext cx="885179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a[3] = ...;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878761" y="5646812"/>
              <a:ext cx="1233030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"/>
                </a:rPr>
                <a:t>d.month = ...;</a:t>
              </a:r>
              <a:endParaRPr lang="de-AT" sz="1400">
                <a:latin typeface="Ar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93738" y="2372630"/>
            <a:ext cx="7857899" cy="2596454"/>
            <a:chOff x="693738" y="2372630"/>
            <a:chExt cx="7857899" cy="2596454"/>
          </a:xfrm>
        </p:grpSpPr>
        <p:sp>
          <p:nvSpPr>
            <p:cNvPr id="68" name="Text Box 4"/>
            <p:cNvSpPr txBox="1">
              <a:spLocks noChangeArrowheads="1"/>
            </p:cNvSpPr>
            <p:nvPr/>
          </p:nvSpPr>
          <p:spPr bwMode="auto">
            <a:xfrm>
              <a:off x="1557981" y="2372630"/>
              <a:ext cx="95410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 smtClean="0"/>
                <a:t>Arrays</a:t>
              </a:r>
              <a:endParaRPr lang="de-AT" altLang="en-US" b="1"/>
            </a:p>
          </p:txBody>
        </p:sp>
        <p:sp>
          <p:nvSpPr>
            <p:cNvPr id="69" name="Text Box 4"/>
            <p:cNvSpPr txBox="1">
              <a:spLocks noChangeArrowheads="1"/>
            </p:cNvSpPr>
            <p:nvPr/>
          </p:nvSpPr>
          <p:spPr bwMode="auto">
            <a:xfrm>
              <a:off x="5385343" y="2372630"/>
              <a:ext cx="103746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 smtClean="0"/>
                <a:t>Klassen</a:t>
              </a:r>
              <a:endParaRPr lang="de-AT" altLang="en-US" b="1"/>
            </a:p>
          </p:txBody>
        </p:sp>
        <p:sp>
          <p:nvSpPr>
            <p:cNvPr id="70" name="Text Box 4"/>
            <p:cNvSpPr txBox="1">
              <a:spLocks noChangeArrowheads="1"/>
            </p:cNvSpPr>
            <p:nvPr/>
          </p:nvSpPr>
          <p:spPr bwMode="auto">
            <a:xfrm>
              <a:off x="693738" y="2804751"/>
              <a:ext cx="290335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Folge </a:t>
              </a:r>
              <a:r>
                <a:rPr lang="de-AT" altLang="en-US" sz="1800" i="1" smtClean="0"/>
                <a:t>gleichartiger</a:t>
              </a:r>
              <a:r>
                <a:rPr lang="de-AT" altLang="en-US" sz="1800" smtClean="0"/>
                <a:t> Elemente</a:t>
              </a:r>
              <a:endParaRPr lang="de-AT" altLang="en-US" sz="1800"/>
            </a:p>
          </p:txBody>
        </p:sp>
        <p:sp>
          <p:nvSpPr>
            <p:cNvPr id="71" name="Text Box 4"/>
            <p:cNvSpPr txBox="1">
              <a:spLocks noChangeArrowheads="1"/>
            </p:cNvSpPr>
            <p:nvPr/>
          </p:nvSpPr>
          <p:spPr bwMode="auto">
            <a:xfrm>
              <a:off x="4521100" y="2804751"/>
              <a:ext cx="32880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Folge </a:t>
              </a:r>
              <a:r>
                <a:rPr lang="de-AT" altLang="en-US" sz="1800" i="1" smtClean="0"/>
                <a:t>unterschiedlicher</a:t>
              </a:r>
              <a:r>
                <a:rPr lang="de-AT" altLang="en-US" sz="1800" smtClean="0"/>
                <a:t> Elemente</a:t>
              </a:r>
              <a:endParaRPr lang="de-AT" altLang="en-US" sz="18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79676" y="3410673"/>
              <a:ext cx="1641796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int[] a = new int[6];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857509" y="3410673"/>
              <a:ext cx="1815984" cy="116955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class Date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 day;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String month;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 year;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798653" y="4083902"/>
              <a:ext cx="138896" cy="138896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1188397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 bwMode="auto">
            <a:xfrm>
              <a:off x="879676" y="4153350"/>
              <a:ext cx="31258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Text Box 4"/>
            <p:cNvSpPr txBox="1">
              <a:spLocks noChangeArrowheads="1"/>
            </p:cNvSpPr>
            <p:nvPr/>
          </p:nvSpPr>
          <p:spPr bwMode="auto">
            <a:xfrm>
              <a:off x="1180681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1512424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836449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160476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484501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808528" y="4035706"/>
              <a:ext cx="324027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9" name="Text Box 4"/>
            <p:cNvSpPr txBox="1">
              <a:spLocks noChangeArrowheads="1"/>
            </p:cNvSpPr>
            <p:nvPr/>
          </p:nvSpPr>
          <p:spPr bwMode="auto">
            <a:xfrm>
              <a:off x="1494233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0" name="Text Box 4"/>
            <p:cNvSpPr txBox="1">
              <a:spLocks noChangeArrowheads="1"/>
            </p:cNvSpPr>
            <p:nvPr/>
          </p:nvSpPr>
          <p:spPr bwMode="auto">
            <a:xfrm>
              <a:off x="1842405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1" name="Text Box 4"/>
            <p:cNvSpPr txBox="1">
              <a:spLocks noChangeArrowheads="1"/>
            </p:cNvSpPr>
            <p:nvPr/>
          </p:nvSpPr>
          <p:spPr bwMode="auto">
            <a:xfrm>
              <a:off x="2155957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2" name="Text Box 4"/>
            <p:cNvSpPr txBox="1">
              <a:spLocks noChangeArrowheads="1"/>
            </p:cNvSpPr>
            <p:nvPr/>
          </p:nvSpPr>
          <p:spPr bwMode="auto">
            <a:xfrm>
              <a:off x="2464324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>
              <a:off x="2777876" y="400593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6862387" y="3651780"/>
              <a:ext cx="138896" cy="138896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7252131" y="3603584"/>
              <a:ext cx="733001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 bwMode="auto">
            <a:xfrm>
              <a:off x="6943410" y="3721228"/>
              <a:ext cx="312581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7" name="Text Box 4"/>
            <p:cNvSpPr txBox="1">
              <a:spLocks noChangeArrowheads="1"/>
            </p:cNvSpPr>
            <p:nvPr/>
          </p:nvSpPr>
          <p:spPr bwMode="auto">
            <a:xfrm>
              <a:off x="7252131" y="3582728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7252131" y="3838872"/>
              <a:ext cx="733001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7252131" y="4072392"/>
              <a:ext cx="733001" cy="235288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0" name="Text Box 4"/>
            <p:cNvSpPr txBox="1">
              <a:spLocks noChangeArrowheads="1"/>
            </p:cNvSpPr>
            <p:nvPr/>
          </p:nvSpPr>
          <p:spPr bwMode="auto">
            <a:xfrm>
              <a:off x="7252131" y="3816030"/>
              <a:ext cx="5613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String</a:t>
              </a:r>
              <a:endParaRPr lang="de-AT" altLang="en-US" sz="1200"/>
            </a:p>
          </p:txBody>
        </p:sp>
        <p:sp>
          <p:nvSpPr>
            <p:cNvPr id="101" name="Text Box 4"/>
            <p:cNvSpPr txBox="1">
              <a:spLocks noChangeArrowheads="1"/>
            </p:cNvSpPr>
            <p:nvPr/>
          </p:nvSpPr>
          <p:spPr bwMode="auto">
            <a:xfrm>
              <a:off x="7252131" y="4046909"/>
              <a:ext cx="34817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int</a:t>
              </a:r>
              <a:endParaRPr lang="de-AT" altLang="en-US" sz="12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857509" y="4661307"/>
              <a:ext cx="1836516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Date d = new Date();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Text Box 4"/>
            <p:cNvSpPr txBox="1">
              <a:spLocks noChangeArrowheads="1"/>
            </p:cNvSpPr>
            <p:nvPr/>
          </p:nvSpPr>
          <p:spPr bwMode="auto">
            <a:xfrm>
              <a:off x="747601" y="3859727"/>
              <a:ext cx="25359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a</a:t>
              </a:r>
              <a:endParaRPr lang="de-AT" altLang="en-US" sz="1200"/>
            </a:p>
          </p:txBody>
        </p:sp>
        <p:sp>
          <p:nvSpPr>
            <p:cNvPr id="108" name="Text Box 4"/>
            <p:cNvSpPr txBox="1">
              <a:spLocks noChangeArrowheads="1"/>
            </p:cNvSpPr>
            <p:nvPr/>
          </p:nvSpPr>
          <p:spPr bwMode="auto">
            <a:xfrm>
              <a:off x="6802585" y="341799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d</a:t>
              </a:r>
              <a:endParaRPr lang="de-AT" altLang="en-US" sz="1200"/>
            </a:p>
          </p:txBody>
        </p:sp>
        <p:sp>
          <p:nvSpPr>
            <p:cNvPr id="42" name="Text Box 4"/>
            <p:cNvSpPr txBox="1">
              <a:spLocks noChangeArrowheads="1"/>
            </p:cNvSpPr>
            <p:nvPr/>
          </p:nvSpPr>
          <p:spPr bwMode="auto">
            <a:xfrm>
              <a:off x="7972632" y="3582728"/>
              <a:ext cx="4074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day</a:t>
              </a:r>
              <a:endParaRPr lang="de-AT" altLang="en-US" sz="1200"/>
            </a:p>
          </p:txBody>
        </p:sp>
        <p:sp>
          <p:nvSpPr>
            <p:cNvPr id="43" name="Text Box 4"/>
            <p:cNvSpPr txBox="1">
              <a:spLocks noChangeArrowheads="1"/>
            </p:cNvSpPr>
            <p:nvPr/>
          </p:nvSpPr>
          <p:spPr bwMode="auto">
            <a:xfrm>
              <a:off x="7972632" y="3816030"/>
              <a:ext cx="57900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month</a:t>
              </a:r>
              <a:endParaRPr lang="de-AT" altLang="en-US" sz="1200"/>
            </a:p>
          </p:txBody>
        </p:sp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7972632" y="4046909"/>
              <a:ext cx="45076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year</a:t>
              </a:r>
              <a:endParaRPr lang="de-AT" altLang="en-US" sz="1200"/>
            </a:p>
          </p:txBody>
        </p:sp>
        <p:sp>
          <p:nvSpPr>
            <p:cNvPr id="45" name="Text Box 4"/>
            <p:cNvSpPr txBox="1">
              <a:spLocks noChangeArrowheads="1"/>
            </p:cNvSpPr>
            <p:nvPr/>
          </p:nvSpPr>
          <p:spPr bwMode="auto">
            <a:xfrm>
              <a:off x="1223962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0</a:t>
              </a:r>
              <a:endParaRPr lang="de-AT" altLang="en-US" sz="1200"/>
            </a:p>
          </p:txBody>
        </p:sp>
        <p:sp>
          <p:nvSpPr>
            <p:cNvPr id="46" name="Text Box 4"/>
            <p:cNvSpPr txBox="1">
              <a:spLocks noChangeArrowheads="1"/>
            </p:cNvSpPr>
            <p:nvPr/>
          </p:nvSpPr>
          <p:spPr bwMode="auto">
            <a:xfrm>
              <a:off x="1537514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1</a:t>
              </a:r>
              <a:endParaRPr lang="de-AT" altLang="en-US" sz="1200"/>
            </a:p>
          </p:txBody>
        </p:sp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1885686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2</a:t>
              </a:r>
              <a:endParaRPr lang="de-AT" altLang="en-US" sz="1200"/>
            </a:p>
          </p:txBody>
        </p:sp>
        <p:sp>
          <p:nvSpPr>
            <p:cNvPr id="48" name="Text Box 4"/>
            <p:cNvSpPr txBox="1">
              <a:spLocks noChangeArrowheads="1"/>
            </p:cNvSpPr>
            <p:nvPr/>
          </p:nvSpPr>
          <p:spPr bwMode="auto">
            <a:xfrm>
              <a:off x="2199238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3</a:t>
              </a:r>
              <a:endParaRPr lang="de-AT" altLang="en-US" sz="1200"/>
            </a:p>
          </p:txBody>
        </p:sp>
        <p:sp>
          <p:nvSpPr>
            <p:cNvPr id="49" name="Text Box 4"/>
            <p:cNvSpPr txBox="1">
              <a:spLocks noChangeArrowheads="1"/>
            </p:cNvSpPr>
            <p:nvPr/>
          </p:nvSpPr>
          <p:spPr bwMode="auto">
            <a:xfrm>
              <a:off x="2507605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4</a:t>
              </a:r>
              <a:endParaRPr lang="de-AT" altLang="en-US" sz="1200"/>
            </a:p>
          </p:txBody>
        </p:sp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2821157" y="4243501"/>
              <a:ext cx="26161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 smtClean="0"/>
                <a:t>5</a:t>
              </a:r>
              <a:endParaRPr lang="de-AT" alt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97308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4D99CD-5D80-4A7F-9717-819E8A951E1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Kombination von Klassen mit Arrays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93738" y="1157288"/>
            <a:ext cx="2430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Beispiel: Telefonbuch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054100" y="1789113"/>
            <a:ext cx="5048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Maier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066800" y="1828800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981200" y="1828800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971675" y="1789113"/>
            <a:ext cx="677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8768878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054100" y="1976438"/>
            <a:ext cx="4699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Mayr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066800" y="2016125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1981200" y="2016125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1971675" y="1976438"/>
            <a:ext cx="677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5432343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1054100" y="2163763"/>
            <a:ext cx="5048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Meier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1066800" y="2203450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981200" y="2203450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971675" y="2163763"/>
            <a:ext cx="677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6562332</a:t>
            </a:r>
          </a:p>
        </p:txBody>
      </p:sp>
      <p:sp>
        <p:nvSpPr>
          <p:cNvPr id="17425" name="Rectangle 18"/>
          <p:cNvSpPr>
            <a:spLocks noChangeArrowheads="1"/>
          </p:cNvSpPr>
          <p:nvPr/>
        </p:nvSpPr>
        <p:spPr bwMode="auto">
          <a:xfrm>
            <a:off x="1066800" y="2390775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26" name="Rectangle 19"/>
          <p:cNvSpPr>
            <a:spLocks noChangeArrowheads="1"/>
          </p:cNvSpPr>
          <p:nvPr/>
        </p:nvSpPr>
        <p:spPr bwMode="auto">
          <a:xfrm>
            <a:off x="1981200" y="2390775"/>
            <a:ext cx="914400" cy="1857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latin typeface="Ar"/>
            </a:endParaRPr>
          </a:p>
        </p:txBody>
      </p:sp>
      <p:sp>
        <p:nvSpPr>
          <p:cNvPr id="17427" name="Text Box 21"/>
          <p:cNvSpPr txBox="1">
            <a:spLocks noChangeArrowheads="1"/>
          </p:cNvSpPr>
          <p:nvPr/>
        </p:nvSpPr>
        <p:spPr bwMode="auto">
          <a:xfrm>
            <a:off x="811213" y="1789113"/>
            <a:ext cx="25558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0</a:t>
            </a:r>
          </a:p>
        </p:txBody>
      </p:sp>
      <p:sp>
        <p:nvSpPr>
          <p:cNvPr id="17428" name="Text Box 22"/>
          <p:cNvSpPr txBox="1">
            <a:spLocks noChangeArrowheads="1"/>
          </p:cNvSpPr>
          <p:nvPr/>
        </p:nvSpPr>
        <p:spPr bwMode="auto">
          <a:xfrm>
            <a:off x="738188" y="2335213"/>
            <a:ext cx="32543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99</a:t>
            </a:r>
          </a:p>
        </p:txBody>
      </p:sp>
      <p:sp>
        <p:nvSpPr>
          <p:cNvPr id="17429" name="Text Box 23"/>
          <p:cNvSpPr txBox="1">
            <a:spLocks noChangeArrowheads="1"/>
          </p:cNvSpPr>
          <p:nvPr/>
        </p:nvSpPr>
        <p:spPr bwMode="auto">
          <a:xfrm>
            <a:off x="1054100" y="1576388"/>
            <a:ext cx="50323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name</a:t>
            </a:r>
          </a:p>
        </p:txBody>
      </p:sp>
      <p:sp>
        <p:nvSpPr>
          <p:cNvPr id="17430" name="Text Box 24"/>
          <p:cNvSpPr txBox="1">
            <a:spLocks noChangeArrowheads="1"/>
          </p:cNvSpPr>
          <p:nvPr/>
        </p:nvSpPr>
        <p:spPr bwMode="auto">
          <a:xfrm>
            <a:off x="1974850" y="1576388"/>
            <a:ext cx="53657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"/>
              </a:rPr>
              <a:t>phone</a:t>
            </a:r>
          </a:p>
        </p:txBody>
      </p:sp>
      <p:sp>
        <p:nvSpPr>
          <p:cNvPr id="17431" name="Text Box 25"/>
          <p:cNvSpPr txBox="1">
            <a:spLocks noChangeArrowheads="1"/>
          </p:cNvSpPr>
          <p:nvPr/>
        </p:nvSpPr>
        <p:spPr bwMode="auto">
          <a:xfrm>
            <a:off x="3201988" y="1775311"/>
            <a:ext cx="365157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zweidimensionales Array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kann hier nicht verwendet </a:t>
            </a:r>
            <a:r>
              <a:rPr lang="de-AT" altLang="en-US" sz="1600" smtClean="0"/>
              <a:t>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weil Elemente von unterschiedlichem Typ</a:t>
            </a:r>
            <a:endParaRPr lang="de-AT" altLang="en-US" sz="1600"/>
          </a:p>
        </p:txBody>
      </p:sp>
      <p:grpSp>
        <p:nvGrpSpPr>
          <p:cNvPr id="216138" name="Group 74"/>
          <p:cNvGrpSpPr>
            <a:grpSpLocks/>
          </p:cNvGrpSpPr>
          <p:nvPr/>
        </p:nvGrpSpPr>
        <p:grpSpPr bwMode="auto">
          <a:xfrm>
            <a:off x="685800" y="2803525"/>
            <a:ext cx="3394075" cy="3522663"/>
            <a:chOff x="432" y="1766"/>
            <a:chExt cx="2138" cy="2219"/>
          </a:xfrm>
        </p:grpSpPr>
        <p:sp>
          <p:nvSpPr>
            <p:cNvPr id="17459" name="Rectangle 29"/>
            <p:cNvSpPr>
              <a:spLocks noChangeArrowheads="1"/>
            </p:cNvSpPr>
            <p:nvPr/>
          </p:nvSpPr>
          <p:spPr bwMode="auto">
            <a:xfrm>
              <a:off x="1296" y="3443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0" name="Rectangle 30"/>
            <p:cNvSpPr>
              <a:spLocks noChangeArrowheads="1"/>
            </p:cNvSpPr>
            <p:nvPr/>
          </p:nvSpPr>
          <p:spPr bwMode="auto">
            <a:xfrm>
              <a:off x="1872" y="3443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7" name="Rectangle 37"/>
            <p:cNvSpPr>
              <a:spLocks noChangeArrowheads="1"/>
            </p:cNvSpPr>
            <p:nvPr/>
          </p:nvSpPr>
          <p:spPr bwMode="auto">
            <a:xfrm>
              <a:off x="1296" y="3579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8" name="Rectangle 38"/>
            <p:cNvSpPr>
              <a:spLocks noChangeArrowheads="1"/>
            </p:cNvSpPr>
            <p:nvPr/>
          </p:nvSpPr>
          <p:spPr bwMode="auto">
            <a:xfrm>
              <a:off x="1872" y="3579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70" name="Rectangle 40"/>
            <p:cNvSpPr>
              <a:spLocks noChangeArrowheads="1"/>
            </p:cNvSpPr>
            <p:nvPr/>
          </p:nvSpPr>
          <p:spPr bwMode="auto">
            <a:xfrm>
              <a:off x="1296" y="3715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71" name="Rectangle 41"/>
            <p:cNvSpPr>
              <a:spLocks noChangeArrowheads="1"/>
            </p:cNvSpPr>
            <p:nvPr/>
          </p:nvSpPr>
          <p:spPr bwMode="auto">
            <a:xfrm>
              <a:off x="1872" y="3715"/>
              <a:ext cx="576" cy="117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56" name="Text Box 26"/>
            <p:cNvSpPr txBox="1">
              <a:spLocks noChangeArrowheads="1"/>
            </p:cNvSpPr>
            <p:nvPr/>
          </p:nvSpPr>
          <p:spPr bwMode="auto">
            <a:xfrm>
              <a:off x="432" y="1766"/>
              <a:ext cx="137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Array von Objekten</a:t>
              </a:r>
            </a:p>
          </p:txBody>
        </p:sp>
        <p:sp>
          <p:nvSpPr>
            <p:cNvPr id="17457" name="Text Box 27"/>
            <p:cNvSpPr txBox="1">
              <a:spLocks noChangeArrowheads="1"/>
            </p:cNvSpPr>
            <p:nvPr/>
          </p:nvSpPr>
          <p:spPr bwMode="auto">
            <a:xfrm>
              <a:off x="614" y="2055"/>
              <a:ext cx="1956" cy="105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Person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String name;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int phone;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Person[] book = new Person[100];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book[0] = new Person();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...</a:t>
              </a:r>
            </a:p>
          </p:txBody>
        </p:sp>
        <p:sp>
          <p:nvSpPr>
            <p:cNvPr id="17458" name="Text Box 28"/>
            <p:cNvSpPr txBox="1">
              <a:spLocks noChangeArrowheads="1"/>
            </p:cNvSpPr>
            <p:nvPr/>
          </p:nvSpPr>
          <p:spPr bwMode="auto">
            <a:xfrm>
              <a:off x="1288" y="3426"/>
              <a:ext cx="31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Maier</a:t>
              </a:r>
            </a:p>
          </p:txBody>
        </p:sp>
        <p:sp>
          <p:nvSpPr>
            <p:cNvPr id="17461" name="Text Box 31"/>
            <p:cNvSpPr txBox="1">
              <a:spLocks noChangeArrowheads="1"/>
            </p:cNvSpPr>
            <p:nvPr/>
          </p:nvSpPr>
          <p:spPr bwMode="auto">
            <a:xfrm>
              <a:off x="1866" y="3426"/>
              <a:ext cx="42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8768878</a:t>
              </a:r>
            </a:p>
          </p:txBody>
        </p:sp>
        <p:sp>
          <p:nvSpPr>
            <p:cNvPr id="17462" name="Rectangle 32"/>
            <p:cNvSpPr>
              <a:spLocks noChangeArrowheads="1"/>
            </p:cNvSpPr>
            <p:nvPr/>
          </p:nvSpPr>
          <p:spPr bwMode="auto">
            <a:xfrm>
              <a:off x="900" y="3433"/>
              <a:ext cx="240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3" name="Rectangle 33"/>
            <p:cNvSpPr>
              <a:spLocks noChangeArrowheads="1"/>
            </p:cNvSpPr>
            <p:nvPr/>
          </p:nvSpPr>
          <p:spPr bwMode="auto">
            <a:xfrm>
              <a:off x="900" y="3571"/>
              <a:ext cx="240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4" name="Rectangle 34"/>
            <p:cNvSpPr>
              <a:spLocks noChangeArrowheads="1"/>
            </p:cNvSpPr>
            <p:nvPr/>
          </p:nvSpPr>
          <p:spPr bwMode="auto">
            <a:xfrm>
              <a:off x="900" y="3709"/>
              <a:ext cx="240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5" name="Rectangle 35"/>
            <p:cNvSpPr>
              <a:spLocks noChangeArrowheads="1"/>
            </p:cNvSpPr>
            <p:nvPr/>
          </p:nvSpPr>
          <p:spPr bwMode="auto">
            <a:xfrm>
              <a:off x="900" y="3847"/>
              <a:ext cx="240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66" name="Line 36"/>
            <p:cNvSpPr>
              <a:spLocks noChangeShapeType="1"/>
            </p:cNvSpPr>
            <p:nvPr/>
          </p:nvSpPr>
          <p:spPr bwMode="auto">
            <a:xfrm>
              <a:off x="1070" y="3503"/>
              <a:ext cx="2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69" name="Line 39"/>
            <p:cNvSpPr>
              <a:spLocks noChangeShapeType="1"/>
            </p:cNvSpPr>
            <p:nvPr/>
          </p:nvSpPr>
          <p:spPr bwMode="auto">
            <a:xfrm>
              <a:off x="1070" y="3639"/>
              <a:ext cx="2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72" name="Line 42"/>
            <p:cNvSpPr>
              <a:spLocks noChangeShapeType="1"/>
            </p:cNvSpPr>
            <p:nvPr/>
          </p:nvSpPr>
          <p:spPr bwMode="auto">
            <a:xfrm>
              <a:off x="1070" y="3775"/>
              <a:ext cx="22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73" name="Rectangle 43"/>
            <p:cNvSpPr>
              <a:spLocks noChangeArrowheads="1"/>
            </p:cNvSpPr>
            <p:nvPr/>
          </p:nvSpPr>
          <p:spPr bwMode="auto">
            <a:xfrm>
              <a:off x="622" y="3433"/>
              <a:ext cx="144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74" name="Line 44"/>
            <p:cNvSpPr>
              <a:spLocks noChangeShapeType="1"/>
            </p:cNvSpPr>
            <p:nvPr/>
          </p:nvSpPr>
          <p:spPr bwMode="auto">
            <a:xfrm>
              <a:off x="704" y="3501"/>
              <a:ext cx="1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75" name="Text Box 45"/>
            <p:cNvSpPr txBox="1">
              <a:spLocks noChangeArrowheads="1"/>
            </p:cNvSpPr>
            <p:nvPr/>
          </p:nvSpPr>
          <p:spPr bwMode="auto">
            <a:xfrm>
              <a:off x="548" y="3288"/>
              <a:ext cx="29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book</a:t>
              </a:r>
            </a:p>
          </p:txBody>
        </p:sp>
      </p:grpSp>
      <p:grpSp>
        <p:nvGrpSpPr>
          <p:cNvPr id="216136" name="Group 72"/>
          <p:cNvGrpSpPr>
            <a:grpSpLocks/>
          </p:cNvGrpSpPr>
          <p:nvPr/>
        </p:nvGrpSpPr>
        <p:grpSpPr bwMode="auto">
          <a:xfrm>
            <a:off x="4138613" y="2798763"/>
            <a:ext cx="3629025" cy="3717925"/>
            <a:chOff x="2607" y="1763"/>
            <a:chExt cx="2286" cy="2342"/>
          </a:xfrm>
        </p:grpSpPr>
        <p:sp>
          <p:nvSpPr>
            <p:cNvPr id="17435" name="Text Box 46"/>
            <p:cNvSpPr txBox="1">
              <a:spLocks noChangeArrowheads="1"/>
            </p:cNvSpPr>
            <p:nvPr/>
          </p:nvSpPr>
          <p:spPr bwMode="auto">
            <a:xfrm>
              <a:off x="2607" y="1763"/>
              <a:ext cx="203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Objekt bestehend aus 2 Arrays</a:t>
              </a:r>
            </a:p>
          </p:txBody>
        </p:sp>
        <p:sp>
          <p:nvSpPr>
            <p:cNvPr id="17436" name="Text Box 47"/>
            <p:cNvSpPr txBox="1">
              <a:spLocks noChangeArrowheads="1"/>
            </p:cNvSpPr>
            <p:nvPr/>
          </p:nvSpPr>
          <p:spPr bwMode="auto">
            <a:xfrm>
              <a:off x="2789" y="2052"/>
              <a:ext cx="2032" cy="105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PhoneBook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String[] name;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int[] phone;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PhoneBook book = new PhoneBook();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book.name = new String[100];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book.phone = new int[100];</a:t>
              </a:r>
            </a:p>
          </p:txBody>
        </p:sp>
        <p:sp>
          <p:nvSpPr>
            <p:cNvPr id="17437" name="Text Box 48"/>
            <p:cNvSpPr txBox="1">
              <a:spLocks noChangeArrowheads="1"/>
            </p:cNvSpPr>
            <p:nvPr/>
          </p:nvSpPr>
          <p:spPr bwMode="auto">
            <a:xfrm>
              <a:off x="3661" y="3735"/>
              <a:ext cx="31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Maier</a:t>
              </a:r>
            </a:p>
          </p:txBody>
        </p:sp>
        <p:sp>
          <p:nvSpPr>
            <p:cNvPr id="17438" name="Rectangle 49"/>
            <p:cNvSpPr>
              <a:spLocks noChangeArrowheads="1"/>
            </p:cNvSpPr>
            <p:nvPr/>
          </p:nvSpPr>
          <p:spPr bwMode="auto">
            <a:xfrm>
              <a:off x="3669" y="3752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39" name="Rectangle 50"/>
            <p:cNvSpPr>
              <a:spLocks noChangeArrowheads="1"/>
            </p:cNvSpPr>
            <p:nvPr/>
          </p:nvSpPr>
          <p:spPr bwMode="auto">
            <a:xfrm>
              <a:off x="4317" y="3752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0" name="Text Box 51"/>
            <p:cNvSpPr txBox="1">
              <a:spLocks noChangeArrowheads="1"/>
            </p:cNvSpPr>
            <p:nvPr/>
          </p:nvSpPr>
          <p:spPr bwMode="auto">
            <a:xfrm>
              <a:off x="4311" y="3735"/>
              <a:ext cx="42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8768878</a:t>
              </a:r>
            </a:p>
          </p:txBody>
        </p:sp>
        <p:sp>
          <p:nvSpPr>
            <p:cNvPr id="17441" name="Rectangle 52"/>
            <p:cNvSpPr>
              <a:spLocks noChangeArrowheads="1"/>
            </p:cNvSpPr>
            <p:nvPr/>
          </p:nvSpPr>
          <p:spPr bwMode="auto">
            <a:xfrm>
              <a:off x="3075" y="3430"/>
              <a:ext cx="412" cy="138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2" name="Rectangle 53"/>
            <p:cNvSpPr>
              <a:spLocks noChangeArrowheads="1"/>
            </p:cNvSpPr>
            <p:nvPr/>
          </p:nvSpPr>
          <p:spPr bwMode="auto">
            <a:xfrm>
              <a:off x="3075" y="3568"/>
              <a:ext cx="412" cy="138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3" name="Rectangle 57"/>
            <p:cNvSpPr>
              <a:spLocks noChangeArrowheads="1"/>
            </p:cNvSpPr>
            <p:nvPr/>
          </p:nvSpPr>
          <p:spPr bwMode="auto">
            <a:xfrm>
              <a:off x="3669" y="3870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4" name="Rectangle 58"/>
            <p:cNvSpPr>
              <a:spLocks noChangeArrowheads="1"/>
            </p:cNvSpPr>
            <p:nvPr/>
          </p:nvSpPr>
          <p:spPr bwMode="auto">
            <a:xfrm>
              <a:off x="4317" y="3870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5" name="Rectangle 60"/>
            <p:cNvSpPr>
              <a:spLocks noChangeArrowheads="1"/>
            </p:cNvSpPr>
            <p:nvPr/>
          </p:nvSpPr>
          <p:spPr bwMode="auto">
            <a:xfrm>
              <a:off x="3669" y="3988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6" name="Rectangle 61"/>
            <p:cNvSpPr>
              <a:spLocks noChangeArrowheads="1"/>
            </p:cNvSpPr>
            <p:nvPr/>
          </p:nvSpPr>
          <p:spPr bwMode="auto">
            <a:xfrm>
              <a:off x="4317" y="3988"/>
              <a:ext cx="576" cy="11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7" name="Rectangle 63"/>
            <p:cNvSpPr>
              <a:spLocks noChangeArrowheads="1"/>
            </p:cNvSpPr>
            <p:nvPr/>
          </p:nvSpPr>
          <p:spPr bwMode="auto">
            <a:xfrm>
              <a:off x="2797" y="3430"/>
              <a:ext cx="144" cy="13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7448" name="Line 64"/>
            <p:cNvSpPr>
              <a:spLocks noChangeShapeType="1"/>
            </p:cNvSpPr>
            <p:nvPr/>
          </p:nvSpPr>
          <p:spPr bwMode="auto">
            <a:xfrm>
              <a:off x="2879" y="3498"/>
              <a:ext cx="1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49" name="Text Box 65"/>
            <p:cNvSpPr txBox="1">
              <a:spLocks noChangeArrowheads="1"/>
            </p:cNvSpPr>
            <p:nvPr/>
          </p:nvSpPr>
          <p:spPr bwMode="auto">
            <a:xfrm>
              <a:off x="2725" y="3286"/>
              <a:ext cx="29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book</a:t>
              </a:r>
            </a:p>
          </p:txBody>
        </p:sp>
        <p:sp>
          <p:nvSpPr>
            <p:cNvPr id="17450" name="Line 66"/>
            <p:cNvSpPr>
              <a:spLocks noChangeShapeType="1"/>
            </p:cNvSpPr>
            <p:nvPr/>
          </p:nvSpPr>
          <p:spPr bwMode="auto">
            <a:xfrm>
              <a:off x="3444" y="3636"/>
              <a:ext cx="112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51" name="Line 67"/>
            <p:cNvSpPr>
              <a:spLocks noChangeShapeType="1"/>
            </p:cNvSpPr>
            <p:nvPr/>
          </p:nvSpPr>
          <p:spPr bwMode="auto">
            <a:xfrm>
              <a:off x="3928" y="3498"/>
              <a:ext cx="0" cy="25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52" name="Line 68"/>
            <p:cNvSpPr>
              <a:spLocks noChangeShapeType="1"/>
            </p:cNvSpPr>
            <p:nvPr/>
          </p:nvSpPr>
          <p:spPr bwMode="auto">
            <a:xfrm>
              <a:off x="3444" y="3498"/>
              <a:ext cx="48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53" name="Line 69"/>
            <p:cNvSpPr>
              <a:spLocks noChangeShapeType="1"/>
            </p:cNvSpPr>
            <p:nvPr/>
          </p:nvSpPr>
          <p:spPr bwMode="auto">
            <a:xfrm>
              <a:off x="4574" y="3636"/>
              <a:ext cx="0" cy="11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454" name="Text Box 70"/>
            <p:cNvSpPr txBox="1">
              <a:spLocks noChangeArrowheads="1"/>
            </p:cNvSpPr>
            <p:nvPr/>
          </p:nvSpPr>
          <p:spPr bwMode="auto">
            <a:xfrm>
              <a:off x="3058" y="3423"/>
              <a:ext cx="31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name</a:t>
              </a:r>
            </a:p>
          </p:txBody>
        </p:sp>
        <p:sp>
          <p:nvSpPr>
            <p:cNvPr id="17455" name="Text Box 71"/>
            <p:cNvSpPr txBox="1">
              <a:spLocks noChangeArrowheads="1"/>
            </p:cNvSpPr>
            <p:nvPr/>
          </p:nvSpPr>
          <p:spPr bwMode="auto">
            <a:xfrm>
              <a:off x="3062" y="3555"/>
              <a:ext cx="33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"/>
                </a:rPr>
                <a:t>phone</a:t>
              </a:r>
            </a:p>
          </p:txBody>
        </p:sp>
      </p:grpSp>
      <p:sp>
        <p:nvSpPr>
          <p:cNvPr id="216139" name="Text Box 75"/>
          <p:cNvSpPr txBox="1">
            <a:spLocks noChangeArrowheads="1"/>
          </p:cNvSpPr>
          <p:nvPr/>
        </p:nvSpPr>
        <p:spPr bwMode="auto">
          <a:xfrm>
            <a:off x="698500" y="6386513"/>
            <a:ext cx="3714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Diese Lösung ist aus logischer Sicht besser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1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45C2BE-7B40-4BA6-B76F-13AF11EBF04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8435" name="Rectangle 7"/>
          <p:cNvSpPr>
            <a:spLocks noChangeArrowheads="1"/>
          </p:cNvSpPr>
          <p:nvPr/>
        </p:nvSpPr>
        <p:spPr bwMode="auto">
          <a:xfrm>
            <a:off x="723900" y="1271588"/>
            <a:ext cx="5318125" cy="8382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881063" y="5002213"/>
            <a:ext cx="5160962" cy="131762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885825" y="2932113"/>
            <a:ext cx="5156200" cy="2014537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Implementierung</a:t>
            </a:r>
          </a:p>
        </p:txBody>
      </p:sp>
      <p:sp>
        <p:nvSpPr>
          <p:cNvPr id="18439" name="Text Box 4"/>
          <p:cNvSpPr txBox="1">
            <a:spLocks noChangeArrowheads="1"/>
          </p:cNvSpPr>
          <p:nvPr/>
        </p:nvSpPr>
        <p:spPr bwMode="auto">
          <a:xfrm>
            <a:off x="692150" y="1241425"/>
            <a:ext cx="4962525" cy="505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Person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String name;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 phone;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de-AT" altLang="en-US" sz="1400">
                <a:latin typeface="Ar"/>
              </a:rPr>
              <a:t>class </a:t>
            </a:r>
            <a:r>
              <a:rPr lang="de-AT" altLang="en-US" sz="1400" b="1">
                <a:latin typeface="Ar"/>
              </a:rPr>
              <a:t>PhoneBookSample</a:t>
            </a:r>
            <a:r>
              <a:rPr lang="de-AT" altLang="en-US" sz="1400">
                <a:latin typeface="Ar"/>
              </a:rPr>
              <a:t>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AT" altLang="en-US" sz="1400">
                <a:latin typeface="Ar"/>
              </a:rPr>
              <a:t>	static Person[] book = new Person[1000];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static int nEntries = 0;  // current number of entries in book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de-AT" altLang="en-US" sz="1400">
                <a:latin typeface="Ar"/>
              </a:rPr>
              <a:t>	static void </a:t>
            </a:r>
            <a:r>
              <a:rPr lang="de-AT" altLang="en-US" sz="1400" b="1">
                <a:latin typeface="Ar"/>
              </a:rPr>
              <a:t>enter</a:t>
            </a:r>
            <a:r>
              <a:rPr lang="de-AT" altLang="en-US" sz="1400">
                <a:latin typeface="Ar"/>
              </a:rPr>
              <a:t> (String name, int phone)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if (nEntries &gt;= book.length)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	Out.println("--- phone book full");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} else {</a:t>
            </a:r>
            <a:br>
              <a:rPr lang="de-AT" altLang="en-US" sz="1400">
                <a:latin typeface="Ar"/>
              </a:rPr>
            </a:br>
            <a:r>
              <a:rPr lang="de-AT" altLang="en-US" sz="1400">
                <a:latin typeface="Ar"/>
              </a:rPr>
              <a:t>			Person p = new Person();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	p.name = name; p.phone = phone;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	book[nEntries] = p;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	nEntries++;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}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de-AT" altLang="en-US" sz="1400">
                <a:latin typeface="Ar"/>
              </a:rPr>
              <a:t>	static int </a:t>
            </a:r>
            <a:r>
              <a:rPr lang="de-AT" altLang="en-US" sz="1400" b="1">
                <a:latin typeface="Ar"/>
              </a:rPr>
              <a:t>lookup</a:t>
            </a:r>
            <a:r>
              <a:rPr lang="de-AT" altLang="en-US" sz="1400">
                <a:latin typeface="Ar"/>
              </a:rPr>
              <a:t> (String name)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int i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while (i &lt; nEntries &amp;&amp; !name.equals(book[i].name)) i++;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// i &gt;= nEntries || name.equals(book[i].name)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	if (i &lt; nEntries) return book[i].phone; else return -1;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}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659688" y="2597150"/>
            <a:ext cx="5683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Maier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7696200" y="2636838"/>
            <a:ext cx="495300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8191500" y="2636838"/>
            <a:ext cx="676275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8154988" y="2597150"/>
            <a:ext cx="7794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8768878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7067550" y="2630488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7067550" y="2849563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7067550" y="3068638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067550" y="3287713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7337425" y="2741613"/>
            <a:ext cx="355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49" name="Line 19"/>
          <p:cNvSpPr>
            <a:spLocks noChangeShapeType="1"/>
          </p:cNvSpPr>
          <p:nvPr/>
        </p:nvSpPr>
        <p:spPr bwMode="auto">
          <a:xfrm>
            <a:off x="7337425" y="2957513"/>
            <a:ext cx="355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50" name="Line 22"/>
          <p:cNvSpPr>
            <a:spLocks noChangeShapeType="1"/>
          </p:cNvSpPr>
          <p:nvPr/>
        </p:nvSpPr>
        <p:spPr bwMode="auto">
          <a:xfrm>
            <a:off x="7337425" y="3394658"/>
            <a:ext cx="3556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51" name="Rectangle 23"/>
          <p:cNvSpPr>
            <a:spLocks noChangeArrowheads="1"/>
          </p:cNvSpPr>
          <p:nvPr/>
        </p:nvSpPr>
        <p:spPr bwMode="auto">
          <a:xfrm>
            <a:off x="6411913" y="2630488"/>
            <a:ext cx="2286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2" name="Line 24"/>
          <p:cNvSpPr>
            <a:spLocks noChangeShapeType="1"/>
          </p:cNvSpPr>
          <p:nvPr/>
        </p:nvSpPr>
        <p:spPr bwMode="auto">
          <a:xfrm>
            <a:off x="6542088" y="2738438"/>
            <a:ext cx="3968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53" name="Text Box 25"/>
          <p:cNvSpPr txBox="1">
            <a:spLocks noChangeArrowheads="1"/>
          </p:cNvSpPr>
          <p:nvPr/>
        </p:nvSpPr>
        <p:spPr bwMode="auto">
          <a:xfrm>
            <a:off x="6372225" y="2384425"/>
            <a:ext cx="5159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book</a:t>
            </a: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7696200" y="2865438"/>
            <a:ext cx="495300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5" name="Rectangle 28"/>
          <p:cNvSpPr>
            <a:spLocks noChangeArrowheads="1"/>
          </p:cNvSpPr>
          <p:nvPr/>
        </p:nvSpPr>
        <p:spPr bwMode="auto">
          <a:xfrm>
            <a:off x="8191500" y="2865438"/>
            <a:ext cx="676275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6" name="Rectangle 30"/>
          <p:cNvSpPr>
            <a:spLocks noChangeArrowheads="1"/>
          </p:cNvSpPr>
          <p:nvPr/>
        </p:nvSpPr>
        <p:spPr bwMode="auto">
          <a:xfrm>
            <a:off x="7696200" y="3094038"/>
            <a:ext cx="495300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7" name="Rectangle 31"/>
          <p:cNvSpPr>
            <a:spLocks noChangeArrowheads="1"/>
          </p:cNvSpPr>
          <p:nvPr/>
        </p:nvSpPr>
        <p:spPr bwMode="auto">
          <a:xfrm>
            <a:off x="8191500" y="3094038"/>
            <a:ext cx="676275" cy="1857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8" name="Text Box 32"/>
          <p:cNvSpPr txBox="1">
            <a:spLocks noChangeArrowheads="1"/>
          </p:cNvSpPr>
          <p:nvPr/>
        </p:nvSpPr>
        <p:spPr bwMode="auto">
          <a:xfrm>
            <a:off x="6965950" y="2654300"/>
            <a:ext cx="857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0</a:t>
            </a:r>
          </a:p>
        </p:txBody>
      </p:sp>
      <p:sp>
        <p:nvSpPr>
          <p:cNvPr id="18459" name="Text Box 33"/>
          <p:cNvSpPr txBox="1">
            <a:spLocks noChangeArrowheads="1"/>
          </p:cNvSpPr>
          <p:nvPr/>
        </p:nvSpPr>
        <p:spPr bwMode="auto">
          <a:xfrm>
            <a:off x="6958013" y="2882900"/>
            <a:ext cx="85725" cy="1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1</a:t>
            </a:r>
          </a:p>
        </p:txBody>
      </p:sp>
      <p:sp>
        <p:nvSpPr>
          <p:cNvPr id="18460" name="Text Box 34"/>
          <p:cNvSpPr txBox="1">
            <a:spLocks noChangeArrowheads="1"/>
          </p:cNvSpPr>
          <p:nvPr/>
        </p:nvSpPr>
        <p:spPr bwMode="auto">
          <a:xfrm>
            <a:off x="6958013" y="3092450"/>
            <a:ext cx="85725" cy="1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2</a:t>
            </a:r>
          </a:p>
        </p:txBody>
      </p:sp>
      <p:sp>
        <p:nvSpPr>
          <p:cNvPr id="18461" name="Text Box 35"/>
          <p:cNvSpPr txBox="1">
            <a:spLocks noChangeArrowheads="1"/>
          </p:cNvSpPr>
          <p:nvPr/>
        </p:nvSpPr>
        <p:spPr bwMode="auto">
          <a:xfrm>
            <a:off x="6958013" y="3302000"/>
            <a:ext cx="85725" cy="1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3</a:t>
            </a:r>
          </a:p>
        </p:txBody>
      </p:sp>
      <p:sp>
        <p:nvSpPr>
          <p:cNvPr id="18462" name="Text Box 36"/>
          <p:cNvSpPr txBox="1">
            <a:spLocks noChangeArrowheads="1"/>
          </p:cNvSpPr>
          <p:nvPr/>
        </p:nvSpPr>
        <p:spPr bwMode="auto">
          <a:xfrm>
            <a:off x="6946900" y="4153684"/>
            <a:ext cx="10080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"/>
              </a:rPr>
              <a:t>nEntries = 3</a:t>
            </a:r>
          </a:p>
        </p:txBody>
      </p:sp>
      <p:sp>
        <p:nvSpPr>
          <p:cNvPr id="18463" name="Line 37"/>
          <p:cNvSpPr>
            <a:spLocks noChangeShapeType="1"/>
          </p:cNvSpPr>
          <p:nvPr/>
        </p:nvSpPr>
        <p:spPr bwMode="auto">
          <a:xfrm>
            <a:off x="7362825" y="3400425"/>
            <a:ext cx="1619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64" name="Line 38"/>
          <p:cNvSpPr>
            <a:spLocks noChangeShapeType="1"/>
          </p:cNvSpPr>
          <p:nvPr/>
        </p:nvSpPr>
        <p:spPr bwMode="auto">
          <a:xfrm>
            <a:off x="7524750" y="3343275"/>
            <a:ext cx="0" cy="1047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" name="Group 1"/>
          <p:cNvGrpSpPr/>
          <p:nvPr/>
        </p:nvGrpSpPr>
        <p:grpSpPr>
          <a:xfrm>
            <a:off x="7659688" y="3271847"/>
            <a:ext cx="1208087" cy="276999"/>
            <a:chOff x="7659688" y="3271847"/>
            <a:chExt cx="1208087" cy="276999"/>
          </a:xfrm>
        </p:grpSpPr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7696200" y="3315495"/>
              <a:ext cx="495300" cy="185737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8191500" y="3315495"/>
              <a:ext cx="676275" cy="185737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7659688" y="3271847"/>
              <a:ext cx="5677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 smtClean="0">
                  <a:solidFill>
                    <a:srgbClr val="FF0000"/>
                  </a:solidFill>
                  <a:latin typeface="Ar"/>
                </a:rPr>
                <a:t>name</a:t>
              </a:r>
              <a:endParaRPr lang="de-AT" altLang="en-US" sz="1200" i="1">
                <a:solidFill>
                  <a:srgbClr val="FF0000"/>
                </a:solidFill>
                <a:latin typeface="Ar"/>
              </a:endParaRPr>
            </a:p>
          </p:txBody>
        </p:sp>
        <p:sp>
          <p:nvSpPr>
            <p:cNvPr id="36" name="Text Box 11"/>
            <p:cNvSpPr txBox="1">
              <a:spLocks noChangeArrowheads="1"/>
            </p:cNvSpPr>
            <p:nvPr/>
          </p:nvSpPr>
          <p:spPr bwMode="auto">
            <a:xfrm>
              <a:off x="8154988" y="3271847"/>
              <a:ext cx="60946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i="1" smtClean="0">
                  <a:solidFill>
                    <a:srgbClr val="FF0000"/>
                  </a:solidFill>
                  <a:latin typeface="Ar"/>
                </a:rPr>
                <a:t>phone</a:t>
              </a:r>
              <a:endParaRPr lang="de-AT" altLang="en-US" sz="1200" i="1">
                <a:solidFill>
                  <a:srgbClr val="FF0000"/>
                </a:solidFill>
                <a:latin typeface="Ar"/>
              </a:endParaRPr>
            </a:p>
          </p:txBody>
        </p:sp>
      </p:grp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7067550" y="3506788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8" name="Text Box 35"/>
          <p:cNvSpPr txBox="1">
            <a:spLocks noChangeArrowheads="1"/>
          </p:cNvSpPr>
          <p:nvPr/>
        </p:nvSpPr>
        <p:spPr bwMode="auto">
          <a:xfrm>
            <a:off x="6899606" y="3521075"/>
            <a:ext cx="12984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"/>
              </a:rPr>
              <a:t>...</a:t>
            </a:r>
            <a:endParaRPr lang="de-AT" altLang="en-US" sz="1200">
              <a:latin typeface="Ar"/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7362825" y="3619500"/>
            <a:ext cx="1619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7524750" y="3562350"/>
            <a:ext cx="0" cy="1047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5" name="Group 4"/>
          <p:cNvGrpSpPr/>
          <p:nvPr/>
        </p:nvGrpSpPr>
        <p:grpSpPr>
          <a:xfrm>
            <a:off x="7673954" y="4199632"/>
            <a:ext cx="269626" cy="450958"/>
            <a:chOff x="7673954" y="3993266"/>
            <a:chExt cx="269626" cy="450958"/>
          </a:xfrm>
        </p:grpSpPr>
        <p:cxnSp>
          <p:nvCxnSpPr>
            <p:cNvPr id="4" name="Straight Connector 3"/>
            <p:cNvCxnSpPr/>
            <p:nvPr/>
          </p:nvCxnSpPr>
          <p:spPr bwMode="auto">
            <a:xfrm flipV="1">
              <a:off x="7758896" y="3993266"/>
              <a:ext cx="127322" cy="169762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 Box 36"/>
            <p:cNvSpPr txBox="1">
              <a:spLocks noChangeArrowheads="1"/>
            </p:cNvSpPr>
            <p:nvPr/>
          </p:nvSpPr>
          <p:spPr bwMode="auto">
            <a:xfrm>
              <a:off x="7673954" y="416722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>
                  <a:solidFill>
                    <a:srgbClr val="FF0000"/>
                  </a:solidFill>
                  <a:latin typeface="Ar"/>
                </a:rPr>
                <a:t>4</a:t>
              </a:r>
              <a:endParaRPr lang="de-AT" altLang="en-US" sz="1200">
                <a:solidFill>
                  <a:srgbClr val="FF0000"/>
                </a:solidFill>
                <a:latin typeface="Ar"/>
              </a:endParaRPr>
            </a:p>
          </p:txBody>
        </p:sp>
      </p:grpSp>
      <p:sp>
        <p:nvSpPr>
          <p:cNvPr id="46" name="Line 19"/>
          <p:cNvSpPr>
            <a:spLocks noChangeShapeType="1"/>
          </p:cNvSpPr>
          <p:nvPr/>
        </p:nvSpPr>
        <p:spPr bwMode="auto">
          <a:xfrm>
            <a:off x="7337425" y="3185319"/>
            <a:ext cx="355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7067550" y="3725862"/>
            <a:ext cx="381000" cy="2190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6785984" y="3740149"/>
            <a:ext cx="25487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"/>
              </a:rPr>
              <a:t>999</a:t>
            </a:r>
            <a:endParaRPr lang="de-AT" altLang="en-US" sz="1200">
              <a:latin typeface="Ar"/>
            </a:endParaRPr>
          </a:p>
        </p:txBody>
      </p:sp>
      <p:sp>
        <p:nvSpPr>
          <p:cNvPr id="49" name="Line 37"/>
          <p:cNvSpPr>
            <a:spLocks noChangeShapeType="1"/>
          </p:cNvSpPr>
          <p:nvPr/>
        </p:nvSpPr>
        <p:spPr bwMode="auto">
          <a:xfrm>
            <a:off x="7362825" y="3838574"/>
            <a:ext cx="1619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0" name="Line 38"/>
          <p:cNvSpPr>
            <a:spLocks noChangeShapeType="1"/>
          </p:cNvSpPr>
          <p:nvPr/>
        </p:nvSpPr>
        <p:spPr bwMode="auto">
          <a:xfrm>
            <a:off x="7524750" y="3781424"/>
            <a:ext cx="0" cy="1047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1176338" y="1558925"/>
            <a:ext cx="3989387" cy="45370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99A1C0-622C-4D8A-AC65-F4ABC661867D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Implementierung (Fortsetzung)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96950" y="1169988"/>
            <a:ext cx="4177682" cy="53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...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public static void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main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 (String[] arg)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//----- read the phone book from a file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In.open("phonebook.txt");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String name = In.readWord();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while (In.done())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int phone = In.readInt();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enter(name, phone);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name = In.readWord();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}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In.close();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//----- search in the phone book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Out.print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("Name: "); name = In.readWord(); </a:t>
            </a:r>
            <a:endParaRPr kumimoji="0" lang="de-AT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while (In.done) {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int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phone = lookup(name);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if (phone &gt;= 0)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	Out.println("phone number = " + phone);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} else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	Out.println(name + " unknown");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	Out.print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("Name: "); name = In.readWord();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	}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  <a:tab pos="7651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"/>
                <a:ea typeface="+mn-ea"/>
                <a:cs typeface="+mn-cs"/>
              </a:rPr>
              <a:t>} // end PhoneBookSample</a:t>
            </a:r>
          </a:p>
        </p:txBody>
      </p:sp>
    </p:spTree>
    <p:extLst>
      <p:ext uri="{BB962C8B-B14F-4D97-AF65-F5344CB8AC3E}">
        <p14:creationId xmlns:p14="http://schemas.microsoft.com/office/powerpoint/2010/main" val="18259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988</Words>
  <Application>Microsoft Office PowerPoint</Application>
  <PresentationFormat>On-screen Show (4:3)</PresentationFormat>
  <Paragraphs>486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</vt:lpstr>
      <vt:lpstr>Arial</vt:lpstr>
      <vt:lpstr>Symbol</vt:lpstr>
      <vt:lpstr>Times New Roman</vt:lpstr>
      <vt:lpstr>Standarddesign</vt:lpstr>
      <vt:lpstr>PowerPoint Presentation</vt:lpstr>
      <vt:lpstr>Motivation</vt:lpstr>
      <vt:lpstr>Datentyp Klasse</vt:lpstr>
      <vt:lpstr>Objekte</vt:lpstr>
      <vt:lpstr>Zuweisungen</vt:lpstr>
      <vt:lpstr>Vergleiche</vt:lpstr>
      <vt:lpstr>Initialisieren von Feldern</vt:lpstr>
      <vt:lpstr>Wo werden Klassen deklariert</vt:lpstr>
      <vt:lpstr>PowerPoint Presentation</vt:lpstr>
      <vt:lpstr>Beispiel: Verknüpfung von Objekten</vt:lpstr>
      <vt:lpstr>Beispiel: Polygone</vt:lpstr>
      <vt:lpstr>Methoden mit mehreren Rückgabewerten</vt:lpstr>
      <vt:lpstr>PowerPoint Presentation</vt:lpstr>
      <vt:lpstr>Klassen versus Arrays</vt:lpstr>
      <vt:lpstr>Kombination von Klassen mit Arrays</vt:lpstr>
      <vt:lpstr>Implementierung</vt:lpstr>
      <vt:lpstr>Implementierung (Fortsetzung)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359</cp:revision>
  <cp:lastPrinted>2001-09-21T08:42:52Z</cp:lastPrinted>
  <dcterms:created xsi:type="dcterms:W3CDTF">2000-03-12T09:29:13Z</dcterms:created>
  <dcterms:modified xsi:type="dcterms:W3CDTF">2023-11-13T06:45:16Z</dcterms:modified>
</cp:coreProperties>
</file>