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341" r:id="rId2"/>
    <p:sldId id="290" r:id="rId3"/>
    <p:sldId id="351" r:id="rId4"/>
    <p:sldId id="310" r:id="rId5"/>
    <p:sldId id="294" r:id="rId6"/>
    <p:sldId id="317" r:id="rId7"/>
    <p:sldId id="342" r:id="rId8"/>
    <p:sldId id="295" r:id="rId9"/>
    <p:sldId id="314" r:id="rId10"/>
    <p:sldId id="343" r:id="rId11"/>
    <p:sldId id="316" r:id="rId12"/>
    <p:sldId id="297" r:id="rId13"/>
    <p:sldId id="352" r:id="rId14"/>
    <p:sldId id="344" r:id="rId15"/>
    <p:sldId id="298" r:id="rId16"/>
    <p:sldId id="299" r:id="rId17"/>
    <p:sldId id="353" r:id="rId18"/>
    <p:sldId id="318" r:id="rId19"/>
    <p:sldId id="296" r:id="rId20"/>
    <p:sldId id="345" r:id="rId21"/>
    <p:sldId id="302" r:id="rId22"/>
    <p:sldId id="303" r:id="rId23"/>
    <p:sldId id="305" r:id="rId24"/>
    <p:sldId id="319" r:id="rId25"/>
    <p:sldId id="320" r:id="rId26"/>
    <p:sldId id="306" r:id="rId27"/>
    <p:sldId id="322" r:id="rId28"/>
    <p:sldId id="321" r:id="rId29"/>
    <p:sldId id="346" r:id="rId30"/>
    <p:sldId id="307" r:id="rId31"/>
    <p:sldId id="323" r:id="rId32"/>
    <p:sldId id="354" r:id="rId33"/>
    <p:sldId id="324" r:id="rId34"/>
    <p:sldId id="355" r:id="rId35"/>
    <p:sldId id="326" r:id="rId36"/>
    <p:sldId id="327" r:id="rId37"/>
    <p:sldId id="328" r:id="rId38"/>
    <p:sldId id="347" r:id="rId39"/>
    <p:sldId id="359" r:id="rId40"/>
    <p:sldId id="330" r:id="rId41"/>
    <p:sldId id="331" r:id="rId42"/>
    <p:sldId id="348" r:id="rId43"/>
    <p:sldId id="332" r:id="rId44"/>
    <p:sldId id="356" r:id="rId45"/>
    <p:sldId id="334" r:id="rId46"/>
    <p:sldId id="349" r:id="rId47"/>
    <p:sldId id="358" r:id="rId48"/>
    <p:sldId id="336" r:id="rId49"/>
    <p:sldId id="337" r:id="rId50"/>
  </p:sldIdLst>
  <p:sldSz cx="9144000" cy="6858000" type="screen4x3"/>
  <p:notesSz cx="6819900" cy="99187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4">
          <p15:clr>
            <a:srgbClr val="A4A3A4"/>
          </p15:clr>
        </p15:guide>
        <p15:guide id="2" pos="214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  <a:srgbClr val="FFFF99"/>
    <a:srgbClr val="99FFCC"/>
    <a:srgbClr val="FF9999"/>
    <a:srgbClr val="FFFFCC"/>
    <a:srgbClr val="FF5050"/>
    <a:srgbClr val="DDDDDD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81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744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  <p:sld r:id="rId29" collapse="1"/>
      <p:sld r:id="rId30" collapse="1"/>
      <p:sld r:id="rId31" collapse="1"/>
      <p:sld r:id="rId32" collapse="1"/>
      <p:sld r:id="rId33" collapse="1"/>
      <p:sld r:id="rId34" collapse="1"/>
      <p:sld r:id="rId35" collapse="1"/>
      <p:sld r:id="rId36" collapse="1"/>
      <p:sld r:id="rId37" collapse="1"/>
      <p:sld r:id="rId38" collapse="1"/>
      <p:sld r:id="rId39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-1854" y="-84"/>
      </p:cViewPr>
      <p:guideLst>
        <p:guide orient="horz" pos="3124"/>
        <p:guide pos="214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_rels/viewProps.xml.rels><?xml version="1.0" encoding="UTF-8" standalone="yes"?>
<Relationships xmlns="http://schemas.openxmlformats.org/package/2006/relationships"><Relationship Id="rId13" Type="http://schemas.openxmlformats.org/officeDocument/2006/relationships/slide" Target="slides/slide17.xml"/><Relationship Id="rId18" Type="http://schemas.openxmlformats.org/officeDocument/2006/relationships/slide" Target="slides/slide23.xml"/><Relationship Id="rId26" Type="http://schemas.openxmlformats.org/officeDocument/2006/relationships/slide" Target="slides/slide33.xml"/><Relationship Id="rId39" Type="http://schemas.openxmlformats.org/officeDocument/2006/relationships/slide" Target="slides/slide49.xml"/><Relationship Id="rId21" Type="http://schemas.openxmlformats.org/officeDocument/2006/relationships/slide" Target="slides/slide26.xml"/><Relationship Id="rId34" Type="http://schemas.openxmlformats.org/officeDocument/2006/relationships/slide" Target="slides/slide43.xml"/><Relationship Id="rId7" Type="http://schemas.openxmlformats.org/officeDocument/2006/relationships/slide" Target="slides/slide9.xml"/><Relationship Id="rId12" Type="http://schemas.openxmlformats.org/officeDocument/2006/relationships/slide" Target="slides/slide16.xml"/><Relationship Id="rId17" Type="http://schemas.openxmlformats.org/officeDocument/2006/relationships/slide" Target="slides/slide22.xml"/><Relationship Id="rId25" Type="http://schemas.openxmlformats.org/officeDocument/2006/relationships/slide" Target="slides/slide31.xml"/><Relationship Id="rId33" Type="http://schemas.openxmlformats.org/officeDocument/2006/relationships/slide" Target="slides/slide41.xml"/><Relationship Id="rId38" Type="http://schemas.openxmlformats.org/officeDocument/2006/relationships/slide" Target="slides/slide48.xml"/><Relationship Id="rId2" Type="http://schemas.openxmlformats.org/officeDocument/2006/relationships/slide" Target="slides/slide3.xml"/><Relationship Id="rId16" Type="http://schemas.openxmlformats.org/officeDocument/2006/relationships/slide" Target="slides/slide21.xml"/><Relationship Id="rId20" Type="http://schemas.openxmlformats.org/officeDocument/2006/relationships/slide" Target="slides/slide25.xml"/><Relationship Id="rId29" Type="http://schemas.openxmlformats.org/officeDocument/2006/relationships/slide" Target="slides/slide36.xml"/><Relationship Id="rId1" Type="http://schemas.openxmlformats.org/officeDocument/2006/relationships/slide" Target="slides/slide2.xml"/><Relationship Id="rId6" Type="http://schemas.openxmlformats.org/officeDocument/2006/relationships/slide" Target="slides/slide8.xml"/><Relationship Id="rId11" Type="http://schemas.openxmlformats.org/officeDocument/2006/relationships/slide" Target="slides/slide15.xml"/><Relationship Id="rId24" Type="http://schemas.openxmlformats.org/officeDocument/2006/relationships/slide" Target="slides/slide30.xml"/><Relationship Id="rId32" Type="http://schemas.openxmlformats.org/officeDocument/2006/relationships/slide" Target="slides/slide40.xml"/><Relationship Id="rId37" Type="http://schemas.openxmlformats.org/officeDocument/2006/relationships/slide" Target="slides/slide47.xml"/><Relationship Id="rId5" Type="http://schemas.openxmlformats.org/officeDocument/2006/relationships/slide" Target="slides/slide6.xml"/><Relationship Id="rId15" Type="http://schemas.openxmlformats.org/officeDocument/2006/relationships/slide" Target="slides/slide19.xml"/><Relationship Id="rId23" Type="http://schemas.openxmlformats.org/officeDocument/2006/relationships/slide" Target="slides/slide28.xml"/><Relationship Id="rId28" Type="http://schemas.openxmlformats.org/officeDocument/2006/relationships/slide" Target="slides/slide35.xml"/><Relationship Id="rId36" Type="http://schemas.openxmlformats.org/officeDocument/2006/relationships/slide" Target="slides/slide45.xml"/><Relationship Id="rId10" Type="http://schemas.openxmlformats.org/officeDocument/2006/relationships/slide" Target="slides/slide13.xml"/><Relationship Id="rId19" Type="http://schemas.openxmlformats.org/officeDocument/2006/relationships/slide" Target="slides/slide24.xml"/><Relationship Id="rId31" Type="http://schemas.openxmlformats.org/officeDocument/2006/relationships/slide" Target="slides/slide39.xml"/><Relationship Id="rId4" Type="http://schemas.openxmlformats.org/officeDocument/2006/relationships/slide" Target="slides/slide5.xml"/><Relationship Id="rId9" Type="http://schemas.openxmlformats.org/officeDocument/2006/relationships/slide" Target="slides/slide12.xml"/><Relationship Id="rId14" Type="http://schemas.openxmlformats.org/officeDocument/2006/relationships/slide" Target="slides/slide18.xml"/><Relationship Id="rId22" Type="http://schemas.openxmlformats.org/officeDocument/2006/relationships/slide" Target="slides/slide27.xml"/><Relationship Id="rId27" Type="http://schemas.openxmlformats.org/officeDocument/2006/relationships/slide" Target="slides/slide34.xml"/><Relationship Id="rId30" Type="http://schemas.openxmlformats.org/officeDocument/2006/relationships/slide" Target="slides/slide37.xml"/><Relationship Id="rId35" Type="http://schemas.openxmlformats.org/officeDocument/2006/relationships/slide" Target="slides/slide44.xml"/><Relationship Id="rId8" Type="http://schemas.openxmlformats.org/officeDocument/2006/relationships/slide" Target="slides/slide11.xml"/><Relationship Id="rId3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2588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6513" y="0"/>
            <a:ext cx="3000375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038"/>
            <a:ext cx="2922588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Überblick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6513" y="9444038"/>
            <a:ext cx="30003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3A08EA3-83F4-47A6-AF34-E73F01418B80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2588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6513" y="0"/>
            <a:ext cx="3000375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66788" y="766763"/>
            <a:ext cx="4914900" cy="36877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2338" y="4683125"/>
            <a:ext cx="5000625" cy="445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22588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Überblick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6513" y="9444038"/>
            <a:ext cx="30003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BADA68E-33E3-454F-829E-C4666DD31E43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1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364448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2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832807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3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28871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4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118048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60162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6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201625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7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38193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8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69192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9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891331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10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075223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11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7307585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12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5999849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Überblick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BADA68E-33E3-454F-829E-C4666DD31E43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60202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14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5043155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15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48684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16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7779467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Überblick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BADA68E-33E3-454F-829E-C4666DD31E43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7836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18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8804985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19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863159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20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132082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21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6937091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22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7139579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23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1823553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24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5791003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25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847113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26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7696565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27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5457366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28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1291092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29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386458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30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576378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31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898305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32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7281825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33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499872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Überblick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BADA68E-33E3-454F-829E-C4666DD31E43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814470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35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63697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36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306346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37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3733814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38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8713833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Überblick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BADA68E-33E3-454F-829E-C4666DD31E43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41707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40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9368736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41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17089378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42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80299547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43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3413499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Überblick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BADA68E-33E3-454F-829E-C4666DD31E43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3585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45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5309117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46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84369943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47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10465775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48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69583340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ADA68E-33E3-454F-829E-C4666DD31E43}" type="slidenum">
              <a:rPr lang="en-US" altLang="de-DE" smtClean="0"/>
              <a:pPr>
                <a:defRPr/>
              </a:pPr>
              <a:t>49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521905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2A577D-A413-424B-8541-752D4A925854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45996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454F8-6C9D-4BB2-BE2E-30D9136E5AFF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51546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27C341-33E5-484D-B378-743F6731E144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57032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62059-BE32-42BB-A9BF-3E17BFC06482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91507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F0780-687F-47D0-A68C-289558871622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13530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38DCB6-21AE-4AEB-B626-2EF3666C43EA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95577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C82E5-4FA4-4447-9125-DDBAB1A0FB55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72405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BC04D-FB9A-43FB-9551-B70EBE3EF7EB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126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E67E9-D96B-4E51-B2B4-05CD211E6F6A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03721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5E4351-29AD-49F0-ABFF-19CAB5CB6FE9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34210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F15B0-DF66-4903-AD77-4AB22BBDACAB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27757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die Formate des Vorlagentextes zu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A62C4E7-566B-4FA5-A31C-131F779B3225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pic>
        <p:nvPicPr>
          <p:cNvPr id="1031" name="Picture 8" descr="SSW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533400"/>
            <a:ext cx="8366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9pPr>
    </p:titleStyle>
    <p:bodyStyle>
      <a:lvl1pPr marL="288925" indent="-2889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5175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84275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3375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1130300" y="1933575"/>
            <a:ext cx="3657600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409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F85F2C8-4707-4786-AA9D-C6DC3C1E976D}" type="slidenum">
              <a:rPr lang="de-DE" altLang="de-DE" sz="1400" smtClean="0"/>
              <a:pPr/>
              <a:t>1</a:t>
            </a:fld>
            <a:endParaRPr lang="de-DE" altLang="de-DE" sz="1400" smtClean="0"/>
          </a:p>
        </p:txBody>
      </p:sp>
      <p:sp>
        <p:nvSpPr>
          <p:cNvPr id="410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3907608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11. Objektorientierung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11.1	Methoden</a:t>
            </a:r>
          </a:p>
          <a:p>
            <a:r>
              <a:rPr lang="de-AT" altLang="de-DE" sz="2000"/>
              <a:t>	11.2	Konstruktoren</a:t>
            </a:r>
          </a:p>
          <a:p>
            <a:r>
              <a:rPr lang="de-AT" altLang="de-DE" sz="2000"/>
              <a:t>	11.3	static</a:t>
            </a:r>
          </a:p>
          <a:p>
            <a:r>
              <a:rPr lang="de-AT" altLang="de-DE" sz="2000"/>
              <a:t>	11.4	Beispiele für Klassen</a:t>
            </a:r>
          </a:p>
          <a:p>
            <a:r>
              <a:rPr lang="de-AT" altLang="de-DE" sz="2000"/>
              <a:t>	11.5	Vererbung</a:t>
            </a:r>
          </a:p>
          <a:p>
            <a:r>
              <a:rPr lang="de-AT" altLang="de-DE" sz="2000"/>
              <a:t>	11.6	Dynamische Bindung</a:t>
            </a:r>
          </a:p>
          <a:p>
            <a:r>
              <a:rPr lang="de-AT" altLang="de-DE" sz="2000"/>
              <a:t>	11.7	Klasse Object</a:t>
            </a:r>
          </a:p>
          <a:p>
            <a:r>
              <a:rPr lang="de-AT" altLang="de-DE" sz="2000"/>
              <a:t>	11.8	final</a:t>
            </a:r>
          </a:p>
          <a:p>
            <a:r>
              <a:rPr lang="de-AT" altLang="de-DE" sz="2000"/>
              <a:t>	11.9	Abstrakte Klassen</a:t>
            </a:r>
          </a:p>
          <a:p>
            <a:r>
              <a:rPr lang="de-AT" altLang="de-DE" sz="2000"/>
              <a:t>	11.10	</a:t>
            </a:r>
            <a:r>
              <a:rPr lang="de-AT" altLang="de-DE" sz="2000" smtClean="0"/>
              <a:t>Interfaces</a:t>
            </a:r>
            <a:endParaRPr lang="de-AT" altLang="de-DE" sz="2000"/>
          </a:p>
        </p:txBody>
      </p:sp>
      <p:sp>
        <p:nvSpPr>
          <p:cNvPr id="5" name="TextBox 4"/>
          <p:cNvSpPr txBox="1"/>
          <p:nvPr/>
        </p:nvSpPr>
        <p:spPr>
          <a:xfrm>
            <a:off x="763929" y="6175847"/>
            <a:ext cx="4885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2023.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This work is licensed under a CC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BY-NC-SA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4.0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license</a:t>
            </a:r>
          </a:p>
          <a:p>
            <a:r>
              <a:rPr lang="de-AT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Hanspeter Mössenböck, Institut für Systemsoftware, JKU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44" y="6222736"/>
            <a:ext cx="1227411" cy="4294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4D6A36-2881-40DB-94F2-9F33F58437F5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de-DE" altLang="en-US" sz="1400" smtClean="0"/>
          </a:p>
        </p:txBody>
      </p:sp>
      <p:sp>
        <p:nvSpPr>
          <p:cNvPr id="5123" name="Rectangle 11"/>
          <p:cNvSpPr>
            <a:spLocks noChangeArrowheads="1"/>
          </p:cNvSpPr>
          <p:nvPr/>
        </p:nvSpPr>
        <p:spPr bwMode="auto">
          <a:xfrm>
            <a:off x="781050" y="1671638"/>
            <a:ext cx="3505200" cy="2147887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Klasse = Daten + Methoden</a:t>
            </a: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674688" y="1176338"/>
            <a:ext cx="2540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Beispiel: Positionsklasse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857250" y="1671638"/>
            <a:ext cx="1457325" cy="2106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Position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4000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4000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4000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4000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4000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35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5127" name="Text Box 35"/>
          <p:cNvSpPr txBox="1">
            <a:spLocks noChangeArrowheads="1"/>
          </p:cNvSpPr>
          <p:nvPr/>
        </p:nvSpPr>
        <p:spPr bwMode="auto">
          <a:xfrm>
            <a:off x="1041400" y="1966913"/>
            <a:ext cx="3076575" cy="523875"/>
          </a:xfrm>
          <a:prstGeom prst="rect">
            <a:avLst/>
          </a:prstGeom>
          <a:solidFill>
            <a:srgbClr val="FF99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private int x;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private int y;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984250" y="2543175"/>
            <a:ext cx="3238500" cy="2147888"/>
            <a:chOff x="984250" y="2623822"/>
            <a:chExt cx="3238500" cy="2148291"/>
          </a:xfrm>
        </p:grpSpPr>
        <p:sp>
          <p:nvSpPr>
            <p:cNvPr id="5165" name="Text Box 31"/>
            <p:cNvSpPr txBox="1">
              <a:spLocks noChangeArrowheads="1"/>
            </p:cNvSpPr>
            <p:nvPr/>
          </p:nvSpPr>
          <p:spPr bwMode="auto">
            <a:xfrm>
              <a:off x="984250" y="3946613"/>
              <a:ext cx="3238500" cy="82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Methoden sind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/>
                <a:t>lokal zur Klasse</a:t>
              </a:r>
              <a:r>
                <a:rPr lang="de-AT" altLang="en-US" sz="1600" i="1"/>
                <a:t> Position</a:t>
              </a:r>
              <a:endParaRPr lang="de-AT" altLang="en-US" sz="1600"/>
            </a:p>
            <a:p>
              <a:pPr>
                <a:spcBef>
                  <a:spcPct val="0"/>
                </a:spcBef>
              </a:pPr>
              <a:r>
                <a:rPr lang="de-AT" altLang="en-US" sz="1600"/>
                <a:t>ohne </a:t>
              </a:r>
              <a:r>
                <a:rPr lang="de-AT" altLang="en-US" sz="1600" i="1"/>
                <a:t>static</a:t>
              </a:r>
              <a:r>
                <a:rPr lang="de-AT" altLang="en-US" sz="1600"/>
                <a:t> deklariert (siehe später)</a:t>
              </a:r>
            </a:p>
          </p:txBody>
        </p:sp>
        <p:sp>
          <p:nvSpPr>
            <p:cNvPr id="5166" name="Text Box 33"/>
            <p:cNvSpPr txBox="1">
              <a:spLocks noChangeArrowheads="1"/>
            </p:cNvSpPr>
            <p:nvPr/>
          </p:nvSpPr>
          <p:spPr bwMode="auto">
            <a:xfrm>
              <a:off x="1028700" y="2623822"/>
              <a:ext cx="3090863" cy="95408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13430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13430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13430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13430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13430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13430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13430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13430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13430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400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void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goLeft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()	{ x = x - 1; 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void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goRight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()	{ x = x + 1; 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void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goUp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()	{ y = y - 1; 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void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goDown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()	{ y = y + 1; }</a:t>
              </a:r>
            </a:p>
          </p:txBody>
        </p:sp>
        <p:sp>
          <p:nvSpPr>
            <p:cNvPr id="5167" name="Line 36"/>
            <p:cNvSpPr>
              <a:spLocks noChangeShapeType="1"/>
            </p:cNvSpPr>
            <p:nvPr/>
          </p:nvSpPr>
          <p:spPr bwMode="auto">
            <a:xfrm flipH="1" flipV="1">
              <a:off x="1314450" y="3594188"/>
              <a:ext cx="207963" cy="409575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08959" name="Group 63"/>
          <p:cNvGrpSpPr>
            <a:grpSpLocks/>
          </p:cNvGrpSpPr>
          <p:nvPr/>
        </p:nvGrpSpPr>
        <p:grpSpPr bwMode="auto">
          <a:xfrm>
            <a:off x="4675192" y="1176339"/>
            <a:ext cx="4124326" cy="1257301"/>
            <a:chOff x="2945" y="792"/>
            <a:chExt cx="2598" cy="792"/>
          </a:xfrm>
        </p:grpSpPr>
        <p:sp>
          <p:nvSpPr>
            <p:cNvPr id="5161" name="Text Box 55"/>
            <p:cNvSpPr txBox="1">
              <a:spLocks noChangeArrowheads="1"/>
            </p:cNvSpPr>
            <p:nvPr/>
          </p:nvSpPr>
          <p:spPr bwMode="auto">
            <a:xfrm>
              <a:off x="2945" y="792"/>
              <a:ext cx="712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Benutzung</a:t>
              </a:r>
            </a:p>
          </p:txBody>
        </p:sp>
        <p:sp>
          <p:nvSpPr>
            <p:cNvPr id="5162" name="Text Box 56"/>
            <p:cNvSpPr txBox="1">
              <a:spLocks noChangeArrowheads="1"/>
            </p:cNvSpPr>
            <p:nvPr/>
          </p:nvSpPr>
          <p:spPr bwMode="auto">
            <a:xfrm>
              <a:off x="2960" y="1050"/>
              <a:ext cx="217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tabLst>
                  <a:tab pos="13430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3430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3430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3430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3430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430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430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430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430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Position pos = new Position();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pos.goRight();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// pos.x == 1, pos.y == 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63" name="Text Box 59"/>
            <p:cNvSpPr txBox="1">
              <a:spLocks noChangeArrowheads="1"/>
            </p:cNvSpPr>
            <p:nvPr/>
          </p:nvSpPr>
          <p:spPr bwMode="auto">
            <a:xfrm>
              <a:off x="3657" y="1371"/>
              <a:ext cx="1886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tabLst>
                  <a:tab pos="13430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3430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3430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3430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3430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430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430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430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430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ruft </a:t>
              </a:r>
              <a:r>
                <a:rPr lang="de-AT" altLang="en-US" sz="1600" i="1" smtClean="0"/>
                <a:t>goRight</a:t>
              </a:r>
              <a:r>
                <a:rPr lang="de-AT" altLang="en-US" sz="1600" smtClean="0"/>
                <a:t>-Methode </a:t>
              </a:r>
              <a:r>
                <a:rPr lang="de-AT" altLang="en-US" sz="1600"/>
                <a:t>von </a:t>
              </a:r>
              <a:r>
                <a:rPr lang="de-AT" altLang="en-US" sz="1600" i="1"/>
                <a:t>pos</a:t>
              </a:r>
              <a:r>
                <a:rPr lang="de-AT" altLang="en-US" sz="1600"/>
                <a:t> auf</a:t>
              </a:r>
            </a:p>
          </p:txBody>
        </p:sp>
        <p:sp>
          <p:nvSpPr>
            <p:cNvPr id="5164" name="Line 60"/>
            <p:cNvSpPr>
              <a:spLocks noChangeShapeType="1"/>
            </p:cNvSpPr>
            <p:nvPr/>
          </p:nvSpPr>
          <p:spPr bwMode="auto">
            <a:xfrm flipH="1" flipV="1">
              <a:off x="3551" y="1356"/>
              <a:ext cx="136" cy="11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08960" name="Group 64"/>
          <p:cNvGrpSpPr>
            <a:grpSpLocks/>
          </p:cNvGrpSpPr>
          <p:nvPr/>
        </p:nvGrpSpPr>
        <p:grpSpPr bwMode="auto">
          <a:xfrm>
            <a:off x="4675188" y="3433804"/>
            <a:ext cx="3924300" cy="1354137"/>
            <a:chOff x="2945" y="2376"/>
            <a:chExt cx="2472" cy="853"/>
          </a:xfrm>
        </p:grpSpPr>
        <p:sp>
          <p:nvSpPr>
            <p:cNvPr id="5159" name="Text Box 61"/>
            <p:cNvSpPr txBox="1">
              <a:spLocks noChangeArrowheads="1"/>
            </p:cNvSpPr>
            <p:nvPr/>
          </p:nvSpPr>
          <p:spPr bwMode="auto">
            <a:xfrm>
              <a:off x="2960" y="2628"/>
              <a:ext cx="2457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tabLst>
                  <a:tab pos="1343025" algn="l"/>
                  <a:tab pos="26955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343025" algn="l"/>
                  <a:tab pos="26955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343025" algn="l"/>
                  <a:tab pos="2695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343025" algn="l"/>
                  <a:tab pos="26955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343025" algn="l"/>
                  <a:tab pos="2695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43025" algn="l"/>
                  <a:tab pos="2695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43025" algn="l"/>
                  <a:tab pos="2695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43025" algn="l"/>
                  <a:tab pos="2695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43025" algn="l"/>
                  <a:tab pos="2695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Position pos2 = new Position();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pos2.goUp();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// pos2.x == 0,	pos2.y == -1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pos2.goLeft();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// pos2.x == -1,	pos2.y == -1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  <p:sp>
          <p:nvSpPr>
            <p:cNvPr id="5160" name="Text Box 62"/>
            <p:cNvSpPr txBox="1">
              <a:spLocks noChangeArrowheads="1"/>
            </p:cNvSpPr>
            <p:nvPr/>
          </p:nvSpPr>
          <p:spPr bwMode="auto">
            <a:xfrm>
              <a:off x="2945" y="2376"/>
              <a:ext cx="2370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Jedes Objekt hat seinen eigenen Zustand</a:t>
              </a:r>
            </a:p>
          </p:txBody>
        </p:sp>
      </p:grpSp>
      <p:grpSp>
        <p:nvGrpSpPr>
          <p:cNvPr id="208968" name="Group 72"/>
          <p:cNvGrpSpPr>
            <a:grpSpLocks/>
          </p:cNvGrpSpPr>
          <p:nvPr/>
        </p:nvGrpSpPr>
        <p:grpSpPr bwMode="auto">
          <a:xfrm>
            <a:off x="4699000" y="5100638"/>
            <a:ext cx="4195763" cy="1196975"/>
            <a:chOff x="2960" y="3339"/>
            <a:chExt cx="2643" cy="754"/>
          </a:xfrm>
        </p:grpSpPr>
        <p:sp>
          <p:nvSpPr>
            <p:cNvPr id="5157" name="Text Box 70"/>
            <p:cNvSpPr txBox="1">
              <a:spLocks noChangeArrowheads="1"/>
            </p:cNvSpPr>
            <p:nvPr/>
          </p:nvSpPr>
          <p:spPr bwMode="auto">
            <a:xfrm>
              <a:off x="2960" y="3339"/>
              <a:ext cx="82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pos.goRight();</a:t>
              </a:r>
            </a:p>
          </p:txBody>
        </p:sp>
        <p:sp>
          <p:nvSpPr>
            <p:cNvPr id="5158" name="Text Box 71"/>
            <p:cNvSpPr txBox="1">
              <a:spLocks noChangeArrowheads="1"/>
            </p:cNvSpPr>
            <p:nvPr/>
          </p:nvSpPr>
          <p:spPr bwMode="auto">
            <a:xfrm>
              <a:off x="2960" y="3573"/>
              <a:ext cx="2643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80975" indent="-18097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Man sagt: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 i="1"/>
                <a:t>pos</a:t>
              </a:r>
              <a:r>
                <a:rPr lang="de-AT" altLang="en-US" sz="1600"/>
                <a:t> bekommt die </a:t>
              </a:r>
              <a:r>
                <a:rPr lang="de-AT" altLang="en-US" sz="1600" u="sng"/>
                <a:t>Nachricht</a:t>
              </a:r>
              <a:r>
                <a:rPr lang="de-AT" altLang="en-US" sz="1600"/>
                <a:t> (message) </a:t>
              </a:r>
              <a:r>
                <a:rPr lang="de-AT" altLang="en-US" sz="1600" i="1"/>
                <a:t>goRight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 i="1"/>
                <a:t>pos</a:t>
              </a:r>
              <a:r>
                <a:rPr lang="de-AT" altLang="en-US" sz="1600"/>
                <a:t> ist der </a:t>
              </a:r>
              <a:r>
                <a:rPr lang="de-AT" altLang="en-US" sz="1600" u="sng"/>
                <a:t>Empfänger</a:t>
              </a:r>
              <a:r>
                <a:rPr lang="de-AT" altLang="en-US" sz="1600"/>
                <a:t> der Nachricht </a:t>
              </a:r>
              <a:r>
                <a:rPr lang="de-AT" altLang="en-US" sz="1600" i="1"/>
                <a:t>goRight</a:t>
              </a:r>
            </a:p>
          </p:txBody>
        </p: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536575" y="4845050"/>
            <a:ext cx="3451225" cy="1390650"/>
            <a:chOff x="536576" y="4844614"/>
            <a:chExt cx="3451225" cy="1390650"/>
          </a:xfrm>
        </p:grpSpPr>
        <p:sp>
          <p:nvSpPr>
            <p:cNvPr id="5134" name="Rectangle 38"/>
            <p:cNvSpPr>
              <a:spLocks noChangeArrowheads="1"/>
            </p:cNvSpPr>
            <p:nvPr/>
          </p:nvSpPr>
          <p:spPr bwMode="auto">
            <a:xfrm>
              <a:off x="847726" y="5539939"/>
              <a:ext cx="3140075" cy="695325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35" name="Rectangle 40"/>
            <p:cNvSpPr>
              <a:spLocks noChangeArrowheads="1"/>
            </p:cNvSpPr>
            <p:nvPr/>
          </p:nvSpPr>
          <p:spPr bwMode="auto">
            <a:xfrm>
              <a:off x="949326" y="5425639"/>
              <a:ext cx="695325" cy="247650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36" name="Text Box 39"/>
            <p:cNvSpPr txBox="1">
              <a:spLocks noChangeArrowheads="1"/>
            </p:cNvSpPr>
            <p:nvPr/>
          </p:nvSpPr>
          <p:spPr bwMode="auto">
            <a:xfrm>
              <a:off x="1076326" y="5451039"/>
              <a:ext cx="427038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goLeft</a:t>
              </a:r>
            </a:p>
          </p:txBody>
        </p:sp>
        <p:sp>
          <p:nvSpPr>
            <p:cNvPr id="5137" name="Text Box 37"/>
            <p:cNvSpPr txBox="1">
              <a:spLocks noChangeArrowheads="1"/>
            </p:cNvSpPr>
            <p:nvPr/>
          </p:nvSpPr>
          <p:spPr bwMode="auto">
            <a:xfrm>
              <a:off x="674689" y="4844614"/>
              <a:ext cx="3206750" cy="338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Position</a:t>
              </a:r>
              <a:r>
                <a:rPr lang="de-AT" altLang="en-US" sz="1600"/>
                <a:t>-Objekt ist eine </a:t>
              </a:r>
              <a:r>
                <a:rPr lang="de-AT" altLang="en-US" sz="1600" b="1"/>
                <a:t>Black-Box</a:t>
              </a:r>
            </a:p>
          </p:txBody>
        </p:sp>
        <p:sp>
          <p:nvSpPr>
            <p:cNvPr id="5138" name="Oval 48"/>
            <p:cNvSpPr>
              <a:spLocks noChangeArrowheads="1"/>
            </p:cNvSpPr>
            <p:nvPr/>
          </p:nvSpPr>
          <p:spPr bwMode="auto">
            <a:xfrm>
              <a:off x="1517651" y="5844739"/>
              <a:ext cx="304800" cy="304800"/>
            </a:xfrm>
            <a:prstGeom prst="ellipse">
              <a:avLst/>
            </a:prstGeom>
            <a:solidFill>
              <a:srgbClr val="FF9999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39" name="Text Box 47"/>
            <p:cNvSpPr txBox="1">
              <a:spLocks noChangeArrowheads="1"/>
            </p:cNvSpPr>
            <p:nvPr/>
          </p:nvSpPr>
          <p:spPr bwMode="auto">
            <a:xfrm>
              <a:off x="1631951" y="5882839"/>
              <a:ext cx="76200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5140" name="Oval 49"/>
            <p:cNvSpPr>
              <a:spLocks noChangeArrowheads="1"/>
            </p:cNvSpPr>
            <p:nvPr/>
          </p:nvSpPr>
          <p:spPr bwMode="auto">
            <a:xfrm>
              <a:off x="2968626" y="5844739"/>
              <a:ext cx="304800" cy="304800"/>
            </a:xfrm>
            <a:prstGeom prst="ellipse">
              <a:avLst/>
            </a:prstGeom>
            <a:solidFill>
              <a:srgbClr val="FF9999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41" name="Text Box 50"/>
            <p:cNvSpPr txBox="1">
              <a:spLocks noChangeArrowheads="1"/>
            </p:cNvSpPr>
            <p:nvPr/>
          </p:nvSpPr>
          <p:spPr bwMode="auto">
            <a:xfrm>
              <a:off x="3082926" y="5882839"/>
              <a:ext cx="76200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</a:p>
          </p:txBody>
        </p:sp>
        <p:sp>
          <p:nvSpPr>
            <p:cNvPr id="5142" name="Line 51"/>
            <p:cNvSpPr>
              <a:spLocks noChangeShapeType="1"/>
            </p:cNvSpPr>
            <p:nvPr/>
          </p:nvSpPr>
          <p:spPr bwMode="auto">
            <a:xfrm>
              <a:off x="1333501" y="5235139"/>
              <a:ext cx="0" cy="1905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43" name="Line 52"/>
            <p:cNvSpPr>
              <a:spLocks noChangeShapeType="1"/>
            </p:cNvSpPr>
            <p:nvPr/>
          </p:nvSpPr>
          <p:spPr bwMode="auto">
            <a:xfrm>
              <a:off x="2006601" y="5235139"/>
              <a:ext cx="0" cy="1905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44" name="Line 53"/>
            <p:cNvSpPr>
              <a:spLocks noChangeShapeType="1"/>
            </p:cNvSpPr>
            <p:nvPr/>
          </p:nvSpPr>
          <p:spPr bwMode="auto">
            <a:xfrm>
              <a:off x="2778126" y="5235139"/>
              <a:ext cx="0" cy="1905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45" name="Line 54"/>
            <p:cNvSpPr>
              <a:spLocks noChangeShapeType="1"/>
            </p:cNvSpPr>
            <p:nvPr/>
          </p:nvSpPr>
          <p:spPr bwMode="auto">
            <a:xfrm>
              <a:off x="3419476" y="5235139"/>
              <a:ext cx="0" cy="1905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46" name="Line 65"/>
            <p:cNvSpPr>
              <a:spLocks noChangeShapeType="1"/>
            </p:cNvSpPr>
            <p:nvPr/>
          </p:nvSpPr>
          <p:spPr bwMode="auto">
            <a:xfrm>
              <a:off x="1384301" y="5692339"/>
              <a:ext cx="171450" cy="17145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47" name="Line 66"/>
            <p:cNvSpPr>
              <a:spLocks noChangeShapeType="1"/>
            </p:cNvSpPr>
            <p:nvPr/>
          </p:nvSpPr>
          <p:spPr bwMode="auto">
            <a:xfrm>
              <a:off x="2816226" y="5692339"/>
              <a:ext cx="171450" cy="17145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48" name="Line 67"/>
            <p:cNvSpPr>
              <a:spLocks noChangeShapeType="1"/>
            </p:cNvSpPr>
            <p:nvPr/>
          </p:nvSpPr>
          <p:spPr bwMode="auto">
            <a:xfrm flipH="1">
              <a:off x="3235326" y="5692339"/>
              <a:ext cx="171450" cy="17145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49" name="Line 68"/>
            <p:cNvSpPr>
              <a:spLocks noChangeShapeType="1"/>
            </p:cNvSpPr>
            <p:nvPr/>
          </p:nvSpPr>
          <p:spPr bwMode="auto">
            <a:xfrm flipH="1">
              <a:off x="1784351" y="5692339"/>
              <a:ext cx="171450" cy="17145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50" name="Rectangle 73"/>
            <p:cNvSpPr>
              <a:spLocks noChangeArrowheads="1"/>
            </p:cNvSpPr>
            <p:nvPr/>
          </p:nvSpPr>
          <p:spPr bwMode="auto">
            <a:xfrm>
              <a:off x="1679576" y="5425639"/>
              <a:ext cx="695325" cy="247650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51" name="Text Box 74"/>
            <p:cNvSpPr txBox="1">
              <a:spLocks noChangeArrowheads="1"/>
            </p:cNvSpPr>
            <p:nvPr/>
          </p:nvSpPr>
          <p:spPr bwMode="auto">
            <a:xfrm>
              <a:off x="1755776" y="5451039"/>
              <a:ext cx="527050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goRight</a:t>
              </a:r>
            </a:p>
          </p:txBody>
        </p:sp>
        <p:sp>
          <p:nvSpPr>
            <p:cNvPr id="5152" name="Rectangle 75"/>
            <p:cNvSpPr>
              <a:spLocks noChangeArrowheads="1"/>
            </p:cNvSpPr>
            <p:nvPr/>
          </p:nvSpPr>
          <p:spPr bwMode="auto">
            <a:xfrm>
              <a:off x="2409826" y="5425639"/>
              <a:ext cx="695325" cy="247650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53" name="Text Box 76"/>
            <p:cNvSpPr txBox="1">
              <a:spLocks noChangeArrowheads="1"/>
            </p:cNvSpPr>
            <p:nvPr/>
          </p:nvSpPr>
          <p:spPr bwMode="auto">
            <a:xfrm>
              <a:off x="2568576" y="5451039"/>
              <a:ext cx="365125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goUp</a:t>
              </a:r>
            </a:p>
          </p:txBody>
        </p:sp>
        <p:sp>
          <p:nvSpPr>
            <p:cNvPr id="5154" name="Rectangle 77"/>
            <p:cNvSpPr>
              <a:spLocks noChangeArrowheads="1"/>
            </p:cNvSpPr>
            <p:nvPr/>
          </p:nvSpPr>
          <p:spPr bwMode="auto">
            <a:xfrm>
              <a:off x="3140076" y="5425639"/>
              <a:ext cx="733425" cy="247650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55" name="Text Box 78"/>
            <p:cNvSpPr txBox="1">
              <a:spLocks noChangeArrowheads="1"/>
            </p:cNvSpPr>
            <p:nvPr/>
          </p:nvSpPr>
          <p:spPr bwMode="auto">
            <a:xfrm>
              <a:off x="3225801" y="5451039"/>
              <a:ext cx="560388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goDown</a:t>
              </a:r>
            </a:p>
          </p:txBody>
        </p:sp>
        <p:sp>
          <p:nvSpPr>
            <p:cNvPr id="5156" name="Text Box 39"/>
            <p:cNvSpPr txBox="1">
              <a:spLocks noChangeArrowheads="1"/>
            </p:cNvSpPr>
            <p:nvPr/>
          </p:nvSpPr>
          <p:spPr bwMode="auto">
            <a:xfrm>
              <a:off x="536576" y="5473264"/>
              <a:ext cx="247650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pos</a:t>
              </a:r>
            </a:p>
          </p:txBody>
        </p:sp>
      </p:grp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38200" y="6259513"/>
            <a:ext cx="31781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600"/>
              <a:t>Objekte haben einen </a:t>
            </a:r>
            <a:r>
              <a:rPr lang="de-AT" altLang="de-DE" sz="1600" i="1"/>
              <a:t>Zustand</a:t>
            </a:r>
            <a:r>
              <a:rPr lang="de-AT" altLang="de-DE" sz="1600"/>
              <a:t>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600"/>
              <a:t>der über Methoden manipuliert wird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99000" y="2413237"/>
            <a:ext cx="395012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pos.goDown();</a:t>
            </a:r>
            <a:r>
              <a:rPr lang="de-AT" sz="1400">
                <a:latin typeface="Arial" panose="020B0604020202020204" pitchFamily="34" charset="0"/>
                <a:cs typeface="Arial" panose="020B0604020202020204" pitchFamily="34" charset="0"/>
              </a:rPr>
              <a:t>	// pos.x == 1, pos.y == 1</a:t>
            </a:r>
          </a:p>
          <a:p>
            <a:r>
              <a:rPr lang="de-AT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pos.goDown();</a:t>
            </a:r>
            <a:r>
              <a:rPr lang="de-AT" sz="1400">
                <a:latin typeface="Arial" panose="020B0604020202020204" pitchFamily="34" charset="0"/>
                <a:cs typeface="Arial" panose="020B0604020202020204" pitchFamily="34" charset="0"/>
              </a:rPr>
              <a:t>	// pos.x == 1, pos.y == 2</a:t>
            </a:r>
          </a:p>
          <a:p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001D38-FB09-4364-BF78-99F0A26047E3}" type="slidenum">
              <a:rPr kumimoji="0" lang="de-DE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781050" y="1752600"/>
            <a:ext cx="3886200" cy="1909763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Parameter</a:t>
            </a:r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674688" y="1257300"/>
            <a:ext cx="3708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Methoden können Parameter haben</a:t>
            </a:r>
          </a:p>
        </p:txBody>
      </p:sp>
      <p:sp>
        <p:nvSpPr>
          <p:cNvPr id="6150" name="Text Box 5"/>
          <p:cNvSpPr txBox="1">
            <a:spLocks noChangeArrowheads="1"/>
          </p:cNvSpPr>
          <p:nvPr/>
        </p:nvSpPr>
        <p:spPr bwMode="auto">
          <a:xfrm>
            <a:off x="857250" y="1752600"/>
            <a:ext cx="1457325" cy="169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class </a:t>
            </a:r>
            <a:r>
              <a:rPr kumimoji="0" lang="de-AT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Position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}</a:t>
            </a:r>
          </a:p>
        </p:txBody>
      </p:sp>
      <p:sp>
        <p:nvSpPr>
          <p:cNvPr id="6151" name="Text Box 6"/>
          <p:cNvSpPr txBox="1">
            <a:spLocks noChangeArrowheads="1"/>
          </p:cNvSpPr>
          <p:nvPr/>
        </p:nvSpPr>
        <p:spPr bwMode="auto">
          <a:xfrm>
            <a:off x="1041400" y="1958975"/>
            <a:ext cx="3076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private int x;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private int y;</a:t>
            </a:r>
          </a:p>
        </p:txBody>
      </p:sp>
      <p:sp>
        <p:nvSpPr>
          <p:cNvPr id="6152" name="Text Box 9"/>
          <p:cNvSpPr txBox="1">
            <a:spLocks noChangeArrowheads="1"/>
          </p:cNvSpPr>
          <p:nvPr/>
        </p:nvSpPr>
        <p:spPr bwMode="auto">
          <a:xfrm>
            <a:off x="1028700" y="2619375"/>
            <a:ext cx="3090863" cy="523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16192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16192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16192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16192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16192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16192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16192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16192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16192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16192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void </a:t>
            </a:r>
            <a:r>
              <a:rPr kumimoji="0" lang="de-AT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goLeft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 n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	{ x = x - n; 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16192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...</a:t>
            </a:r>
          </a:p>
        </p:txBody>
      </p:sp>
      <p:sp>
        <p:nvSpPr>
          <p:cNvPr id="6153" name="Text Box 13"/>
          <p:cNvSpPr txBox="1">
            <a:spLocks noChangeArrowheads="1"/>
          </p:cNvSpPr>
          <p:nvPr/>
        </p:nvSpPr>
        <p:spPr bwMode="auto">
          <a:xfrm>
            <a:off x="4879975" y="1666875"/>
            <a:ext cx="3519488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tabLst>
                <a:tab pos="13430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3430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3430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3430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3430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430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430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430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430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187325" marR="0" lvl="0" indent="-1873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30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Position pos = new Position();</a:t>
            </a:r>
          </a:p>
          <a:p>
            <a:pPr marL="187325" marR="0" lvl="0" indent="-1873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30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pos.goLeft(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);	// pos.x == -3, pos.y == 0</a:t>
            </a:r>
          </a:p>
          <a:p>
            <a:pPr marL="187325" marR="0" lvl="0" indent="-1873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30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...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74688" y="3829050"/>
            <a:ext cx="4002087" cy="2405063"/>
            <a:chOff x="674688" y="3829050"/>
            <a:chExt cx="4002087" cy="2405063"/>
          </a:xfrm>
        </p:grpSpPr>
        <p:sp>
          <p:nvSpPr>
            <p:cNvPr id="6155" name="Rectangle 42"/>
            <p:cNvSpPr>
              <a:spLocks noChangeArrowheads="1"/>
            </p:cNvSpPr>
            <p:nvPr/>
          </p:nvSpPr>
          <p:spPr bwMode="auto">
            <a:xfrm>
              <a:off x="781050" y="4324350"/>
              <a:ext cx="3895725" cy="1909763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6156" name="Text Box 43"/>
            <p:cNvSpPr txBox="1">
              <a:spLocks noChangeArrowheads="1"/>
            </p:cNvSpPr>
            <p:nvPr/>
          </p:nvSpPr>
          <p:spPr bwMode="auto">
            <a:xfrm>
              <a:off x="674688" y="3829050"/>
              <a:ext cx="19304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Schlüsselwort </a:t>
              </a:r>
              <a:r>
                <a:rPr kumimoji="0" lang="de-AT" altLang="en-US" sz="1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this</a:t>
              </a:r>
            </a:p>
          </p:txBody>
        </p:sp>
        <p:sp>
          <p:nvSpPr>
            <p:cNvPr id="6157" name="Text Box 44"/>
            <p:cNvSpPr txBox="1">
              <a:spLocks noChangeArrowheads="1"/>
            </p:cNvSpPr>
            <p:nvPr/>
          </p:nvSpPr>
          <p:spPr bwMode="auto">
            <a:xfrm>
              <a:off x="857250" y="4324350"/>
              <a:ext cx="1390650" cy="16970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  <a:tab pos="5778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class Position {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4000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  <a:tab pos="577850" algn="l"/>
                </a:tabLst>
                <a:defRPr/>
              </a:pPr>
              <a:endPara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4000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  <a:tab pos="577850" algn="l"/>
                </a:tabLst>
                <a:defRPr/>
              </a:pPr>
              <a:endPara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4000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  <a:tab pos="577850" algn="l"/>
                </a:tabLst>
                <a:defRPr/>
              </a:pPr>
              <a:endPara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2500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  <a:tab pos="577850" algn="l"/>
                </a:tabLst>
                <a:defRPr/>
              </a:pPr>
              <a:endPara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374650" algn="l"/>
                  <a:tab pos="5778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6158" name="Text Box 45"/>
            <p:cNvSpPr txBox="1">
              <a:spLocks noChangeArrowheads="1"/>
            </p:cNvSpPr>
            <p:nvPr/>
          </p:nvSpPr>
          <p:spPr bwMode="auto">
            <a:xfrm>
              <a:off x="1041400" y="4535488"/>
              <a:ext cx="318135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private int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x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private int y;</a:t>
              </a:r>
            </a:p>
          </p:txBody>
        </p:sp>
        <p:sp>
          <p:nvSpPr>
            <p:cNvPr id="6159" name="Text Box 46"/>
            <p:cNvSpPr txBox="1">
              <a:spLocks noChangeArrowheads="1"/>
            </p:cNvSpPr>
            <p:nvPr/>
          </p:nvSpPr>
          <p:spPr bwMode="auto">
            <a:xfrm>
              <a:off x="1028700" y="5195888"/>
              <a:ext cx="3529012" cy="52387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15240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15240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15240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15240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1524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1524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1524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1524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15240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4000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15240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void </a:t>
              </a:r>
              <a:r>
                <a:rPr kumimoji="0" lang="de-AT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goLeft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(int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x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)	{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     x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     x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x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; }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  <a:tab pos="15240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...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659539" y="4840288"/>
            <a:ext cx="5014436" cy="1069975"/>
            <a:chOff x="2659539" y="4840288"/>
            <a:chExt cx="5014436" cy="1069975"/>
          </a:xfrm>
        </p:grpSpPr>
        <p:sp>
          <p:nvSpPr>
            <p:cNvPr id="6160" name="Line 48"/>
            <p:cNvSpPr>
              <a:spLocks noChangeShapeType="1"/>
            </p:cNvSpPr>
            <p:nvPr/>
          </p:nvSpPr>
          <p:spPr bwMode="auto">
            <a:xfrm>
              <a:off x="3503613" y="5030788"/>
              <a:ext cx="0" cy="219075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6161" name="Line 49"/>
            <p:cNvSpPr>
              <a:spLocks noChangeShapeType="1"/>
            </p:cNvSpPr>
            <p:nvPr/>
          </p:nvSpPr>
          <p:spPr bwMode="auto">
            <a:xfrm>
              <a:off x="3503613" y="5030788"/>
              <a:ext cx="1392237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6162" name="Text Box 50"/>
            <p:cNvSpPr txBox="1">
              <a:spLocks noChangeArrowheads="1"/>
            </p:cNvSpPr>
            <p:nvPr/>
          </p:nvSpPr>
          <p:spPr bwMode="auto">
            <a:xfrm>
              <a:off x="4889500" y="4840288"/>
              <a:ext cx="2784475" cy="1069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tabLst>
                  <a:tab pos="13430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3430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3430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3430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3430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430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430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430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430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187325" marR="0" lvl="0" indent="-187325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343025" algn="l"/>
                </a:tabLst>
                <a:defRPr/>
              </a:pPr>
              <a:r>
                <a:rPr kumimoji="0" lang="de-AT" altLang="en-US" sz="16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this</a:t>
              </a: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bezeichnet das Objekt, </a:t>
              </a:r>
            </a:p>
            <a:p>
              <a:pPr marL="187325" marR="0" lvl="0" indent="-187325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343025" algn="l"/>
                </a:tabLst>
                <a:defRPr/>
              </a:pP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auf das </a:t>
              </a:r>
              <a:r>
                <a:rPr kumimoji="0" lang="de-AT" altLang="en-US" sz="16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goLeft</a:t>
              </a: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angewendet wird</a:t>
              </a:r>
            </a:p>
            <a:p>
              <a:pPr marL="187325" marR="0" lvl="0" indent="-187325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343025" algn="l"/>
                </a:tabLst>
                <a:defRPr/>
              </a:pP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(hier nötig, um Feld </a:t>
              </a:r>
              <a:r>
                <a:rPr kumimoji="0" lang="de-AT" altLang="en-US" sz="16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x</a:t>
              </a: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vom </a:t>
              </a:r>
            </a:p>
            <a:p>
              <a:pPr marL="187325" marR="0" lvl="0" indent="-187325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343025" algn="l"/>
                </a:tabLst>
                <a:defRPr/>
              </a:pP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Parameter </a:t>
              </a:r>
              <a:r>
                <a:rPr kumimoji="0" lang="de-AT" altLang="en-US" sz="16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x</a:t>
              </a: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zu unterscheiden)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293268" y="5199359"/>
              <a:ext cx="5132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this.</a:t>
              </a:r>
              <a:endParaRPr kumimoji="0" lang="de-AT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659539" y="5199747"/>
              <a:ext cx="5132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this.</a:t>
              </a:r>
              <a:endParaRPr kumimoji="0" lang="de-AT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93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EEB1A83-E174-4140-8814-7E6EB2B23A01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de-DE" altLang="en-US" sz="1400" smtClean="0"/>
          </a:p>
        </p:txBody>
      </p:sp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800100" y="1438275"/>
            <a:ext cx="2686050" cy="3789363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1058863" y="1754188"/>
            <a:ext cx="2241550" cy="533400"/>
          </a:xfrm>
          <a:prstGeom prst="rect">
            <a:avLst/>
          </a:prstGeom>
          <a:solidFill>
            <a:srgbClr val="FF99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717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Bruchzahlenklasse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876300" y="1438275"/>
            <a:ext cx="1597025" cy="3754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Fraction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z;  // Zähler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n;  // Nenner</a:t>
            </a:r>
          </a:p>
          <a:p>
            <a:pPr>
              <a:spcBef>
                <a:spcPct val="4000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4000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4000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4000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4000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4000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4000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4000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4000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38618" name="Text Box 26"/>
          <p:cNvSpPr txBox="1">
            <a:spLocks noChangeArrowheads="1"/>
          </p:cNvSpPr>
          <p:nvPr/>
        </p:nvSpPr>
        <p:spPr bwMode="auto">
          <a:xfrm>
            <a:off x="1047750" y="2397125"/>
            <a:ext cx="2252663" cy="1169551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4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mult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(Fraction f)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// multipliziert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* 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z = z * f.z;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n = n * f.n;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8653" name="Group 61"/>
          <p:cNvGrpSpPr>
            <a:grpSpLocks/>
          </p:cNvGrpSpPr>
          <p:nvPr/>
        </p:nvGrpSpPr>
        <p:grpSpPr bwMode="auto">
          <a:xfrm>
            <a:off x="3906838" y="1433513"/>
            <a:ext cx="3670300" cy="1381125"/>
            <a:chOff x="2461" y="903"/>
            <a:chExt cx="2312" cy="870"/>
          </a:xfrm>
        </p:grpSpPr>
        <p:sp>
          <p:nvSpPr>
            <p:cNvPr id="7201" name="Text Box 27"/>
            <p:cNvSpPr txBox="1">
              <a:spLocks noChangeArrowheads="1"/>
            </p:cNvSpPr>
            <p:nvPr/>
          </p:nvSpPr>
          <p:spPr bwMode="auto">
            <a:xfrm>
              <a:off x="2766" y="1428"/>
              <a:ext cx="17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7202" name="Rectangle 28"/>
            <p:cNvSpPr>
              <a:spLocks noChangeArrowheads="1"/>
            </p:cNvSpPr>
            <p:nvPr/>
          </p:nvSpPr>
          <p:spPr bwMode="auto">
            <a:xfrm>
              <a:off x="2736" y="1437"/>
              <a:ext cx="240" cy="336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03" name="Text Box 29"/>
            <p:cNvSpPr txBox="1">
              <a:spLocks noChangeArrowheads="1"/>
            </p:cNvSpPr>
            <p:nvPr/>
          </p:nvSpPr>
          <p:spPr bwMode="auto">
            <a:xfrm>
              <a:off x="2960" y="1425"/>
              <a:ext cx="17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7204" name="Line 30"/>
            <p:cNvSpPr>
              <a:spLocks noChangeShapeType="1"/>
            </p:cNvSpPr>
            <p:nvPr/>
          </p:nvSpPr>
          <p:spPr bwMode="auto">
            <a:xfrm>
              <a:off x="2592" y="1437"/>
              <a:ext cx="14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205" name="Text Box 31"/>
            <p:cNvSpPr txBox="1">
              <a:spLocks noChangeArrowheads="1"/>
            </p:cNvSpPr>
            <p:nvPr/>
          </p:nvSpPr>
          <p:spPr bwMode="auto">
            <a:xfrm>
              <a:off x="2461" y="1332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7206" name="Text Box 32"/>
            <p:cNvSpPr txBox="1">
              <a:spLocks noChangeArrowheads="1"/>
            </p:cNvSpPr>
            <p:nvPr/>
          </p:nvSpPr>
          <p:spPr bwMode="auto">
            <a:xfrm>
              <a:off x="3498" y="1428"/>
              <a:ext cx="17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7207" name="Rectangle 33"/>
            <p:cNvSpPr>
              <a:spLocks noChangeArrowheads="1"/>
            </p:cNvSpPr>
            <p:nvPr/>
          </p:nvSpPr>
          <p:spPr bwMode="auto">
            <a:xfrm>
              <a:off x="3468" y="1437"/>
              <a:ext cx="240" cy="336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208" name="Text Box 34"/>
            <p:cNvSpPr txBox="1">
              <a:spLocks noChangeArrowheads="1"/>
            </p:cNvSpPr>
            <p:nvPr/>
          </p:nvSpPr>
          <p:spPr bwMode="auto">
            <a:xfrm>
              <a:off x="3692" y="1425"/>
              <a:ext cx="17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7209" name="Line 35"/>
            <p:cNvSpPr>
              <a:spLocks noChangeShapeType="1"/>
            </p:cNvSpPr>
            <p:nvPr/>
          </p:nvSpPr>
          <p:spPr bwMode="auto">
            <a:xfrm>
              <a:off x="3324" y="1437"/>
              <a:ext cx="14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210" name="Text Box 36"/>
            <p:cNvSpPr txBox="1">
              <a:spLocks noChangeArrowheads="1"/>
            </p:cNvSpPr>
            <p:nvPr/>
          </p:nvSpPr>
          <p:spPr bwMode="auto">
            <a:xfrm>
              <a:off x="3193" y="1332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7211" name="Text Box 37"/>
            <p:cNvSpPr txBox="1">
              <a:spLocks noChangeArrowheads="1"/>
            </p:cNvSpPr>
            <p:nvPr/>
          </p:nvSpPr>
          <p:spPr bwMode="auto">
            <a:xfrm>
              <a:off x="2462" y="903"/>
              <a:ext cx="231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Fraction a = new Fraction(); a.z = 1; a.n = 2;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Fraction b = new Fraction(); b.z = 3; b.n = 5;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908425" y="3128963"/>
            <a:ext cx="3646488" cy="700088"/>
            <a:chOff x="3908425" y="3128963"/>
            <a:chExt cx="3646488" cy="700088"/>
          </a:xfrm>
        </p:grpSpPr>
        <p:sp>
          <p:nvSpPr>
            <p:cNvPr id="7178" name="Text Box 38"/>
            <p:cNvSpPr txBox="1">
              <a:spLocks noChangeArrowheads="1"/>
            </p:cNvSpPr>
            <p:nvPr/>
          </p:nvSpPr>
          <p:spPr bwMode="auto">
            <a:xfrm>
              <a:off x="5746750" y="3281363"/>
              <a:ext cx="384175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7179" name="Rectangle 39"/>
            <p:cNvSpPr>
              <a:spLocks noChangeArrowheads="1"/>
            </p:cNvSpPr>
            <p:nvPr/>
          </p:nvSpPr>
          <p:spPr bwMode="auto">
            <a:xfrm>
              <a:off x="5753100" y="3295651"/>
              <a:ext cx="381000" cy="5334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180" name="Text Box 40"/>
            <p:cNvSpPr txBox="1">
              <a:spLocks noChangeArrowheads="1"/>
            </p:cNvSpPr>
            <p:nvPr/>
          </p:nvSpPr>
          <p:spPr bwMode="auto">
            <a:xfrm>
              <a:off x="6108700" y="3276601"/>
              <a:ext cx="284163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7181" name="Line 41"/>
            <p:cNvSpPr>
              <a:spLocks noChangeShapeType="1"/>
            </p:cNvSpPr>
            <p:nvPr/>
          </p:nvSpPr>
          <p:spPr bwMode="auto">
            <a:xfrm>
              <a:off x="5524500" y="3295651"/>
              <a:ext cx="2286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182" name="Text Box 42"/>
            <p:cNvSpPr txBox="1">
              <a:spLocks noChangeArrowheads="1"/>
            </p:cNvSpPr>
            <p:nvPr/>
          </p:nvSpPr>
          <p:spPr bwMode="auto">
            <a:xfrm>
              <a:off x="5313363" y="3128963"/>
              <a:ext cx="28416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7183" name="Text Box 43"/>
            <p:cNvSpPr txBox="1">
              <a:spLocks noChangeArrowheads="1"/>
            </p:cNvSpPr>
            <p:nvPr/>
          </p:nvSpPr>
          <p:spPr bwMode="auto">
            <a:xfrm>
              <a:off x="6965950" y="3281363"/>
              <a:ext cx="284163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7184" name="Rectangle 44"/>
            <p:cNvSpPr>
              <a:spLocks noChangeArrowheads="1"/>
            </p:cNvSpPr>
            <p:nvPr/>
          </p:nvSpPr>
          <p:spPr bwMode="auto">
            <a:xfrm>
              <a:off x="6915150" y="3295651"/>
              <a:ext cx="381000" cy="5334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185" name="Text Box 45"/>
            <p:cNvSpPr txBox="1">
              <a:spLocks noChangeArrowheads="1"/>
            </p:cNvSpPr>
            <p:nvPr/>
          </p:nvSpPr>
          <p:spPr bwMode="auto">
            <a:xfrm>
              <a:off x="7270750" y="3276601"/>
              <a:ext cx="284163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7186" name="Line 46"/>
            <p:cNvSpPr>
              <a:spLocks noChangeShapeType="1"/>
            </p:cNvSpPr>
            <p:nvPr/>
          </p:nvSpPr>
          <p:spPr bwMode="auto">
            <a:xfrm>
              <a:off x="6686550" y="3295651"/>
              <a:ext cx="2286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187" name="Text Box 47"/>
            <p:cNvSpPr txBox="1">
              <a:spLocks noChangeArrowheads="1"/>
            </p:cNvSpPr>
            <p:nvPr/>
          </p:nvSpPr>
          <p:spPr bwMode="auto">
            <a:xfrm>
              <a:off x="6475413" y="3128963"/>
              <a:ext cx="28416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7188" name="Text Box 48"/>
            <p:cNvSpPr txBox="1">
              <a:spLocks noChangeArrowheads="1"/>
            </p:cNvSpPr>
            <p:nvPr/>
          </p:nvSpPr>
          <p:spPr bwMode="auto">
            <a:xfrm>
              <a:off x="3908425" y="3419476"/>
              <a:ext cx="998538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.mult(b);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908425" y="4024313"/>
            <a:ext cx="4659313" cy="1374775"/>
            <a:chOff x="3908425" y="4024313"/>
            <a:chExt cx="4659313" cy="1374775"/>
          </a:xfrm>
        </p:grpSpPr>
        <p:sp>
          <p:nvSpPr>
            <p:cNvPr id="7189" name="Text Box 49"/>
            <p:cNvSpPr txBox="1">
              <a:spLocks noChangeArrowheads="1"/>
            </p:cNvSpPr>
            <p:nvPr/>
          </p:nvSpPr>
          <p:spPr bwMode="auto">
            <a:xfrm>
              <a:off x="5819775" y="4176713"/>
              <a:ext cx="284163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7190" name="Rectangle 50"/>
            <p:cNvSpPr>
              <a:spLocks noChangeArrowheads="1"/>
            </p:cNvSpPr>
            <p:nvPr/>
          </p:nvSpPr>
          <p:spPr bwMode="auto">
            <a:xfrm>
              <a:off x="5768975" y="4191001"/>
              <a:ext cx="381000" cy="5334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191" name="Text Box 51"/>
            <p:cNvSpPr txBox="1">
              <a:spLocks noChangeArrowheads="1"/>
            </p:cNvSpPr>
            <p:nvPr/>
          </p:nvSpPr>
          <p:spPr bwMode="auto">
            <a:xfrm>
              <a:off x="6124575" y="4171951"/>
              <a:ext cx="284163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7192" name="Line 52"/>
            <p:cNvSpPr>
              <a:spLocks noChangeShapeType="1"/>
            </p:cNvSpPr>
            <p:nvPr/>
          </p:nvSpPr>
          <p:spPr bwMode="auto">
            <a:xfrm>
              <a:off x="5540375" y="4191001"/>
              <a:ext cx="2286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193" name="Text Box 53"/>
            <p:cNvSpPr txBox="1">
              <a:spLocks noChangeArrowheads="1"/>
            </p:cNvSpPr>
            <p:nvPr/>
          </p:nvSpPr>
          <p:spPr bwMode="auto">
            <a:xfrm>
              <a:off x="5329238" y="4024313"/>
              <a:ext cx="28416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7194" name="Text Box 54"/>
            <p:cNvSpPr txBox="1">
              <a:spLocks noChangeArrowheads="1"/>
            </p:cNvSpPr>
            <p:nvPr/>
          </p:nvSpPr>
          <p:spPr bwMode="auto">
            <a:xfrm>
              <a:off x="6921500" y="4176713"/>
              <a:ext cx="384175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7195" name="Rectangle 55"/>
            <p:cNvSpPr>
              <a:spLocks noChangeArrowheads="1"/>
            </p:cNvSpPr>
            <p:nvPr/>
          </p:nvSpPr>
          <p:spPr bwMode="auto">
            <a:xfrm>
              <a:off x="6931025" y="4191001"/>
              <a:ext cx="381000" cy="5334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7196" name="Text Box 56"/>
            <p:cNvSpPr txBox="1">
              <a:spLocks noChangeArrowheads="1"/>
            </p:cNvSpPr>
            <p:nvPr/>
          </p:nvSpPr>
          <p:spPr bwMode="auto">
            <a:xfrm>
              <a:off x="7286625" y="4171951"/>
              <a:ext cx="284163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7197" name="Line 57"/>
            <p:cNvSpPr>
              <a:spLocks noChangeShapeType="1"/>
            </p:cNvSpPr>
            <p:nvPr/>
          </p:nvSpPr>
          <p:spPr bwMode="auto">
            <a:xfrm>
              <a:off x="6702425" y="4191001"/>
              <a:ext cx="2286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198" name="Text Box 58"/>
            <p:cNvSpPr txBox="1">
              <a:spLocks noChangeArrowheads="1"/>
            </p:cNvSpPr>
            <p:nvPr/>
          </p:nvSpPr>
          <p:spPr bwMode="auto">
            <a:xfrm>
              <a:off x="6491288" y="4024313"/>
              <a:ext cx="28416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7199" name="Text Box 59"/>
            <p:cNvSpPr txBox="1">
              <a:spLocks noChangeArrowheads="1"/>
            </p:cNvSpPr>
            <p:nvPr/>
          </p:nvSpPr>
          <p:spPr bwMode="auto">
            <a:xfrm>
              <a:off x="3924300" y="4314826"/>
              <a:ext cx="998538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.mult(a);</a:t>
              </a:r>
            </a:p>
          </p:txBody>
        </p:sp>
        <p:sp>
          <p:nvSpPr>
            <p:cNvPr id="7200" name="Text Box 60"/>
            <p:cNvSpPr txBox="1">
              <a:spLocks noChangeArrowheads="1"/>
            </p:cNvSpPr>
            <p:nvPr/>
          </p:nvSpPr>
          <p:spPr bwMode="auto">
            <a:xfrm>
              <a:off x="3908425" y="5062538"/>
              <a:ext cx="465931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Es wird immer der Zustand des Empfängers verändert!</a:t>
              </a:r>
            </a:p>
          </p:txBody>
        </p:sp>
      </p:grpSp>
      <p:sp>
        <p:nvSpPr>
          <p:cNvPr id="45" name="Text Box 26"/>
          <p:cNvSpPr txBox="1">
            <a:spLocks noChangeArrowheads="1"/>
          </p:cNvSpPr>
          <p:nvPr/>
        </p:nvSpPr>
        <p:spPr bwMode="auto">
          <a:xfrm>
            <a:off x="1047750" y="3676213"/>
            <a:ext cx="2252663" cy="1169551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4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add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(Fraction f)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// addiert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+ 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z = z * f.n + f.z * 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n = n * f.n;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618" grpId="0" animBg="1"/>
      <p:bldP spid="4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5A395CB-9AC6-4A08-895B-6895F1393287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de-DE" altLang="en-US" sz="1400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Grafische Notation für Klassen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695325" y="1309688"/>
            <a:ext cx="462915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UML-Notation (Unified Modeling Language)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996950" y="1966913"/>
            <a:ext cx="1814513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Fraction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int z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int n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void mult (Fraction f)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void add (Fraction f)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990600" y="1981200"/>
            <a:ext cx="1820863" cy="1371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990600" y="2286000"/>
            <a:ext cx="182086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990600" y="2790825"/>
            <a:ext cx="182086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2943225" y="1943100"/>
            <a:ext cx="1270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Klassenname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2959100" y="2271713"/>
            <a:ext cx="727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Felder</a:t>
            </a:r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2959100" y="2768600"/>
            <a:ext cx="9985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Methoden</a:t>
            </a:r>
          </a:p>
        </p:txBody>
      </p:sp>
      <p:grpSp>
        <p:nvGrpSpPr>
          <p:cNvPr id="222228" name="Group 20"/>
          <p:cNvGrpSpPr>
            <a:grpSpLocks/>
          </p:cNvGrpSpPr>
          <p:nvPr/>
        </p:nvGrpSpPr>
        <p:grpSpPr bwMode="auto">
          <a:xfrm>
            <a:off x="762000" y="3922713"/>
            <a:ext cx="5195888" cy="1828800"/>
            <a:chOff x="480" y="2612"/>
            <a:chExt cx="3273" cy="1152"/>
          </a:xfrm>
        </p:grpSpPr>
        <p:sp>
          <p:nvSpPr>
            <p:cNvPr id="8205" name="Text Box 12"/>
            <p:cNvSpPr txBox="1">
              <a:spLocks noChangeArrowheads="1"/>
            </p:cNvSpPr>
            <p:nvPr/>
          </p:nvSpPr>
          <p:spPr bwMode="auto">
            <a:xfrm>
              <a:off x="480" y="2612"/>
              <a:ext cx="1084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Vereinfachte Form</a:t>
              </a:r>
            </a:p>
          </p:txBody>
        </p:sp>
        <p:sp>
          <p:nvSpPr>
            <p:cNvPr id="8206" name="Text Box 13"/>
            <p:cNvSpPr txBox="1">
              <a:spLocks noChangeArrowheads="1"/>
            </p:cNvSpPr>
            <p:nvPr/>
          </p:nvSpPr>
          <p:spPr bwMode="auto">
            <a:xfrm>
              <a:off x="638" y="2919"/>
              <a:ext cx="561" cy="8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Fraction</a:t>
              </a:r>
            </a:p>
            <a:p>
              <a:pPr>
                <a:spcBef>
                  <a:spcPct val="400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  <a:p>
              <a:pPr>
                <a:spcBef>
                  <a:spcPct val="400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mult(f)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add(f)</a:t>
              </a:r>
            </a:p>
          </p:txBody>
        </p:sp>
        <p:sp>
          <p:nvSpPr>
            <p:cNvPr id="8207" name="Rectangle 14"/>
            <p:cNvSpPr>
              <a:spLocks noChangeArrowheads="1"/>
            </p:cNvSpPr>
            <p:nvPr/>
          </p:nvSpPr>
          <p:spPr bwMode="auto">
            <a:xfrm>
              <a:off x="634" y="2928"/>
              <a:ext cx="565" cy="836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08" name="Line 15"/>
            <p:cNvSpPr>
              <a:spLocks noChangeShapeType="1"/>
            </p:cNvSpPr>
            <p:nvPr/>
          </p:nvSpPr>
          <p:spPr bwMode="auto">
            <a:xfrm>
              <a:off x="634" y="3120"/>
              <a:ext cx="565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8209" name="Line 16"/>
            <p:cNvSpPr>
              <a:spLocks noChangeShapeType="1"/>
            </p:cNvSpPr>
            <p:nvPr/>
          </p:nvSpPr>
          <p:spPr bwMode="auto">
            <a:xfrm>
              <a:off x="634" y="3436"/>
              <a:ext cx="565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8210" name="Text Box 17"/>
            <p:cNvSpPr txBox="1">
              <a:spLocks noChangeArrowheads="1"/>
            </p:cNvSpPr>
            <p:nvPr/>
          </p:nvSpPr>
          <p:spPr bwMode="auto">
            <a:xfrm>
              <a:off x="1431" y="2908"/>
              <a:ext cx="232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falls weniger Details gewünscht oder nötig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8E7867E-483E-4445-A1FA-8D966EC535A2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de-DE" altLang="en-US" sz="1400" smtClean="0"/>
          </a:p>
        </p:txBody>
      </p:sp>
      <p:sp>
        <p:nvSpPr>
          <p:cNvPr id="921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Klassen sind Abstrakte Datentypen</a:t>
            </a:r>
          </a:p>
        </p:txBody>
      </p:sp>
      <p:sp>
        <p:nvSpPr>
          <p:cNvPr id="9220" name="TextBox 3"/>
          <p:cNvSpPr txBox="1">
            <a:spLocks noChangeArrowheads="1"/>
          </p:cNvSpPr>
          <p:nvPr/>
        </p:nvSpPr>
        <p:spPr bwMode="auto">
          <a:xfrm>
            <a:off x="995363" y="1276350"/>
            <a:ext cx="196373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 b="1"/>
              <a:t>Konkreter Datentyp</a:t>
            </a:r>
          </a:p>
        </p:txBody>
      </p:sp>
      <p:sp>
        <p:nvSpPr>
          <p:cNvPr id="9221" name="TextBox 8"/>
          <p:cNvSpPr txBox="1">
            <a:spLocks noChangeArrowheads="1"/>
          </p:cNvSpPr>
          <p:nvPr/>
        </p:nvSpPr>
        <p:spPr bwMode="auto">
          <a:xfrm>
            <a:off x="1790700" y="1709738"/>
            <a:ext cx="373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</a:p>
        </p:txBody>
      </p:sp>
      <p:sp>
        <p:nvSpPr>
          <p:cNvPr id="9222" name="TextBox 66"/>
          <p:cNvSpPr txBox="1">
            <a:spLocks noChangeArrowheads="1"/>
          </p:cNvSpPr>
          <p:nvPr/>
        </p:nvSpPr>
        <p:spPr bwMode="auto">
          <a:xfrm>
            <a:off x="4541838" y="1276350"/>
            <a:ext cx="26304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 b="1"/>
              <a:t>Abstrakter Datentyp (ADT)</a:t>
            </a:r>
          </a:p>
        </p:txBody>
      </p:sp>
      <p:sp>
        <p:nvSpPr>
          <p:cNvPr id="9223" name="TextBox 67"/>
          <p:cNvSpPr txBox="1">
            <a:spLocks noChangeArrowheads="1"/>
          </p:cNvSpPr>
          <p:nvPr/>
        </p:nvSpPr>
        <p:spPr bwMode="auto">
          <a:xfrm>
            <a:off x="5335588" y="1709738"/>
            <a:ext cx="8226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Position</a:t>
            </a:r>
            <a:endParaRPr lang="de-AT" altLang="de-DE" sz="14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TextBox 132"/>
          <p:cNvSpPr txBox="1">
            <a:spLocks noChangeArrowheads="1"/>
          </p:cNvSpPr>
          <p:nvPr/>
        </p:nvSpPr>
        <p:spPr bwMode="auto">
          <a:xfrm>
            <a:off x="685800" y="4257675"/>
            <a:ext cx="6197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Programmiersprache kann mit ADTs (Klassen) beliebig erweitert werden.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85800" y="5118100"/>
            <a:ext cx="5880100" cy="1154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dirty="0"/>
              <a:t>Immer mehr Sprachkonzepte wandern heute in die Klassenbibliothek</a:t>
            </a:r>
          </a:p>
          <a:p>
            <a:pPr>
              <a:spcBef>
                <a:spcPts val="600"/>
              </a:spcBef>
              <a:defRPr/>
            </a:pPr>
            <a:r>
              <a:rPr lang="de-AT" dirty="0"/>
              <a:t>Beispiel </a:t>
            </a:r>
            <a:r>
              <a:rPr lang="de-AT" i="1" dirty="0"/>
              <a:t>String</a:t>
            </a:r>
          </a:p>
          <a:p>
            <a:pPr marL="177800" indent="-177800">
              <a:buFont typeface="Arial" panose="020B0604020202020204" pitchFamily="34" charset="0"/>
              <a:buChar char="•"/>
              <a:defRPr/>
            </a:pPr>
            <a:r>
              <a:rPr lang="de-AT"/>
              <a:t>in </a:t>
            </a:r>
            <a:r>
              <a:rPr lang="de-AT" smtClean="0"/>
              <a:t>Pascal: </a:t>
            </a:r>
            <a:r>
              <a:rPr lang="de-AT" dirty="0"/>
              <a:t>Teil der Sprache</a:t>
            </a:r>
          </a:p>
          <a:p>
            <a:pPr marL="177800" indent="-177800">
              <a:buFont typeface="Arial" panose="020B0604020202020204" pitchFamily="34" charset="0"/>
              <a:buChar char="•"/>
              <a:defRPr/>
            </a:pPr>
            <a:r>
              <a:rPr lang="de-AT" dirty="0"/>
              <a:t>in Java: Klasse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014413" y="2276475"/>
            <a:ext cx="6157912" cy="1573213"/>
            <a:chOff x="1014413" y="2276475"/>
            <a:chExt cx="6157912" cy="1573213"/>
          </a:xfrm>
        </p:grpSpPr>
        <p:sp>
          <p:nvSpPr>
            <p:cNvPr id="9227" name="Rectangle 69"/>
            <p:cNvSpPr>
              <a:spLocks noChangeArrowheads="1"/>
            </p:cNvSpPr>
            <p:nvPr/>
          </p:nvSpPr>
          <p:spPr bwMode="auto">
            <a:xfrm>
              <a:off x="4443314" y="2569172"/>
              <a:ext cx="2729011" cy="806152"/>
            </a:xfrm>
            <a:prstGeom prst="rect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9229" name="Rectangle 71"/>
            <p:cNvSpPr>
              <a:spLocks noChangeArrowheads="1"/>
            </p:cNvSpPr>
            <p:nvPr/>
          </p:nvSpPr>
          <p:spPr bwMode="auto">
            <a:xfrm>
              <a:off x="4553816" y="2488224"/>
              <a:ext cx="577297" cy="231431"/>
            </a:xfrm>
            <a:prstGeom prst="rect">
              <a:avLst/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9230" name="TextBox 72"/>
            <p:cNvSpPr txBox="1">
              <a:spLocks noChangeArrowheads="1"/>
            </p:cNvSpPr>
            <p:nvPr/>
          </p:nvSpPr>
          <p:spPr bwMode="auto">
            <a:xfrm>
              <a:off x="4539721" y="2465477"/>
              <a:ext cx="6110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 smtClean="0">
                  <a:latin typeface="Arial" panose="020B0604020202020204" pitchFamily="34" charset="0"/>
                  <a:cs typeface="Arial" panose="020B0604020202020204" pitchFamily="34" charset="0"/>
                </a:rPr>
                <a:t>goLeft</a:t>
              </a:r>
              <a:endParaRPr lang="de-AT" altLang="de-DE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233" name="Straight Arrow Connector 75"/>
            <p:cNvCxnSpPr>
              <a:cxnSpLocks noChangeShapeType="1"/>
            </p:cNvCxnSpPr>
            <p:nvPr/>
          </p:nvCxnSpPr>
          <p:spPr bwMode="auto">
            <a:xfrm>
              <a:off x="4809516" y="2276475"/>
              <a:ext cx="0" cy="189002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8" name="Straight Arrow Connector 77"/>
            <p:cNvCxnSpPr/>
            <p:nvPr/>
          </p:nvCxnSpPr>
          <p:spPr bwMode="auto">
            <a:xfrm>
              <a:off x="4842588" y="2741613"/>
              <a:ext cx="312738" cy="325437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Straight Arrow Connector 78"/>
            <p:cNvCxnSpPr/>
            <p:nvPr/>
          </p:nvCxnSpPr>
          <p:spPr bwMode="auto">
            <a:xfrm flipH="1">
              <a:off x="5198568" y="2741613"/>
              <a:ext cx="317500" cy="31750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237" name="Rectangle 91"/>
            <p:cNvSpPr>
              <a:spLocks noChangeArrowheads="1"/>
            </p:cNvSpPr>
            <p:nvPr/>
          </p:nvSpPr>
          <p:spPr bwMode="auto">
            <a:xfrm>
              <a:off x="1014413" y="2569172"/>
              <a:ext cx="2169749" cy="806152"/>
            </a:xfrm>
            <a:prstGeom prst="rect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9238" name="Rectangle 102"/>
            <p:cNvSpPr>
              <a:spLocks noChangeArrowheads="1"/>
            </p:cNvSpPr>
            <p:nvPr/>
          </p:nvSpPr>
          <p:spPr bwMode="auto">
            <a:xfrm>
              <a:off x="1316940" y="2488224"/>
              <a:ext cx="234696" cy="231431"/>
            </a:xfrm>
            <a:prstGeom prst="rect">
              <a:avLst/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9239" name="TextBox 103"/>
            <p:cNvSpPr txBox="1">
              <a:spLocks noChangeArrowheads="1"/>
            </p:cNvSpPr>
            <p:nvPr/>
          </p:nvSpPr>
          <p:spPr bwMode="auto">
            <a:xfrm>
              <a:off x="1390497" y="2511760"/>
              <a:ext cx="89760" cy="184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cxnSp>
          <p:nvCxnSpPr>
            <p:cNvPr id="9240" name="Straight Arrow Connector 106"/>
            <p:cNvCxnSpPr>
              <a:cxnSpLocks noChangeShapeType="1"/>
            </p:cNvCxnSpPr>
            <p:nvPr/>
          </p:nvCxnSpPr>
          <p:spPr bwMode="auto">
            <a:xfrm>
              <a:off x="1429705" y="2276475"/>
              <a:ext cx="0" cy="189002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41" name="Straight Arrow Connector 107"/>
            <p:cNvCxnSpPr>
              <a:cxnSpLocks noChangeShapeType="1"/>
            </p:cNvCxnSpPr>
            <p:nvPr/>
          </p:nvCxnSpPr>
          <p:spPr bwMode="auto">
            <a:xfrm>
              <a:off x="2483958" y="2276475"/>
              <a:ext cx="0" cy="189002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9" name="Straight Arrow Connector 108"/>
            <p:cNvCxnSpPr/>
            <p:nvPr/>
          </p:nvCxnSpPr>
          <p:spPr bwMode="auto">
            <a:xfrm>
              <a:off x="1447800" y="2741613"/>
              <a:ext cx="312738" cy="325437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0" name="Straight Arrow Connector 109"/>
            <p:cNvCxnSpPr/>
            <p:nvPr/>
          </p:nvCxnSpPr>
          <p:spPr bwMode="auto">
            <a:xfrm flipH="1">
              <a:off x="2484438" y="2741613"/>
              <a:ext cx="317500" cy="31750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244" name="Rectangle 110"/>
            <p:cNvSpPr>
              <a:spLocks noChangeArrowheads="1"/>
            </p:cNvSpPr>
            <p:nvPr/>
          </p:nvSpPr>
          <p:spPr bwMode="auto">
            <a:xfrm>
              <a:off x="1665436" y="2488224"/>
              <a:ext cx="234696" cy="231431"/>
            </a:xfrm>
            <a:prstGeom prst="rect">
              <a:avLst/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9245" name="TextBox 111"/>
            <p:cNvSpPr txBox="1">
              <a:spLocks noChangeArrowheads="1"/>
            </p:cNvSpPr>
            <p:nvPr/>
          </p:nvSpPr>
          <p:spPr bwMode="auto">
            <a:xfrm>
              <a:off x="1750566" y="2500190"/>
              <a:ext cx="51292" cy="184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9246" name="Rectangle 112"/>
            <p:cNvSpPr>
              <a:spLocks noChangeArrowheads="1"/>
            </p:cNvSpPr>
            <p:nvPr/>
          </p:nvSpPr>
          <p:spPr bwMode="auto">
            <a:xfrm>
              <a:off x="2013932" y="2488224"/>
              <a:ext cx="234696" cy="231431"/>
            </a:xfrm>
            <a:prstGeom prst="rect">
              <a:avLst/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9247" name="TextBox 113"/>
            <p:cNvSpPr txBox="1">
              <a:spLocks noChangeArrowheads="1"/>
            </p:cNvSpPr>
            <p:nvPr/>
          </p:nvSpPr>
          <p:spPr bwMode="auto">
            <a:xfrm>
              <a:off x="2099062" y="2542616"/>
              <a:ext cx="59307" cy="184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9248" name="Rectangle 114"/>
            <p:cNvSpPr>
              <a:spLocks noChangeArrowheads="1"/>
            </p:cNvSpPr>
            <p:nvPr/>
          </p:nvSpPr>
          <p:spPr bwMode="auto">
            <a:xfrm>
              <a:off x="2358074" y="2488224"/>
              <a:ext cx="234696" cy="231431"/>
            </a:xfrm>
            <a:prstGeom prst="rect">
              <a:avLst/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9249" name="TextBox 115"/>
            <p:cNvSpPr txBox="1">
              <a:spLocks noChangeArrowheads="1"/>
            </p:cNvSpPr>
            <p:nvPr/>
          </p:nvSpPr>
          <p:spPr bwMode="auto">
            <a:xfrm>
              <a:off x="2454777" y="2511760"/>
              <a:ext cx="43278" cy="184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</a:p>
          </p:txBody>
        </p:sp>
        <p:sp>
          <p:nvSpPr>
            <p:cNvPr id="9250" name="Rectangle 116"/>
            <p:cNvSpPr>
              <a:spLocks noChangeArrowheads="1"/>
            </p:cNvSpPr>
            <p:nvPr/>
          </p:nvSpPr>
          <p:spPr bwMode="auto">
            <a:xfrm>
              <a:off x="2697176" y="2488224"/>
              <a:ext cx="234696" cy="231431"/>
            </a:xfrm>
            <a:prstGeom prst="rect">
              <a:avLst/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9251" name="TextBox 117"/>
            <p:cNvSpPr txBox="1">
              <a:spLocks noChangeArrowheads="1"/>
            </p:cNvSpPr>
            <p:nvPr/>
          </p:nvSpPr>
          <p:spPr bwMode="auto">
            <a:xfrm>
              <a:off x="2743729" y="2511760"/>
              <a:ext cx="136244" cy="184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</a:p>
          </p:txBody>
        </p:sp>
        <p:sp>
          <p:nvSpPr>
            <p:cNvPr id="9252" name="Rectangle 10"/>
            <p:cNvSpPr>
              <a:spLocks noChangeArrowheads="1"/>
            </p:cNvSpPr>
            <p:nvPr/>
          </p:nvSpPr>
          <p:spPr bwMode="auto">
            <a:xfrm>
              <a:off x="1485805" y="3067079"/>
              <a:ext cx="1204388" cy="158144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9253" name="TextBox 9"/>
            <p:cNvSpPr txBox="1">
              <a:spLocks noChangeArrowheads="1"/>
            </p:cNvSpPr>
            <p:nvPr/>
          </p:nvSpPr>
          <p:spPr bwMode="auto">
            <a:xfrm>
              <a:off x="1429705" y="3032365"/>
              <a:ext cx="1338713" cy="230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900" b="1">
                  <a:latin typeface="Courier" pitchFamily="49" charset="0"/>
                </a:rPr>
                <a:t>0001010111100101</a:t>
              </a:r>
            </a:p>
          </p:txBody>
        </p:sp>
        <p:cxnSp>
          <p:nvCxnSpPr>
            <p:cNvPr id="9254" name="Straight Arrow Connector 120"/>
            <p:cNvCxnSpPr>
              <a:cxnSpLocks noChangeShapeType="1"/>
            </p:cNvCxnSpPr>
            <p:nvPr/>
          </p:nvCxnSpPr>
          <p:spPr bwMode="auto">
            <a:xfrm>
              <a:off x="1784091" y="2276475"/>
              <a:ext cx="0" cy="189002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55" name="Straight Arrow Connector 121"/>
            <p:cNvCxnSpPr>
              <a:cxnSpLocks noChangeShapeType="1"/>
            </p:cNvCxnSpPr>
            <p:nvPr/>
          </p:nvCxnSpPr>
          <p:spPr bwMode="auto">
            <a:xfrm>
              <a:off x="2143919" y="2276475"/>
              <a:ext cx="0" cy="189002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56" name="Straight Arrow Connector 122"/>
            <p:cNvCxnSpPr>
              <a:cxnSpLocks noChangeShapeType="1"/>
            </p:cNvCxnSpPr>
            <p:nvPr/>
          </p:nvCxnSpPr>
          <p:spPr bwMode="auto">
            <a:xfrm>
              <a:off x="2815193" y="2276475"/>
              <a:ext cx="0" cy="189002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4" name="Straight Arrow Connector 123"/>
            <p:cNvCxnSpPr/>
            <p:nvPr/>
          </p:nvCxnSpPr>
          <p:spPr bwMode="auto">
            <a:xfrm flipH="1">
              <a:off x="2308225" y="2741613"/>
              <a:ext cx="158750" cy="325437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6" name="Straight Arrow Connector 125"/>
            <p:cNvCxnSpPr>
              <a:endCxn id="9253" idx="0"/>
            </p:cNvCxnSpPr>
            <p:nvPr/>
          </p:nvCxnSpPr>
          <p:spPr bwMode="auto">
            <a:xfrm flipH="1">
              <a:off x="2098675" y="2741613"/>
              <a:ext cx="22225" cy="290512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9" name="Straight Arrow Connector 128"/>
            <p:cNvCxnSpPr/>
            <p:nvPr/>
          </p:nvCxnSpPr>
          <p:spPr bwMode="auto">
            <a:xfrm>
              <a:off x="1787525" y="2741613"/>
              <a:ext cx="142875" cy="31750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260" name="TextBox 15"/>
            <p:cNvSpPr txBox="1">
              <a:spLocks noChangeArrowheads="1"/>
            </p:cNvSpPr>
            <p:nvPr/>
          </p:nvSpPr>
          <p:spPr bwMode="auto">
            <a:xfrm>
              <a:off x="1037781" y="3511225"/>
              <a:ext cx="2212275" cy="33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in die Sprache eingebaut</a:t>
              </a:r>
            </a:p>
          </p:txBody>
        </p:sp>
        <p:sp>
          <p:nvSpPr>
            <p:cNvPr id="9261" name="TextBox 131"/>
            <p:cNvSpPr txBox="1">
              <a:spLocks noChangeArrowheads="1"/>
            </p:cNvSpPr>
            <p:nvPr/>
          </p:nvSpPr>
          <p:spPr bwMode="auto">
            <a:xfrm>
              <a:off x="4851636" y="3511225"/>
              <a:ext cx="1862851" cy="33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selbst implementiert</a:t>
              </a:r>
            </a:p>
          </p:txBody>
        </p:sp>
        <p:sp>
          <p:nvSpPr>
            <p:cNvPr id="55" name="Rectangle 71"/>
            <p:cNvSpPr>
              <a:spLocks noChangeArrowheads="1"/>
            </p:cNvSpPr>
            <p:nvPr/>
          </p:nvSpPr>
          <p:spPr bwMode="auto">
            <a:xfrm>
              <a:off x="5177729" y="2488224"/>
              <a:ext cx="577297" cy="231431"/>
            </a:xfrm>
            <a:prstGeom prst="rect">
              <a:avLst/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56" name="TextBox 72"/>
            <p:cNvSpPr txBox="1">
              <a:spLocks noChangeArrowheads="1"/>
            </p:cNvSpPr>
            <p:nvPr/>
          </p:nvSpPr>
          <p:spPr bwMode="auto">
            <a:xfrm>
              <a:off x="5117338" y="2465477"/>
              <a:ext cx="7120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 smtClean="0">
                  <a:latin typeface="Arial" panose="020B0604020202020204" pitchFamily="34" charset="0"/>
                  <a:cs typeface="Arial" panose="020B0604020202020204" pitchFamily="34" charset="0"/>
                </a:rPr>
                <a:t>goRight</a:t>
              </a:r>
              <a:endParaRPr lang="de-AT" altLang="de-DE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7" name="Straight Arrow Connector 75"/>
            <p:cNvCxnSpPr>
              <a:cxnSpLocks noChangeShapeType="1"/>
            </p:cNvCxnSpPr>
            <p:nvPr/>
          </p:nvCxnSpPr>
          <p:spPr bwMode="auto">
            <a:xfrm>
              <a:off x="5433429" y="2276475"/>
              <a:ext cx="0" cy="189002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8" name="Rectangle 71"/>
            <p:cNvSpPr>
              <a:spLocks noChangeArrowheads="1"/>
            </p:cNvSpPr>
            <p:nvPr/>
          </p:nvSpPr>
          <p:spPr bwMode="auto">
            <a:xfrm>
              <a:off x="5800152" y="2488224"/>
              <a:ext cx="577297" cy="231431"/>
            </a:xfrm>
            <a:prstGeom prst="rect">
              <a:avLst/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59" name="TextBox 72"/>
            <p:cNvSpPr txBox="1">
              <a:spLocks noChangeArrowheads="1"/>
            </p:cNvSpPr>
            <p:nvPr/>
          </p:nvSpPr>
          <p:spPr bwMode="auto">
            <a:xfrm>
              <a:off x="5786057" y="2465477"/>
              <a:ext cx="55015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 smtClean="0">
                  <a:latin typeface="Arial" panose="020B0604020202020204" pitchFamily="34" charset="0"/>
                  <a:cs typeface="Arial" panose="020B0604020202020204" pitchFamily="34" charset="0"/>
                </a:rPr>
                <a:t>goUp</a:t>
              </a:r>
              <a:endParaRPr lang="de-AT" altLang="de-DE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0" name="Straight Arrow Connector 75"/>
            <p:cNvCxnSpPr>
              <a:cxnSpLocks noChangeShapeType="1"/>
            </p:cNvCxnSpPr>
            <p:nvPr/>
          </p:nvCxnSpPr>
          <p:spPr bwMode="auto">
            <a:xfrm>
              <a:off x="6055852" y="2276475"/>
              <a:ext cx="0" cy="189002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1" name="Rectangle 71"/>
            <p:cNvSpPr>
              <a:spLocks noChangeArrowheads="1"/>
            </p:cNvSpPr>
            <p:nvPr/>
          </p:nvSpPr>
          <p:spPr bwMode="auto">
            <a:xfrm>
              <a:off x="6424065" y="2488224"/>
              <a:ext cx="644088" cy="231431"/>
            </a:xfrm>
            <a:prstGeom prst="rect">
              <a:avLst/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62" name="TextBox 72"/>
            <p:cNvSpPr txBox="1">
              <a:spLocks noChangeArrowheads="1"/>
            </p:cNvSpPr>
            <p:nvPr/>
          </p:nvSpPr>
          <p:spPr bwMode="auto">
            <a:xfrm>
              <a:off x="6363674" y="2465477"/>
              <a:ext cx="74571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 smtClean="0">
                  <a:latin typeface="Arial" panose="020B0604020202020204" pitchFamily="34" charset="0"/>
                  <a:cs typeface="Arial" panose="020B0604020202020204" pitchFamily="34" charset="0"/>
                </a:rPr>
                <a:t>goDown</a:t>
              </a:r>
              <a:endParaRPr lang="de-AT" altLang="de-DE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3" name="Straight Arrow Connector 75"/>
            <p:cNvCxnSpPr>
              <a:cxnSpLocks noChangeShapeType="1"/>
            </p:cNvCxnSpPr>
            <p:nvPr/>
          </p:nvCxnSpPr>
          <p:spPr bwMode="auto">
            <a:xfrm>
              <a:off x="6714487" y="2276475"/>
              <a:ext cx="0" cy="189002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Straight Arrow Connector 63"/>
            <p:cNvCxnSpPr/>
            <p:nvPr/>
          </p:nvCxnSpPr>
          <p:spPr bwMode="auto">
            <a:xfrm>
              <a:off x="6023470" y="2741613"/>
              <a:ext cx="312738" cy="325437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/>
            <p:nvPr/>
          </p:nvCxnSpPr>
          <p:spPr bwMode="auto">
            <a:xfrm flipH="1">
              <a:off x="6379450" y="2741613"/>
              <a:ext cx="317500" cy="31750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" name="Oval 1"/>
            <p:cNvSpPr/>
            <p:nvPr/>
          </p:nvSpPr>
          <p:spPr bwMode="auto">
            <a:xfrm>
              <a:off x="5067769" y="3073692"/>
              <a:ext cx="219919" cy="219919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7" name="Oval 66"/>
            <p:cNvSpPr/>
            <p:nvPr/>
          </p:nvSpPr>
          <p:spPr bwMode="auto">
            <a:xfrm>
              <a:off x="6253714" y="3073692"/>
              <a:ext cx="219919" cy="219919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8" name="TextBox 72"/>
            <p:cNvSpPr txBox="1">
              <a:spLocks noChangeArrowheads="1"/>
            </p:cNvSpPr>
            <p:nvPr/>
          </p:nvSpPr>
          <p:spPr bwMode="auto">
            <a:xfrm>
              <a:off x="5046923" y="3032245"/>
              <a:ext cx="26161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 smtClean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endParaRPr lang="de-AT" altLang="de-DE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TextBox 72"/>
            <p:cNvSpPr txBox="1">
              <a:spLocks noChangeArrowheads="1"/>
            </p:cNvSpPr>
            <p:nvPr/>
          </p:nvSpPr>
          <p:spPr bwMode="auto">
            <a:xfrm>
              <a:off x="6232868" y="3032245"/>
              <a:ext cx="26161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 smtClean="0"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  <a:endParaRPr lang="de-AT" altLang="de-DE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  <p:bldP spid="1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ChangeArrowheads="1"/>
          </p:cNvSpPr>
          <p:nvPr/>
        </p:nvSpPr>
        <p:spPr bwMode="auto">
          <a:xfrm>
            <a:off x="1130300" y="2230438"/>
            <a:ext cx="3657600" cy="319087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10243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F24A401-34E0-4A1D-9034-350886EC3AED}" type="slidenum">
              <a:rPr lang="de-DE" altLang="de-DE" sz="1400" smtClean="0"/>
              <a:pPr/>
              <a:t>7</a:t>
            </a:fld>
            <a:endParaRPr lang="de-DE" altLang="de-DE" sz="1400" smtClean="0"/>
          </a:p>
        </p:txBody>
      </p:sp>
      <p:sp>
        <p:nvSpPr>
          <p:cNvPr id="10244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3907608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11. Objektorientierung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</a:t>
            </a:r>
            <a:r>
              <a:rPr lang="de-AT" altLang="de-DE" sz="2000"/>
              <a:t>11.1	Methoden</a:t>
            </a:r>
          </a:p>
          <a:p>
            <a:r>
              <a:rPr lang="de-AT" altLang="de-DE" sz="2000"/>
              <a:t>	</a:t>
            </a:r>
            <a:r>
              <a:rPr lang="de-AT" altLang="de-DE" sz="2000">
                <a:solidFill>
                  <a:srgbClr val="FF0000"/>
                </a:solidFill>
              </a:rPr>
              <a:t>11.2	Konstruktoren</a:t>
            </a:r>
          </a:p>
          <a:p>
            <a:r>
              <a:rPr lang="de-AT" altLang="de-DE" sz="2000"/>
              <a:t>	11.3	static</a:t>
            </a:r>
          </a:p>
          <a:p>
            <a:r>
              <a:rPr lang="de-AT" altLang="de-DE" sz="2000"/>
              <a:t>	11.4	Beispiele für Klassen</a:t>
            </a:r>
          </a:p>
          <a:p>
            <a:r>
              <a:rPr lang="de-AT" altLang="de-DE" sz="2000"/>
              <a:t>	11.5	Vererbung</a:t>
            </a:r>
          </a:p>
          <a:p>
            <a:r>
              <a:rPr lang="de-AT" altLang="de-DE" sz="2000"/>
              <a:t>	11.6	Dynamische Bindung</a:t>
            </a:r>
          </a:p>
          <a:p>
            <a:r>
              <a:rPr lang="de-AT" altLang="de-DE" sz="2000"/>
              <a:t>	11.7	Klasse Object</a:t>
            </a:r>
          </a:p>
          <a:p>
            <a:r>
              <a:rPr lang="de-AT" altLang="de-DE" sz="2000"/>
              <a:t>	11.8	final</a:t>
            </a:r>
          </a:p>
          <a:p>
            <a:r>
              <a:rPr lang="de-AT" altLang="de-DE" sz="2000"/>
              <a:t>	11.9	Abstrakte Klassen</a:t>
            </a:r>
          </a:p>
          <a:p>
            <a:r>
              <a:rPr lang="de-AT" altLang="de-DE" sz="2000"/>
              <a:t>	11.10	</a:t>
            </a:r>
            <a:r>
              <a:rPr lang="de-AT" altLang="de-DE" sz="2000" smtClean="0"/>
              <a:t>Interfaces</a:t>
            </a:r>
            <a:endParaRPr lang="de-AT" altLang="de-DE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100B9F-0B93-412D-B5EA-D166A61A980A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de-DE" altLang="en-US" sz="1400" smtClean="0"/>
          </a:p>
        </p:txBody>
      </p:sp>
      <p:sp>
        <p:nvSpPr>
          <p:cNvPr id="11267" name="Rectangle 6"/>
          <p:cNvSpPr>
            <a:spLocks noChangeArrowheads="1"/>
          </p:cNvSpPr>
          <p:nvPr/>
        </p:nvSpPr>
        <p:spPr bwMode="auto">
          <a:xfrm>
            <a:off x="1011238" y="1721736"/>
            <a:ext cx="2667000" cy="272097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12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Konstruktoren</a:t>
            </a:r>
          </a:p>
        </p:txBody>
      </p:sp>
      <p:sp>
        <p:nvSpPr>
          <p:cNvPr id="11271" name="Text Box 4"/>
          <p:cNvSpPr txBox="1">
            <a:spLocks noChangeArrowheads="1"/>
          </p:cNvSpPr>
          <p:nvPr/>
        </p:nvSpPr>
        <p:spPr bwMode="auto">
          <a:xfrm>
            <a:off x="685800" y="1226436"/>
            <a:ext cx="8070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/>
              <a:t>Spezielle Methoden, die beim Erzeugen eines Objekts automatisch aufgerufen werden</a:t>
            </a:r>
          </a:p>
        </p:txBody>
      </p:sp>
      <p:sp>
        <p:nvSpPr>
          <p:cNvPr id="11272" name="Text Box 5"/>
          <p:cNvSpPr txBox="1">
            <a:spLocks noChangeArrowheads="1"/>
          </p:cNvSpPr>
          <p:nvPr/>
        </p:nvSpPr>
        <p:spPr bwMode="auto">
          <a:xfrm>
            <a:off x="1071563" y="1707449"/>
            <a:ext cx="2362200" cy="278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Fraction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z, n;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spcBef>
                <a:spcPts val="120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void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mult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(Fraction f)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void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add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(Fraction f)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223247" name="Group 15"/>
          <p:cNvGrpSpPr>
            <a:grpSpLocks/>
          </p:cNvGrpSpPr>
          <p:nvPr/>
        </p:nvGrpSpPr>
        <p:grpSpPr bwMode="auto">
          <a:xfrm>
            <a:off x="685800" y="4656112"/>
            <a:ext cx="8170863" cy="931862"/>
            <a:chOff x="432" y="3123"/>
            <a:chExt cx="5147" cy="587"/>
          </a:xfrm>
        </p:grpSpPr>
        <p:sp>
          <p:nvSpPr>
            <p:cNvPr id="11276" name="Text Box 11"/>
            <p:cNvSpPr txBox="1">
              <a:spLocks noChangeArrowheads="1"/>
            </p:cNvSpPr>
            <p:nvPr/>
          </p:nvSpPr>
          <p:spPr bwMode="auto">
            <a:xfrm>
              <a:off x="432" y="3123"/>
              <a:ext cx="497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Aufruf</a:t>
              </a:r>
            </a:p>
          </p:txBody>
        </p:sp>
        <p:sp>
          <p:nvSpPr>
            <p:cNvPr id="11277" name="Text Box 12"/>
            <p:cNvSpPr txBox="1">
              <a:spLocks noChangeArrowheads="1"/>
            </p:cNvSpPr>
            <p:nvPr/>
          </p:nvSpPr>
          <p:spPr bwMode="auto">
            <a:xfrm>
              <a:off x="633" y="3368"/>
              <a:ext cx="1684" cy="33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Fraction f  =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 Fraction();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Fraction g =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new Fraction(3, 5);</a:t>
              </a:r>
            </a:p>
          </p:txBody>
        </p:sp>
        <p:sp>
          <p:nvSpPr>
            <p:cNvPr id="11278" name="Text Box 13"/>
            <p:cNvSpPr txBox="1">
              <a:spLocks noChangeArrowheads="1"/>
            </p:cNvSpPr>
            <p:nvPr/>
          </p:nvSpPr>
          <p:spPr bwMode="auto">
            <a:xfrm>
              <a:off x="2547" y="3342"/>
              <a:ext cx="3032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266700" indent="-2667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AutoNum type="arabicPeriod"/>
              </a:pPr>
              <a:r>
                <a:rPr lang="de-AT" altLang="en-US" sz="1600"/>
                <a:t>legt neues </a:t>
              </a:r>
              <a:r>
                <a:rPr lang="de-AT" altLang="en-US" sz="1600" i="1"/>
                <a:t>Fraction</a:t>
              </a:r>
              <a:r>
                <a:rPr lang="de-AT" altLang="en-US" sz="1600"/>
                <a:t>-Objekt an</a:t>
              </a:r>
            </a:p>
            <a:p>
              <a:pPr>
                <a:spcBef>
                  <a:spcPct val="0"/>
                </a:spcBef>
                <a:buFontTx/>
                <a:buAutoNum type="arabicPeriod"/>
              </a:pPr>
              <a:r>
                <a:rPr lang="de-AT" altLang="en-US" sz="1600"/>
                <a:t>ruft für dieses Objekt den passenden Konstruktor </a:t>
              </a:r>
              <a:r>
                <a:rPr lang="de-AT" altLang="en-US" sz="1600" smtClean="0"/>
                <a:t>auf</a:t>
              </a:r>
            </a:p>
          </p:txBody>
        </p:sp>
      </p:grp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31264" y="6467261"/>
            <a:ext cx="7653057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Feld-Zuweisungen im </a:t>
            </a:r>
            <a:r>
              <a:rPr lang="de-AT" altLang="de-DE" sz="1600" smtClean="0"/>
              <a:t>Konstruktor</a:t>
            </a:r>
            <a:r>
              <a:rPr lang="de-AT" altLang="de-DE" sz="1600"/>
              <a:t> </a:t>
            </a:r>
            <a:r>
              <a:rPr lang="de-AT" altLang="de-DE" sz="1600" smtClean="0"/>
              <a:t>überschreiben Feld-Initialisierungen </a:t>
            </a:r>
            <a:r>
              <a:rPr lang="de-AT" altLang="de-DE" sz="1600"/>
              <a:t>bei der Deklaration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256914" y="3034117"/>
            <a:ext cx="2060575" cy="742004"/>
            <a:chOff x="4460111" y="3711985"/>
            <a:chExt cx="2060575" cy="742004"/>
          </a:xfrm>
        </p:grpSpPr>
        <p:sp>
          <p:nvSpPr>
            <p:cNvPr id="11268" name="Rectangle 14"/>
            <p:cNvSpPr>
              <a:spLocks noChangeArrowheads="1"/>
            </p:cNvSpPr>
            <p:nvPr/>
          </p:nvSpPr>
          <p:spPr bwMode="auto">
            <a:xfrm>
              <a:off x="4460111" y="3738027"/>
              <a:ext cx="2060575" cy="71596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4479284" y="3711985"/>
              <a:ext cx="192963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1200"/>
                </a:spcBef>
                <a:buFontTx/>
                <a:buNone/>
              </a:pPr>
              <a:r>
                <a:rPr lang="de-AT" altLang="en-US" sz="1400" b="1" smtClean="0">
                  <a:latin typeface="Arial" panose="020B0604020202020204" pitchFamily="34" charset="0"/>
                  <a:cs typeface="Arial" panose="020B0604020202020204" pitchFamily="34" charset="0"/>
                </a:rPr>
                <a:t>Fraction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() {</a:t>
              </a:r>
            </a:p>
            <a:p>
              <a:pPr>
                <a:tabLst>
                  <a:tab pos="177800" algn="l"/>
                </a:tabLst>
              </a:pP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	z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= 0; n = 1;</a:t>
              </a:r>
            </a:p>
            <a:p>
              <a:pPr>
                <a:tabLst>
                  <a:tab pos="177800" algn="l"/>
                </a:tabLst>
              </a:pP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957171" y="5613894"/>
            <a:ext cx="75087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altLang="en-US" b="1"/>
              <a:t>Zweck</a:t>
            </a:r>
            <a:r>
              <a:rPr lang="de-AT" altLang="en-US"/>
              <a:t>: Erzeugung und Initialisierung sind zu </a:t>
            </a:r>
            <a:r>
              <a:rPr lang="de-AT" altLang="en-US" smtClean="0"/>
              <a:t>einer einzigen </a:t>
            </a:r>
            <a:r>
              <a:rPr lang="de-AT" altLang="en-US"/>
              <a:t>Operation </a:t>
            </a:r>
            <a:r>
              <a:rPr lang="de-AT" altLang="en-US" smtClean="0"/>
              <a:t>zusammengefasst</a:t>
            </a:r>
            <a:endParaRPr lang="de-AT" altLang="en-US"/>
          </a:p>
        </p:txBody>
      </p:sp>
      <p:grpSp>
        <p:nvGrpSpPr>
          <p:cNvPr id="9" name="Group 8"/>
          <p:cNvGrpSpPr/>
          <p:nvPr/>
        </p:nvGrpSpPr>
        <p:grpSpPr>
          <a:xfrm>
            <a:off x="3317489" y="3060159"/>
            <a:ext cx="5103906" cy="1697210"/>
            <a:chOff x="3317489" y="3060159"/>
            <a:chExt cx="5103906" cy="1697210"/>
          </a:xfrm>
        </p:grpSpPr>
        <p:sp>
          <p:nvSpPr>
            <p:cNvPr id="6" name="TextBox 5"/>
            <p:cNvSpPr txBox="1"/>
            <p:nvPr/>
          </p:nvSpPr>
          <p:spPr>
            <a:xfrm>
              <a:off x="4043363" y="3637164"/>
              <a:ext cx="18469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smtClean="0"/>
                <a:t>Andere Möglichkeit</a:t>
              </a:r>
              <a:endParaRPr lang="de-AT" i="1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137571" y="4018705"/>
              <a:ext cx="1167307" cy="738664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</a:tabLst>
              </a:pPr>
              <a:r>
                <a:rPr lang="de-AT" sz="1400" b="1" smtClean="0">
                  <a:latin typeface="Arial" panose="020B0604020202020204" pitchFamily="34" charset="0"/>
                  <a:cs typeface="Arial" panose="020B0604020202020204" pitchFamily="34" charset="0"/>
                </a:rPr>
                <a:t>Fraction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 () {</a:t>
              </a:r>
            </a:p>
            <a:p>
              <a:pPr>
                <a:tabLst>
                  <a:tab pos="177800" algn="l"/>
                </a:tabLst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(0, 1);</a:t>
              </a:r>
            </a:p>
            <a:p>
              <a:pPr>
                <a:tabLst>
                  <a:tab pos="177800" algn="l"/>
                </a:tabLst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cxnSp>
          <p:nvCxnSpPr>
            <p:cNvPr id="8" name="Straight Connector 7"/>
            <p:cNvCxnSpPr/>
            <p:nvPr/>
          </p:nvCxnSpPr>
          <p:spPr bwMode="auto">
            <a:xfrm flipH="1" flipV="1">
              <a:off x="3317489" y="3060159"/>
              <a:ext cx="797312" cy="94148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Connector 21"/>
            <p:cNvCxnSpPr/>
            <p:nvPr/>
          </p:nvCxnSpPr>
          <p:spPr bwMode="auto">
            <a:xfrm flipH="1" flipV="1">
              <a:off x="3324634" y="3772300"/>
              <a:ext cx="812940" cy="962307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TextBox 6"/>
            <p:cNvSpPr txBox="1"/>
            <p:nvPr/>
          </p:nvSpPr>
          <p:spPr>
            <a:xfrm>
              <a:off x="5391398" y="4095870"/>
              <a:ext cx="30299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mtClean="0"/>
                <a:t>ruft den </a:t>
              </a:r>
              <a:r>
                <a:rPr lang="de-AT" i="1" smtClean="0"/>
                <a:t>Fraction</a:t>
              </a:r>
              <a:r>
                <a:rPr lang="de-AT" smtClean="0"/>
                <a:t>-Konstruktor auf,</a:t>
              </a:r>
            </a:p>
            <a:p>
              <a:r>
                <a:rPr lang="de-AT" smtClean="0"/>
                <a:t>der 2 </a:t>
              </a:r>
              <a:r>
                <a:rPr lang="de-AT" i="1" smtClean="0"/>
                <a:t>int</a:t>
              </a:r>
              <a:r>
                <a:rPr lang="de-AT" smtClean="0"/>
                <a:t>-Parameter hat</a:t>
              </a:r>
              <a:endParaRPr lang="de-AT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264059" y="2185286"/>
            <a:ext cx="6192738" cy="1323439"/>
            <a:chOff x="1264059" y="2185286"/>
            <a:chExt cx="6192738" cy="1323439"/>
          </a:xfrm>
        </p:grpSpPr>
        <p:sp>
          <p:nvSpPr>
            <p:cNvPr id="11273" name="Text Box 8"/>
            <p:cNvSpPr txBox="1">
              <a:spLocks noChangeArrowheads="1"/>
            </p:cNvSpPr>
            <p:nvPr/>
          </p:nvSpPr>
          <p:spPr bwMode="auto">
            <a:xfrm>
              <a:off x="3846513" y="2185286"/>
              <a:ext cx="3610284" cy="1323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de-AT" altLang="en-US" sz="1600" smtClean="0"/>
                <a:t>heißen </a:t>
              </a:r>
              <a:r>
                <a:rPr lang="de-AT" altLang="en-US" sz="1600"/>
                <a:t>wie die Klasse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/>
                <a:t>ohne Funktionstyp und ohne void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/>
                <a:t>können Parameter haben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/>
                <a:t>dienen zur Initialisierung eines Objekts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 smtClean="0"/>
                <a:t>können </a:t>
              </a:r>
              <a:r>
                <a:rPr lang="de-AT" altLang="en-US" sz="1600"/>
                <a:t>überladen </a:t>
              </a:r>
              <a:r>
                <a:rPr lang="de-AT" altLang="en-US" sz="1600" smtClean="0"/>
                <a:t>werden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64059" y="2246581"/>
              <a:ext cx="2060575" cy="738664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 rtlCol="0">
              <a:spAutoFit/>
            </a:bodyPr>
            <a:lstStyle/>
            <a:p>
              <a:pPr lvl="0">
                <a:spcBef>
                  <a:spcPct val="40000"/>
                </a:spcBef>
              </a:pPr>
              <a:r>
                <a:rPr lang="de-AT" altLang="en-US" sz="14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Fraction</a:t>
              </a:r>
              <a:r>
                <a:rPr lang="de-AT" altLang="en-US"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(int z, int n) {</a:t>
              </a:r>
            </a:p>
            <a:p>
              <a:pPr lvl="0">
                <a:tabLst>
                  <a:tab pos="177800" algn="l"/>
                </a:tabLst>
              </a:pPr>
              <a:r>
                <a:rPr lang="de-AT" altLang="en-US" sz="140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this.z </a:t>
              </a:r>
              <a:r>
                <a:rPr lang="de-AT" altLang="en-US"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 z; this.n = n;</a:t>
              </a:r>
            </a:p>
            <a:p>
              <a:pPr lvl="0">
                <a:tabLst>
                  <a:tab pos="177800" algn="l"/>
                </a:tabLst>
              </a:pPr>
              <a:r>
                <a:rPr lang="de-AT" altLang="en-US" sz="140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931264" y="5948010"/>
            <a:ext cx="719402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 smtClean="0"/>
              <a:t>Wenn der Konstruktor fehlt, erzeugt der Compiler einen parameterlosen Konstruktor,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600" smtClean="0"/>
              <a:t>der alle Felder mit Nullwerten initialisiert.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01D4BEF-2DEA-4623-9224-0A8D518066E6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de-DE" altLang="en-US" sz="1400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Bsp: Polygon-Aufbau mit Konstruktoren</a:t>
            </a:r>
          </a:p>
        </p:txBody>
      </p:sp>
      <p:sp>
        <p:nvSpPr>
          <p:cNvPr id="243715" name="Text Box 3"/>
          <p:cNvSpPr txBox="1">
            <a:spLocks noChangeArrowheads="1"/>
          </p:cNvSpPr>
          <p:nvPr/>
        </p:nvSpPr>
        <p:spPr bwMode="auto">
          <a:xfrm>
            <a:off x="774700" y="1163638"/>
            <a:ext cx="3841750" cy="954087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x, y;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  <a:r>
              <a:rPr lang="de-AT" altLang="en-US" sz="140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(int x, int y) { this.x = x; this.y = y; 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2293" name="Line 4"/>
          <p:cNvSpPr>
            <a:spLocks noChangeShapeType="1"/>
          </p:cNvSpPr>
          <p:nvPr/>
        </p:nvSpPr>
        <p:spPr bwMode="auto">
          <a:xfrm flipV="1">
            <a:off x="5643563" y="2563813"/>
            <a:ext cx="38100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294" name="Line 5"/>
          <p:cNvSpPr>
            <a:spLocks noChangeShapeType="1"/>
          </p:cNvSpPr>
          <p:nvPr/>
        </p:nvSpPr>
        <p:spPr bwMode="auto">
          <a:xfrm>
            <a:off x="6024563" y="2563813"/>
            <a:ext cx="685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295" name="Line 6"/>
          <p:cNvSpPr>
            <a:spLocks noChangeShapeType="1"/>
          </p:cNvSpPr>
          <p:nvPr/>
        </p:nvSpPr>
        <p:spPr bwMode="auto">
          <a:xfrm>
            <a:off x="6710363" y="2563813"/>
            <a:ext cx="38100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296" name="Text Box 7"/>
          <p:cNvSpPr txBox="1">
            <a:spLocks noChangeArrowheads="1"/>
          </p:cNvSpPr>
          <p:nvPr/>
        </p:nvSpPr>
        <p:spPr bwMode="auto">
          <a:xfrm>
            <a:off x="4938713" y="2828925"/>
            <a:ext cx="6286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/>
              <a:t>(10,20)</a:t>
            </a:r>
          </a:p>
        </p:txBody>
      </p:sp>
      <p:sp>
        <p:nvSpPr>
          <p:cNvPr id="12297" name="Oval 8"/>
          <p:cNvSpPr>
            <a:spLocks noChangeArrowheads="1"/>
          </p:cNvSpPr>
          <p:nvPr/>
        </p:nvSpPr>
        <p:spPr bwMode="auto">
          <a:xfrm>
            <a:off x="5605463" y="2913063"/>
            <a:ext cx="76200" cy="762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298" name="Oval 9"/>
          <p:cNvSpPr>
            <a:spLocks noChangeArrowheads="1"/>
          </p:cNvSpPr>
          <p:nvPr/>
        </p:nvSpPr>
        <p:spPr bwMode="auto">
          <a:xfrm>
            <a:off x="5986463" y="2525713"/>
            <a:ext cx="76200" cy="762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299" name="Oval 10"/>
          <p:cNvSpPr>
            <a:spLocks noChangeArrowheads="1"/>
          </p:cNvSpPr>
          <p:nvPr/>
        </p:nvSpPr>
        <p:spPr bwMode="auto">
          <a:xfrm>
            <a:off x="6672263" y="2532063"/>
            <a:ext cx="76200" cy="762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300" name="Oval 11"/>
          <p:cNvSpPr>
            <a:spLocks noChangeArrowheads="1"/>
          </p:cNvSpPr>
          <p:nvPr/>
        </p:nvSpPr>
        <p:spPr bwMode="auto">
          <a:xfrm>
            <a:off x="7053263" y="2913063"/>
            <a:ext cx="76200" cy="762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301" name="Text Box 12"/>
          <p:cNvSpPr txBox="1">
            <a:spLocks noChangeArrowheads="1"/>
          </p:cNvSpPr>
          <p:nvPr/>
        </p:nvSpPr>
        <p:spPr bwMode="auto">
          <a:xfrm>
            <a:off x="7116763" y="2828925"/>
            <a:ext cx="6286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/>
              <a:t>(70,20)</a:t>
            </a:r>
          </a:p>
        </p:txBody>
      </p:sp>
      <p:sp>
        <p:nvSpPr>
          <p:cNvPr id="12302" name="Text Box 13"/>
          <p:cNvSpPr txBox="1">
            <a:spLocks noChangeArrowheads="1"/>
          </p:cNvSpPr>
          <p:nvPr/>
        </p:nvSpPr>
        <p:spPr bwMode="auto">
          <a:xfrm>
            <a:off x="5707063" y="2276475"/>
            <a:ext cx="6286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/>
              <a:t>(20,40)</a:t>
            </a:r>
          </a:p>
        </p:txBody>
      </p:sp>
      <p:sp>
        <p:nvSpPr>
          <p:cNvPr id="12303" name="Text Box 14"/>
          <p:cNvSpPr txBox="1">
            <a:spLocks noChangeArrowheads="1"/>
          </p:cNvSpPr>
          <p:nvPr/>
        </p:nvSpPr>
        <p:spPr bwMode="auto">
          <a:xfrm>
            <a:off x="6411913" y="2276475"/>
            <a:ext cx="6286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/>
              <a:t>(60,40)</a:t>
            </a:r>
          </a:p>
        </p:txBody>
      </p:sp>
      <p:sp>
        <p:nvSpPr>
          <p:cNvPr id="12304" name="Rectangle 15"/>
          <p:cNvSpPr>
            <a:spLocks noChangeArrowheads="1"/>
          </p:cNvSpPr>
          <p:nvPr/>
        </p:nvSpPr>
        <p:spPr bwMode="auto">
          <a:xfrm>
            <a:off x="7489825" y="4073525"/>
            <a:ext cx="434975" cy="247650"/>
          </a:xfrm>
          <a:prstGeom prst="rect">
            <a:avLst/>
          </a:prstGeom>
          <a:noFill/>
          <a:ln w="6350">
            <a:solidFill>
              <a:srgbClr val="00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305" name="Text Box 16"/>
          <p:cNvSpPr txBox="1">
            <a:spLocks noChangeArrowheads="1"/>
          </p:cNvSpPr>
          <p:nvPr/>
        </p:nvSpPr>
        <p:spPr bwMode="auto">
          <a:xfrm>
            <a:off x="7518400" y="4056063"/>
            <a:ext cx="3556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2306" name="Rectangle 17"/>
          <p:cNvSpPr>
            <a:spLocks noChangeArrowheads="1"/>
          </p:cNvSpPr>
          <p:nvPr/>
        </p:nvSpPr>
        <p:spPr bwMode="auto">
          <a:xfrm>
            <a:off x="7489825" y="4321175"/>
            <a:ext cx="434975" cy="247650"/>
          </a:xfrm>
          <a:prstGeom prst="rect">
            <a:avLst/>
          </a:prstGeom>
          <a:noFill/>
          <a:ln w="6350">
            <a:solidFill>
              <a:srgbClr val="00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307" name="Text Box 18"/>
          <p:cNvSpPr txBox="1">
            <a:spLocks noChangeArrowheads="1"/>
          </p:cNvSpPr>
          <p:nvPr/>
        </p:nvSpPr>
        <p:spPr bwMode="auto">
          <a:xfrm>
            <a:off x="7518400" y="4303713"/>
            <a:ext cx="3556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2308" name="Text Box 19"/>
          <p:cNvSpPr txBox="1">
            <a:spLocks noChangeArrowheads="1"/>
          </p:cNvSpPr>
          <p:nvPr/>
        </p:nvSpPr>
        <p:spPr bwMode="auto">
          <a:xfrm>
            <a:off x="7410450" y="3808413"/>
            <a:ext cx="533400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 i="1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</a:p>
        </p:txBody>
      </p:sp>
      <p:sp>
        <p:nvSpPr>
          <p:cNvPr id="12309" name="Rectangle 20"/>
          <p:cNvSpPr>
            <a:spLocks noChangeArrowheads="1"/>
          </p:cNvSpPr>
          <p:nvPr/>
        </p:nvSpPr>
        <p:spPr bwMode="auto">
          <a:xfrm>
            <a:off x="7489825" y="4778375"/>
            <a:ext cx="434975" cy="247650"/>
          </a:xfrm>
          <a:prstGeom prst="rect">
            <a:avLst/>
          </a:prstGeom>
          <a:noFill/>
          <a:ln w="6350">
            <a:solidFill>
              <a:srgbClr val="00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310" name="Text Box 21"/>
          <p:cNvSpPr txBox="1">
            <a:spLocks noChangeArrowheads="1"/>
          </p:cNvSpPr>
          <p:nvPr/>
        </p:nvSpPr>
        <p:spPr bwMode="auto">
          <a:xfrm>
            <a:off x="7518400" y="4760913"/>
            <a:ext cx="355600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2311" name="Rectangle 22"/>
          <p:cNvSpPr>
            <a:spLocks noChangeArrowheads="1"/>
          </p:cNvSpPr>
          <p:nvPr/>
        </p:nvSpPr>
        <p:spPr bwMode="auto">
          <a:xfrm>
            <a:off x="7489825" y="5026025"/>
            <a:ext cx="434975" cy="247650"/>
          </a:xfrm>
          <a:prstGeom prst="rect">
            <a:avLst/>
          </a:prstGeom>
          <a:noFill/>
          <a:ln w="6350">
            <a:solidFill>
              <a:srgbClr val="00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312" name="Text Box 23"/>
          <p:cNvSpPr txBox="1">
            <a:spLocks noChangeArrowheads="1"/>
          </p:cNvSpPr>
          <p:nvPr/>
        </p:nvSpPr>
        <p:spPr bwMode="auto">
          <a:xfrm>
            <a:off x="7518400" y="5008563"/>
            <a:ext cx="355600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12313" name="Rectangle 24"/>
          <p:cNvSpPr>
            <a:spLocks noChangeArrowheads="1"/>
          </p:cNvSpPr>
          <p:nvPr/>
        </p:nvSpPr>
        <p:spPr bwMode="auto">
          <a:xfrm>
            <a:off x="7489825" y="5486400"/>
            <a:ext cx="434975" cy="247650"/>
          </a:xfrm>
          <a:prstGeom prst="rect">
            <a:avLst/>
          </a:prstGeom>
          <a:noFill/>
          <a:ln w="6350">
            <a:solidFill>
              <a:srgbClr val="00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314" name="Text Box 25"/>
          <p:cNvSpPr txBox="1">
            <a:spLocks noChangeArrowheads="1"/>
          </p:cNvSpPr>
          <p:nvPr/>
        </p:nvSpPr>
        <p:spPr bwMode="auto">
          <a:xfrm>
            <a:off x="7518400" y="5468938"/>
            <a:ext cx="3556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12315" name="Rectangle 26"/>
          <p:cNvSpPr>
            <a:spLocks noChangeArrowheads="1"/>
          </p:cNvSpPr>
          <p:nvPr/>
        </p:nvSpPr>
        <p:spPr bwMode="auto">
          <a:xfrm>
            <a:off x="7489825" y="5734050"/>
            <a:ext cx="434975" cy="247650"/>
          </a:xfrm>
          <a:prstGeom prst="rect">
            <a:avLst/>
          </a:prstGeom>
          <a:noFill/>
          <a:ln w="6350">
            <a:solidFill>
              <a:srgbClr val="00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316" name="Text Box 27"/>
          <p:cNvSpPr txBox="1">
            <a:spLocks noChangeArrowheads="1"/>
          </p:cNvSpPr>
          <p:nvPr/>
        </p:nvSpPr>
        <p:spPr bwMode="auto">
          <a:xfrm>
            <a:off x="7518400" y="5716588"/>
            <a:ext cx="3556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12317" name="Rectangle 28"/>
          <p:cNvSpPr>
            <a:spLocks noChangeArrowheads="1"/>
          </p:cNvSpPr>
          <p:nvPr/>
        </p:nvSpPr>
        <p:spPr bwMode="auto">
          <a:xfrm>
            <a:off x="7489825" y="6180138"/>
            <a:ext cx="434975" cy="247650"/>
          </a:xfrm>
          <a:prstGeom prst="rect">
            <a:avLst/>
          </a:prstGeom>
          <a:noFill/>
          <a:ln w="6350">
            <a:solidFill>
              <a:srgbClr val="00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318" name="Text Box 29"/>
          <p:cNvSpPr txBox="1">
            <a:spLocks noChangeArrowheads="1"/>
          </p:cNvSpPr>
          <p:nvPr/>
        </p:nvSpPr>
        <p:spPr bwMode="auto">
          <a:xfrm>
            <a:off x="7518400" y="6162675"/>
            <a:ext cx="355600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</a:p>
        </p:txBody>
      </p:sp>
      <p:sp>
        <p:nvSpPr>
          <p:cNvPr id="12319" name="Rectangle 30"/>
          <p:cNvSpPr>
            <a:spLocks noChangeArrowheads="1"/>
          </p:cNvSpPr>
          <p:nvPr/>
        </p:nvSpPr>
        <p:spPr bwMode="auto">
          <a:xfrm>
            <a:off x="7489825" y="6427788"/>
            <a:ext cx="434975" cy="247650"/>
          </a:xfrm>
          <a:prstGeom prst="rect">
            <a:avLst/>
          </a:prstGeom>
          <a:noFill/>
          <a:ln w="6350">
            <a:solidFill>
              <a:srgbClr val="00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320" name="Text Box 31"/>
          <p:cNvSpPr txBox="1">
            <a:spLocks noChangeArrowheads="1"/>
          </p:cNvSpPr>
          <p:nvPr/>
        </p:nvSpPr>
        <p:spPr bwMode="auto">
          <a:xfrm>
            <a:off x="7518400" y="6410325"/>
            <a:ext cx="355600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2321" name="Rectangle 32"/>
          <p:cNvSpPr>
            <a:spLocks noChangeArrowheads="1"/>
          </p:cNvSpPr>
          <p:nvPr/>
        </p:nvSpPr>
        <p:spPr bwMode="auto">
          <a:xfrm>
            <a:off x="6389688" y="4087813"/>
            <a:ext cx="477837" cy="173037"/>
          </a:xfrm>
          <a:prstGeom prst="rect">
            <a:avLst/>
          </a:prstGeom>
          <a:noFill/>
          <a:ln w="635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322" name="Rectangle 33"/>
          <p:cNvSpPr>
            <a:spLocks noChangeArrowheads="1"/>
          </p:cNvSpPr>
          <p:nvPr/>
        </p:nvSpPr>
        <p:spPr bwMode="auto">
          <a:xfrm>
            <a:off x="6389688" y="4257675"/>
            <a:ext cx="477837" cy="173038"/>
          </a:xfrm>
          <a:prstGeom prst="rect">
            <a:avLst/>
          </a:prstGeom>
          <a:noFill/>
          <a:ln w="635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323" name="Rectangle 34"/>
          <p:cNvSpPr>
            <a:spLocks noChangeArrowheads="1"/>
          </p:cNvSpPr>
          <p:nvPr/>
        </p:nvSpPr>
        <p:spPr bwMode="auto">
          <a:xfrm>
            <a:off x="6389688" y="4427538"/>
            <a:ext cx="477837" cy="173037"/>
          </a:xfrm>
          <a:prstGeom prst="rect">
            <a:avLst/>
          </a:prstGeom>
          <a:noFill/>
          <a:ln w="635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324" name="Rectangle 35"/>
          <p:cNvSpPr>
            <a:spLocks noChangeArrowheads="1"/>
          </p:cNvSpPr>
          <p:nvPr/>
        </p:nvSpPr>
        <p:spPr bwMode="auto">
          <a:xfrm>
            <a:off x="6389688" y="4597400"/>
            <a:ext cx="477837" cy="173038"/>
          </a:xfrm>
          <a:prstGeom prst="rect">
            <a:avLst/>
          </a:prstGeom>
          <a:noFill/>
          <a:ln w="635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325" name="Line 36"/>
          <p:cNvSpPr>
            <a:spLocks noChangeShapeType="1"/>
          </p:cNvSpPr>
          <p:nvPr/>
        </p:nvSpPr>
        <p:spPr bwMode="auto">
          <a:xfrm>
            <a:off x="6756400" y="4168775"/>
            <a:ext cx="730250" cy="0"/>
          </a:xfrm>
          <a:prstGeom prst="line">
            <a:avLst/>
          </a:prstGeom>
          <a:noFill/>
          <a:ln w="63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26" name="Line 37"/>
          <p:cNvSpPr>
            <a:spLocks noChangeShapeType="1"/>
          </p:cNvSpPr>
          <p:nvPr/>
        </p:nvSpPr>
        <p:spPr bwMode="auto">
          <a:xfrm>
            <a:off x="6756400" y="4359275"/>
            <a:ext cx="730250" cy="419100"/>
          </a:xfrm>
          <a:prstGeom prst="line">
            <a:avLst/>
          </a:prstGeom>
          <a:noFill/>
          <a:ln w="63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27" name="Line 38"/>
          <p:cNvSpPr>
            <a:spLocks noChangeShapeType="1"/>
          </p:cNvSpPr>
          <p:nvPr/>
        </p:nvSpPr>
        <p:spPr bwMode="auto">
          <a:xfrm>
            <a:off x="6756400" y="4513263"/>
            <a:ext cx="719138" cy="973137"/>
          </a:xfrm>
          <a:prstGeom prst="line">
            <a:avLst/>
          </a:prstGeom>
          <a:noFill/>
          <a:ln w="63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28" name="Line 39"/>
          <p:cNvSpPr>
            <a:spLocks noChangeShapeType="1"/>
          </p:cNvSpPr>
          <p:nvPr/>
        </p:nvSpPr>
        <p:spPr bwMode="auto">
          <a:xfrm>
            <a:off x="6748463" y="4665663"/>
            <a:ext cx="719137" cy="1514475"/>
          </a:xfrm>
          <a:prstGeom prst="line">
            <a:avLst/>
          </a:prstGeom>
          <a:noFill/>
          <a:ln w="63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29" name="Rectangle 40"/>
          <p:cNvSpPr>
            <a:spLocks noChangeArrowheads="1"/>
          </p:cNvSpPr>
          <p:nvPr/>
        </p:nvSpPr>
        <p:spPr bwMode="auto">
          <a:xfrm>
            <a:off x="5570538" y="4087813"/>
            <a:ext cx="477837" cy="217487"/>
          </a:xfrm>
          <a:prstGeom prst="rect">
            <a:avLst/>
          </a:prstGeom>
          <a:noFill/>
          <a:ln w="63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330" name="Text Box 41"/>
          <p:cNvSpPr txBox="1">
            <a:spLocks noChangeArrowheads="1"/>
          </p:cNvSpPr>
          <p:nvPr/>
        </p:nvSpPr>
        <p:spPr bwMode="auto">
          <a:xfrm>
            <a:off x="5519738" y="4040188"/>
            <a:ext cx="312737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</a:p>
        </p:txBody>
      </p:sp>
      <p:sp>
        <p:nvSpPr>
          <p:cNvPr id="12331" name="Line 42"/>
          <p:cNvSpPr>
            <a:spLocks noChangeShapeType="1"/>
          </p:cNvSpPr>
          <p:nvPr/>
        </p:nvSpPr>
        <p:spPr bwMode="auto">
          <a:xfrm>
            <a:off x="6007100" y="4194175"/>
            <a:ext cx="374650" cy="0"/>
          </a:xfrm>
          <a:prstGeom prst="line">
            <a:avLst/>
          </a:prstGeom>
          <a:noFill/>
          <a:ln w="635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32" name="Text Box 43"/>
          <p:cNvSpPr txBox="1">
            <a:spLocks noChangeArrowheads="1"/>
          </p:cNvSpPr>
          <p:nvPr/>
        </p:nvSpPr>
        <p:spPr bwMode="auto">
          <a:xfrm>
            <a:off x="5440363" y="3810000"/>
            <a:ext cx="738187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 i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Polygon</a:t>
            </a:r>
          </a:p>
        </p:txBody>
      </p:sp>
      <p:sp>
        <p:nvSpPr>
          <p:cNvPr id="12333" name="Rectangle 44"/>
          <p:cNvSpPr>
            <a:spLocks noChangeArrowheads="1"/>
          </p:cNvSpPr>
          <p:nvPr/>
        </p:nvSpPr>
        <p:spPr bwMode="auto">
          <a:xfrm>
            <a:off x="5022850" y="4086225"/>
            <a:ext cx="196850" cy="222250"/>
          </a:xfrm>
          <a:prstGeom prst="rect">
            <a:avLst/>
          </a:prstGeom>
          <a:noFill/>
          <a:ln w="63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334" name="Text Box 45"/>
          <p:cNvSpPr txBox="1">
            <a:spLocks noChangeArrowheads="1"/>
          </p:cNvSpPr>
          <p:nvPr/>
        </p:nvSpPr>
        <p:spPr bwMode="auto">
          <a:xfrm>
            <a:off x="4891088" y="3830638"/>
            <a:ext cx="465137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</a:t>
            </a:r>
          </a:p>
        </p:txBody>
      </p:sp>
      <p:sp>
        <p:nvSpPr>
          <p:cNvPr id="12335" name="Line 46"/>
          <p:cNvSpPr>
            <a:spLocks noChangeShapeType="1"/>
          </p:cNvSpPr>
          <p:nvPr/>
        </p:nvSpPr>
        <p:spPr bwMode="auto">
          <a:xfrm>
            <a:off x="5143500" y="4206875"/>
            <a:ext cx="419100" cy="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43759" name="Text Box 47"/>
          <p:cNvSpPr txBox="1">
            <a:spLocks noChangeArrowheads="1"/>
          </p:cNvSpPr>
          <p:nvPr/>
        </p:nvSpPr>
        <p:spPr bwMode="auto">
          <a:xfrm>
            <a:off x="760413" y="3825875"/>
            <a:ext cx="3857625" cy="289242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Program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Polygon poly = new Polygon(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Point[]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de-AT" altLang="en-US" sz="140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Point(10, 20),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new Point(20, 40),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new Point(60, 40),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new Point(70, 20)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2337" name="Rectangle 48"/>
          <p:cNvSpPr>
            <a:spLocks noChangeArrowheads="1"/>
          </p:cNvSpPr>
          <p:nvPr/>
        </p:nvSpPr>
        <p:spPr bwMode="auto">
          <a:xfrm>
            <a:off x="5570538" y="4306888"/>
            <a:ext cx="477837" cy="217487"/>
          </a:xfrm>
          <a:prstGeom prst="rect">
            <a:avLst/>
          </a:prstGeom>
          <a:noFill/>
          <a:ln w="63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338" name="Text Box 49"/>
          <p:cNvSpPr txBox="1">
            <a:spLocks noChangeArrowheads="1"/>
          </p:cNvSpPr>
          <p:nvPr/>
        </p:nvSpPr>
        <p:spPr bwMode="auto">
          <a:xfrm>
            <a:off x="5519738" y="4268788"/>
            <a:ext cx="515937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</a:t>
            </a:r>
          </a:p>
        </p:txBody>
      </p:sp>
      <p:sp>
        <p:nvSpPr>
          <p:cNvPr id="51" name="Text Box 3"/>
          <p:cNvSpPr txBox="1">
            <a:spLocks noChangeArrowheads="1"/>
          </p:cNvSpPr>
          <p:nvPr/>
        </p:nvSpPr>
        <p:spPr bwMode="auto">
          <a:xfrm>
            <a:off x="774700" y="2168525"/>
            <a:ext cx="3841750" cy="16002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Polygon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Point[] pt;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color;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Polygon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(Point[] pt, int color) {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this.pt = pt; this.color = color;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5" grpId="0" animBg="1"/>
      <p:bldP spid="243759" grpId="0" animBg="1"/>
      <p:bldP spid="5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1130300" y="2538413"/>
            <a:ext cx="3657600" cy="320675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1331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3663EB7-9E21-4760-B4F6-E6130AACE349}" type="slidenum">
              <a:rPr lang="de-DE" altLang="de-DE" sz="1400" smtClean="0"/>
              <a:pPr/>
              <a:t>10</a:t>
            </a:fld>
            <a:endParaRPr lang="de-DE" altLang="de-DE" sz="1400" smtClean="0"/>
          </a:p>
        </p:txBody>
      </p:sp>
      <p:sp>
        <p:nvSpPr>
          <p:cNvPr id="13316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3907608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11. Objektorientierung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</a:t>
            </a:r>
            <a:r>
              <a:rPr lang="de-AT" altLang="de-DE" sz="2000"/>
              <a:t>11.1	Methoden</a:t>
            </a:r>
          </a:p>
          <a:p>
            <a:r>
              <a:rPr lang="de-AT" altLang="de-DE" sz="2000"/>
              <a:t>	11.2	Konstruktoren</a:t>
            </a:r>
          </a:p>
          <a:p>
            <a:r>
              <a:rPr lang="de-AT" altLang="de-DE" sz="2000"/>
              <a:t>	</a:t>
            </a:r>
            <a:r>
              <a:rPr lang="de-AT" altLang="de-DE" sz="2000">
                <a:solidFill>
                  <a:srgbClr val="FF0000"/>
                </a:solidFill>
              </a:rPr>
              <a:t>11.3	static</a:t>
            </a:r>
          </a:p>
          <a:p>
            <a:r>
              <a:rPr lang="de-AT" altLang="de-DE" sz="2000"/>
              <a:t>	11.4	Beispiele für Klassen</a:t>
            </a:r>
          </a:p>
          <a:p>
            <a:r>
              <a:rPr lang="de-AT" altLang="de-DE" sz="2000"/>
              <a:t>	11.5	Vererbung</a:t>
            </a:r>
          </a:p>
          <a:p>
            <a:r>
              <a:rPr lang="de-AT" altLang="de-DE" sz="2000"/>
              <a:t>	11.6	Dynamische Bindung</a:t>
            </a:r>
          </a:p>
          <a:p>
            <a:r>
              <a:rPr lang="de-AT" altLang="de-DE" sz="2000"/>
              <a:t>	11.7	Klasse Object</a:t>
            </a:r>
          </a:p>
          <a:p>
            <a:r>
              <a:rPr lang="de-AT" altLang="de-DE" sz="2000"/>
              <a:t>	11.8	final</a:t>
            </a:r>
          </a:p>
          <a:p>
            <a:r>
              <a:rPr lang="de-AT" altLang="de-DE" sz="2000"/>
              <a:t>	11.9	Abstrakte Klassen</a:t>
            </a:r>
          </a:p>
          <a:p>
            <a:r>
              <a:rPr lang="de-AT" altLang="de-DE" sz="2000"/>
              <a:t>	11.10	</a:t>
            </a:r>
            <a:r>
              <a:rPr lang="de-AT" altLang="de-DE" sz="2000" smtClean="0"/>
              <a:t>Interfaces</a:t>
            </a:r>
            <a:endParaRPr lang="de-AT" altLang="de-DE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424E51-01F7-4DF5-9A73-0F289E413DEA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de-DE" altLang="en-US" sz="1400" smtClean="0"/>
          </a:p>
        </p:txBody>
      </p:sp>
      <p:sp>
        <p:nvSpPr>
          <p:cNvPr id="14339" name="Rectangle 10"/>
          <p:cNvSpPr>
            <a:spLocks noChangeArrowheads="1"/>
          </p:cNvSpPr>
          <p:nvPr/>
        </p:nvSpPr>
        <p:spPr bwMode="auto">
          <a:xfrm>
            <a:off x="3581400" y="4313238"/>
            <a:ext cx="1004888" cy="1284287"/>
          </a:xfrm>
          <a:prstGeom prst="rect">
            <a:avLst/>
          </a:prstGeom>
          <a:solidFill>
            <a:schemeClr val="hlink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4340" name="Rectangle 14"/>
          <p:cNvSpPr>
            <a:spLocks noChangeArrowheads="1"/>
          </p:cNvSpPr>
          <p:nvPr/>
        </p:nvSpPr>
        <p:spPr bwMode="auto">
          <a:xfrm>
            <a:off x="5183188" y="4327525"/>
            <a:ext cx="1004887" cy="12700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4341" name="Rectangle 18"/>
          <p:cNvSpPr>
            <a:spLocks noChangeArrowheads="1"/>
          </p:cNvSpPr>
          <p:nvPr/>
        </p:nvSpPr>
        <p:spPr bwMode="auto">
          <a:xfrm>
            <a:off x="6783388" y="4327525"/>
            <a:ext cx="1004887" cy="12700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1104900" y="4313238"/>
            <a:ext cx="1498600" cy="704850"/>
          </a:xfrm>
          <a:prstGeom prst="rect">
            <a:avLst/>
          </a:prstGeom>
          <a:solidFill>
            <a:srgbClr val="99FFCC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43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static</a:t>
            </a:r>
          </a:p>
        </p:txBody>
      </p:sp>
      <p:sp>
        <p:nvSpPr>
          <p:cNvPr id="14344" name="Text Box 4"/>
          <p:cNvSpPr txBox="1">
            <a:spLocks noChangeArrowheads="1"/>
          </p:cNvSpPr>
          <p:nvPr/>
        </p:nvSpPr>
        <p:spPr bwMode="auto">
          <a:xfrm>
            <a:off x="766763" y="1616075"/>
            <a:ext cx="3540125" cy="2285241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1905000" algn="l"/>
                <a:tab pos="37084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1905000" algn="l"/>
                <a:tab pos="37084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1905000" algn="l"/>
                <a:tab pos="37084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1905000" algn="l"/>
                <a:tab pos="37084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1905000" algn="l"/>
                <a:tab pos="37084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1905000" algn="l"/>
                <a:tab pos="37084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1905000" algn="l"/>
                <a:tab pos="37084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1905000" algn="l"/>
                <a:tab pos="37084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1905000" algn="l"/>
                <a:tab pos="37084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Window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x, y, w, h;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static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int border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endParaRPr lang="de-AT" altLang="en-US" sz="14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endParaRPr lang="de-AT" altLang="en-US" sz="14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5" name="Text Box 5"/>
          <p:cNvSpPr txBox="1">
            <a:spLocks noChangeArrowheads="1"/>
          </p:cNvSpPr>
          <p:nvPr/>
        </p:nvSpPr>
        <p:spPr bwMode="auto">
          <a:xfrm>
            <a:off x="1114425" y="4298950"/>
            <a:ext cx="62709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border</a:t>
            </a:r>
            <a:endParaRPr lang="de-AT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6" name="Line 7"/>
          <p:cNvSpPr>
            <a:spLocks noChangeShapeType="1"/>
          </p:cNvSpPr>
          <p:nvPr/>
        </p:nvSpPr>
        <p:spPr bwMode="auto">
          <a:xfrm>
            <a:off x="1104900" y="4575175"/>
            <a:ext cx="1498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47" name="Text Box 8"/>
          <p:cNvSpPr txBox="1">
            <a:spLocks noChangeArrowheads="1"/>
          </p:cNvSpPr>
          <p:nvPr/>
        </p:nvSpPr>
        <p:spPr bwMode="auto">
          <a:xfrm>
            <a:off x="1135063" y="3994150"/>
            <a:ext cx="14446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Klasse Window</a:t>
            </a:r>
          </a:p>
        </p:txBody>
      </p:sp>
      <p:sp>
        <p:nvSpPr>
          <p:cNvPr id="14348" name="Text Box 9"/>
          <p:cNvSpPr txBox="1">
            <a:spLocks noChangeArrowheads="1"/>
          </p:cNvSpPr>
          <p:nvPr/>
        </p:nvSpPr>
        <p:spPr bwMode="auto">
          <a:xfrm>
            <a:off x="3641725" y="4298950"/>
            <a:ext cx="29527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de-AT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9" name="Line 11"/>
          <p:cNvSpPr>
            <a:spLocks noChangeShapeType="1"/>
          </p:cNvSpPr>
          <p:nvPr/>
        </p:nvSpPr>
        <p:spPr bwMode="auto">
          <a:xfrm>
            <a:off x="3581400" y="5118100"/>
            <a:ext cx="1004888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50" name="Text Box 12"/>
          <p:cNvSpPr txBox="1">
            <a:spLocks noChangeArrowheads="1"/>
          </p:cNvSpPr>
          <p:nvPr/>
        </p:nvSpPr>
        <p:spPr bwMode="auto">
          <a:xfrm>
            <a:off x="3349625" y="3994150"/>
            <a:ext cx="14620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Window-Objekt</a:t>
            </a:r>
          </a:p>
        </p:txBody>
      </p:sp>
      <p:sp>
        <p:nvSpPr>
          <p:cNvPr id="14351" name="Text Box 13"/>
          <p:cNvSpPr txBox="1">
            <a:spLocks noChangeArrowheads="1"/>
          </p:cNvSpPr>
          <p:nvPr/>
        </p:nvSpPr>
        <p:spPr bwMode="auto">
          <a:xfrm>
            <a:off x="5243513" y="4313238"/>
            <a:ext cx="29527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de-AT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52" name="Line 15"/>
          <p:cNvSpPr>
            <a:spLocks noChangeShapeType="1"/>
          </p:cNvSpPr>
          <p:nvPr/>
        </p:nvSpPr>
        <p:spPr bwMode="auto">
          <a:xfrm>
            <a:off x="5183188" y="5132388"/>
            <a:ext cx="1004887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53" name="Text Box 16"/>
          <p:cNvSpPr txBox="1">
            <a:spLocks noChangeArrowheads="1"/>
          </p:cNvSpPr>
          <p:nvPr/>
        </p:nvSpPr>
        <p:spPr bwMode="auto">
          <a:xfrm>
            <a:off x="4951413" y="4008438"/>
            <a:ext cx="14620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Window-Objekt</a:t>
            </a:r>
          </a:p>
        </p:txBody>
      </p:sp>
      <p:sp>
        <p:nvSpPr>
          <p:cNvPr id="14354" name="Text Box 17"/>
          <p:cNvSpPr txBox="1">
            <a:spLocks noChangeArrowheads="1"/>
          </p:cNvSpPr>
          <p:nvPr/>
        </p:nvSpPr>
        <p:spPr bwMode="auto">
          <a:xfrm>
            <a:off x="6843713" y="4313238"/>
            <a:ext cx="29527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de-AT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55" name="Line 19"/>
          <p:cNvSpPr>
            <a:spLocks noChangeShapeType="1"/>
          </p:cNvSpPr>
          <p:nvPr/>
        </p:nvSpPr>
        <p:spPr bwMode="auto">
          <a:xfrm>
            <a:off x="6783388" y="5132388"/>
            <a:ext cx="1004887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6551613" y="4008438"/>
            <a:ext cx="14620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Window-Objekt</a:t>
            </a:r>
          </a:p>
        </p:txBody>
      </p:sp>
      <p:sp>
        <p:nvSpPr>
          <p:cNvPr id="11285" name="Text Box 21"/>
          <p:cNvSpPr txBox="1">
            <a:spLocks noChangeArrowheads="1"/>
          </p:cNvSpPr>
          <p:nvPr/>
        </p:nvSpPr>
        <p:spPr bwMode="auto">
          <a:xfrm>
            <a:off x="746125" y="5843588"/>
            <a:ext cx="7396163" cy="90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e-AT" altLang="en-US" sz="1600"/>
              <a:t>Objektmethoden haben Zugriff auf Klassenfelder (</a:t>
            </a:r>
            <a:r>
              <a:rPr lang="de-AT" altLang="en-US" sz="1600" i="1"/>
              <a:t>redraw</a:t>
            </a:r>
            <a:r>
              <a:rPr lang="de-AT" altLang="en-US" sz="1600"/>
              <a:t> kann auf </a:t>
            </a:r>
            <a:r>
              <a:rPr lang="de-AT" altLang="en-US" sz="1600" i="1"/>
              <a:t>border</a:t>
            </a:r>
            <a:r>
              <a:rPr lang="de-AT" altLang="en-US" sz="1600"/>
              <a:t> zugreifen)</a:t>
            </a:r>
          </a:p>
          <a:p>
            <a:pPr>
              <a:spcBef>
                <a:spcPts val="600"/>
              </a:spcBef>
            </a:pPr>
            <a:r>
              <a:rPr lang="de-AT" altLang="en-US" sz="1600"/>
              <a:t>Klassenmethoden haben keinen direkten Zugriff auf Objektfelder </a:t>
            </a:r>
            <a:br>
              <a:rPr lang="de-AT" altLang="en-US" sz="1600"/>
            </a:br>
            <a:r>
              <a:rPr lang="de-AT" altLang="en-US" sz="1600"/>
              <a:t>(</a:t>
            </a:r>
            <a:r>
              <a:rPr lang="de-AT" altLang="en-US" sz="1600" i="1"/>
              <a:t>setBorder</a:t>
            </a:r>
            <a:r>
              <a:rPr lang="de-AT" altLang="en-US" sz="1600"/>
              <a:t> kann nicht </a:t>
            </a:r>
            <a:r>
              <a:rPr lang="de-AT" altLang="en-US" sz="1600" smtClean="0"/>
              <a:t>direkt auf </a:t>
            </a:r>
            <a:r>
              <a:rPr lang="de-AT" altLang="en-US" sz="1600" i="1"/>
              <a:t>x</a:t>
            </a:r>
            <a:r>
              <a:rPr lang="de-AT" altLang="en-US" sz="1600"/>
              <a:t> </a:t>
            </a:r>
            <a:r>
              <a:rPr lang="de-AT" altLang="en-US" sz="1600" smtClean="0"/>
              <a:t>zugreifen, wohl aber z.B. auf </a:t>
            </a:r>
            <a:r>
              <a:rPr lang="de-AT" altLang="en-US" sz="1600" i="1" smtClean="0"/>
              <a:t>win.x</a:t>
            </a:r>
            <a:r>
              <a:rPr lang="de-AT" altLang="en-US" sz="1600" smtClean="0"/>
              <a:t>)</a:t>
            </a:r>
            <a:endParaRPr lang="de-AT" altLang="en-US" sz="1600"/>
          </a:p>
        </p:txBody>
      </p:sp>
      <p:sp>
        <p:nvSpPr>
          <p:cNvPr id="14358" name="TextBox 1"/>
          <p:cNvSpPr txBox="1">
            <a:spLocks noChangeArrowheads="1"/>
          </p:cNvSpPr>
          <p:nvPr/>
        </p:nvSpPr>
        <p:spPr bwMode="auto">
          <a:xfrm>
            <a:off x="4311650" y="1870075"/>
            <a:ext cx="43894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Objektfelder (in jedem </a:t>
            </a:r>
            <a:r>
              <a:rPr lang="de-AT" altLang="en-US" sz="1600" i="1"/>
              <a:t>Window</a:t>
            </a:r>
            <a:r>
              <a:rPr lang="de-AT" altLang="en-US" sz="1600"/>
              <a:t>-Objekt vorhanden)</a:t>
            </a:r>
          </a:p>
        </p:txBody>
      </p:sp>
      <p:sp>
        <p:nvSpPr>
          <p:cNvPr id="14359" name="TextBox 2"/>
          <p:cNvSpPr txBox="1">
            <a:spLocks noChangeArrowheads="1"/>
          </p:cNvSpPr>
          <p:nvPr/>
        </p:nvSpPr>
        <p:spPr bwMode="auto">
          <a:xfrm>
            <a:off x="4311650" y="2097088"/>
            <a:ext cx="40751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Klassenfeld (nur einmal pro Klasse vorhanden)</a:t>
            </a:r>
          </a:p>
        </p:txBody>
      </p:sp>
      <p:sp>
        <p:nvSpPr>
          <p:cNvPr id="14364" name="TextBox 12"/>
          <p:cNvSpPr txBox="1">
            <a:spLocks noChangeArrowheads="1"/>
          </p:cNvSpPr>
          <p:nvPr/>
        </p:nvSpPr>
        <p:spPr bwMode="auto">
          <a:xfrm>
            <a:off x="669925" y="1157288"/>
            <a:ext cx="61293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Felder, Methoden und Konstruktoren können </a:t>
            </a:r>
            <a:r>
              <a:rPr lang="de-AT" altLang="de-DE" sz="1600" i="1"/>
              <a:t>static</a:t>
            </a:r>
            <a:r>
              <a:rPr lang="de-AT" altLang="de-DE" sz="1600"/>
              <a:t> oder </a:t>
            </a:r>
            <a:r>
              <a:rPr lang="de-AT" altLang="de-DE" sz="1600" i="1"/>
              <a:t>nicht static </a:t>
            </a:r>
            <a:r>
              <a:rPr lang="de-AT" altLang="de-DE" sz="1600"/>
              <a:t>sein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76754" y="2424113"/>
            <a:ext cx="7959259" cy="2966752"/>
            <a:chOff x="776754" y="2424113"/>
            <a:chExt cx="7959259" cy="2966752"/>
          </a:xfrm>
        </p:grpSpPr>
        <p:sp>
          <p:nvSpPr>
            <p:cNvPr id="14360" name="TextBox 3"/>
            <p:cNvSpPr txBox="1">
              <a:spLocks noChangeArrowheads="1"/>
            </p:cNvSpPr>
            <p:nvPr/>
          </p:nvSpPr>
          <p:spPr bwMode="auto">
            <a:xfrm>
              <a:off x="4311650" y="2424113"/>
              <a:ext cx="3559175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Objektmethode (auf Objekte anwendbar)</a:t>
              </a:r>
            </a:p>
          </p:txBody>
        </p:sp>
        <p:sp>
          <p:nvSpPr>
            <p:cNvPr id="14361" name="TextBox 4"/>
            <p:cNvSpPr txBox="1">
              <a:spLocks noChangeArrowheads="1"/>
            </p:cNvSpPr>
            <p:nvPr/>
          </p:nvSpPr>
          <p:spPr bwMode="auto">
            <a:xfrm>
              <a:off x="4308475" y="2657475"/>
              <a:ext cx="442753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Klassenmethode (auf Klasse </a:t>
              </a:r>
              <a:r>
                <a:rPr lang="de-AT" altLang="en-US" sz="1600" i="1"/>
                <a:t>Window</a:t>
              </a:r>
              <a:r>
                <a:rPr lang="de-AT" altLang="en-US" sz="1600"/>
                <a:t> anwendbar)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776754" y="2430463"/>
              <a:ext cx="3530134" cy="559577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 lvl="0">
                <a:lnSpc>
                  <a:spcPts val="1900"/>
                </a:lnSpc>
                <a:spcBef>
                  <a:spcPts val="600"/>
                </a:spcBef>
                <a:tabLst>
                  <a:tab pos="177800" algn="l"/>
                </a:tabLst>
              </a:pPr>
              <a:r>
                <a:rPr lang="de-AT" altLang="en-US"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void redraw () {...}</a:t>
              </a:r>
            </a:p>
            <a:p>
              <a:pPr lvl="0">
                <a:lnSpc>
                  <a:spcPts val="1900"/>
                </a:lnSpc>
                <a:tabLst>
                  <a:tab pos="177800" algn="l"/>
                </a:tabLst>
              </a:pPr>
              <a:r>
                <a:rPr lang="de-AT" altLang="en-US"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static</a:t>
              </a:r>
              <a:r>
                <a:rPr lang="de-AT" altLang="en-US"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void setBorder (int n) {border = n</a:t>
              </a:r>
              <a:r>
                <a:rPr lang="de-AT" altLang="en-US" sz="140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;}</a:t>
              </a:r>
              <a:endPara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114425" y="4577204"/>
              <a:ext cx="9525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spcBef>
                  <a:spcPct val="40000"/>
                </a:spcBef>
              </a:pPr>
              <a:r>
                <a:rPr lang="de-AT" alt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setBorder</a:t>
              </a:r>
              <a:r>
                <a:rPr lang="de-AT" altLang="en-US" sz="120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  <a:endParaRPr lang="de-AT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635848" y="5113866"/>
              <a:ext cx="7553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spcBef>
                  <a:spcPct val="40000"/>
                </a:spcBef>
              </a:pPr>
              <a:r>
                <a:rPr lang="de-AT" alt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redraw</a:t>
              </a:r>
              <a:r>
                <a:rPr lang="de-AT" altLang="en-US" sz="120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  <a:endParaRPr lang="de-AT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243513" y="5113866"/>
              <a:ext cx="7553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spcBef>
                  <a:spcPct val="40000"/>
                </a:spcBef>
              </a:pPr>
              <a:r>
                <a:rPr lang="de-AT" alt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redraw</a:t>
              </a:r>
              <a:r>
                <a:rPr lang="de-AT" altLang="en-US" sz="120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  <a:endParaRPr lang="de-AT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843713" y="5113866"/>
              <a:ext cx="7553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spcBef>
                  <a:spcPct val="40000"/>
                </a:spcBef>
              </a:pPr>
              <a:r>
                <a:rPr lang="de-AT" alt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redraw</a:t>
              </a:r>
              <a:r>
                <a:rPr lang="de-AT" altLang="en-US" sz="120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  <a:endParaRPr lang="de-AT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71992" y="2959100"/>
            <a:ext cx="8222783" cy="2642659"/>
            <a:chOff x="771992" y="2959100"/>
            <a:chExt cx="8222783" cy="2642659"/>
          </a:xfrm>
        </p:grpSpPr>
        <p:sp>
          <p:nvSpPr>
            <p:cNvPr id="14362" name="TextBox 5"/>
            <p:cNvSpPr txBox="1">
              <a:spLocks noChangeArrowheads="1"/>
            </p:cNvSpPr>
            <p:nvPr/>
          </p:nvSpPr>
          <p:spPr bwMode="auto">
            <a:xfrm>
              <a:off x="4311650" y="2959100"/>
              <a:ext cx="46831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Objektkonstruktor (zur Initialisierung von Objekten)</a:t>
              </a:r>
            </a:p>
          </p:txBody>
        </p:sp>
        <p:sp>
          <p:nvSpPr>
            <p:cNvPr id="14363" name="TextBox 6"/>
            <p:cNvSpPr txBox="1">
              <a:spLocks noChangeArrowheads="1"/>
            </p:cNvSpPr>
            <p:nvPr/>
          </p:nvSpPr>
          <p:spPr bwMode="auto">
            <a:xfrm>
              <a:off x="4308475" y="3203575"/>
              <a:ext cx="4524375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Klassenkonstruktor (zur Initialisierung der Klasse)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771992" y="2990073"/>
              <a:ext cx="3077317" cy="559577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 lvl="0">
                <a:lnSpc>
                  <a:spcPts val="1900"/>
                </a:lnSpc>
                <a:spcBef>
                  <a:spcPts val="600"/>
                </a:spcBef>
                <a:tabLst>
                  <a:tab pos="177800" algn="l"/>
                </a:tabLst>
              </a:pPr>
              <a:r>
                <a:rPr lang="de-AT" altLang="en-US"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Window(int x, int y, int w, int h) {...}</a:t>
              </a:r>
            </a:p>
            <a:p>
              <a:pPr lvl="0">
                <a:lnSpc>
                  <a:spcPts val="1900"/>
                </a:lnSpc>
                <a:tabLst>
                  <a:tab pos="177800" algn="l"/>
                </a:tabLst>
              </a:pPr>
              <a:r>
                <a:rPr lang="de-AT" altLang="en-US"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	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static</a:t>
              </a:r>
              <a:r>
                <a:rPr lang="de-AT" altLang="en-US"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{ ... </a:t>
              </a:r>
              <a:r>
                <a:rPr lang="de-AT" altLang="en-US" sz="140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104900" y="4764095"/>
              <a:ext cx="14895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de-AT" altLang="en-US" sz="120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Klassenkonstruktor</a:t>
              </a:r>
              <a:endParaRPr lang="de-AT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643313" y="5324760"/>
              <a:ext cx="9621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de-AT" alt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Window</a:t>
              </a:r>
              <a:r>
                <a:rPr lang="de-AT" altLang="en-US" sz="120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(...)</a:t>
              </a:r>
              <a:endParaRPr lang="de-AT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250978" y="5324760"/>
              <a:ext cx="9621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de-AT" alt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Window</a:t>
              </a:r>
              <a:r>
                <a:rPr lang="de-AT" altLang="en-US" sz="120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(...)</a:t>
              </a:r>
              <a:endParaRPr lang="de-AT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851178" y="5324760"/>
              <a:ext cx="9621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de-AT" alt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Window</a:t>
              </a:r>
              <a:r>
                <a:rPr lang="de-AT" altLang="en-US" sz="120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(...)</a:t>
              </a:r>
              <a:endParaRPr lang="de-AT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DE49E3F-8BA4-49F1-BFEA-2A52F48EFC06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de-DE" altLang="en-US" sz="1400" smtClean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static (Fortsetzung)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674688" y="1233488"/>
            <a:ext cx="5100948" cy="2043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Was geschieht wann?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Beim Laden der Klasse </a:t>
            </a:r>
            <a:r>
              <a:rPr lang="de-AT" altLang="en-US" sz="1600" i="1">
                <a:solidFill>
                  <a:srgbClr val="FF0000"/>
                </a:solidFill>
              </a:rPr>
              <a:t>Window </a:t>
            </a:r>
            <a:r>
              <a:rPr lang="de-AT" altLang="en-US" sz="1600" smtClean="0">
                <a:solidFill>
                  <a:srgbClr val="FF0000"/>
                </a:solidFill>
              </a:rPr>
              <a:t>(d.h. </a:t>
            </a:r>
            <a:r>
              <a:rPr lang="de-AT" altLang="en-US" sz="1600">
                <a:solidFill>
                  <a:srgbClr val="FF0000"/>
                </a:solidFill>
              </a:rPr>
              <a:t>am Programmbeginn)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-	Klassenfelder werden angelegt (</a:t>
            </a:r>
            <a:r>
              <a:rPr lang="de-AT" altLang="en-US" sz="1600" i="1">
                <a:solidFill>
                  <a:schemeClr val="accent2"/>
                </a:solidFill>
              </a:rPr>
              <a:t>border</a:t>
            </a:r>
            <a:r>
              <a:rPr lang="de-AT" altLang="en-US" sz="1600"/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-	Klassenkonstruktor wird aufgerufen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Beim Erzeugen eines </a:t>
            </a:r>
            <a:r>
              <a:rPr lang="de-AT" altLang="en-US" sz="1600" i="1">
                <a:solidFill>
                  <a:srgbClr val="FF0000"/>
                </a:solidFill>
              </a:rPr>
              <a:t>Window</a:t>
            </a:r>
            <a:r>
              <a:rPr lang="de-AT" altLang="en-US" sz="1600">
                <a:solidFill>
                  <a:srgbClr val="FF0000"/>
                </a:solidFill>
              </a:rPr>
              <a:t>-Objekts (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Window(...)</a:t>
            </a:r>
            <a:r>
              <a:rPr lang="de-AT" altLang="en-US" sz="1600">
                <a:solidFill>
                  <a:srgbClr val="FF0000"/>
                </a:solidFill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-	Objektfelder werden angelegt (</a:t>
            </a:r>
            <a:r>
              <a:rPr lang="de-AT" altLang="en-US" sz="1600" i="1">
                <a:solidFill>
                  <a:schemeClr val="accent2"/>
                </a:solidFill>
              </a:rPr>
              <a:t>x</a:t>
            </a:r>
            <a:r>
              <a:rPr lang="de-AT" altLang="en-US" sz="1600"/>
              <a:t>, </a:t>
            </a:r>
            <a:r>
              <a:rPr lang="de-AT" altLang="en-US" sz="1600" i="1">
                <a:solidFill>
                  <a:schemeClr val="accent2"/>
                </a:solidFill>
              </a:rPr>
              <a:t>y</a:t>
            </a:r>
            <a:r>
              <a:rPr lang="de-AT" altLang="en-US" sz="1600"/>
              <a:t>, </a:t>
            </a:r>
            <a:r>
              <a:rPr lang="de-AT" altLang="en-US" sz="1600" i="1">
                <a:solidFill>
                  <a:schemeClr val="accent2"/>
                </a:solidFill>
              </a:rPr>
              <a:t>w</a:t>
            </a:r>
            <a:r>
              <a:rPr lang="de-AT" altLang="en-US" sz="1600"/>
              <a:t>, </a:t>
            </a:r>
            <a:r>
              <a:rPr lang="de-AT" altLang="en-US" sz="1600" i="1">
                <a:solidFill>
                  <a:schemeClr val="accent2"/>
                </a:solidFill>
              </a:rPr>
              <a:t>h</a:t>
            </a:r>
            <a:r>
              <a:rPr lang="de-AT" altLang="en-US" sz="1600"/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-	Objektkonstruktor wird aufgerufen</a:t>
            </a:r>
          </a:p>
        </p:txBody>
      </p:sp>
      <p:sp>
        <p:nvSpPr>
          <p:cNvPr id="225285" name="Text Box 5"/>
          <p:cNvSpPr txBox="1">
            <a:spLocks noChangeArrowheads="1"/>
          </p:cNvSpPr>
          <p:nvPr/>
        </p:nvSpPr>
        <p:spPr bwMode="auto">
          <a:xfrm>
            <a:off x="746125" y="3748088"/>
            <a:ext cx="7508659" cy="278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Zugriffe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Zugriff auf </a:t>
            </a:r>
            <a:r>
              <a:rPr lang="de-AT" altLang="en-US" sz="1600" i="1">
                <a:solidFill>
                  <a:srgbClr val="FF0000"/>
                </a:solidFill>
              </a:rPr>
              <a:t>static</a:t>
            </a:r>
            <a:r>
              <a:rPr lang="de-AT" altLang="en-US" sz="1600">
                <a:solidFill>
                  <a:srgbClr val="FF0000"/>
                </a:solidFill>
              </a:rPr>
              <a:t>-Elemente </a:t>
            </a:r>
            <a:r>
              <a:rPr lang="de-AT" altLang="en-US" sz="1600" smtClean="0">
                <a:solidFill>
                  <a:srgbClr val="FF0000"/>
                </a:solidFill>
              </a:rPr>
              <a:t>erfolgen über </a:t>
            </a:r>
            <a:r>
              <a:rPr lang="de-AT" altLang="en-US" sz="1600">
                <a:solidFill>
                  <a:srgbClr val="FF0000"/>
                </a:solidFill>
              </a:rPr>
              <a:t>den </a:t>
            </a:r>
            <a:r>
              <a:rPr lang="de-AT" altLang="en-US" sz="1600" b="1">
                <a:solidFill>
                  <a:srgbClr val="FF0000"/>
                </a:solidFill>
              </a:rPr>
              <a:t>Klassennamen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-	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Window.border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= ...;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Window.setBorder(3)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-	</a:t>
            </a:r>
            <a:r>
              <a:rPr lang="de-AT" altLang="en-US" sz="1600" smtClean="0"/>
              <a:t>Methoden der Klasse </a:t>
            </a:r>
            <a:r>
              <a:rPr lang="de-AT" altLang="en-US" sz="1600" i="1"/>
              <a:t>Window</a:t>
            </a:r>
            <a:r>
              <a:rPr lang="de-AT" altLang="en-US" sz="1600"/>
              <a:t> </a:t>
            </a:r>
            <a:r>
              <a:rPr lang="de-AT" altLang="en-US" sz="1600" smtClean="0"/>
              <a:t>können auf eigene Elemente direkt zugreifen</a:t>
            </a:r>
            <a:br>
              <a:rPr lang="de-AT" altLang="en-US" sz="1600" smtClean="0"/>
            </a:br>
            <a:r>
              <a:rPr lang="de-AT" altLang="en-US" sz="1600" smtClean="0"/>
              <a:t>		(</a:t>
            </a:r>
            <a:r>
              <a:rPr lang="de-AT" altLang="en-US" sz="14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border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= ...; 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setBorder(3)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de-AT" altLang="en-US" sz="1600"/>
              <a:t>)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Zugriff auf </a:t>
            </a:r>
            <a:r>
              <a:rPr lang="de-AT" altLang="en-US" sz="1600" i="1" smtClean="0">
                <a:solidFill>
                  <a:srgbClr val="FF0000"/>
                </a:solidFill>
              </a:rPr>
              <a:t>non-static</a:t>
            </a:r>
            <a:r>
              <a:rPr lang="de-AT" altLang="en-US" sz="1600" smtClean="0">
                <a:solidFill>
                  <a:srgbClr val="FF0000"/>
                </a:solidFill>
              </a:rPr>
              <a:t>-Elemente erfolgen </a:t>
            </a:r>
            <a:r>
              <a:rPr lang="de-AT" altLang="en-US" sz="1600">
                <a:solidFill>
                  <a:srgbClr val="FF0000"/>
                </a:solidFill>
              </a:rPr>
              <a:t>über einen </a:t>
            </a:r>
            <a:r>
              <a:rPr lang="de-AT" altLang="en-US" sz="1600" b="1">
                <a:solidFill>
                  <a:srgbClr val="FF0000"/>
                </a:solidFill>
              </a:rPr>
              <a:t>Objektnamen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-	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Window w = new Window(0, 0, 200, 400);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	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w.x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= ...; 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w.redraw()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-	</a:t>
            </a:r>
            <a:r>
              <a:rPr lang="de-AT" altLang="en-US" sz="1600" smtClean="0"/>
              <a:t>Objektmethoden </a:t>
            </a:r>
            <a:r>
              <a:rPr lang="de-AT" altLang="en-US" sz="1600"/>
              <a:t>der Klasse </a:t>
            </a:r>
            <a:r>
              <a:rPr lang="de-AT" altLang="en-US" sz="1600" i="1"/>
              <a:t>Window</a:t>
            </a:r>
            <a:r>
              <a:rPr lang="de-AT" altLang="en-US" sz="1600"/>
              <a:t> </a:t>
            </a:r>
            <a:r>
              <a:rPr lang="de-AT" altLang="en-US" sz="1600" smtClean="0"/>
              <a:t>können </a:t>
            </a:r>
            <a:r>
              <a:rPr lang="de-AT" altLang="en-US" sz="1600"/>
              <a:t>auf eigene Elemente direkt zugreifen </a:t>
            </a:r>
            <a:r>
              <a:rPr lang="de-AT" altLang="en-US" sz="1600" smtClean="0"/>
              <a:t/>
            </a:r>
            <a:br>
              <a:rPr lang="de-AT" altLang="en-US" sz="1600" smtClean="0"/>
            </a:br>
            <a:r>
              <a:rPr lang="de-AT" altLang="en-US" sz="1600" smtClean="0"/>
              <a:t>		(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= ...; 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redraw()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de-AT" altLang="en-US" sz="160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B5AF48-8839-4309-80E1-6894ECA39B62}" type="slidenum">
              <a:rPr kumimoji="0" lang="de-DE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static (Fortsetzung)</a:t>
            </a:r>
          </a:p>
        </p:txBody>
      </p:sp>
      <p:sp>
        <p:nvSpPr>
          <p:cNvPr id="16388" name="Text Box 3"/>
          <p:cNvSpPr txBox="1">
            <a:spLocks noChangeArrowheads="1"/>
          </p:cNvSpPr>
          <p:nvPr/>
        </p:nvSpPr>
        <p:spPr bwMode="auto">
          <a:xfrm>
            <a:off x="669925" y="1344613"/>
            <a:ext cx="2763898" cy="355174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0975" algn="l"/>
                <a:tab pos="3619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0975" algn="l"/>
                <a:tab pos="3619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0975" algn="l"/>
                <a:tab pos="3619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class </a:t>
            </a:r>
            <a:r>
              <a:rPr kumimoji="0" lang="de-AT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Window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static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int border;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static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{...}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static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void setBorder(int n) {...}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int x, y, w, h;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Window(...) {...}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void redraw() {...}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endParaRPr kumimoji="0" lang="de-AT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endParaRPr kumimoji="0" lang="de-AT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}</a:t>
            </a: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3575050" y="1500188"/>
            <a:ext cx="2535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statische Programmelemente</a:t>
            </a:r>
          </a:p>
        </p:txBody>
      </p:sp>
      <p:sp>
        <p:nvSpPr>
          <p:cNvPr id="16390" name="Text Box 5"/>
          <p:cNvSpPr txBox="1">
            <a:spLocks noChangeArrowheads="1"/>
          </p:cNvSpPr>
          <p:nvPr/>
        </p:nvSpPr>
        <p:spPr bwMode="auto">
          <a:xfrm>
            <a:off x="3575050" y="2557463"/>
            <a:ext cx="29432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nichtstatische Programmelemente</a:t>
            </a:r>
          </a:p>
        </p:txBody>
      </p:sp>
      <p:sp>
        <p:nvSpPr>
          <p:cNvPr id="16391" name="Text Box 6"/>
          <p:cNvSpPr txBox="1">
            <a:spLocks noChangeArrowheads="1"/>
          </p:cNvSpPr>
          <p:nvPr/>
        </p:nvSpPr>
        <p:spPr bwMode="auto">
          <a:xfrm>
            <a:off x="3565525" y="1782763"/>
            <a:ext cx="46259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angelegt am Programmanfang (wenn die Klasse geladen wird)</a:t>
            </a:r>
          </a:p>
        </p:txBody>
      </p:sp>
      <p:sp>
        <p:nvSpPr>
          <p:cNvPr id="16392" name="Line 7"/>
          <p:cNvSpPr>
            <a:spLocks noChangeShapeType="1"/>
          </p:cNvSpPr>
          <p:nvPr/>
        </p:nvSpPr>
        <p:spPr bwMode="auto">
          <a:xfrm flipH="1">
            <a:off x="2257425" y="1943100"/>
            <a:ext cx="1304925" cy="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393" name="Text Box 8"/>
          <p:cNvSpPr txBox="1">
            <a:spLocks noChangeArrowheads="1"/>
          </p:cNvSpPr>
          <p:nvPr/>
        </p:nvSpPr>
        <p:spPr bwMode="auto">
          <a:xfrm>
            <a:off x="3565525" y="2058988"/>
            <a:ext cx="4792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aufgerufen am Programmanfang (wenn die Klasse geladen wird)</a:t>
            </a:r>
          </a:p>
        </p:txBody>
      </p:sp>
      <p:sp>
        <p:nvSpPr>
          <p:cNvPr id="16394" name="Line 9"/>
          <p:cNvSpPr>
            <a:spLocks noChangeShapeType="1"/>
          </p:cNvSpPr>
          <p:nvPr/>
        </p:nvSpPr>
        <p:spPr bwMode="auto">
          <a:xfrm flipH="1">
            <a:off x="2257425" y="2219325"/>
            <a:ext cx="1304925" cy="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395" name="Text Box 13"/>
          <p:cNvSpPr txBox="1">
            <a:spLocks noChangeArrowheads="1"/>
          </p:cNvSpPr>
          <p:nvPr/>
        </p:nvSpPr>
        <p:spPr bwMode="auto">
          <a:xfrm>
            <a:off x="3565525" y="2859088"/>
            <a:ext cx="3683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angelegt, wenn das </a:t>
            </a:r>
            <a:r>
              <a:rPr kumimoji="0" lang="de-AT" alt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Window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-Objekt erzeugt wird</a:t>
            </a:r>
          </a:p>
        </p:txBody>
      </p:sp>
      <p:sp>
        <p:nvSpPr>
          <p:cNvPr id="16396" name="Line 14"/>
          <p:cNvSpPr>
            <a:spLocks noChangeShapeType="1"/>
          </p:cNvSpPr>
          <p:nvPr/>
        </p:nvSpPr>
        <p:spPr bwMode="auto">
          <a:xfrm flipH="1">
            <a:off x="2257425" y="3019425"/>
            <a:ext cx="1304925" cy="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397" name="Text Box 15"/>
          <p:cNvSpPr txBox="1">
            <a:spLocks noChangeArrowheads="1"/>
          </p:cNvSpPr>
          <p:nvPr/>
        </p:nvSpPr>
        <p:spPr bwMode="auto">
          <a:xfrm>
            <a:off x="3565525" y="3144838"/>
            <a:ext cx="38496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aufgerufen, wenn das </a:t>
            </a:r>
            <a:r>
              <a:rPr kumimoji="0" lang="de-AT" alt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Window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-Objekt erzeugt wird</a:t>
            </a:r>
          </a:p>
        </p:txBody>
      </p:sp>
      <p:sp>
        <p:nvSpPr>
          <p:cNvPr id="16398" name="Line 16"/>
          <p:cNvSpPr>
            <a:spLocks noChangeShapeType="1"/>
          </p:cNvSpPr>
          <p:nvPr/>
        </p:nvSpPr>
        <p:spPr bwMode="auto">
          <a:xfrm flipH="1">
            <a:off x="2257425" y="3305175"/>
            <a:ext cx="1304925" cy="0"/>
          </a:xfrm>
          <a:prstGeom prst="line">
            <a:avLst/>
          </a:prstGeom>
          <a:noFill/>
          <a:ln w="63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327" name="Text Box 20"/>
          <p:cNvSpPr txBox="1">
            <a:spLocks noChangeArrowheads="1"/>
          </p:cNvSpPr>
          <p:nvPr/>
        </p:nvSpPr>
        <p:spPr bwMode="auto">
          <a:xfrm>
            <a:off x="552510" y="6190726"/>
            <a:ext cx="57626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Statische Felder leben während der gesamten Programmausführung!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60400" y="5117698"/>
            <a:ext cx="8285353" cy="954107"/>
            <a:chOff x="660401" y="5211656"/>
            <a:chExt cx="8285352" cy="953751"/>
          </a:xfrm>
        </p:grpSpPr>
        <p:sp>
          <p:nvSpPr>
            <p:cNvPr id="16403" name="Text Box 22"/>
            <p:cNvSpPr txBox="1">
              <a:spLocks noChangeArrowheads="1"/>
            </p:cNvSpPr>
            <p:nvPr/>
          </p:nvSpPr>
          <p:spPr bwMode="auto">
            <a:xfrm>
              <a:off x="660401" y="5211656"/>
              <a:ext cx="3870323" cy="953751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  <a:tab pos="3556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void</a:t>
              </a:r>
              <a:r>
                <a:rPr kumimoji="0" lang="de-AT" altLang="en-US" sz="1400" b="0" i="0" u="none" strike="noStrike" kern="1200" cap="none" spc="0" normalizeH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bar(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Window w)</a:t>
              </a:r>
              <a:r>
                <a:rPr kumimoji="0" lang="de-AT" altLang="en-US" sz="1400" b="0" i="0" u="none" strike="noStrike" kern="1200" cap="none" spc="0" normalizeH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{ </a:t>
              </a:r>
              <a:r>
                <a:rPr kumimoji="0" lang="de-AT" altLang="en-US" sz="1400" b="0" i="0" u="none" strike="noStrike" kern="1200" cap="none" spc="0" normalizeH="0" noProof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// in anderer Klasse</a:t>
              </a:r>
              <a:endPara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  <a:tab pos="355600" algn="l"/>
                </a:tabLst>
                <a:defRPr/>
              </a:pPr>
              <a:r>
                <a:rPr lang="de-AT" altLang="en-US" sz="1400">
                  <a:solidFill>
                    <a:srgbClr val="3333CC"/>
                  </a:solidFill>
                  <a:latin typeface="Arial" panose="020B0604020202020204" pitchFamily="34" charset="0"/>
                </a:rPr>
                <a:t>	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w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.x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= 0; 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w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.redraw();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  <a:tab pos="3556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	Window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.border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= 1; 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Window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.setBorder(1);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  <a:tab pos="355600" algn="l"/>
                </a:tabLst>
                <a:defRPr/>
              </a:pPr>
              <a:r>
                <a:rPr lang="de-AT" altLang="en-US" sz="1400">
                  <a:solidFill>
                    <a:srgbClr val="000000"/>
                  </a:solidFill>
                  <a:latin typeface="Arial" panose="020B0604020202020204" pitchFamily="34" charset="0"/>
                </a:rPr>
                <a:t>}</a:t>
              </a:r>
              <a:endPara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6404" name="AutoShape 24"/>
            <p:cNvSpPr>
              <a:spLocks/>
            </p:cNvSpPr>
            <p:nvPr/>
          </p:nvSpPr>
          <p:spPr bwMode="auto">
            <a:xfrm>
              <a:off x="4601367" y="5476875"/>
              <a:ext cx="88900" cy="390525"/>
            </a:xfrm>
            <a:prstGeom prst="rightBrace">
              <a:avLst>
                <a:gd name="adj1" fmla="val 36607"/>
                <a:gd name="adj2" fmla="val 50000"/>
              </a:avLst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6405" name="Text Box 25"/>
            <p:cNvSpPr txBox="1">
              <a:spLocks noChangeArrowheads="1"/>
            </p:cNvSpPr>
            <p:nvPr/>
          </p:nvSpPr>
          <p:spPr bwMode="auto">
            <a:xfrm>
              <a:off x="4766468" y="5507038"/>
              <a:ext cx="4179285" cy="307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Zugriff auf 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Elemente anderer</a:t>
              </a:r>
              <a:r>
                <a:rPr kumimoji="0" lang="de-AT" altLang="en-US" sz="1400" b="0" i="0" u="none" strike="noStrike" kern="1200" cap="none" spc="0" normalizeH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Klassen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mit Qualifikation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142962" y="3749029"/>
            <a:ext cx="2355132" cy="1169551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void 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foo()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</a:t>
            </a:r>
            <a:r>
              <a:rPr kumimoji="0" lang="de-AT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this</a:t>
            </a:r>
            <a:r>
              <a:rPr kumimoji="0" lang="de-AT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.x 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= 0;  </a:t>
            </a:r>
            <a:r>
              <a:rPr kumimoji="0" lang="de-AT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this</a:t>
            </a:r>
            <a:r>
              <a:rPr kumimoji="0" lang="de-AT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.redraw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</a:t>
            </a:r>
            <a:r>
              <a:rPr kumimoji="0" lang="de-AT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Window</a:t>
            </a:r>
            <a:r>
              <a:rPr kumimoji="0" lang="de-AT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.border 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= 1; </a:t>
            </a:r>
            <a:endParaRPr kumimoji="0" lang="de-AT" altLang="en-US" sz="1400" b="0" i="0" u="none" strike="noStrike" kern="1200" cap="none" spc="0" normalizeH="0" baseline="0" noProof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</a:t>
            </a:r>
            <a:r>
              <a:rPr kumimoji="0" lang="de-AT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Window</a:t>
            </a:r>
            <a:r>
              <a:rPr kumimoji="0" lang="de-AT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.setBorder(1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}</a:t>
            </a: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69925" y="3682548"/>
            <a:ext cx="5104795" cy="954107"/>
            <a:chOff x="669925" y="3682548"/>
            <a:chExt cx="5104795" cy="954107"/>
          </a:xfrm>
        </p:grpSpPr>
        <p:sp>
          <p:nvSpPr>
            <p:cNvPr id="16400" name="Text Box 21"/>
            <p:cNvSpPr txBox="1">
              <a:spLocks noChangeArrowheads="1"/>
            </p:cNvSpPr>
            <p:nvPr/>
          </p:nvSpPr>
          <p:spPr bwMode="auto">
            <a:xfrm>
              <a:off x="3565525" y="3932893"/>
              <a:ext cx="220919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Zugriff auf eigene 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Elemente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ohne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Qualifikation</a:t>
              </a:r>
            </a:p>
          </p:txBody>
        </p:sp>
        <p:sp>
          <p:nvSpPr>
            <p:cNvPr id="16401" name="AutoShape 23"/>
            <p:cNvSpPr>
              <a:spLocks/>
            </p:cNvSpPr>
            <p:nvPr/>
          </p:nvSpPr>
          <p:spPr bwMode="auto">
            <a:xfrm>
              <a:off x="3452813" y="3990975"/>
              <a:ext cx="88900" cy="390525"/>
            </a:xfrm>
            <a:prstGeom prst="rightBrace">
              <a:avLst>
                <a:gd name="adj1" fmla="val 36607"/>
                <a:gd name="adj2" fmla="val 50000"/>
              </a:avLst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69925" y="3682548"/>
              <a:ext cx="2561920" cy="954107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0975" algn="l"/>
                  <a:tab pos="3619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	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void foo() {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0975" algn="l"/>
                  <a:tab pos="3619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		x = 0;  redraw();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0975" algn="l"/>
                  <a:tab pos="3619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		border = 1;  setBorder(1);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0975" algn="l"/>
                  <a:tab pos="3619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	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}</a:t>
              </a:r>
              <a:endPara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006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7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1130300" y="2854325"/>
            <a:ext cx="3657600" cy="320675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17411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D929DBF-2118-4BF3-A313-34FFEA7624EA}" type="slidenum">
              <a:rPr lang="de-DE" altLang="de-DE" sz="1400" smtClean="0"/>
              <a:pPr/>
              <a:t>14</a:t>
            </a:fld>
            <a:endParaRPr lang="de-DE" altLang="de-DE" sz="1400" smtClean="0"/>
          </a:p>
        </p:txBody>
      </p:sp>
      <p:sp>
        <p:nvSpPr>
          <p:cNvPr id="17412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3907608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11. Objektorientierung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</a:t>
            </a:r>
            <a:r>
              <a:rPr lang="de-AT" altLang="de-DE" sz="2000"/>
              <a:t>11.1	Methoden</a:t>
            </a:r>
          </a:p>
          <a:p>
            <a:r>
              <a:rPr lang="de-AT" altLang="de-DE" sz="2000"/>
              <a:t>	11.2	Konstruktoren</a:t>
            </a:r>
          </a:p>
          <a:p>
            <a:r>
              <a:rPr lang="de-AT" altLang="de-DE" sz="2000"/>
              <a:t>	11.3	static</a:t>
            </a:r>
          </a:p>
          <a:p>
            <a:r>
              <a:rPr lang="de-AT" altLang="de-DE" sz="2000"/>
              <a:t>	</a:t>
            </a:r>
            <a:r>
              <a:rPr lang="de-AT" altLang="de-DE" sz="2000">
                <a:solidFill>
                  <a:srgbClr val="FF0000"/>
                </a:solidFill>
              </a:rPr>
              <a:t>11.4	Beispiele für Klassen</a:t>
            </a:r>
          </a:p>
          <a:p>
            <a:r>
              <a:rPr lang="de-AT" altLang="de-DE" sz="2000"/>
              <a:t>	11.5	Vererbung</a:t>
            </a:r>
          </a:p>
          <a:p>
            <a:r>
              <a:rPr lang="de-AT" altLang="de-DE" sz="2000"/>
              <a:t>	11.6	Dynamische Bindung</a:t>
            </a:r>
          </a:p>
          <a:p>
            <a:r>
              <a:rPr lang="de-AT" altLang="de-DE" sz="2000"/>
              <a:t>	11.7	Klasse Object</a:t>
            </a:r>
          </a:p>
          <a:p>
            <a:r>
              <a:rPr lang="de-AT" altLang="de-DE" sz="2000"/>
              <a:t>	11.8	final</a:t>
            </a:r>
          </a:p>
          <a:p>
            <a:r>
              <a:rPr lang="de-AT" altLang="de-DE" sz="2000"/>
              <a:t>	11.9	Abstrakte Klassen</a:t>
            </a:r>
          </a:p>
          <a:p>
            <a:r>
              <a:rPr lang="de-AT" altLang="de-DE" sz="2000"/>
              <a:t>	11.10	</a:t>
            </a:r>
            <a:r>
              <a:rPr lang="de-AT" altLang="de-DE" sz="2000" smtClean="0"/>
              <a:t>Interfaces</a:t>
            </a:r>
            <a:endParaRPr lang="de-AT" altLang="de-DE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1060450" y="1724025"/>
            <a:ext cx="930275" cy="519113"/>
          </a:xfrm>
          <a:prstGeom prst="rect">
            <a:avLst/>
          </a:prstGeom>
          <a:solidFill>
            <a:srgbClr val="FFFF99"/>
          </a:solidFill>
          <a:ln w="6350" algn="ctr">
            <a:solidFill>
              <a:srgbClr val="FFFF99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CBBE7E-99B7-4B97-8A30-9588CF023E38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de-DE" altLang="en-US" sz="1400" smtClean="0"/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Stack und Queue</a:t>
            </a:r>
          </a:p>
        </p:txBody>
      </p:sp>
      <p:sp>
        <p:nvSpPr>
          <p:cNvPr id="18437" name="Text Box 4"/>
          <p:cNvSpPr txBox="1">
            <a:spLocks noChangeArrowheads="1"/>
          </p:cNvSpPr>
          <p:nvPr/>
        </p:nvSpPr>
        <p:spPr bwMode="auto">
          <a:xfrm>
            <a:off x="669925" y="1233488"/>
            <a:ext cx="274955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Stack </a:t>
            </a:r>
            <a:r>
              <a:rPr lang="de-AT" altLang="en-US" sz="1600"/>
              <a:t>(Stapel, Kellerspeicher)</a:t>
            </a:r>
          </a:p>
        </p:txBody>
      </p:sp>
      <p:sp>
        <p:nvSpPr>
          <p:cNvPr id="18438" name="Text Box 5"/>
          <p:cNvSpPr txBox="1">
            <a:spLocks noChangeArrowheads="1"/>
          </p:cNvSpPr>
          <p:nvPr/>
        </p:nvSpPr>
        <p:spPr bwMode="auto">
          <a:xfrm>
            <a:off x="1050925" y="1662113"/>
            <a:ext cx="483711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1398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1398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1398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1398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1398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398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398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398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398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push(x);</a:t>
            </a:r>
            <a:r>
              <a:rPr lang="de-AT" altLang="en-US" sz="1600"/>
              <a:t>	fügt </a:t>
            </a:r>
            <a:r>
              <a:rPr lang="de-AT" altLang="en-US" sz="1600" i="1"/>
              <a:t>x</a:t>
            </a:r>
            <a:r>
              <a:rPr lang="de-AT" altLang="en-US" sz="1600"/>
              <a:t> </a:t>
            </a:r>
            <a:r>
              <a:rPr lang="de-AT" altLang="en-US" sz="1600" u="sng"/>
              <a:t>hinten</a:t>
            </a:r>
            <a:r>
              <a:rPr lang="de-AT" altLang="en-US" sz="1600"/>
              <a:t> an den Stack an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= pop();</a:t>
            </a:r>
            <a:r>
              <a:rPr lang="de-AT" altLang="en-US" sz="1600"/>
              <a:t>	entfernt und liefert </a:t>
            </a:r>
            <a:r>
              <a:rPr lang="de-AT" altLang="en-US" sz="1600" u="sng"/>
              <a:t>hinterstes</a:t>
            </a:r>
            <a:r>
              <a:rPr lang="de-AT" altLang="en-US" sz="1600"/>
              <a:t> Stackelement</a:t>
            </a:r>
          </a:p>
        </p:txBody>
      </p:sp>
      <p:grpSp>
        <p:nvGrpSpPr>
          <p:cNvPr id="226366" name="Group 62"/>
          <p:cNvGrpSpPr>
            <a:grpSpLocks/>
          </p:cNvGrpSpPr>
          <p:nvPr/>
        </p:nvGrpSpPr>
        <p:grpSpPr bwMode="auto">
          <a:xfrm>
            <a:off x="1069975" y="2352675"/>
            <a:ext cx="1416050" cy="307975"/>
            <a:chOff x="674" y="1482"/>
            <a:chExt cx="892" cy="194"/>
          </a:xfrm>
        </p:grpSpPr>
        <p:sp>
          <p:nvSpPr>
            <p:cNvPr id="18490" name="Rectangle 6"/>
            <p:cNvSpPr>
              <a:spLocks noChangeArrowheads="1"/>
            </p:cNvSpPr>
            <p:nvPr/>
          </p:nvSpPr>
          <p:spPr bwMode="auto">
            <a:xfrm>
              <a:off x="1374" y="1482"/>
              <a:ext cx="192" cy="192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8491" name="Text Box 8"/>
            <p:cNvSpPr txBox="1">
              <a:spLocks noChangeArrowheads="1"/>
            </p:cNvSpPr>
            <p:nvPr/>
          </p:nvSpPr>
          <p:spPr bwMode="auto">
            <a:xfrm>
              <a:off x="674" y="1482"/>
              <a:ext cx="52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push(3);</a:t>
              </a:r>
            </a:p>
          </p:txBody>
        </p:sp>
        <p:sp>
          <p:nvSpPr>
            <p:cNvPr id="18492" name="Text Box 9"/>
            <p:cNvSpPr txBox="1">
              <a:spLocks noChangeArrowheads="1"/>
            </p:cNvSpPr>
            <p:nvPr/>
          </p:nvSpPr>
          <p:spPr bwMode="auto">
            <a:xfrm>
              <a:off x="1384" y="1501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226367" name="Group 63"/>
          <p:cNvGrpSpPr>
            <a:grpSpLocks/>
          </p:cNvGrpSpPr>
          <p:nvPr/>
        </p:nvGrpSpPr>
        <p:grpSpPr bwMode="auto">
          <a:xfrm>
            <a:off x="1071563" y="2701925"/>
            <a:ext cx="1720850" cy="307975"/>
            <a:chOff x="675" y="1702"/>
            <a:chExt cx="1084" cy="194"/>
          </a:xfrm>
        </p:grpSpPr>
        <p:sp>
          <p:nvSpPr>
            <p:cNvPr id="18485" name="Rectangle 10"/>
            <p:cNvSpPr>
              <a:spLocks noChangeArrowheads="1"/>
            </p:cNvSpPr>
            <p:nvPr/>
          </p:nvSpPr>
          <p:spPr bwMode="auto">
            <a:xfrm>
              <a:off x="1375" y="1702"/>
              <a:ext cx="192" cy="192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8486" name="Text Box 11"/>
            <p:cNvSpPr txBox="1">
              <a:spLocks noChangeArrowheads="1"/>
            </p:cNvSpPr>
            <p:nvPr/>
          </p:nvSpPr>
          <p:spPr bwMode="auto">
            <a:xfrm>
              <a:off x="675" y="1702"/>
              <a:ext cx="52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push(4);</a:t>
              </a:r>
            </a:p>
          </p:txBody>
        </p:sp>
        <p:sp>
          <p:nvSpPr>
            <p:cNvPr id="18487" name="Text Box 12"/>
            <p:cNvSpPr txBox="1">
              <a:spLocks noChangeArrowheads="1"/>
            </p:cNvSpPr>
            <p:nvPr/>
          </p:nvSpPr>
          <p:spPr bwMode="auto">
            <a:xfrm>
              <a:off x="1385" y="1721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8488" name="Rectangle 22"/>
            <p:cNvSpPr>
              <a:spLocks noChangeArrowheads="1"/>
            </p:cNvSpPr>
            <p:nvPr/>
          </p:nvSpPr>
          <p:spPr bwMode="auto">
            <a:xfrm>
              <a:off x="1567" y="1702"/>
              <a:ext cx="192" cy="192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8489" name="Text Box 23"/>
            <p:cNvSpPr txBox="1">
              <a:spLocks noChangeArrowheads="1"/>
            </p:cNvSpPr>
            <p:nvPr/>
          </p:nvSpPr>
          <p:spPr bwMode="auto">
            <a:xfrm>
              <a:off x="1577" y="1721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226368" name="Group 64"/>
          <p:cNvGrpSpPr>
            <a:grpSpLocks/>
          </p:cNvGrpSpPr>
          <p:nvPr/>
        </p:nvGrpSpPr>
        <p:grpSpPr bwMode="auto">
          <a:xfrm>
            <a:off x="1079500" y="3043238"/>
            <a:ext cx="2511425" cy="312737"/>
            <a:chOff x="680" y="1917"/>
            <a:chExt cx="1582" cy="197"/>
          </a:xfrm>
        </p:grpSpPr>
        <p:sp>
          <p:nvSpPr>
            <p:cNvPr id="18481" name="Rectangle 16"/>
            <p:cNvSpPr>
              <a:spLocks noChangeArrowheads="1"/>
            </p:cNvSpPr>
            <p:nvPr/>
          </p:nvSpPr>
          <p:spPr bwMode="auto">
            <a:xfrm>
              <a:off x="1371" y="1920"/>
              <a:ext cx="192" cy="192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8482" name="Text Box 17"/>
            <p:cNvSpPr txBox="1">
              <a:spLocks noChangeArrowheads="1"/>
            </p:cNvSpPr>
            <p:nvPr/>
          </p:nvSpPr>
          <p:spPr bwMode="auto">
            <a:xfrm>
              <a:off x="680" y="1920"/>
              <a:ext cx="595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x = pop();</a:t>
              </a:r>
            </a:p>
          </p:txBody>
        </p:sp>
        <p:sp>
          <p:nvSpPr>
            <p:cNvPr id="18483" name="Text Box 18"/>
            <p:cNvSpPr txBox="1">
              <a:spLocks noChangeArrowheads="1"/>
            </p:cNvSpPr>
            <p:nvPr/>
          </p:nvSpPr>
          <p:spPr bwMode="auto">
            <a:xfrm>
              <a:off x="1381" y="1939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8484" name="Text Box 24"/>
            <p:cNvSpPr txBox="1">
              <a:spLocks noChangeArrowheads="1"/>
            </p:cNvSpPr>
            <p:nvPr/>
          </p:nvSpPr>
          <p:spPr bwMode="auto">
            <a:xfrm>
              <a:off x="1739" y="1917"/>
              <a:ext cx="523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// x == 4</a:t>
              </a:r>
            </a:p>
          </p:txBody>
        </p:sp>
      </p:grpSp>
      <p:grpSp>
        <p:nvGrpSpPr>
          <p:cNvPr id="226369" name="Group 65"/>
          <p:cNvGrpSpPr>
            <a:grpSpLocks/>
          </p:cNvGrpSpPr>
          <p:nvPr/>
        </p:nvGrpSpPr>
        <p:grpSpPr bwMode="auto">
          <a:xfrm>
            <a:off x="1081088" y="3392488"/>
            <a:ext cx="2511425" cy="312737"/>
            <a:chOff x="681" y="2137"/>
            <a:chExt cx="1582" cy="197"/>
          </a:xfrm>
        </p:grpSpPr>
        <p:sp>
          <p:nvSpPr>
            <p:cNvPr id="18479" name="Text Box 20"/>
            <p:cNvSpPr txBox="1">
              <a:spLocks noChangeArrowheads="1"/>
            </p:cNvSpPr>
            <p:nvPr/>
          </p:nvSpPr>
          <p:spPr bwMode="auto">
            <a:xfrm>
              <a:off x="681" y="2140"/>
              <a:ext cx="595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y = pop();</a:t>
              </a:r>
            </a:p>
          </p:txBody>
        </p:sp>
        <p:sp>
          <p:nvSpPr>
            <p:cNvPr id="18480" name="Text Box 25"/>
            <p:cNvSpPr txBox="1">
              <a:spLocks noChangeArrowheads="1"/>
            </p:cNvSpPr>
            <p:nvPr/>
          </p:nvSpPr>
          <p:spPr bwMode="auto">
            <a:xfrm>
              <a:off x="1740" y="2137"/>
              <a:ext cx="523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// y == 3</a:t>
              </a:r>
            </a:p>
          </p:txBody>
        </p:sp>
      </p:grpSp>
      <p:sp>
        <p:nvSpPr>
          <p:cNvPr id="18443" name="Text Box 26"/>
          <p:cNvSpPr txBox="1">
            <a:spLocks noChangeArrowheads="1"/>
          </p:cNvSpPr>
          <p:nvPr/>
        </p:nvSpPr>
        <p:spPr bwMode="auto">
          <a:xfrm>
            <a:off x="4552950" y="2473325"/>
            <a:ext cx="20034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b="1"/>
              <a:t>LIFO-Datenstruktur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(last in first out)</a:t>
            </a:r>
          </a:p>
        </p:txBody>
      </p:sp>
      <p:grpSp>
        <p:nvGrpSpPr>
          <p:cNvPr id="226372" name="Group 68"/>
          <p:cNvGrpSpPr>
            <a:grpSpLocks/>
          </p:cNvGrpSpPr>
          <p:nvPr/>
        </p:nvGrpSpPr>
        <p:grpSpPr bwMode="auto">
          <a:xfrm>
            <a:off x="1079500" y="4991100"/>
            <a:ext cx="1416050" cy="307975"/>
            <a:chOff x="680" y="3144"/>
            <a:chExt cx="892" cy="194"/>
          </a:xfrm>
        </p:grpSpPr>
        <p:sp>
          <p:nvSpPr>
            <p:cNvPr id="18476" name="Rectangle 29"/>
            <p:cNvSpPr>
              <a:spLocks noChangeArrowheads="1"/>
            </p:cNvSpPr>
            <p:nvPr/>
          </p:nvSpPr>
          <p:spPr bwMode="auto">
            <a:xfrm>
              <a:off x="1380" y="3144"/>
              <a:ext cx="192" cy="192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8477" name="Text Box 30"/>
            <p:cNvSpPr txBox="1">
              <a:spLocks noChangeArrowheads="1"/>
            </p:cNvSpPr>
            <p:nvPr/>
          </p:nvSpPr>
          <p:spPr bwMode="auto">
            <a:xfrm>
              <a:off x="680" y="3144"/>
              <a:ext cx="44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put(3);</a:t>
              </a:r>
            </a:p>
          </p:txBody>
        </p:sp>
        <p:sp>
          <p:nvSpPr>
            <p:cNvPr id="18478" name="Text Box 31"/>
            <p:cNvSpPr txBox="1">
              <a:spLocks noChangeArrowheads="1"/>
            </p:cNvSpPr>
            <p:nvPr/>
          </p:nvSpPr>
          <p:spPr bwMode="auto">
            <a:xfrm>
              <a:off x="1390" y="3163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226373" name="Group 69"/>
          <p:cNvGrpSpPr>
            <a:grpSpLocks/>
          </p:cNvGrpSpPr>
          <p:nvPr/>
        </p:nvGrpSpPr>
        <p:grpSpPr bwMode="auto">
          <a:xfrm>
            <a:off x="1081088" y="5340350"/>
            <a:ext cx="1720850" cy="307975"/>
            <a:chOff x="681" y="3364"/>
            <a:chExt cx="1084" cy="194"/>
          </a:xfrm>
        </p:grpSpPr>
        <p:sp>
          <p:nvSpPr>
            <p:cNvPr id="18471" name="Rectangle 32"/>
            <p:cNvSpPr>
              <a:spLocks noChangeArrowheads="1"/>
            </p:cNvSpPr>
            <p:nvPr/>
          </p:nvSpPr>
          <p:spPr bwMode="auto">
            <a:xfrm>
              <a:off x="1381" y="3364"/>
              <a:ext cx="192" cy="192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8472" name="Text Box 33"/>
            <p:cNvSpPr txBox="1">
              <a:spLocks noChangeArrowheads="1"/>
            </p:cNvSpPr>
            <p:nvPr/>
          </p:nvSpPr>
          <p:spPr bwMode="auto">
            <a:xfrm>
              <a:off x="681" y="3364"/>
              <a:ext cx="44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put(4);</a:t>
              </a:r>
            </a:p>
          </p:txBody>
        </p:sp>
        <p:sp>
          <p:nvSpPr>
            <p:cNvPr id="18473" name="Text Box 34"/>
            <p:cNvSpPr txBox="1">
              <a:spLocks noChangeArrowheads="1"/>
            </p:cNvSpPr>
            <p:nvPr/>
          </p:nvSpPr>
          <p:spPr bwMode="auto">
            <a:xfrm>
              <a:off x="1391" y="3383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8474" name="Rectangle 39"/>
            <p:cNvSpPr>
              <a:spLocks noChangeArrowheads="1"/>
            </p:cNvSpPr>
            <p:nvPr/>
          </p:nvSpPr>
          <p:spPr bwMode="auto">
            <a:xfrm>
              <a:off x="1573" y="3364"/>
              <a:ext cx="192" cy="192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8475" name="Text Box 40"/>
            <p:cNvSpPr txBox="1">
              <a:spLocks noChangeArrowheads="1"/>
            </p:cNvSpPr>
            <p:nvPr/>
          </p:nvSpPr>
          <p:spPr bwMode="auto">
            <a:xfrm>
              <a:off x="1583" y="3383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226376" name="Group 72"/>
          <p:cNvGrpSpPr>
            <a:grpSpLocks/>
          </p:cNvGrpSpPr>
          <p:nvPr/>
        </p:nvGrpSpPr>
        <p:grpSpPr bwMode="auto">
          <a:xfrm>
            <a:off x="1089025" y="5681663"/>
            <a:ext cx="2511425" cy="312737"/>
            <a:chOff x="686" y="3579"/>
            <a:chExt cx="1582" cy="197"/>
          </a:xfrm>
        </p:grpSpPr>
        <p:sp>
          <p:nvSpPr>
            <p:cNvPr id="18467" name="Rectangle 35"/>
            <p:cNvSpPr>
              <a:spLocks noChangeArrowheads="1"/>
            </p:cNvSpPr>
            <p:nvPr/>
          </p:nvSpPr>
          <p:spPr bwMode="auto">
            <a:xfrm>
              <a:off x="1575" y="3582"/>
              <a:ext cx="192" cy="192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8468" name="Text Box 36"/>
            <p:cNvSpPr txBox="1">
              <a:spLocks noChangeArrowheads="1"/>
            </p:cNvSpPr>
            <p:nvPr/>
          </p:nvSpPr>
          <p:spPr bwMode="auto">
            <a:xfrm>
              <a:off x="686" y="3582"/>
              <a:ext cx="56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x = get();</a:t>
              </a:r>
            </a:p>
          </p:txBody>
        </p:sp>
        <p:sp>
          <p:nvSpPr>
            <p:cNvPr id="18469" name="Text Box 37"/>
            <p:cNvSpPr txBox="1">
              <a:spLocks noChangeArrowheads="1"/>
            </p:cNvSpPr>
            <p:nvPr/>
          </p:nvSpPr>
          <p:spPr bwMode="auto">
            <a:xfrm>
              <a:off x="1585" y="3601"/>
              <a:ext cx="1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8470" name="Text Box 41"/>
            <p:cNvSpPr txBox="1">
              <a:spLocks noChangeArrowheads="1"/>
            </p:cNvSpPr>
            <p:nvPr/>
          </p:nvSpPr>
          <p:spPr bwMode="auto">
            <a:xfrm>
              <a:off x="1745" y="3579"/>
              <a:ext cx="523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// x == 3</a:t>
              </a:r>
            </a:p>
          </p:txBody>
        </p:sp>
      </p:grpSp>
      <p:grpSp>
        <p:nvGrpSpPr>
          <p:cNvPr id="226375" name="Group 71"/>
          <p:cNvGrpSpPr>
            <a:grpSpLocks/>
          </p:cNvGrpSpPr>
          <p:nvPr/>
        </p:nvGrpSpPr>
        <p:grpSpPr bwMode="auto">
          <a:xfrm>
            <a:off x="1090613" y="6030913"/>
            <a:ext cx="2511425" cy="312737"/>
            <a:chOff x="687" y="3799"/>
            <a:chExt cx="1582" cy="197"/>
          </a:xfrm>
        </p:grpSpPr>
        <p:sp>
          <p:nvSpPr>
            <p:cNvPr id="18465" name="Text Box 38"/>
            <p:cNvSpPr txBox="1">
              <a:spLocks noChangeArrowheads="1"/>
            </p:cNvSpPr>
            <p:nvPr/>
          </p:nvSpPr>
          <p:spPr bwMode="auto">
            <a:xfrm>
              <a:off x="687" y="3802"/>
              <a:ext cx="56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y = get();</a:t>
              </a:r>
            </a:p>
          </p:txBody>
        </p:sp>
        <p:sp>
          <p:nvSpPr>
            <p:cNvPr id="18466" name="Text Box 42"/>
            <p:cNvSpPr txBox="1">
              <a:spLocks noChangeArrowheads="1"/>
            </p:cNvSpPr>
            <p:nvPr/>
          </p:nvSpPr>
          <p:spPr bwMode="auto">
            <a:xfrm>
              <a:off x="1746" y="3799"/>
              <a:ext cx="523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// y == 4</a:t>
              </a:r>
            </a:p>
          </p:txBody>
        </p:sp>
      </p:grpSp>
      <p:sp>
        <p:nvSpPr>
          <p:cNvPr id="18448" name="Rectangle 44"/>
          <p:cNvSpPr>
            <a:spLocks noChangeArrowheads="1"/>
          </p:cNvSpPr>
          <p:nvPr/>
        </p:nvSpPr>
        <p:spPr bwMode="auto">
          <a:xfrm>
            <a:off x="4702175" y="3208338"/>
            <a:ext cx="187325" cy="18732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8449" name="Rectangle 45"/>
          <p:cNvSpPr>
            <a:spLocks noChangeArrowheads="1"/>
          </p:cNvSpPr>
          <p:nvPr/>
        </p:nvSpPr>
        <p:spPr bwMode="auto">
          <a:xfrm>
            <a:off x="4892675" y="3208338"/>
            <a:ext cx="187325" cy="18732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8450" name="Rectangle 46"/>
          <p:cNvSpPr>
            <a:spLocks noChangeArrowheads="1"/>
          </p:cNvSpPr>
          <p:nvPr/>
        </p:nvSpPr>
        <p:spPr bwMode="auto">
          <a:xfrm>
            <a:off x="5083175" y="3208338"/>
            <a:ext cx="187325" cy="18732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8451" name="Rectangle 47"/>
          <p:cNvSpPr>
            <a:spLocks noChangeArrowheads="1"/>
          </p:cNvSpPr>
          <p:nvPr/>
        </p:nvSpPr>
        <p:spPr bwMode="auto">
          <a:xfrm>
            <a:off x="5273675" y="3208338"/>
            <a:ext cx="187325" cy="18732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8452" name="Line 48"/>
          <p:cNvSpPr>
            <a:spLocks noChangeShapeType="1"/>
          </p:cNvSpPr>
          <p:nvPr/>
        </p:nvSpPr>
        <p:spPr bwMode="auto">
          <a:xfrm flipH="1">
            <a:off x="5467350" y="3236913"/>
            <a:ext cx="29051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8453" name="Line 49"/>
          <p:cNvSpPr>
            <a:spLocks noChangeShapeType="1"/>
          </p:cNvSpPr>
          <p:nvPr/>
        </p:nvSpPr>
        <p:spPr bwMode="auto">
          <a:xfrm flipV="1">
            <a:off x="5467350" y="3352800"/>
            <a:ext cx="319088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79450" y="3871913"/>
            <a:ext cx="5875338" cy="2152650"/>
            <a:chOff x="679450" y="3871913"/>
            <a:chExt cx="5875338" cy="2152650"/>
          </a:xfrm>
        </p:grpSpPr>
        <p:sp>
          <p:nvSpPr>
            <p:cNvPr id="18455" name="Rectangle 59"/>
            <p:cNvSpPr>
              <a:spLocks noChangeArrowheads="1"/>
            </p:cNvSpPr>
            <p:nvPr/>
          </p:nvSpPr>
          <p:spPr bwMode="auto">
            <a:xfrm>
              <a:off x="1060450" y="4366772"/>
              <a:ext cx="930396" cy="518510"/>
            </a:xfrm>
            <a:prstGeom prst="rect">
              <a:avLst/>
            </a:prstGeom>
            <a:solidFill>
              <a:srgbClr val="FFFF99"/>
            </a:solidFill>
            <a:ln w="6350" algn="ctr">
              <a:solidFill>
                <a:srgbClr val="FFFF99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18456" name="Text Box 27"/>
            <p:cNvSpPr txBox="1">
              <a:spLocks noChangeArrowheads="1"/>
            </p:cNvSpPr>
            <p:nvPr/>
          </p:nvSpPr>
          <p:spPr bwMode="auto">
            <a:xfrm>
              <a:off x="679450" y="3871913"/>
              <a:ext cx="2451100" cy="369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Queue </a:t>
              </a:r>
              <a:r>
                <a:rPr lang="de-AT" altLang="en-US" sz="1600"/>
                <a:t>(Puffer, Schlange)</a:t>
              </a:r>
            </a:p>
          </p:txBody>
        </p:sp>
        <p:sp>
          <p:nvSpPr>
            <p:cNvPr id="18457" name="Text Box 28"/>
            <p:cNvSpPr txBox="1">
              <a:spLocks noChangeArrowheads="1"/>
            </p:cNvSpPr>
            <p:nvPr/>
          </p:nvSpPr>
          <p:spPr bwMode="auto">
            <a:xfrm>
              <a:off x="1060450" y="4300538"/>
              <a:ext cx="4970463" cy="581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1398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1398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1398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1398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1398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1398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1398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1398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1398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put(x);</a:t>
              </a:r>
              <a:r>
                <a:rPr lang="de-AT" altLang="en-US" sz="1600"/>
                <a:t>	fügt </a:t>
              </a:r>
              <a:r>
                <a:rPr lang="de-AT" altLang="en-US" sz="1600" i="1"/>
                <a:t>x</a:t>
              </a:r>
              <a:r>
                <a:rPr lang="de-AT" altLang="en-US" sz="1600"/>
                <a:t> </a:t>
              </a:r>
              <a:r>
                <a:rPr lang="de-AT" altLang="en-US" sz="1600" u="sng"/>
                <a:t>hinten</a:t>
              </a:r>
              <a:r>
                <a:rPr lang="de-AT" altLang="en-US" sz="1600"/>
                <a:t> an die Queue an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 = get();</a:t>
              </a:r>
              <a:r>
                <a:rPr lang="de-AT" altLang="en-US" sz="1600"/>
                <a:t>	entfernt und liefert </a:t>
              </a:r>
              <a:r>
                <a:rPr lang="de-AT" altLang="en-US" sz="1600" u="sng"/>
                <a:t>vorderstes</a:t>
              </a:r>
              <a:r>
                <a:rPr lang="de-AT" altLang="en-US" sz="1600"/>
                <a:t> Queueelement</a:t>
              </a:r>
            </a:p>
          </p:txBody>
        </p:sp>
        <p:sp>
          <p:nvSpPr>
            <p:cNvPr id="18458" name="Text Box 43"/>
            <p:cNvSpPr txBox="1">
              <a:spLocks noChangeArrowheads="1"/>
            </p:cNvSpPr>
            <p:nvPr/>
          </p:nvSpPr>
          <p:spPr bwMode="auto">
            <a:xfrm>
              <a:off x="4562475" y="5111751"/>
              <a:ext cx="1992313" cy="581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FIFO-Datenstruktur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(first in first out)</a:t>
              </a:r>
            </a:p>
          </p:txBody>
        </p:sp>
        <p:sp>
          <p:nvSpPr>
            <p:cNvPr id="18459" name="Line 54"/>
            <p:cNvSpPr>
              <a:spLocks noChangeShapeType="1"/>
            </p:cNvSpPr>
            <p:nvPr/>
          </p:nvSpPr>
          <p:spPr bwMode="auto">
            <a:xfrm flipH="1">
              <a:off x="5653088" y="5918201"/>
              <a:ext cx="290513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8460" name="Rectangle 57"/>
            <p:cNvSpPr>
              <a:spLocks noChangeArrowheads="1"/>
            </p:cNvSpPr>
            <p:nvPr/>
          </p:nvSpPr>
          <p:spPr bwMode="auto">
            <a:xfrm>
              <a:off x="4945063" y="5849938"/>
              <a:ext cx="174625" cy="174625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8461" name="Rectangle 58"/>
            <p:cNvSpPr>
              <a:spLocks noChangeArrowheads="1"/>
            </p:cNvSpPr>
            <p:nvPr/>
          </p:nvSpPr>
          <p:spPr bwMode="auto">
            <a:xfrm>
              <a:off x="5121275" y="5849938"/>
              <a:ext cx="174625" cy="174625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8462" name="Rectangle 59"/>
            <p:cNvSpPr>
              <a:spLocks noChangeArrowheads="1"/>
            </p:cNvSpPr>
            <p:nvPr/>
          </p:nvSpPr>
          <p:spPr bwMode="auto">
            <a:xfrm>
              <a:off x="5297488" y="5849938"/>
              <a:ext cx="174625" cy="174625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8463" name="Rectangle 60"/>
            <p:cNvSpPr>
              <a:spLocks noChangeArrowheads="1"/>
            </p:cNvSpPr>
            <p:nvPr/>
          </p:nvSpPr>
          <p:spPr bwMode="auto">
            <a:xfrm>
              <a:off x="5473700" y="5849938"/>
              <a:ext cx="174625" cy="174625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8464" name="Line 61"/>
            <p:cNvSpPr>
              <a:spLocks noChangeShapeType="1"/>
            </p:cNvSpPr>
            <p:nvPr/>
          </p:nvSpPr>
          <p:spPr bwMode="auto">
            <a:xfrm flipH="1">
              <a:off x="4648200" y="5927726"/>
              <a:ext cx="290513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B647FF7-CCD1-4340-93A4-E72AA4A4BDD0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de-DE" altLang="en-US" sz="1400" smtClean="0"/>
          </a:p>
        </p:txBody>
      </p:sp>
      <p:sp>
        <p:nvSpPr>
          <p:cNvPr id="19459" name="Rectangle 10"/>
          <p:cNvSpPr>
            <a:spLocks noChangeArrowheads="1"/>
          </p:cNvSpPr>
          <p:nvPr/>
        </p:nvSpPr>
        <p:spPr bwMode="auto">
          <a:xfrm>
            <a:off x="696913" y="1262063"/>
            <a:ext cx="3808412" cy="5197475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63588" y="1309688"/>
            <a:ext cx="1696298" cy="514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Stack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private int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[] data;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private int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top;</a:t>
            </a:r>
          </a:p>
          <a:p>
            <a:pPr>
              <a:spcBef>
                <a:spcPct val="4000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94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Klasse Stack</a:t>
            </a:r>
          </a:p>
        </p:txBody>
      </p:sp>
      <p:grpSp>
        <p:nvGrpSpPr>
          <p:cNvPr id="227350" name="Group 22"/>
          <p:cNvGrpSpPr>
            <a:grpSpLocks/>
          </p:cNvGrpSpPr>
          <p:nvPr/>
        </p:nvGrpSpPr>
        <p:grpSpPr bwMode="auto">
          <a:xfrm>
            <a:off x="4787900" y="3975100"/>
            <a:ext cx="3935413" cy="1362075"/>
            <a:chOff x="3116" y="3036"/>
            <a:chExt cx="2479" cy="858"/>
          </a:xfrm>
        </p:grpSpPr>
        <p:sp>
          <p:nvSpPr>
            <p:cNvPr id="19504" name="Text Box 5"/>
            <p:cNvSpPr txBox="1">
              <a:spLocks noChangeArrowheads="1"/>
            </p:cNvSpPr>
            <p:nvPr/>
          </p:nvSpPr>
          <p:spPr bwMode="auto">
            <a:xfrm>
              <a:off x="3116" y="3036"/>
              <a:ext cx="70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Benutzung</a:t>
              </a:r>
            </a:p>
          </p:txBody>
        </p:sp>
        <p:sp>
          <p:nvSpPr>
            <p:cNvPr id="19505" name="Text Box 6"/>
            <p:cNvSpPr txBox="1">
              <a:spLocks noChangeArrowheads="1"/>
            </p:cNvSpPr>
            <p:nvPr/>
          </p:nvSpPr>
          <p:spPr bwMode="auto">
            <a:xfrm>
              <a:off x="3292" y="3293"/>
              <a:ext cx="2303" cy="601"/>
            </a:xfrm>
            <a:prstGeom prst="rect">
              <a:avLst/>
            </a:prstGeom>
            <a:solidFill>
              <a:srgbClr val="FF9999"/>
            </a:solidFill>
            <a:ln w="6350">
              <a:solidFill>
                <a:srgbClr val="FF99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Stack s = new Stack(10);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s.push(3);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s.push(5);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int x = s.pop() - s.pop();  // x == 2 (d.h. 5 - 3)</a:t>
              </a:r>
            </a:p>
          </p:txBody>
        </p:sp>
      </p:grpSp>
      <p:sp>
        <p:nvSpPr>
          <p:cNvPr id="19463" name="Rectangle 11"/>
          <p:cNvSpPr>
            <a:spLocks noChangeArrowheads="1"/>
          </p:cNvSpPr>
          <p:nvPr/>
        </p:nvSpPr>
        <p:spPr bwMode="auto">
          <a:xfrm>
            <a:off x="5286375" y="1489075"/>
            <a:ext cx="228600" cy="228600"/>
          </a:xfrm>
          <a:prstGeom prst="rect">
            <a:avLst/>
          </a:prstGeom>
          <a:solidFill>
            <a:schemeClr val="folHlink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9464" name="Rectangle 12"/>
          <p:cNvSpPr>
            <a:spLocks noChangeArrowheads="1"/>
          </p:cNvSpPr>
          <p:nvPr/>
        </p:nvSpPr>
        <p:spPr bwMode="auto">
          <a:xfrm>
            <a:off x="5514975" y="1489075"/>
            <a:ext cx="228600" cy="228600"/>
          </a:xfrm>
          <a:prstGeom prst="rect">
            <a:avLst/>
          </a:prstGeom>
          <a:solidFill>
            <a:schemeClr val="folHlink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9465" name="Rectangle 13"/>
          <p:cNvSpPr>
            <a:spLocks noChangeArrowheads="1"/>
          </p:cNvSpPr>
          <p:nvPr/>
        </p:nvSpPr>
        <p:spPr bwMode="auto">
          <a:xfrm>
            <a:off x="5743575" y="1489075"/>
            <a:ext cx="228600" cy="228600"/>
          </a:xfrm>
          <a:prstGeom prst="rect">
            <a:avLst/>
          </a:prstGeom>
          <a:solidFill>
            <a:schemeClr val="folHlink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9466" name="Rectangle 14"/>
          <p:cNvSpPr>
            <a:spLocks noChangeArrowheads="1"/>
          </p:cNvSpPr>
          <p:nvPr/>
        </p:nvSpPr>
        <p:spPr bwMode="auto">
          <a:xfrm>
            <a:off x="5972175" y="1489075"/>
            <a:ext cx="228600" cy="228600"/>
          </a:xfrm>
          <a:prstGeom prst="rect">
            <a:avLst/>
          </a:prstGeom>
          <a:solidFill>
            <a:schemeClr val="folHlink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9467" name="Rectangle 15"/>
          <p:cNvSpPr>
            <a:spLocks noChangeArrowheads="1"/>
          </p:cNvSpPr>
          <p:nvPr/>
        </p:nvSpPr>
        <p:spPr bwMode="auto">
          <a:xfrm>
            <a:off x="6200775" y="1489075"/>
            <a:ext cx="2286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9468" name="Rectangle 16"/>
          <p:cNvSpPr>
            <a:spLocks noChangeArrowheads="1"/>
          </p:cNvSpPr>
          <p:nvPr/>
        </p:nvSpPr>
        <p:spPr bwMode="auto">
          <a:xfrm>
            <a:off x="6429375" y="1489075"/>
            <a:ext cx="2286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9469" name="Rectangle 17"/>
          <p:cNvSpPr>
            <a:spLocks noChangeArrowheads="1"/>
          </p:cNvSpPr>
          <p:nvPr/>
        </p:nvSpPr>
        <p:spPr bwMode="auto">
          <a:xfrm>
            <a:off x="6657975" y="1489075"/>
            <a:ext cx="2286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9470" name="Rectangle 18"/>
          <p:cNvSpPr>
            <a:spLocks noChangeArrowheads="1"/>
          </p:cNvSpPr>
          <p:nvPr/>
        </p:nvSpPr>
        <p:spPr bwMode="auto">
          <a:xfrm>
            <a:off x="6886575" y="1489075"/>
            <a:ext cx="2286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9471" name="Text Box 19"/>
          <p:cNvSpPr txBox="1">
            <a:spLocks noChangeArrowheads="1"/>
          </p:cNvSpPr>
          <p:nvPr/>
        </p:nvSpPr>
        <p:spPr bwMode="auto">
          <a:xfrm>
            <a:off x="4786313" y="1438275"/>
            <a:ext cx="5334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19472" name="Line 20"/>
          <p:cNvSpPr>
            <a:spLocks noChangeShapeType="1"/>
          </p:cNvSpPr>
          <p:nvPr/>
        </p:nvSpPr>
        <p:spPr bwMode="auto">
          <a:xfrm flipV="1">
            <a:off x="6310250" y="1717675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9473" name="Text Box 21"/>
          <p:cNvSpPr txBox="1">
            <a:spLocks noChangeArrowheads="1"/>
          </p:cNvSpPr>
          <p:nvPr/>
        </p:nvSpPr>
        <p:spPr bwMode="auto">
          <a:xfrm>
            <a:off x="6094350" y="1903413"/>
            <a:ext cx="4318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top</a:t>
            </a:r>
          </a:p>
        </p:txBody>
      </p:sp>
      <p:sp>
        <p:nvSpPr>
          <p:cNvPr id="19474" name="Text Box 23"/>
          <p:cNvSpPr txBox="1">
            <a:spLocks noChangeArrowheads="1"/>
          </p:cNvSpPr>
          <p:nvPr/>
        </p:nvSpPr>
        <p:spPr bwMode="auto">
          <a:xfrm>
            <a:off x="5270500" y="1244600"/>
            <a:ext cx="2682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52500" y="2057400"/>
            <a:ext cx="3321050" cy="738188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09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09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09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40000"/>
              </a:spcBef>
              <a:buFontTx/>
              <a:buNone/>
            </a:pP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Stack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(int size)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data = new int[size]; top =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0;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52500" y="2838450"/>
            <a:ext cx="3321050" cy="16002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0975" algn="l"/>
                <a:tab pos="3619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0975" algn="l"/>
                <a:tab pos="3619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0975" algn="l"/>
                <a:tab pos="3619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4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push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(int x)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if (top ==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data.length)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Out.println("-- overflow");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 else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data[top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] = x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; top++;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942975" y="4484688"/>
            <a:ext cx="3330575" cy="16002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0975" algn="l"/>
                <a:tab pos="3619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0975" algn="l"/>
                <a:tab pos="3619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0975" algn="l"/>
                <a:tab pos="3619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4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int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pop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if (top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==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0)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Out.println("-- underflow"); return 0;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 else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top--; return data[top];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4787900" y="2373313"/>
            <a:ext cx="3800475" cy="1381125"/>
            <a:chOff x="4946247" y="2812562"/>
            <a:chExt cx="3801021" cy="1381279"/>
          </a:xfrm>
        </p:grpSpPr>
        <p:sp>
          <p:nvSpPr>
            <p:cNvPr id="19482" name="Rectangle 3"/>
            <p:cNvSpPr>
              <a:spLocks noChangeArrowheads="1"/>
            </p:cNvSpPr>
            <p:nvPr/>
          </p:nvSpPr>
          <p:spPr bwMode="auto">
            <a:xfrm>
              <a:off x="5253295" y="3387471"/>
              <a:ext cx="2169936" cy="806370"/>
            </a:xfrm>
            <a:prstGeom prst="rect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grpSp>
          <p:nvGrpSpPr>
            <p:cNvPr id="19483" name="Group 9"/>
            <p:cNvGrpSpPr>
              <a:grpSpLocks/>
            </p:cNvGrpSpPr>
            <p:nvPr/>
          </p:nvGrpSpPr>
          <p:grpSpPr bwMode="auto">
            <a:xfrm>
              <a:off x="5959218" y="3920045"/>
              <a:ext cx="798470" cy="175825"/>
              <a:chOff x="6055672" y="3920045"/>
              <a:chExt cx="798470" cy="175825"/>
            </a:xfrm>
          </p:grpSpPr>
          <p:sp>
            <p:nvSpPr>
              <p:cNvPr id="6" name="Rectangle 5"/>
              <p:cNvSpPr/>
              <p:nvPr/>
            </p:nvSpPr>
            <p:spPr bwMode="auto">
              <a:xfrm>
                <a:off x="6055672" y="3920760"/>
                <a:ext cx="100027" cy="10002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de-AT"/>
              </a:p>
            </p:txBody>
          </p:sp>
          <p:sp>
            <p:nvSpPr>
              <p:cNvPr id="26" name="Rectangle 25"/>
              <p:cNvSpPr/>
              <p:nvPr/>
            </p:nvSpPr>
            <p:spPr bwMode="auto">
              <a:xfrm>
                <a:off x="6155699" y="3920760"/>
                <a:ext cx="100026" cy="10002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de-AT"/>
              </a:p>
            </p:txBody>
          </p:sp>
          <p:sp>
            <p:nvSpPr>
              <p:cNvPr id="27" name="Rectangle 26"/>
              <p:cNvSpPr/>
              <p:nvPr/>
            </p:nvSpPr>
            <p:spPr bwMode="auto">
              <a:xfrm>
                <a:off x="6255726" y="3920760"/>
                <a:ext cx="100027" cy="10002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de-AT"/>
              </a:p>
            </p:txBody>
          </p:sp>
          <p:sp>
            <p:nvSpPr>
              <p:cNvPr id="28" name="Rectangle 27"/>
              <p:cNvSpPr/>
              <p:nvPr/>
            </p:nvSpPr>
            <p:spPr bwMode="auto">
              <a:xfrm>
                <a:off x="6355753" y="3920760"/>
                <a:ext cx="100026" cy="10002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de-AT"/>
              </a:p>
            </p:txBody>
          </p:sp>
          <p:sp>
            <p:nvSpPr>
              <p:cNvPr id="19499" name="Rectangle 28"/>
              <p:cNvSpPr>
                <a:spLocks noChangeArrowheads="1"/>
              </p:cNvSpPr>
              <p:nvPr/>
            </p:nvSpPr>
            <p:spPr bwMode="auto">
              <a:xfrm>
                <a:off x="6455866" y="3920045"/>
                <a:ext cx="100016" cy="100016"/>
              </a:xfrm>
              <a:prstGeom prst="rect">
                <a:avLst/>
              </a:prstGeom>
              <a:solidFill>
                <a:schemeClr val="bg1"/>
              </a:solidFill>
              <a:ln w="63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19500" name="Rectangle 29"/>
              <p:cNvSpPr>
                <a:spLocks noChangeArrowheads="1"/>
              </p:cNvSpPr>
              <p:nvPr/>
            </p:nvSpPr>
            <p:spPr bwMode="auto">
              <a:xfrm>
                <a:off x="6555882" y="3920045"/>
                <a:ext cx="100016" cy="100016"/>
              </a:xfrm>
              <a:prstGeom prst="rect">
                <a:avLst/>
              </a:prstGeom>
              <a:solidFill>
                <a:schemeClr val="bg1"/>
              </a:solidFill>
              <a:ln w="63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19501" name="Rectangle 30"/>
              <p:cNvSpPr>
                <a:spLocks noChangeArrowheads="1"/>
              </p:cNvSpPr>
              <p:nvPr/>
            </p:nvSpPr>
            <p:spPr bwMode="auto">
              <a:xfrm>
                <a:off x="6654110" y="3920045"/>
                <a:ext cx="100016" cy="100016"/>
              </a:xfrm>
              <a:prstGeom prst="rect">
                <a:avLst/>
              </a:prstGeom>
              <a:solidFill>
                <a:schemeClr val="bg1"/>
              </a:solidFill>
              <a:ln w="63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sp>
            <p:nvSpPr>
              <p:cNvPr id="19502" name="Rectangle 31"/>
              <p:cNvSpPr>
                <a:spLocks noChangeArrowheads="1"/>
              </p:cNvSpPr>
              <p:nvPr/>
            </p:nvSpPr>
            <p:spPr bwMode="auto">
              <a:xfrm>
                <a:off x="6754126" y="3920045"/>
                <a:ext cx="100016" cy="100016"/>
              </a:xfrm>
              <a:prstGeom prst="rect">
                <a:avLst/>
              </a:prstGeom>
              <a:solidFill>
                <a:schemeClr val="bg1"/>
              </a:solidFill>
              <a:ln w="63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AT" altLang="de-DE" sz="1600"/>
              </a:p>
            </p:txBody>
          </p:sp>
          <p:cxnSp>
            <p:nvCxnSpPr>
              <p:cNvPr id="19503" name="Straight Arrow Connector 7"/>
              <p:cNvCxnSpPr>
                <a:cxnSpLocks noChangeShapeType="1"/>
              </p:cNvCxnSpPr>
              <p:nvPr/>
            </p:nvCxnSpPr>
            <p:spPr bwMode="auto">
              <a:xfrm flipV="1">
                <a:off x="6503373" y="4021261"/>
                <a:ext cx="0" cy="74609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19484" name="Rectangle 10"/>
            <p:cNvSpPr>
              <a:spLocks noChangeArrowheads="1"/>
            </p:cNvSpPr>
            <p:nvPr/>
          </p:nvSpPr>
          <p:spPr bwMode="auto">
            <a:xfrm>
              <a:off x="5555848" y="3306501"/>
              <a:ext cx="699986" cy="231494"/>
            </a:xfrm>
            <a:prstGeom prst="rect">
              <a:avLst/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19485" name="TextBox 11"/>
            <p:cNvSpPr txBox="1">
              <a:spLocks noChangeArrowheads="1"/>
            </p:cNvSpPr>
            <p:nvPr/>
          </p:nvSpPr>
          <p:spPr bwMode="auto">
            <a:xfrm>
              <a:off x="5640987" y="3283748"/>
              <a:ext cx="51648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push</a:t>
              </a:r>
            </a:p>
          </p:txBody>
        </p:sp>
        <p:sp>
          <p:nvSpPr>
            <p:cNvPr id="19486" name="Rectangle 38"/>
            <p:cNvSpPr>
              <a:spLocks noChangeArrowheads="1"/>
            </p:cNvSpPr>
            <p:nvPr/>
          </p:nvSpPr>
          <p:spPr bwMode="auto">
            <a:xfrm>
              <a:off x="6420279" y="3306501"/>
              <a:ext cx="699986" cy="231494"/>
            </a:xfrm>
            <a:prstGeom prst="rect">
              <a:avLst/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19487" name="TextBox 39"/>
            <p:cNvSpPr txBox="1">
              <a:spLocks noChangeArrowheads="1"/>
            </p:cNvSpPr>
            <p:nvPr/>
          </p:nvSpPr>
          <p:spPr bwMode="auto">
            <a:xfrm>
              <a:off x="6540140" y="3283748"/>
              <a:ext cx="43954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pop</a:t>
              </a:r>
            </a:p>
          </p:txBody>
        </p:sp>
        <p:cxnSp>
          <p:nvCxnSpPr>
            <p:cNvPr id="19488" name="Straight Arrow Connector 13"/>
            <p:cNvCxnSpPr>
              <a:cxnSpLocks noChangeShapeType="1"/>
            </p:cNvCxnSpPr>
            <p:nvPr/>
          </p:nvCxnSpPr>
          <p:spPr bwMode="auto">
            <a:xfrm>
              <a:off x="5910805" y="3094695"/>
              <a:ext cx="0" cy="189053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489" name="Straight Arrow Connector 42"/>
            <p:cNvCxnSpPr>
              <a:cxnSpLocks noChangeShapeType="1"/>
            </p:cNvCxnSpPr>
            <p:nvPr/>
          </p:nvCxnSpPr>
          <p:spPr bwMode="auto">
            <a:xfrm>
              <a:off x="6757688" y="3094695"/>
              <a:ext cx="0" cy="189053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/>
            <p:nvPr/>
          </p:nvCxnSpPr>
          <p:spPr bwMode="auto">
            <a:xfrm>
              <a:off x="5911586" y="3560357"/>
              <a:ext cx="311195" cy="325474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H="1">
              <a:off x="6453001" y="3560357"/>
              <a:ext cx="317546" cy="317535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492" name="TextBox 17"/>
            <p:cNvSpPr txBox="1">
              <a:spLocks noChangeArrowheads="1"/>
            </p:cNvSpPr>
            <p:nvPr/>
          </p:nvSpPr>
          <p:spPr bwMode="auto">
            <a:xfrm>
              <a:off x="7543092" y="3222193"/>
              <a:ext cx="12041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i="1"/>
                <a:t>Schnittstelle</a:t>
              </a:r>
            </a:p>
          </p:txBody>
        </p:sp>
        <p:sp>
          <p:nvSpPr>
            <p:cNvPr id="19493" name="TextBox 48"/>
            <p:cNvSpPr txBox="1">
              <a:spLocks noChangeArrowheads="1"/>
            </p:cNvSpPr>
            <p:nvPr/>
          </p:nvSpPr>
          <p:spPr bwMode="auto">
            <a:xfrm>
              <a:off x="7543092" y="3800776"/>
              <a:ext cx="8467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i="1"/>
                <a:t>Zustand</a:t>
              </a:r>
            </a:p>
          </p:txBody>
        </p:sp>
        <p:sp>
          <p:nvSpPr>
            <p:cNvPr id="19494" name="TextBox 18"/>
            <p:cNvSpPr txBox="1">
              <a:spLocks noChangeArrowheads="1"/>
            </p:cNvSpPr>
            <p:nvPr/>
          </p:nvSpPr>
          <p:spPr bwMode="auto">
            <a:xfrm>
              <a:off x="4946247" y="2812562"/>
              <a:ext cx="9492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b="1"/>
                <a:t>Baustein</a:t>
              </a:r>
            </a:p>
          </p:txBody>
        </p:sp>
      </p:grp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4968875" y="5435600"/>
            <a:ext cx="3754438" cy="1173163"/>
            <a:chOff x="4968214" y="5435208"/>
            <a:chExt cx="3755679" cy="1173288"/>
          </a:xfrm>
        </p:grpSpPr>
        <p:sp>
          <p:nvSpPr>
            <p:cNvPr id="19480" name="TextBox 22"/>
            <p:cNvSpPr txBox="1">
              <a:spLocks noChangeArrowheads="1"/>
            </p:cNvSpPr>
            <p:nvPr/>
          </p:nvSpPr>
          <p:spPr bwMode="auto">
            <a:xfrm>
              <a:off x="4968214" y="5435208"/>
              <a:ext cx="35509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Funktionen können auch wie Prozeduren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aufgerufen werden</a:t>
              </a:r>
            </a:p>
          </p:txBody>
        </p:sp>
        <p:sp>
          <p:nvSpPr>
            <p:cNvPr id="19481" name="TextBox 23"/>
            <p:cNvSpPr txBox="1">
              <a:spLocks noChangeArrowheads="1"/>
            </p:cNvSpPr>
            <p:nvPr/>
          </p:nvSpPr>
          <p:spPr bwMode="auto">
            <a:xfrm>
              <a:off x="5065853" y="6085276"/>
              <a:ext cx="3658040" cy="52322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s.push(3);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s.pop();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 // Rückgabewert wird verworfen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042B53-DD45-476D-912A-F84A5B057C85}" type="slidenum">
              <a:rPr kumimoji="0" lang="de-DE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696913" y="1133475"/>
            <a:ext cx="3762375" cy="5316538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484" name="Text Box 6"/>
          <p:cNvSpPr txBox="1">
            <a:spLocks noChangeArrowheads="1"/>
          </p:cNvSpPr>
          <p:nvPr/>
        </p:nvSpPr>
        <p:spPr bwMode="auto">
          <a:xfrm>
            <a:off x="763588" y="1181100"/>
            <a:ext cx="2173993" cy="5269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class </a:t>
            </a:r>
            <a:r>
              <a:rPr kumimoji="0" lang="de-AT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Queue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{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AT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private int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[] data;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AT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private int n, head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de-AT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tail;</a:t>
            </a: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048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Klasse Queue</a:t>
            </a:r>
          </a:p>
        </p:txBody>
      </p:sp>
      <p:grpSp>
        <p:nvGrpSpPr>
          <p:cNvPr id="239624" name="Group 8"/>
          <p:cNvGrpSpPr>
            <a:grpSpLocks/>
          </p:cNvGrpSpPr>
          <p:nvPr/>
        </p:nvGrpSpPr>
        <p:grpSpPr bwMode="auto">
          <a:xfrm>
            <a:off x="4829175" y="4883150"/>
            <a:ext cx="2605088" cy="1577975"/>
            <a:chOff x="3004" y="2937"/>
            <a:chExt cx="1641" cy="994"/>
          </a:xfrm>
        </p:grpSpPr>
        <p:sp>
          <p:nvSpPr>
            <p:cNvPr id="20543" name="Text Box 9"/>
            <p:cNvSpPr txBox="1">
              <a:spLocks noChangeArrowheads="1"/>
            </p:cNvSpPr>
            <p:nvPr/>
          </p:nvSpPr>
          <p:spPr bwMode="auto">
            <a:xfrm>
              <a:off x="3004" y="2937"/>
              <a:ext cx="70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Benutzung</a:t>
              </a:r>
            </a:p>
          </p:txBody>
        </p:sp>
        <p:sp>
          <p:nvSpPr>
            <p:cNvPr id="20544" name="Text Box 10"/>
            <p:cNvSpPr txBox="1">
              <a:spLocks noChangeArrowheads="1"/>
            </p:cNvSpPr>
            <p:nvPr/>
          </p:nvSpPr>
          <p:spPr bwMode="auto">
            <a:xfrm>
              <a:off x="3160" y="3194"/>
              <a:ext cx="1485" cy="737"/>
            </a:xfrm>
            <a:prstGeom prst="rect">
              <a:avLst/>
            </a:prstGeom>
            <a:solidFill>
              <a:srgbClr val="FF9999"/>
            </a:solidFill>
            <a:ln w="6350">
              <a:solidFill>
                <a:srgbClr val="FF99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Queue q = new Queue(10);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q.put(3);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q.put(6);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int x = q.get();  // x == 3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int y = q.get();  // y == 6</a:t>
              </a:r>
            </a:p>
          </p:txBody>
        </p:sp>
      </p:grpSp>
      <p:sp>
        <p:nvSpPr>
          <p:cNvPr id="20487" name="Rectangle 11"/>
          <p:cNvSpPr>
            <a:spLocks noChangeArrowheads="1"/>
          </p:cNvSpPr>
          <p:nvPr/>
        </p:nvSpPr>
        <p:spPr bwMode="auto">
          <a:xfrm>
            <a:off x="5486400" y="1516063"/>
            <a:ext cx="2286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488" name="Rectangle 12"/>
          <p:cNvSpPr>
            <a:spLocks noChangeArrowheads="1"/>
          </p:cNvSpPr>
          <p:nvPr/>
        </p:nvSpPr>
        <p:spPr bwMode="auto">
          <a:xfrm>
            <a:off x="5715000" y="1516063"/>
            <a:ext cx="2286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489" name="Rectangle 13"/>
          <p:cNvSpPr>
            <a:spLocks noChangeArrowheads="1"/>
          </p:cNvSpPr>
          <p:nvPr/>
        </p:nvSpPr>
        <p:spPr bwMode="auto">
          <a:xfrm>
            <a:off x="5943600" y="1516063"/>
            <a:ext cx="2286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490" name="Rectangle 14"/>
          <p:cNvSpPr>
            <a:spLocks noChangeArrowheads="1"/>
          </p:cNvSpPr>
          <p:nvPr/>
        </p:nvSpPr>
        <p:spPr bwMode="auto">
          <a:xfrm>
            <a:off x="6172200" y="1516063"/>
            <a:ext cx="228600" cy="228600"/>
          </a:xfrm>
          <a:prstGeom prst="rect">
            <a:avLst/>
          </a:prstGeom>
          <a:solidFill>
            <a:schemeClr val="folHlink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491" name="Rectangle 15"/>
          <p:cNvSpPr>
            <a:spLocks noChangeArrowheads="1"/>
          </p:cNvSpPr>
          <p:nvPr/>
        </p:nvSpPr>
        <p:spPr bwMode="auto">
          <a:xfrm>
            <a:off x="6400800" y="1516063"/>
            <a:ext cx="228600" cy="228600"/>
          </a:xfrm>
          <a:prstGeom prst="rect">
            <a:avLst/>
          </a:prstGeom>
          <a:solidFill>
            <a:schemeClr val="folHlink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492" name="Rectangle 16"/>
          <p:cNvSpPr>
            <a:spLocks noChangeArrowheads="1"/>
          </p:cNvSpPr>
          <p:nvPr/>
        </p:nvSpPr>
        <p:spPr bwMode="auto">
          <a:xfrm>
            <a:off x="6629400" y="1516063"/>
            <a:ext cx="228600" cy="228600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493" name="Rectangle 17"/>
          <p:cNvSpPr>
            <a:spLocks noChangeArrowheads="1"/>
          </p:cNvSpPr>
          <p:nvPr/>
        </p:nvSpPr>
        <p:spPr bwMode="auto">
          <a:xfrm>
            <a:off x="6858000" y="1516063"/>
            <a:ext cx="2286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494" name="Rectangle 18"/>
          <p:cNvSpPr>
            <a:spLocks noChangeArrowheads="1"/>
          </p:cNvSpPr>
          <p:nvPr/>
        </p:nvSpPr>
        <p:spPr bwMode="auto">
          <a:xfrm>
            <a:off x="7086600" y="1516063"/>
            <a:ext cx="2286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495" name="Text Box 19"/>
          <p:cNvSpPr txBox="1">
            <a:spLocks noChangeArrowheads="1"/>
          </p:cNvSpPr>
          <p:nvPr/>
        </p:nvSpPr>
        <p:spPr bwMode="auto">
          <a:xfrm>
            <a:off x="4983163" y="1458913"/>
            <a:ext cx="5334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20496" name="Line 20"/>
          <p:cNvSpPr>
            <a:spLocks noChangeShapeType="1"/>
          </p:cNvSpPr>
          <p:nvPr/>
        </p:nvSpPr>
        <p:spPr bwMode="auto">
          <a:xfrm flipV="1">
            <a:off x="6273734" y="1744663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497" name="Text Box 21"/>
          <p:cNvSpPr txBox="1">
            <a:spLocks noChangeArrowheads="1"/>
          </p:cNvSpPr>
          <p:nvPr/>
        </p:nvSpPr>
        <p:spPr bwMode="auto">
          <a:xfrm>
            <a:off x="5978459" y="1930400"/>
            <a:ext cx="582612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head</a:t>
            </a:r>
          </a:p>
        </p:txBody>
      </p:sp>
      <p:sp>
        <p:nvSpPr>
          <p:cNvPr id="20498" name="Line 22"/>
          <p:cNvSpPr>
            <a:spLocks noChangeShapeType="1"/>
          </p:cNvSpPr>
          <p:nvPr/>
        </p:nvSpPr>
        <p:spPr bwMode="auto">
          <a:xfrm flipV="1">
            <a:off x="6972234" y="1744663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499" name="Text Box 23"/>
          <p:cNvSpPr txBox="1">
            <a:spLocks noChangeArrowheads="1"/>
          </p:cNvSpPr>
          <p:nvPr/>
        </p:nvSpPr>
        <p:spPr bwMode="auto">
          <a:xfrm>
            <a:off x="6762684" y="1930400"/>
            <a:ext cx="41433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tail</a:t>
            </a:r>
          </a:p>
        </p:txBody>
      </p:sp>
      <p:sp>
        <p:nvSpPr>
          <p:cNvPr id="20500" name="Text Box 37"/>
          <p:cNvSpPr txBox="1">
            <a:spLocks noChangeArrowheads="1"/>
          </p:cNvSpPr>
          <p:nvPr/>
        </p:nvSpPr>
        <p:spPr bwMode="auto">
          <a:xfrm>
            <a:off x="7899400" y="1458913"/>
            <a:ext cx="6905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 == 3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895350" y="1917700"/>
            <a:ext cx="3368675" cy="8445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/>
          <a:lstStyle>
            <a:lvl1pPr>
              <a:spcBef>
                <a:spcPct val="20000"/>
              </a:spcBef>
              <a:buChar char="•"/>
              <a:tabLst>
                <a:tab pos="1809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09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09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  <a:defRPr/>
            </a:pPr>
            <a:r>
              <a:rPr kumimoji="0" lang="de-AT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Queue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(int size) {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data = new int[size];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head = 0; tail = 0; n = 0;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4997450" y="2436813"/>
            <a:ext cx="3633788" cy="793750"/>
            <a:chOff x="4997452" y="3165673"/>
            <a:chExt cx="3634439" cy="794000"/>
          </a:xfrm>
        </p:grpSpPr>
        <p:sp>
          <p:nvSpPr>
            <p:cNvPr id="20529" name="Rectangle 24"/>
            <p:cNvSpPr>
              <a:spLocks noChangeArrowheads="1"/>
            </p:cNvSpPr>
            <p:nvPr/>
          </p:nvSpPr>
          <p:spPr bwMode="auto">
            <a:xfrm>
              <a:off x="5481638" y="3244850"/>
              <a:ext cx="228600" cy="228600"/>
            </a:xfrm>
            <a:prstGeom prst="rect">
              <a:avLst/>
            </a:prstGeom>
            <a:solidFill>
              <a:schemeClr val="fol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20530" name="Rectangle 25"/>
            <p:cNvSpPr>
              <a:spLocks noChangeArrowheads="1"/>
            </p:cNvSpPr>
            <p:nvPr/>
          </p:nvSpPr>
          <p:spPr bwMode="auto">
            <a:xfrm>
              <a:off x="5710238" y="3244850"/>
              <a:ext cx="2286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20531" name="Rectangle 26"/>
            <p:cNvSpPr>
              <a:spLocks noChangeArrowheads="1"/>
            </p:cNvSpPr>
            <p:nvPr/>
          </p:nvSpPr>
          <p:spPr bwMode="auto">
            <a:xfrm>
              <a:off x="5938838" y="3244850"/>
              <a:ext cx="228600" cy="2286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20532" name="Rectangle 27"/>
            <p:cNvSpPr>
              <a:spLocks noChangeArrowheads="1"/>
            </p:cNvSpPr>
            <p:nvPr/>
          </p:nvSpPr>
          <p:spPr bwMode="auto">
            <a:xfrm>
              <a:off x="6167438" y="3244850"/>
              <a:ext cx="228600" cy="228600"/>
            </a:xfrm>
            <a:prstGeom prst="rect">
              <a:avLst/>
            </a:prstGeom>
            <a:solidFill>
              <a:schemeClr val="fol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20533" name="Rectangle 28"/>
            <p:cNvSpPr>
              <a:spLocks noChangeArrowheads="1"/>
            </p:cNvSpPr>
            <p:nvPr/>
          </p:nvSpPr>
          <p:spPr bwMode="auto">
            <a:xfrm>
              <a:off x="6396038" y="3244850"/>
              <a:ext cx="228600" cy="228600"/>
            </a:xfrm>
            <a:prstGeom prst="rect">
              <a:avLst/>
            </a:prstGeom>
            <a:solidFill>
              <a:schemeClr val="fol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20534" name="Rectangle 29"/>
            <p:cNvSpPr>
              <a:spLocks noChangeArrowheads="1"/>
            </p:cNvSpPr>
            <p:nvPr/>
          </p:nvSpPr>
          <p:spPr bwMode="auto">
            <a:xfrm>
              <a:off x="6624638" y="3244850"/>
              <a:ext cx="228600" cy="228600"/>
            </a:xfrm>
            <a:prstGeom prst="rect">
              <a:avLst/>
            </a:prstGeom>
            <a:solidFill>
              <a:schemeClr val="fol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20535" name="Rectangle 30"/>
            <p:cNvSpPr>
              <a:spLocks noChangeArrowheads="1"/>
            </p:cNvSpPr>
            <p:nvPr/>
          </p:nvSpPr>
          <p:spPr bwMode="auto">
            <a:xfrm>
              <a:off x="6853238" y="3244850"/>
              <a:ext cx="228600" cy="228600"/>
            </a:xfrm>
            <a:prstGeom prst="rect">
              <a:avLst/>
            </a:prstGeom>
            <a:solidFill>
              <a:schemeClr val="fol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20536" name="Rectangle 31"/>
            <p:cNvSpPr>
              <a:spLocks noChangeArrowheads="1"/>
            </p:cNvSpPr>
            <p:nvPr/>
          </p:nvSpPr>
          <p:spPr bwMode="auto">
            <a:xfrm>
              <a:off x="7081838" y="3244850"/>
              <a:ext cx="228600" cy="228600"/>
            </a:xfrm>
            <a:prstGeom prst="rect">
              <a:avLst/>
            </a:prstGeom>
            <a:solidFill>
              <a:schemeClr val="fol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20537" name="Text Box 32"/>
            <p:cNvSpPr txBox="1">
              <a:spLocks noChangeArrowheads="1"/>
            </p:cNvSpPr>
            <p:nvPr/>
          </p:nvSpPr>
          <p:spPr bwMode="auto">
            <a:xfrm>
              <a:off x="4997452" y="3195295"/>
              <a:ext cx="53251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data</a:t>
              </a:r>
            </a:p>
          </p:txBody>
        </p:sp>
        <p:sp>
          <p:nvSpPr>
            <p:cNvPr id="20538" name="Line 33"/>
            <p:cNvSpPr>
              <a:spLocks noChangeShapeType="1"/>
            </p:cNvSpPr>
            <p:nvPr/>
          </p:nvSpPr>
          <p:spPr bwMode="auto">
            <a:xfrm flipV="1">
              <a:off x="6285421" y="3473450"/>
              <a:ext cx="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20539" name="Text Box 34"/>
            <p:cNvSpPr txBox="1">
              <a:spLocks noChangeArrowheads="1"/>
            </p:cNvSpPr>
            <p:nvPr/>
          </p:nvSpPr>
          <p:spPr bwMode="auto">
            <a:xfrm>
              <a:off x="5990792" y="3651896"/>
              <a:ext cx="58221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head</a:t>
              </a:r>
            </a:p>
          </p:txBody>
        </p:sp>
        <p:sp>
          <p:nvSpPr>
            <p:cNvPr id="20540" name="Line 35"/>
            <p:cNvSpPr>
              <a:spLocks noChangeShapeType="1"/>
            </p:cNvSpPr>
            <p:nvPr/>
          </p:nvSpPr>
          <p:spPr bwMode="auto">
            <a:xfrm flipV="1">
              <a:off x="5818235" y="3473450"/>
              <a:ext cx="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20541" name="Text Box 36"/>
            <p:cNvSpPr txBox="1">
              <a:spLocks noChangeArrowheads="1"/>
            </p:cNvSpPr>
            <p:nvPr/>
          </p:nvSpPr>
          <p:spPr bwMode="auto">
            <a:xfrm>
              <a:off x="5612763" y="3651896"/>
              <a:ext cx="41389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tail</a:t>
              </a:r>
            </a:p>
          </p:txBody>
        </p:sp>
        <p:sp>
          <p:nvSpPr>
            <p:cNvPr id="20542" name="Text Box 38"/>
            <p:cNvSpPr txBox="1">
              <a:spLocks noChangeArrowheads="1"/>
            </p:cNvSpPr>
            <p:nvPr/>
          </p:nvSpPr>
          <p:spPr bwMode="auto">
            <a:xfrm>
              <a:off x="7940676" y="3165673"/>
              <a:ext cx="691215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 == 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6</a:t>
              </a:r>
              <a:endPara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85825" y="2803525"/>
            <a:ext cx="3378200" cy="1633538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/>
          <a:lstStyle>
            <a:lvl1pPr>
              <a:spcBef>
                <a:spcPct val="20000"/>
              </a:spcBef>
              <a:buChar char="•"/>
              <a:tabLst>
                <a:tab pos="180975" algn="l"/>
                <a:tab pos="3619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0975" algn="l"/>
                <a:tab pos="3619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0975" algn="l"/>
                <a:tab pos="3619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void </a:t>
            </a:r>
            <a:r>
              <a:rPr kumimoji="0" lang="de-AT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put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(int x) {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if (n == data.length)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Out.println("-- overflow");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else {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data[tail] = x;  n++;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tail = (tail+1) % data.length;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}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}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85825" y="4479925"/>
            <a:ext cx="3378200" cy="16129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/>
          <a:lstStyle>
            <a:lvl1pPr>
              <a:spcBef>
                <a:spcPct val="20000"/>
              </a:spcBef>
              <a:buChar char="•"/>
              <a:tabLst>
                <a:tab pos="180975" algn="l"/>
                <a:tab pos="3619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0975" algn="l"/>
                <a:tab pos="3619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0975" algn="l"/>
                <a:tab pos="3619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 </a:t>
            </a:r>
            <a:r>
              <a:rPr kumimoji="0" lang="de-AT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get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() {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if (n == 0) {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Out.println("-- underflow"); return 0;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} else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int x = data[head];  n--;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head = (head+1) % data.length;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return x;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4787900" y="3302000"/>
            <a:ext cx="3800475" cy="1381125"/>
            <a:chOff x="4788061" y="3301909"/>
            <a:chExt cx="3801021" cy="1381279"/>
          </a:xfrm>
        </p:grpSpPr>
        <p:sp>
          <p:nvSpPr>
            <p:cNvPr id="20506" name="Rectangle 41"/>
            <p:cNvSpPr>
              <a:spLocks noChangeArrowheads="1"/>
            </p:cNvSpPr>
            <p:nvPr/>
          </p:nvSpPr>
          <p:spPr bwMode="auto">
            <a:xfrm>
              <a:off x="5095109" y="3876818"/>
              <a:ext cx="2169936" cy="806370"/>
            </a:xfrm>
            <a:prstGeom prst="rect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20507" name="Rectangle 43"/>
            <p:cNvSpPr>
              <a:spLocks noChangeArrowheads="1"/>
            </p:cNvSpPr>
            <p:nvPr/>
          </p:nvSpPr>
          <p:spPr bwMode="auto">
            <a:xfrm>
              <a:off x="5397662" y="3795848"/>
              <a:ext cx="699986" cy="231494"/>
            </a:xfrm>
            <a:prstGeom prst="rect">
              <a:avLst/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20508" name="TextBox 44"/>
            <p:cNvSpPr txBox="1">
              <a:spLocks noChangeArrowheads="1"/>
            </p:cNvSpPr>
            <p:nvPr/>
          </p:nvSpPr>
          <p:spPr bwMode="auto">
            <a:xfrm>
              <a:off x="5552245" y="3773095"/>
              <a:ext cx="39786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put</a:t>
              </a:r>
            </a:p>
          </p:txBody>
        </p:sp>
        <p:sp>
          <p:nvSpPr>
            <p:cNvPr id="20509" name="Rectangle 45"/>
            <p:cNvSpPr>
              <a:spLocks noChangeArrowheads="1"/>
            </p:cNvSpPr>
            <p:nvPr/>
          </p:nvSpPr>
          <p:spPr bwMode="auto">
            <a:xfrm>
              <a:off x="6262093" y="3795848"/>
              <a:ext cx="699986" cy="231494"/>
            </a:xfrm>
            <a:prstGeom prst="rect">
              <a:avLst/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20510" name="TextBox 46"/>
            <p:cNvSpPr txBox="1">
              <a:spLocks noChangeArrowheads="1"/>
            </p:cNvSpPr>
            <p:nvPr/>
          </p:nvSpPr>
          <p:spPr bwMode="auto">
            <a:xfrm>
              <a:off x="6381954" y="3773095"/>
              <a:ext cx="39786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get</a:t>
              </a:r>
            </a:p>
          </p:txBody>
        </p:sp>
        <p:cxnSp>
          <p:nvCxnSpPr>
            <p:cNvPr id="20511" name="Straight Arrow Connector 47"/>
            <p:cNvCxnSpPr>
              <a:cxnSpLocks noChangeShapeType="1"/>
            </p:cNvCxnSpPr>
            <p:nvPr/>
          </p:nvCxnSpPr>
          <p:spPr bwMode="auto">
            <a:xfrm>
              <a:off x="5752619" y="3584042"/>
              <a:ext cx="0" cy="189053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512" name="Straight Arrow Connector 48"/>
            <p:cNvCxnSpPr>
              <a:cxnSpLocks noChangeShapeType="1"/>
            </p:cNvCxnSpPr>
            <p:nvPr/>
          </p:nvCxnSpPr>
          <p:spPr bwMode="auto">
            <a:xfrm>
              <a:off x="6599502" y="3584042"/>
              <a:ext cx="0" cy="189053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49"/>
            <p:cNvCxnSpPr/>
            <p:nvPr/>
          </p:nvCxnSpPr>
          <p:spPr bwMode="auto">
            <a:xfrm>
              <a:off x="5753400" y="4049705"/>
              <a:ext cx="311195" cy="325473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Straight Arrow Connector 50"/>
            <p:cNvCxnSpPr/>
            <p:nvPr/>
          </p:nvCxnSpPr>
          <p:spPr bwMode="auto">
            <a:xfrm flipH="1">
              <a:off x="6294815" y="4049705"/>
              <a:ext cx="317546" cy="317535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0515" name="TextBox 51"/>
            <p:cNvSpPr txBox="1">
              <a:spLocks noChangeArrowheads="1"/>
            </p:cNvSpPr>
            <p:nvPr/>
          </p:nvSpPr>
          <p:spPr bwMode="auto">
            <a:xfrm>
              <a:off x="7384906" y="3711540"/>
              <a:ext cx="12041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6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Schnittstelle</a:t>
              </a:r>
            </a:p>
          </p:txBody>
        </p:sp>
        <p:sp>
          <p:nvSpPr>
            <p:cNvPr id="20516" name="TextBox 52"/>
            <p:cNvSpPr txBox="1">
              <a:spLocks noChangeArrowheads="1"/>
            </p:cNvSpPr>
            <p:nvPr/>
          </p:nvSpPr>
          <p:spPr bwMode="auto">
            <a:xfrm>
              <a:off x="7384906" y="4290123"/>
              <a:ext cx="8467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6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Zustand</a:t>
              </a:r>
            </a:p>
          </p:txBody>
        </p:sp>
        <p:sp>
          <p:nvSpPr>
            <p:cNvPr id="20517" name="TextBox 53"/>
            <p:cNvSpPr txBox="1">
              <a:spLocks noChangeArrowheads="1"/>
            </p:cNvSpPr>
            <p:nvPr/>
          </p:nvSpPr>
          <p:spPr bwMode="auto">
            <a:xfrm>
              <a:off x="4788061" y="3301909"/>
              <a:ext cx="9492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Baustein</a:t>
              </a:r>
            </a:p>
          </p:txBody>
        </p:sp>
        <p:grpSp>
          <p:nvGrpSpPr>
            <p:cNvPr id="20518" name="Group 5"/>
            <p:cNvGrpSpPr>
              <a:grpSpLocks/>
            </p:cNvGrpSpPr>
            <p:nvPr/>
          </p:nvGrpSpPr>
          <p:grpSpPr bwMode="auto">
            <a:xfrm>
              <a:off x="5801162" y="4409392"/>
              <a:ext cx="798340" cy="175825"/>
              <a:chOff x="5801162" y="4409392"/>
              <a:chExt cx="798340" cy="175825"/>
            </a:xfrm>
          </p:grpSpPr>
          <p:sp>
            <p:nvSpPr>
              <p:cNvPr id="20519" name="Rectangle 54"/>
              <p:cNvSpPr>
                <a:spLocks noChangeArrowheads="1"/>
              </p:cNvSpPr>
              <p:nvPr/>
            </p:nvSpPr>
            <p:spPr bwMode="auto">
              <a:xfrm>
                <a:off x="5801162" y="4409392"/>
                <a:ext cx="100016" cy="100016"/>
              </a:xfrm>
              <a:prstGeom prst="rect">
                <a:avLst/>
              </a:prstGeom>
              <a:solidFill>
                <a:schemeClr val="bg1"/>
              </a:solidFill>
              <a:ln w="63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altLang="de-DE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0520" name="Rectangle 55"/>
              <p:cNvSpPr>
                <a:spLocks noChangeArrowheads="1"/>
              </p:cNvSpPr>
              <p:nvPr/>
            </p:nvSpPr>
            <p:spPr bwMode="auto">
              <a:xfrm>
                <a:off x="5901178" y="4409392"/>
                <a:ext cx="100016" cy="100016"/>
              </a:xfrm>
              <a:prstGeom prst="rect">
                <a:avLst/>
              </a:prstGeom>
              <a:solidFill>
                <a:schemeClr val="bg1"/>
              </a:solidFill>
              <a:ln w="63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altLang="de-DE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 bwMode="auto">
              <a:xfrm>
                <a:off x="6001086" y="4410107"/>
                <a:ext cx="100027" cy="10002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 bwMode="auto">
              <a:xfrm>
                <a:off x="6101113" y="4410107"/>
                <a:ext cx="100026" cy="10002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 bwMode="auto">
              <a:xfrm>
                <a:off x="6201140" y="4410107"/>
                <a:ext cx="100027" cy="10002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0524" name="Rectangle 59"/>
              <p:cNvSpPr>
                <a:spLocks noChangeArrowheads="1"/>
              </p:cNvSpPr>
              <p:nvPr/>
            </p:nvSpPr>
            <p:spPr bwMode="auto">
              <a:xfrm>
                <a:off x="6301242" y="4409392"/>
                <a:ext cx="100016" cy="100016"/>
              </a:xfrm>
              <a:prstGeom prst="rect">
                <a:avLst/>
              </a:prstGeom>
              <a:solidFill>
                <a:schemeClr val="bg1"/>
              </a:solidFill>
              <a:ln w="63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altLang="de-DE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0525" name="Rectangle 60"/>
              <p:cNvSpPr>
                <a:spLocks noChangeArrowheads="1"/>
              </p:cNvSpPr>
              <p:nvPr/>
            </p:nvSpPr>
            <p:spPr bwMode="auto">
              <a:xfrm>
                <a:off x="6399470" y="4409392"/>
                <a:ext cx="100016" cy="100016"/>
              </a:xfrm>
              <a:prstGeom prst="rect">
                <a:avLst/>
              </a:prstGeom>
              <a:solidFill>
                <a:schemeClr val="bg1"/>
              </a:solidFill>
              <a:ln w="63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altLang="de-DE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0526" name="Rectangle 61"/>
              <p:cNvSpPr>
                <a:spLocks noChangeArrowheads="1"/>
              </p:cNvSpPr>
              <p:nvPr/>
            </p:nvSpPr>
            <p:spPr bwMode="auto">
              <a:xfrm>
                <a:off x="6499486" y="4409392"/>
                <a:ext cx="100016" cy="100016"/>
              </a:xfrm>
              <a:prstGeom prst="rect">
                <a:avLst/>
              </a:prstGeom>
              <a:solidFill>
                <a:schemeClr val="bg1"/>
              </a:solidFill>
              <a:ln w="63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altLang="de-DE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cxnSp>
            <p:nvCxnSpPr>
              <p:cNvPr id="20527" name="Straight Arrow Connector 62"/>
              <p:cNvCxnSpPr>
                <a:cxnSpLocks noChangeShapeType="1"/>
              </p:cNvCxnSpPr>
              <p:nvPr/>
            </p:nvCxnSpPr>
            <p:spPr bwMode="auto">
              <a:xfrm flipV="1">
                <a:off x="6048101" y="4510608"/>
                <a:ext cx="0" cy="74609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528" name="Straight Arrow Connector 64"/>
              <p:cNvCxnSpPr>
                <a:cxnSpLocks noChangeShapeType="1"/>
              </p:cNvCxnSpPr>
              <p:nvPr/>
            </p:nvCxnSpPr>
            <p:spPr bwMode="auto">
              <a:xfrm flipV="1">
                <a:off x="6347110" y="4508682"/>
                <a:ext cx="0" cy="74609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4" name="TextBox 3"/>
          <p:cNvSpPr txBox="1"/>
          <p:nvPr/>
        </p:nvSpPr>
        <p:spPr>
          <a:xfrm>
            <a:off x="5560396" y="1346742"/>
            <a:ext cx="70532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AT" sz="100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de-AT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800804" y="1346742"/>
            <a:ext cx="70532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AT" sz="100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de-AT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010947" y="1346742"/>
            <a:ext cx="70532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AT" sz="100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de-AT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237820" y="1346742"/>
            <a:ext cx="70532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AT" sz="100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de-AT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469246" y="1346742"/>
            <a:ext cx="70532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AT" sz="100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de-AT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700692" y="1346742"/>
            <a:ext cx="70532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AT" sz="100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de-AT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934586" y="1346742"/>
            <a:ext cx="70532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AT" sz="100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de-AT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169585" y="1346742"/>
            <a:ext cx="70532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AT" sz="100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de-AT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181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1211E8F-4515-48D9-B7AA-E039E93D028E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de-DE" altLang="en-US" sz="1400" smtClean="0"/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763588" y="1309688"/>
            <a:ext cx="3105337" cy="352404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8953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8953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8953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8953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8953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8953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8953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8953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8953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String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// </a:t>
            </a:r>
            <a:r>
              <a:rPr lang="de-AT" altLang="en-US" sz="1400" i="1">
                <a:latin typeface="Arial" panose="020B0604020202020204" pitchFamily="34" charset="0"/>
                <a:cs typeface="Arial" panose="020B0604020202020204" pitchFamily="34" charset="0"/>
              </a:rPr>
              <a:t>Konstruktoren</a:t>
            </a: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String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() {...}</a:t>
            </a: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String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(String source) {...}</a:t>
            </a: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String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(char[] a) {...}</a:t>
            </a: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// </a:t>
            </a:r>
            <a:r>
              <a:rPr lang="de-AT" altLang="en-US" sz="1400" i="1">
                <a:latin typeface="Arial" panose="020B0604020202020204" pitchFamily="34" charset="0"/>
                <a:cs typeface="Arial" panose="020B0604020202020204" pitchFamily="34" charset="0"/>
              </a:rPr>
              <a:t>Methoden</a:t>
            </a: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	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length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() {...}</a:t>
            </a: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char 	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charAt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(int i) {...}</a:t>
            </a: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boolean	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equals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(String s) {...}</a:t>
            </a: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	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indexOf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(String s) {...}</a:t>
            </a: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	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lastIndexOf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(String s) {...}</a:t>
            </a: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Klasse String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221163" y="3568700"/>
            <a:ext cx="3978275" cy="908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de-AT" i="1" dirty="0"/>
              <a:t>String</a:t>
            </a:r>
            <a:r>
              <a:rPr lang="de-AT" dirty="0"/>
              <a:t> ist teilweise auch Teil der Sprache Java</a:t>
            </a:r>
          </a:p>
          <a:p>
            <a:pPr marL="177800" indent="-177800">
              <a:buFont typeface="Arial" panose="020B0604020202020204" pitchFamily="34" charset="0"/>
              <a:buChar char="•"/>
              <a:defRPr/>
            </a:pPr>
            <a:r>
              <a:rPr lang="de-AT" dirty="0" err="1"/>
              <a:t>Stringkonstanten</a:t>
            </a:r>
            <a:r>
              <a:rPr lang="de-AT" dirty="0"/>
              <a:t>: 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Hello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</a:p>
          <a:p>
            <a:pPr marL="177800" indent="-177800">
              <a:buFont typeface="Arial" panose="020B0604020202020204" pitchFamily="34" charset="0"/>
              <a:buChar char="•"/>
              <a:defRPr/>
            </a:pPr>
            <a:r>
              <a:rPr lang="de-AT" dirty="0" err="1"/>
              <a:t>Stringverkettung</a:t>
            </a:r>
            <a:r>
              <a:rPr lang="de-AT" dirty="0"/>
              <a:t>: 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s1 + s2</a:t>
            </a: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685800" y="5470317"/>
            <a:ext cx="36988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Ähnlich ist auch </a:t>
            </a:r>
            <a:r>
              <a:rPr lang="de-AT" altLang="de-DE" sz="1600" i="1"/>
              <a:t>StringBuilder</a:t>
            </a:r>
            <a:r>
              <a:rPr lang="de-AT" altLang="de-DE" sz="1600"/>
              <a:t> eine Klasse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760413" y="2662238"/>
            <a:ext cx="4051300" cy="4124325"/>
            <a:chOff x="760072" y="2662181"/>
            <a:chExt cx="4051660" cy="4124206"/>
          </a:xfrm>
        </p:grpSpPr>
        <p:sp>
          <p:nvSpPr>
            <p:cNvPr id="22551" name="TextBox 7"/>
            <p:cNvSpPr txBox="1">
              <a:spLocks noChangeArrowheads="1"/>
            </p:cNvSpPr>
            <p:nvPr/>
          </p:nvSpPr>
          <p:spPr bwMode="auto">
            <a:xfrm>
              <a:off x="760072" y="2662181"/>
              <a:ext cx="2896947" cy="4124206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7800" algn="l"/>
                  <a:tab pos="358775" algn="l"/>
                  <a:tab pos="536575" algn="l"/>
                  <a:tab pos="7175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  <a:tab pos="536575" algn="l"/>
                  <a:tab pos="7175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7800" algn="l"/>
                  <a:tab pos="358775" algn="l"/>
                  <a:tab pos="536575" algn="l"/>
                  <a:tab pos="7175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  <a:tab pos="536575" algn="l"/>
                  <a:tab pos="7175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7800" algn="l"/>
                  <a:tab pos="358775" algn="l"/>
                  <a:tab pos="536575" algn="l"/>
                  <a:tab pos="7175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  <a:tab pos="7175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  <a:tab pos="7175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  <a:tab pos="7175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  <a:tab pos="536575" algn="l"/>
                  <a:tab pos="7175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class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BitSet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private int data;  // bit string</a:t>
              </a: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void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set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(int i)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if (i &gt;= 0 &amp;&amp; i &lt; 32)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	data = data | (1 &lt;&lt; i);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boolean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get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(int i)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if (i &gt;= 0 &amp;&amp; i &lt; 32)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	return (data &amp; (1 &lt;&lt; i)) != 0;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} else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	return false;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void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clear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()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data = 0;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22552" name="TextBox 38"/>
            <p:cNvSpPr txBox="1">
              <a:spLocks noChangeArrowheads="1"/>
            </p:cNvSpPr>
            <p:nvPr/>
          </p:nvSpPr>
          <p:spPr bwMode="auto">
            <a:xfrm>
              <a:off x="3646028" y="3191192"/>
              <a:ext cx="116570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i="1"/>
                <a:t>s</a:t>
              </a:r>
              <a:r>
                <a:rPr lang="de-AT" altLang="de-DE" sz="1600"/>
                <a:t> </a:t>
              </a:r>
              <a:r>
                <a:rPr lang="de-AT" altLang="de-DE" sz="1600">
                  <a:sym typeface="Symbol" panose="05050102010706020507" pitchFamily="18" charset="2"/>
                </a:rPr>
                <a:t></a:t>
              </a:r>
              <a:r>
                <a:rPr lang="de-AT" altLang="de-DE" sz="1600"/>
                <a:t> </a:t>
              </a:r>
              <a:r>
                <a:rPr lang="de-AT" altLang="de-DE" sz="1600" i="1"/>
                <a:t>s</a:t>
              </a:r>
              <a:r>
                <a:rPr lang="de-AT" altLang="de-DE" sz="1600"/>
                <a:t> </a:t>
              </a:r>
              <a:r>
                <a:rPr lang="de-AT" altLang="de-DE" sz="1600">
                  <a:sym typeface="Symbol" panose="05050102010706020507" pitchFamily="18" charset="2"/>
                </a:rPr>
                <a:t></a:t>
              </a:r>
              <a:r>
                <a:rPr lang="de-AT" altLang="de-DE" sz="1600"/>
                <a:t> {</a:t>
              </a:r>
              <a:r>
                <a:rPr lang="de-AT" altLang="de-DE" sz="1600" i="1"/>
                <a:t>i</a:t>
              </a:r>
              <a:r>
                <a:rPr lang="de-AT" altLang="de-DE" sz="1600"/>
                <a:t>}</a:t>
              </a:r>
              <a:endParaRPr lang="de-AT" altLang="de-DE" sz="1600" i="1"/>
            </a:p>
          </p:txBody>
        </p:sp>
        <p:sp>
          <p:nvSpPr>
            <p:cNvPr id="22553" name="TextBox 39"/>
            <p:cNvSpPr txBox="1">
              <a:spLocks noChangeArrowheads="1"/>
            </p:cNvSpPr>
            <p:nvPr/>
          </p:nvSpPr>
          <p:spPr bwMode="auto">
            <a:xfrm>
              <a:off x="3646028" y="4316756"/>
              <a:ext cx="67678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i="1"/>
                <a:t>i</a:t>
              </a:r>
              <a:r>
                <a:rPr lang="de-AT" altLang="de-DE" sz="1600"/>
                <a:t> </a:t>
              </a:r>
              <a:r>
                <a:rPr lang="de-AT" altLang="de-DE" sz="1600">
                  <a:sym typeface="Symbol" panose="05050102010706020507" pitchFamily="18" charset="2"/>
                </a:rPr>
                <a:t></a:t>
              </a:r>
              <a:r>
                <a:rPr lang="de-AT" altLang="de-DE" sz="1600"/>
                <a:t> </a:t>
              </a:r>
              <a:r>
                <a:rPr lang="de-AT" altLang="de-DE" sz="1600" i="1"/>
                <a:t>s</a:t>
              </a:r>
              <a:r>
                <a:rPr lang="de-AT" altLang="de-DE" sz="1600"/>
                <a:t>?</a:t>
              </a:r>
              <a:endParaRPr lang="de-AT" altLang="de-DE" sz="1600" i="1"/>
            </a:p>
          </p:txBody>
        </p:sp>
        <p:sp>
          <p:nvSpPr>
            <p:cNvPr id="22554" name="TextBox 44"/>
            <p:cNvSpPr txBox="1">
              <a:spLocks noChangeArrowheads="1"/>
            </p:cNvSpPr>
            <p:nvPr/>
          </p:nvSpPr>
          <p:spPr bwMode="auto">
            <a:xfrm>
              <a:off x="3646028" y="5822500"/>
              <a:ext cx="76495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i="1"/>
                <a:t>s</a:t>
              </a:r>
              <a:r>
                <a:rPr lang="de-AT" altLang="de-DE" sz="1600"/>
                <a:t> </a:t>
              </a:r>
              <a:r>
                <a:rPr lang="de-AT" altLang="de-DE" sz="1600">
                  <a:sym typeface="Symbol" panose="05050102010706020507" pitchFamily="18" charset="2"/>
                </a:rPr>
                <a:t></a:t>
              </a:r>
              <a:r>
                <a:rPr lang="de-AT" altLang="de-DE" sz="1600"/>
                <a:t> {}</a:t>
              </a:r>
              <a:endParaRPr lang="de-AT" altLang="de-DE" sz="1600" i="1"/>
            </a:p>
          </p:txBody>
        </p:sp>
      </p:grpSp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609E09-9ADB-4FCC-B46A-86E93FC9D868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de-DE" altLang="en-US" sz="1400" smtClean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Klasse für Zahlenmengen</a:t>
            </a:r>
          </a:p>
        </p:txBody>
      </p:sp>
      <p:sp>
        <p:nvSpPr>
          <p:cNvPr id="22532" name="TextBox 1"/>
          <p:cNvSpPr txBox="1">
            <a:spLocks noChangeArrowheads="1"/>
          </p:cNvSpPr>
          <p:nvPr/>
        </p:nvSpPr>
        <p:spPr bwMode="auto">
          <a:xfrm>
            <a:off x="685800" y="1116013"/>
            <a:ext cx="41052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Als Bit-Folge in </a:t>
            </a:r>
            <a:r>
              <a:rPr lang="de-AT" altLang="de-DE" sz="1600" i="1"/>
              <a:t>int</a:t>
            </a:r>
            <a:r>
              <a:rPr lang="de-AT" altLang="de-DE" sz="1600"/>
              <a:t> darstellbar (Bereich 0 .. 31)</a:t>
            </a:r>
          </a:p>
        </p:txBody>
      </p:sp>
      <p:sp>
        <p:nvSpPr>
          <p:cNvPr id="22533" name="TextBox 2"/>
          <p:cNvSpPr txBox="1">
            <a:spLocks noChangeArrowheads="1"/>
          </p:cNvSpPr>
          <p:nvPr/>
        </p:nvSpPr>
        <p:spPr bwMode="auto">
          <a:xfrm>
            <a:off x="1354138" y="1631950"/>
            <a:ext cx="31607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Courier New" panose="02070309020205020404" pitchFamily="49" charset="0"/>
                <a:cs typeface="Courier New" panose="02070309020205020404" pitchFamily="49" charset="0"/>
              </a:rPr>
              <a:t>00000000000000000000000000000000</a:t>
            </a:r>
          </a:p>
        </p:txBody>
      </p:sp>
      <p:sp>
        <p:nvSpPr>
          <p:cNvPr id="22534" name="Rectangle 3"/>
          <p:cNvSpPr>
            <a:spLocks noChangeArrowheads="1"/>
          </p:cNvSpPr>
          <p:nvPr/>
        </p:nvSpPr>
        <p:spPr bwMode="auto">
          <a:xfrm>
            <a:off x="1419225" y="1643063"/>
            <a:ext cx="3006725" cy="242887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2535" name="TextBox 4"/>
          <p:cNvSpPr txBox="1">
            <a:spLocks noChangeArrowheads="1"/>
          </p:cNvSpPr>
          <p:nvPr/>
        </p:nvSpPr>
        <p:spPr bwMode="auto">
          <a:xfrm>
            <a:off x="825500" y="1592263"/>
            <a:ext cx="5635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int s;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45013" y="1608138"/>
            <a:ext cx="720725" cy="3063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sz="1400" dirty="0">
                <a:latin typeface="+mn-lt"/>
                <a:cs typeface="Arial" panose="020B0604020202020204" pitchFamily="34" charset="0"/>
              </a:rPr>
              <a:t>s == {}</a:t>
            </a:r>
          </a:p>
        </p:txBody>
      </p:sp>
      <p:sp>
        <p:nvSpPr>
          <p:cNvPr id="22537" name="TextBox 28"/>
          <p:cNvSpPr txBox="1">
            <a:spLocks noChangeArrowheads="1"/>
          </p:cNvSpPr>
          <p:nvPr/>
        </p:nvSpPr>
        <p:spPr bwMode="auto">
          <a:xfrm>
            <a:off x="1354138" y="1906588"/>
            <a:ext cx="31607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Courier New" panose="02070309020205020404" pitchFamily="49" charset="0"/>
                <a:cs typeface="Courier New" panose="02070309020205020404" pitchFamily="49" charset="0"/>
              </a:rPr>
              <a:t>0000000000000000000000000000000</a:t>
            </a:r>
            <a:r>
              <a:rPr lang="de-AT" altLang="de-DE" sz="120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22538" name="Rectangle 29"/>
          <p:cNvSpPr>
            <a:spLocks noChangeArrowheads="1"/>
          </p:cNvSpPr>
          <p:nvPr/>
        </p:nvSpPr>
        <p:spPr bwMode="auto">
          <a:xfrm>
            <a:off x="1419225" y="1917700"/>
            <a:ext cx="3006725" cy="242888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1" name="TextBox 30"/>
          <p:cNvSpPr txBox="1"/>
          <p:nvPr/>
        </p:nvSpPr>
        <p:spPr>
          <a:xfrm>
            <a:off x="4545013" y="1882775"/>
            <a:ext cx="809625" cy="306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sz="1400" dirty="0">
                <a:latin typeface="+mn-lt"/>
                <a:cs typeface="Arial" panose="020B0604020202020204" pitchFamily="34" charset="0"/>
              </a:rPr>
              <a:t>s </a:t>
            </a:r>
            <a:r>
              <a:rPr lang="de-AT" sz="1400">
                <a:latin typeface="+mn-lt"/>
                <a:cs typeface="Arial" panose="020B0604020202020204" pitchFamily="34" charset="0"/>
              </a:rPr>
              <a:t>== </a:t>
            </a:r>
            <a:r>
              <a:rPr lang="de-AT" sz="1400" smtClean="0">
                <a:latin typeface="+mn-lt"/>
                <a:cs typeface="Arial" panose="020B0604020202020204" pitchFamily="34" charset="0"/>
              </a:rPr>
              <a:t>{0}</a:t>
            </a:r>
            <a:endParaRPr lang="de-AT" sz="14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2540" name="TextBox 31"/>
          <p:cNvSpPr txBox="1">
            <a:spLocks noChangeArrowheads="1"/>
          </p:cNvSpPr>
          <p:nvPr/>
        </p:nvSpPr>
        <p:spPr bwMode="auto">
          <a:xfrm>
            <a:off x="1354138" y="2171700"/>
            <a:ext cx="31607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Courier New" panose="02070309020205020404" pitchFamily="49" charset="0"/>
                <a:cs typeface="Courier New" panose="02070309020205020404" pitchFamily="49" charset="0"/>
              </a:rPr>
              <a:t>000000000000000000000000000</a:t>
            </a:r>
            <a:r>
              <a:rPr lang="de-AT" altLang="de-DE" sz="120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</a:t>
            </a:r>
            <a:r>
              <a:rPr lang="de-AT" altLang="de-DE" sz="1200">
                <a:latin typeface="Courier New" panose="02070309020205020404" pitchFamily="49" charset="0"/>
                <a:cs typeface="Courier New" panose="02070309020205020404" pitchFamily="49" charset="0"/>
              </a:rPr>
              <a:t>00</a:t>
            </a:r>
            <a:r>
              <a:rPr lang="de-AT" altLang="de-DE" sz="120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22541" name="Rectangle 32"/>
          <p:cNvSpPr>
            <a:spLocks noChangeArrowheads="1"/>
          </p:cNvSpPr>
          <p:nvPr/>
        </p:nvSpPr>
        <p:spPr bwMode="auto">
          <a:xfrm>
            <a:off x="1419225" y="2182813"/>
            <a:ext cx="3006725" cy="242887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4" name="TextBox 33"/>
          <p:cNvSpPr txBox="1"/>
          <p:nvPr/>
        </p:nvSpPr>
        <p:spPr>
          <a:xfrm>
            <a:off x="4545013" y="2146300"/>
            <a:ext cx="116840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sz="1400" dirty="0">
                <a:latin typeface="+mn-lt"/>
                <a:cs typeface="Arial" panose="020B0604020202020204" pitchFamily="34" charset="0"/>
              </a:rPr>
              <a:t>s </a:t>
            </a:r>
            <a:r>
              <a:rPr lang="de-AT" sz="1400">
                <a:latin typeface="+mn-lt"/>
                <a:cs typeface="Arial" panose="020B0604020202020204" pitchFamily="34" charset="0"/>
              </a:rPr>
              <a:t>== </a:t>
            </a:r>
            <a:r>
              <a:rPr lang="de-AT" sz="1400" smtClean="0">
                <a:latin typeface="+mn-lt"/>
                <a:cs typeface="Arial" panose="020B0604020202020204" pitchFamily="34" charset="0"/>
              </a:rPr>
              <a:t>{0, 3, 4}</a:t>
            </a:r>
            <a:endParaRPr lang="de-AT" sz="14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4214813" y="1412875"/>
            <a:ext cx="25558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100"/>
              <a:t>0</a:t>
            </a:r>
          </a:p>
        </p:txBody>
      </p:sp>
      <p:sp>
        <p:nvSpPr>
          <p:cNvPr id="22544" name="TextBox 35"/>
          <p:cNvSpPr txBox="1">
            <a:spLocks noChangeArrowheads="1"/>
          </p:cNvSpPr>
          <p:nvPr/>
        </p:nvSpPr>
        <p:spPr bwMode="auto">
          <a:xfrm>
            <a:off x="1341438" y="1412875"/>
            <a:ext cx="3254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100"/>
              <a:t>31</a:t>
            </a:r>
          </a:p>
        </p:txBody>
      </p:sp>
      <p:sp>
        <p:nvSpPr>
          <p:cNvPr id="22545" name="TextBox 6"/>
          <p:cNvSpPr txBox="1">
            <a:spLocks noChangeArrowheads="1"/>
          </p:cNvSpPr>
          <p:nvPr/>
        </p:nvSpPr>
        <p:spPr bwMode="auto">
          <a:xfrm>
            <a:off x="6026150" y="1825625"/>
            <a:ext cx="19891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Bit </a:t>
            </a:r>
            <a:r>
              <a:rPr lang="de-AT" altLang="de-DE" sz="1600" i="1"/>
              <a:t>i</a:t>
            </a:r>
            <a:r>
              <a:rPr lang="de-AT" altLang="de-DE" sz="1600"/>
              <a:t> gesetzt  </a:t>
            </a:r>
            <a:r>
              <a:rPr lang="de-AT" altLang="de-DE" sz="1600">
                <a:sym typeface="Symbol" panose="05050102010706020507" pitchFamily="18" charset="2"/>
              </a:rPr>
              <a:t></a:t>
            </a:r>
            <a:r>
              <a:rPr lang="de-AT" altLang="de-DE" sz="1600"/>
              <a:t>  </a:t>
            </a:r>
            <a:r>
              <a:rPr lang="de-AT" altLang="de-DE" sz="1600" i="1"/>
              <a:t>i</a:t>
            </a:r>
            <a:r>
              <a:rPr lang="de-AT" altLang="de-DE" sz="1600"/>
              <a:t> </a:t>
            </a:r>
            <a:r>
              <a:rPr lang="de-AT" altLang="de-DE" sz="1600">
                <a:sym typeface="Symbol" panose="05050102010706020507" pitchFamily="18" charset="2"/>
              </a:rPr>
              <a:t></a:t>
            </a:r>
            <a:r>
              <a:rPr lang="de-AT" altLang="de-DE" sz="1600"/>
              <a:t> </a:t>
            </a:r>
            <a:r>
              <a:rPr lang="de-AT" altLang="de-DE" sz="1600" i="1"/>
              <a:t>s</a:t>
            </a:r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5390445" y="2627313"/>
            <a:ext cx="3543300" cy="2114550"/>
            <a:chOff x="5115891" y="2627737"/>
            <a:chExt cx="3544560" cy="2114189"/>
          </a:xfrm>
        </p:grpSpPr>
        <p:sp>
          <p:nvSpPr>
            <p:cNvPr id="22555" name="TextBox 8"/>
            <p:cNvSpPr txBox="1">
              <a:spLocks noChangeArrowheads="1"/>
            </p:cNvSpPr>
            <p:nvPr/>
          </p:nvSpPr>
          <p:spPr bwMode="auto">
            <a:xfrm>
              <a:off x="5115891" y="2627737"/>
              <a:ext cx="354456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Bit-Operationen auf </a:t>
              </a:r>
              <a:r>
                <a:rPr lang="de-AT" altLang="de-DE" sz="1600" i="1"/>
                <a:t>long</a:t>
              </a:r>
              <a:r>
                <a:rPr lang="de-AT" altLang="de-DE" sz="1600"/>
                <a:t>, </a:t>
              </a:r>
              <a:r>
                <a:rPr lang="de-AT" altLang="de-DE" sz="1600" i="1"/>
                <a:t>int</a:t>
              </a:r>
              <a:r>
                <a:rPr lang="de-AT" altLang="de-DE" sz="1600"/>
                <a:t>, </a:t>
              </a:r>
              <a:r>
                <a:rPr lang="de-AT" altLang="de-DE" sz="1600" i="1"/>
                <a:t>short</a:t>
              </a:r>
              <a:r>
                <a:rPr lang="de-AT" altLang="de-DE" sz="1600"/>
                <a:t>, </a:t>
              </a:r>
              <a:r>
                <a:rPr lang="de-AT" altLang="de-DE" sz="1600" i="1"/>
                <a:t>byte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215939" y="2951532"/>
              <a:ext cx="3284117" cy="831708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tabLst>
                  <a:tab pos="536575" algn="l"/>
                  <a:tab pos="806450" algn="l"/>
                </a:tabLst>
                <a:defRPr/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x </a:t>
              </a:r>
              <a:r>
                <a:rPr lang="de-AT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|</a:t>
              </a: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 y</a:t>
              </a:r>
              <a:r>
                <a:rPr lang="de-AT" dirty="0"/>
                <a:t>	...	</a:t>
              </a:r>
              <a:r>
                <a:rPr lang="de-AT" dirty="0" err="1"/>
                <a:t>bitweise</a:t>
              </a:r>
              <a:r>
                <a:rPr lang="de-AT" dirty="0"/>
                <a:t> Oder-Verknüpfung</a:t>
              </a:r>
            </a:p>
            <a:p>
              <a:pPr>
                <a:tabLst>
                  <a:tab pos="536575" algn="l"/>
                  <a:tab pos="806450" algn="l"/>
                </a:tabLst>
                <a:defRPr/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x </a:t>
              </a:r>
              <a:r>
                <a:rPr lang="de-AT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&amp;</a:t>
              </a: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 y</a:t>
              </a:r>
              <a:r>
                <a:rPr lang="de-AT" dirty="0"/>
                <a:t>	...	</a:t>
              </a:r>
              <a:r>
                <a:rPr lang="de-AT" dirty="0" err="1"/>
                <a:t>bitweise</a:t>
              </a:r>
              <a:r>
                <a:rPr lang="de-AT" dirty="0"/>
                <a:t> Und-Verknüpfung</a:t>
              </a:r>
              <a:endParaRPr lang="de-AT" i="1" dirty="0"/>
            </a:p>
            <a:p>
              <a:pPr>
                <a:tabLst>
                  <a:tab pos="536575" algn="l"/>
                  <a:tab pos="806450" algn="l"/>
                </a:tabLst>
                <a:defRPr/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x </a:t>
              </a:r>
              <a:r>
                <a:rPr lang="de-AT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^</a:t>
              </a: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 y</a:t>
              </a:r>
              <a:r>
                <a:rPr lang="de-AT" dirty="0"/>
                <a:t>	...	</a:t>
              </a:r>
              <a:r>
                <a:rPr lang="de-AT" dirty="0" err="1"/>
                <a:t>bitweise</a:t>
              </a:r>
              <a:r>
                <a:rPr lang="de-AT" dirty="0"/>
                <a:t> </a:t>
              </a:r>
              <a:r>
                <a:rPr lang="de-AT" dirty="0" err="1"/>
                <a:t>Xor</a:t>
              </a:r>
              <a:r>
                <a:rPr lang="de-AT" dirty="0"/>
                <a:t>-Verknüpfung</a:t>
              </a:r>
              <a:endParaRPr lang="de-AT" i="1" dirty="0"/>
            </a:p>
          </p:txBody>
        </p:sp>
        <p:sp>
          <p:nvSpPr>
            <p:cNvPr id="22557" name="TextBox 42"/>
            <p:cNvSpPr txBox="1">
              <a:spLocks noChangeArrowheads="1"/>
            </p:cNvSpPr>
            <p:nvPr/>
          </p:nvSpPr>
          <p:spPr bwMode="auto">
            <a:xfrm>
              <a:off x="5115891" y="3832989"/>
              <a:ext cx="30332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Logische Operationen auf </a:t>
              </a:r>
              <a:r>
                <a:rPr lang="de-AT" altLang="de-DE" sz="1600" i="1"/>
                <a:t>boolean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215939" y="4157826"/>
              <a:ext cx="3284117" cy="584100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tabLst>
                  <a:tab pos="536575" algn="l"/>
                  <a:tab pos="806450" algn="l"/>
                </a:tabLst>
                <a:defRPr/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a </a:t>
              </a:r>
              <a:r>
                <a:rPr lang="de-AT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||</a:t>
              </a: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 b</a:t>
              </a:r>
              <a:r>
                <a:rPr lang="de-AT" dirty="0"/>
                <a:t>	...	logische Oder-Verknüpfung</a:t>
              </a:r>
            </a:p>
            <a:p>
              <a:pPr>
                <a:tabLst>
                  <a:tab pos="536575" algn="l"/>
                  <a:tab pos="806450" algn="l"/>
                </a:tabLst>
                <a:defRPr/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a </a:t>
              </a:r>
              <a:r>
                <a:rPr lang="de-AT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&amp;&amp;</a:t>
              </a: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 b</a:t>
              </a:r>
              <a:r>
                <a:rPr lang="de-AT" dirty="0"/>
                <a:t>	...</a:t>
              </a:r>
              <a:r>
                <a:rPr lang="de-AT"/>
                <a:t>	</a:t>
              </a:r>
              <a:r>
                <a:rPr lang="de-AT" smtClean="0"/>
                <a:t>logische </a:t>
              </a:r>
              <a:r>
                <a:rPr lang="de-AT" dirty="0"/>
                <a:t>Und-Verknüpfung</a:t>
              </a:r>
              <a:endParaRPr lang="de-AT" i="1" dirty="0"/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383613" y="5116513"/>
            <a:ext cx="2716212" cy="1352550"/>
            <a:chOff x="5148952" y="5116181"/>
            <a:chExt cx="2715732" cy="1352649"/>
          </a:xfrm>
        </p:grpSpPr>
        <p:sp>
          <p:nvSpPr>
            <p:cNvPr id="22549" name="TextBox 9"/>
            <p:cNvSpPr txBox="1">
              <a:spLocks noChangeArrowheads="1"/>
            </p:cNvSpPr>
            <p:nvPr/>
          </p:nvSpPr>
          <p:spPr bwMode="auto">
            <a:xfrm>
              <a:off x="5216202" y="5514723"/>
              <a:ext cx="2648482" cy="954107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BitSet s = new BitSet();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s.set(5);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s.set(17);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if (s.get(5)) Out.println("5 in s");</a:t>
              </a:r>
            </a:p>
          </p:txBody>
        </p:sp>
        <p:sp>
          <p:nvSpPr>
            <p:cNvPr id="22550" name="TextBox 10"/>
            <p:cNvSpPr txBox="1">
              <a:spLocks noChangeArrowheads="1"/>
            </p:cNvSpPr>
            <p:nvPr/>
          </p:nvSpPr>
          <p:spPr bwMode="auto">
            <a:xfrm>
              <a:off x="5148952" y="5116181"/>
              <a:ext cx="113043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b="1"/>
                <a:t>Benutzung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730102" y="3500987"/>
            <a:ext cx="1535575" cy="841053"/>
            <a:chOff x="3730102" y="3500987"/>
            <a:chExt cx="1535575" cy="841053"/>
          </a:xfrm>
        </p:grpSpPr>
        <p:sp>
          <p:nvSpPr>
            <p:cNvPr id="5" name="Rectangle 4"/>
            <p:cNvSpPr/>
            <p:nvPr/>
          </p:nvSpPr>
          <p:spPr bwMode="auto">
            <a:xfrm>
              <a:off x="3730102" y="3500987"/>
              <a:ext cx="1535575" cy="841053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793398" y="3563300"/>
              <a:ext cx="615553" cy="153888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latin typeface="Courier" pitchFamily="49" charset="0"/>
                </a:rPr>
                <a:t>00000001</a:t>
              </a:r>
              <a:endParaRPr lang="de-AT" sz="1000">
                <a:latin typeface="Courier" pitchFamily="49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471096" y="3556095"/>
              <a:ext cx="6412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1</a:t>
              </a:r>
              <a:endParaRPr lang="de-AT" sz="100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793398" y="3741898"/>
            <a:ext cx="1014329" cy="161093"/>
            <a:chOff x="3793398" y="3741898"/>
            <a:chExt cx="1014329" cy="161093"/>
          </a:xfrm>
        </p:grpSpPr>
        <p:sp>
          <p:nvSpPr>
            <p:cNvPr id="33" name="TextBox 32"/>
            <p:cNvSpPr txBox="1"/>
            <p:nvPr/>
          </p:nvSpPr>
          <p:spPr>
            <a:xfrm>
              <a:off x="3793398" y="3749103"/>
              <a:ext cx="615553" cy="153888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latin typeface="Courier" pitchFamily="49" charset="0"/>
                </a:rPr>
                <a:t>0000</a:t>
              </a:r>
              <a:r>
                <a:rPr lang="de-AT" sz="1000" smtClean="0">
                  <a:solidFill>
                    <a:srgbClr val="FF0000"/>
                  </a:solidFill>
                  <a:latin typeface="Courier" pitchFamily="49" charset="0"/>
                </a:rPr>
                <a:t>1</a:t>
              </a:r>
              <a:r>
                <a:rPr lang="de-AT" sz="1000" smtClean="0">
                  <a:latin typeface="Courier" pitchFamily="49" charset="0"/>
                </a:rPr>
                <a:t>000</a:t>
              </a:r>
              <a:endParaRPr lang="de-AT" sz="1000">
                <a:latin typeface="Courier" pitchFamily="49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471096" y="3741898"/>
              <a:ext cx="33663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1 &lt;&lt; 3</a:t>
              </a:r>
              <a:endParaRPr lang="de-AT" sz="100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793398" y="3925620"/>
            <a:ext cx="1431109" cy="161093"/>
            <a:chOff x="3793398" y="3925620"/>
            <a:chExt cx="1431109" cy="161093"/>
          </a:xfrm>
        </p:grpSpPr>
        <p:sp>
          <p:nvSpPr>
            <p:cNvPr id="36" name="TextBox 35"/>
            <p:cNvSpPr txBox="1"/>
            <p:nvPr/>
          </p:nvSpPr>
          <p:spPr>
            <a:xfrm>
              <a:off x="3793398" y="3932825"/>
              <a:ext cx="615553" cy="153888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latin typeface="Courier" pitchFamily="49" charset="0"/>
                </a:rPr>
                <a:t>00010011</a:t>
              </a:r>
              <a:endParaRPr lang="de-AT" sz="1000">
                <a:latin typeface="Courier" pitchFamily="49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471096" y="3925620"/>
              <a:ext cx="75341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data (Beispiel)</a:t>
              </a:r>
              <a:endParaRPr lang="de-AT" sz="100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793398" y="4113744"/>
            <a:ext cx="1405461" cy="161093"/>
            <a:chOff x="3793398" y="4113744"/>
            <a:chExt cx="1405461" cy="161093"/>
          </a:xfrm>
        </p:grpSpPr>
        <p:sp>
          <p:nvSpPr>
            <p:cNvPr id="38" name="TextBox 37"/>
            <p:cNvSpPr txBox="1"/>
            <p:nvPr/>
          </p:nvSpPr>
          <p:spPr>
            <a:xfrm>
              <a:off x="3793398" y="4120949"/>
              <a:ext cx="615553" cy="153888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latin typeface="Courier" pitchFamily="49" charset="0"/>
                </a:rPr>
                <a:t>0001</a:t>
              </a:r>
              <a:r>
                <a:rPr lang="de-AT" sz="1000" smtClean="0">
                  <a:solidFill>
                    <a:srgbClr val="FF0000"/>
                  </a:solidFill>
                  <a:latin typeface="Courier" pitchFamily="49" charset="0"/>
                </a:rPr>
                <a:t>1</a:t>
              </a:r>
              <a:r>
                <a:rPr lang="de-AT" sz="1000" smtClean="0">
                  <a:latin typeface="Courier" pitchFamily="49" charset="0"/>
                </a:rPr>
                <a:t>011</a:t>
              </a:r>
              <a:endParaRPr lang="de-AT" sz="1000">
                <a:latin typeface="Courier" pitchFamily="49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471096" y="4113744"/>
              <a:ext cx="727763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data | (1 &lt;&lt; 3)</a:t>
              </a:r>
              <a:endParaRPr lang="de-AT" sz="100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730102" y="4655425"/>
            <a:ext cx="1535575" cy="841053"/>
            <a:chOff x="3730102" y="3500987"/>
            <a:chExt cx="1535575" cy="841053"/>
          </a:xfrm>
        </p:grpSpPr>
        <p:sp>
          <p:nvSpPr>
            <p:cNvPr id="46" name="Rectangle 45"/>
            <p:cNvSpPr/>
            <p:nvPr/>
          </p:nvSpPr>
          <p:spPr bwMode="auto">
            <a:xfrm>
              <a:off x="3730102" y="3500987"/>
              <a:ext cx="1535575" cy="841053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793398" y="3563300"/>
              <a:ext cx="615553" cy="153888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latin typeface="Courier" pitchFamily="49" charset="0"/>
                </a:rPr>
                <a:t>00000001</a:t>
              </a:r>
              <a:endParaRPr lang="de-AT" sz="1000">
                <a:latin typeface="Courier" pitchFamily="49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471096" y="3556095"/>
              <a:ext cx="6412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1</a:t>
              </a:r>
              <a:endParaRPr lang="de-AT" sz="100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793398" y="4896336"/>
            <a:ext cx="1014329" cy="161093"/>
            <a:chOff x="3793398" y="3741898"/>
            <a:chExt cx="1014329" cy="161093"/>
          </a:xfrm>
        </p:grpSpPr>
        <p:sp>
          <p:nvSpPr>
            <p:cNvPr id="50" name="TextBox 49"/>
            <p:cNvSpPr txBox="1"/>
            <p:nvPr/>
          </p:nvSpPr>
          <p:spPr>
            <a:xfrm>
              <a:off x="3793398" y="3749103"/>
              <a:ext cx="615553" cy="153888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latin typeface="Courier" pitchFamily="49" charset="0"/>
                </a:rPr>
                <a:t>0000</a:t>
              </a:r>
              <a:r>
                <a:rPr lang="de-AT" sz="1000" smtClean="0">
                  <a:solidFill>
                    <a:srgbClr val="FF0000"/>
                  </a:solidFill>
                  <a:latin typeface="Courier" pitchFamily="49" charset="0"/>
                </a:rPr>
                <a:t>1</a:t>
              </a:r>
              <a:r>
                <a:rPr lang="de-AT" sz="1000" smtClean="0">
                  <a:latin typeface="Courier" pitchFamily="49" charset="0"/>
                </a:rPr>
                <a:t>000</a:t>
              </a:r>
              <a:endParaRPr lang="de-AT" sz="1000">
                <a:latin typeface="Courier" pitchFamily="49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471096" y="3741898"/>
              <a:ext cx="33663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1 &lt;&lt; 3</a:t>
              </a:r>
              <a:endParaRPr lang="de-AT" sz="1000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793398" y="5080058"/>
            <a:ext cx="1431109" cy="161093"/>
            <a:chOff x="3793398" y="3925620"/>
            <a:chExt cx="1431109" cy="161093"/>
          </a:xfrm>
        </p:grpSpPr>
        <p:sp>
          <p:nvSpPr>
            <p:cNvPr id="53" name="TextBox 52"/>
            <p:cNvSpPr txBox="1"/>
            <p:nvPr/>
          </p:nvSpPr>
          <p:spPr>
            <a:xfrm>
              <a:off x="3793398" y="3932825"/>
              <a:ext cx="615553" cy="153888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latin typeface="Courier" pitchFamily="49" charset="0"/>
                </a:rPr>
                <a:t>00011011</a:t>
              </a:r>
              <a:endParaRPr lang="de-AT" sz="1000">
                <a:latin typeface="Courier" pitchFamily="49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471096" y="3925620"/>
              <a:ext cx="75341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data (Beispiel)</a:t>
              </a:r>
              <a:endParaRPr lang="de-AT" sz="1000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3793398" y="5268182"/>
            <a:ext cx="1479199" cy="161093"/>
            <a:chOff x="3793398" y="4113744"/>
            <a:chExt cx="1479199" cy="161093"/>
          </a:xfrm>
        </p:grpSpPr>
        <p:sp>
          <p:nvSpPr>
            <p:cNvPr id="56" name="TextBox 55"/>
            <p:cNvSpPr txBox="1"/>
            <p:nvPr/>
          </p:nvSpPr>
          <p:spPr>
            <a:xfrm>
              <a:off x="3793398" y="4120949"/>
              <a:ext cx="615553" cy="153888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>
                  <a:latin typeface="Courier" pitchFamily="49" charset="0"/>
                </a:rPr>
                <a:t>0000</a:t>
              </a:r>
              <a:r>
                <a:rPr lang="de-AT" sz="1000" smtClean="0">
                  <a:solidFill>
                    <a:srgbClr val="FF0000"/>
                  </a:solidFill>
                  <a:latin typeface="Courier" pitchFamily="49" charset="0"/>
                </a:rPr>
                <a:t>1</a:t>
              </a:r>
              <a:r>
                <a:rPr lang="de-AT" sz="1000" smtClean="0">
                  <a:latin typeface="Courier" pitchFamily="49" charset="0"/>
                </a:rPr>
                <a:t>000</a:t>
              </a:r>
              <a:endParaRPr lang="de-AT" sz="1000">
                <a:latin typeface="Courier" pitchFamily="49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471096" y="4113744"/>
              <a:ext cx="80150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smtClean="0"/>
                <a:t>data &amp; (1 &lt;&lt; 3)</a:t>
              </a:r>
              <a:endParaRPr lang="de-AT" sz="10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1130300" y="3159125"/>
            <a:ext cx="3657600" cy="320675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2355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46AE765-9121-4C3A-8A5A-4804547A737A}" type="slidenum">
              <a:rPr lang="de-DE" altLang="de-DE" sz="1400" smtClean="0"/>
              <a:pPr/>
              <a:t>20</a:t>
            </a:fld>
            <a:endParaRPr lang="de-DE" altLang="de-DE" sz="1400" smtClean="0"/>
          </a:p>
        </p:txBody>
      </p:sp>
      <p:sp>
        <p:nvSpPr>
          <p:cNvPr id="23556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3907608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11. Objektorientierung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</a:t>
            </a:r>
            <a:r>
              <a:rPr lang="de-AT" altLang="de-DE" sz="2000"/>
              <a:t>11.1	Methoden</a:t>
            </a:r>
          </a:p>
          <a:p>
            <a:r>
              <a:rPr lang="de-AT" altLang="de-DE" sz="2000"/>
              <a:t>	11.2	Konstruktoren</a:t>
            </a:r>
          </a:p>
          <a:p>
            <a:r>
              <a:rPr lang="de-AT" altLang="de-DE" sz="2000"/>
              <a:t>	11.3	static</a:t>
            </a:r>
          </a:p>
          <a:p>
            <a:r>
              <a:rPr lang="de-AT" altLang="de-DE" sz="2000"/>
              <a:t>	11.4	Beispiele für Klassen</a:t>
            </a:r>
          </a:p>
          <a:p>
            <a:r>
              <a:rPr lang="de-AT" altLang="de-DE" sz="2000"/>
              <a:t>	</a:t>
            </a:r>
            <a:r>
              <a:rPr lang="de-AT" altLang="de-DE" sz="2000">
                <a:solidFill>
                  <a:srgbClr val="FF0000"/>
                </a:solidFill>
              </a:rPr>
              <a:t>11.5	Vererbung</a:t>
            </a:r>
          </a:p>
          <a:p>
            <a:r>
              <a:rPr lang="de-AT" altLang="de-DE" sz="2000"/>
              <a:t>	11.6	Dynamische Bindung</a:t>
            </a:r>
          </a:p>
          <a:p>
            <a:r>
              <a:rPr lang="de-AT" altLang="de-DE" sz="2000"/>
              <a:t>	11.7	Klasse Object</a:t>
            </a:r>
          </a:p>
          <a:p>
            <a:r>
              <a:rPr lang="de-AT" altLang="de-DE" sz="2000"/>
              <a:t>	11.8	final</a:t>
            </a:r>
          </a:p>
          <a:p>
            <a:r>
              <a:rPr lang="de-AT" altLang="de-DE" sz="2000"/>
              <a:t>	11.9	Abstrakte Klassen</a:t>
            </a:r>
          </a:p>
          <a:p>
            <a:r>
              <a:rPr lang="de-AT" altLang="de-DE" sz="2000"/>
              <a:t>	11.10	</a:t>
            </a:r>
            <a:r>
              <a:rPr lang="de-AT" altLang="de-DE" sz="2000" smtClean="0"/>
              <a:t>Interfaces</a:t>
            </a:r>
            <a:endParaRPr lang="de-AT" altLang="de-DE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252ACE-3DF7-47A9-9C04-50C46740885F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de-DE" altLang="en-US" sz="1400" smtClean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Klassifikation</a:t>
            </a:r>
          </a:p>
        </p:txBody>
      </p:sp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706438" y="1204913"/>
            <a:ext cx="509905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Dinge der realen Welt lassen sich oft klassifizieren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z.B. Artikel eines Web-Shops</a:t>
            </a:r>
          </a:p>
        </p:txBody>
      </p:sp>
      <p:sp>
        <p:nvSpPr>
          <p:cNvPr id="24581" name="Text Box 4"/>
          <p:cNvSpPr txBox="1">
            <a:spLocks noChangeArrowheads="1"/>
          </p:cNvSpPr>
          <p:nvPr/>
        </p:nvSpPr>
        <p:spPr bwMode="auto">
          <a:xfrm>
            <a:off x="4038600" y="1828800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Artikel</a:t>
            </a:r>
          </a:p>
        </p:txBody>
      </p:sp>
      <p:sp>
        <p:nvSpPr>
          <p:cNvPr id="24582" name="Text Box 5"/>
          <p:cNvSpPr txBox="1">
            <a:spLocks noChangeArrowheads="1"/>
          </p:cNvSpPr>
          <p:nvPr/>
        </p:nvSpPr>
        <p:spPr bwMode="auto">
          <a:xfrm>
            <a:off x="2174875" y="2849563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Buch</a:t>
            </a:r>
          </a:p>
        </p:txBody>
      </p:sp>
      <p:sp>
        <p:nvSpPr>
          <p:cNvPr id="24583" name="Text Box 6"/>
          <p:cNvSpPr txBox="1">
            <a:spLocks noChangeArrowheads="1"/>
          </p:cNvSpPr>
          <p:nvPr/>
        </p:nvSpPr>
        <p:spPr bwMode="auto">
          <a:xfrm>
            <a:off x="3952875" y="2849563"/>
            <a:ext cx="692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Audio</a:t>
            </a:r>
          </a:p>
        </p:txBody>
      </p:sp>
      <p:sp>
        <p:nvSpPr>
          <p:cNvPr id="24584" name="Text Box 7"/>
          <p:cNvSpPr txBox="1">
            <a:spLocks noChangeArrowheads="1"/>
          </p:cNvSpPr>
          <p:nvPr/>
        </p:nvSpPr>
        <p:spPr bwMode="auto">
          <a:xfrm>
            <a:off x="5784850" y="2849563"/>
            <a:ext cx="8286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Kamera</a:t>
            </a:r>
          </a:p>
        </p:txBody>
      </p:sp>
      <p:sp>
        <p:nvSpPr>
          <p:cNvPr id="24585" name="Text Box 8"/>
          <p:cNvSpPr txBox="1">
            <a:spLocks noChangeArrowheads="1"/>
          </p:cNvSpPr>
          <p:nvPr/>
        </p:nvSpPr>
        <p:spPr bwMode="auto">
          <a:xfrm>
            <a:off x="5465763" y="3702050"/>
            <a:ext cx="7508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Digital</a:t>
            </a:r>
          </a:p>
        </p:txBody>
      </p:sp>
      <p:sp>
        <p:nvSpPr>
          <p:cNvPr id="24586" name="Text Box 9"/>
          <p:cNvSpPr txBox="1">
            <a:spLocks noChangeArrowheads="1"/>
          </p:cNvSpPr>
          <p:nvPr/>
        </p:nvSpPr>
        <p:spPr bwMode="auto">
          <a:xfrm>
            <a:off x="6500813" y="3702050"/>
            <a:ext cx="7826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Analog</a:t>
            </a:r>
          </a:p>
        </p:txBody>
      </p:sp>
      <p:sp>
        <p:nvSpPr>
          <p:cNvPr id="24587" name="Line 27"/>
          <p:cNvSpPr>
            <a:spLocks noChangeShapeType="1"/>
          </p:cNvSpPr>
          <p:nvPr/>
        </p:nvSpPr>
        <p:spPr bwMode="auto">
          <a:xfrm>
            <a:off x="6242050" y="3168650"/>
            <a:ext cx="584200" cy="533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4588" name="Line 28"/>
          <p:cNvSpPr>
            <a:spLocks noChangeShapeType="1"/>
          </p:cNvSpPr>
          <p:nvPr/>
        </p:nvSpPr>
        <p:spPr bwMode="auto">
          <a:xfrm flipH="1">
            <a:off x="5835650" y="3168650"/>
            <a:ext cx="254000" cy="533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4589" name="Text Box 30"/>
          <p:cNvSpPr txBox="1">
            <a:spLocks noChangeArrowheads="1"/>
          </p:cNvSpPr>
          <p:nvPr/>
        </p:nvSpPr>
        <p:spPr bwMode="auto">
          <a:xfrm>
            <a:off x="3692525" y="3670300"/>
            <a:ext cx="4651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CD</a:t>
            </a:r>
          </a:p>
        </p:txBody>
      </p:sp>
      <p:sp>
        <p:nvSpPr>
          <p:cNvPr id="24590" name="Text Box 32"/>
          <p:cNvSpPr txBox="1">
            <a:spLocks noChangeArrowheads="1"/>
          </p:cNvSpPr>
          <p:nvPr/>
        </p:nvSpPr>
        <p:spPr bwMode="auto">
          <a:xfrm>
            <a:off x="4410075" y="3670300"/>
            <a:ext cx="58420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MP3</a:t>
            </a:r>
          </a:p>
        </p:txBody>
      </p:sp>
      <p:sp>
        <p:nvSpPr>
          <p:cNvPr id="24591" name="Line 33"/>
          <p:cNvSpPr>
            <a:spLocks noChangeShapeType="1"/>
          </p:cNvSpPr>
          <p:nvPr/>
        </p:nvSpPr>
        <p:spPr bwMode="auto">
          <a:xfrm flipH="1">
            <a:off x="3952875" y="3168650"/>
            <a:ext cx="168275" cy="533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4592" name="Line 34"/>
          <p:cNvSpPr>
            <a:spLocks noChangeShapeType="1"/>
          </p:cNvSpPr>
          <p:nvPr/>
        </p:nvSpPr>
        <p:spPr bwMode="auto">
          <a:xfrm>
            <a:off x="4410075" y="3168650"/>
            <a:ext cx="304800" cy="533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4593" name="Text Box 36"/>
          <p:cNvSpPr txBox="1">
            <a:spLocks noChangeArrowheads="1"/>
          </p:cNvSpPr>
          <p:nvPr/>
        </p:nvSpPr>
        <p:spPr bwMode="auto">
          <a:xfrm>
            <a:off x="762000" y="3670300"/>
            <a:ext cx="10874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HardCover</a:t>
            </a:r>
          </a:p>
        </p:txBody>
      </p:sp>
      <p:sp>
        <p:nvSpPr>
          <p:cNvPr id="24594" name="Text Box 37"/>
          <p:cNvSpPr txBox="1">
            <a:spLocks noChangeArrowheads="1"/>
          </p:cNvSpPr>
          <p:nvPr/>
        </p:nvSpPr>
        <p:spPr bwMode="auto">
          <a:xfrm>
            <a:off x="1828800" y="3670300"/>
            <a:ext cx="10207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SoftCover</a:t>
            </a:r>
          </a:p>
        </p:txBody>
      </p:sp>
      <p:sp>
        <p:nvSpPr>
          <p:cNvPr id="24595" name="Text Box 38"/>
          <p:cNvSpPr txBox="1">
            <a:spLocks noChangeArrowheads="1"/>
          </p:cNvSpPr>
          <p:nvPr/>
        </p:nvSpPr>
        <p:spPr bwMode="auto">
          <a:xfrm>
            <a:off x="2759075" y="3670300"/>
            <a:ext cx="754063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EBook</a:t>
            </a:r>
          </a:p>
        </p:txBody>
      </p:sp>
      <p:sp>
        <p:nvSpPr>
          <p:cNvPr id="24596" name="Line 39"/>
          <p:cNvSpPr>
            <a:spLocks noChangeShapeType="1"/>
          </p:cNvSpPr>
          <p:nvPr/>
        </p:nvSpPr>
        <p:spPr bwMode="auto">
          <a:xfrm flipH="1">
            <a:off x="1600200" y="3168650"/>
            <a:ext cx="685800" cy="533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4597" name="Line 40"/>
          <p:cNvSpPr>
            <a:spLocks noChangeShapeType="1"/>
          </p:cNvSpPr>
          <p:nvPr/>
        </p:nvSpPr>
        <p:spPr bwMode="auto">
          <a:xfrm>
            <a:off x="2590800" y="3168650"/>
            <a:ext cx="304800" cy="533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4598" name="Line 41"/>
          <p:cNvSpPr>
            <a:spLocks noChangeShapeType="1"/>
          </p:cNvSpPr>
          <p:nvPr/>
        </p:nvSpPr>
        <p:spPr bwMode="auto">
          <a:xfrm>
            <a:off x="2438400" y="3168650"/>
            <a:ext cx="0" cy="533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4599" name="Text Box 42"/>
          <p:cNvSpPr txBox="1">
            <a:spLocks noChangeArrowheads="1"/>
          </p:cNvSpPr>
          <p:nvPr/>
        </p:nvSpPr>
        <p:spPr bwMode="auto">
          <a:xfrm>
            <a:off x="7740650" y="2849563"/>
            <a:ext cx="3365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...</a:t>
            </a:r>
          </a:p>
        </p:txBody>
      </p:sp>
      <p:sp>
        <p:nvSpPr>
          <p:cNvPr id="24600" name="Line 43"/>
          <p:cNvSpPr>
            <a:spLocks noChangeShapeType="1"/>
          </p:cNvSpPr>
          <p:nvPr/>
        </p:nvSpPr>
        <p:spPr bwMode="auto">
          <a:xfrm flipH="1">
            <a:off x="4298950" y="2133600"/>
            <a:ext cx="120650" cy="73025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4601" name="Line 44"/>
          <p:cNvSpPr>
            <a:spLocks noChangeShapeType="1"/>
          </p:cNvSpPr>
          <p:nvPr/>
        </p:nvSpPr>
        <p:spPr bwMode="auto">
          <a:xfrm>
            <a:off x="4495800" y="2133600"/>
            <a:ext cx="1568450" cy="73025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4602" name="Line 45"/>
          <p:cNvSpPr>
            <a:spLocks noChangeShapeType="1"/>
          </p:cNvSpPr>
          <p:nvPr/>
        </p:nvSpPr>
        <p:spPr bwMode="auto">
          <a:xfrm>
            <a:off x="4648200" y="2133600"/>
            <a:ext cx="3168650" cy="80645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4603" name="Line 46"/>
          <p:cNvSpPr>
            <a:spLocks noChangeShapeType="1"/>
          </p:cNvSpPr>
          <p:nvPr/>
        </p:nvSpPr>
        <p:spPr bwMode="auto">
          <a:xfrm flipH="1">
            <a:off x="2590800" y="2133600"/>
            <a:ext cx="1752600" cy="73025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30447" name="Text Box 47"/>
          <p:cNvSpPr txBox="1">
            <a:spLocks noChangeArrowheads="1"/>
          </p:cNvSpPr>
          <p:nvPr/>
        </p:nvSpPr>
        <p:spPr bwMode="auto">
          <a:xfrm>
            <a:off x="685800" y="4600575"/>
            <a:ext cx="5832046" cy="991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b="1"/>
              <a:t>Man beachte</a:t>
            </a:r>
          </a:p>
          <a:p>
            <a:pPr>
              <a:spcBef>
                <a:spcPct val="40000"/>
              </a:spcBef>
            </a:pPr>
            <a:r>
              <a:rPr lang="de-AT" altLang="en-US" sz="1600"/>
              <a:t>Ein </a:t>
            </a:r>
            <a:r>
              <a:rPr lang="de-AT" altLang="en-US" sz="1600" i="1"/>
              <a:t>Buch</a:t>
            </a:r>
            <a:r>
              <a:rPr lang="de-AT" altLang="en-US" sz="1600"/>
              <a:t> hat alle Eigenschaften eines </a:t>
            </a:r>
            <a:r>
              <a:rPr lang="de-AT" altLang="en-US" sz="1600" i="1"/>
              <a:t>Artikels</a:t>
            </a:r>
            <a:r>
              <a:rPr lang="de-AT" altLang="en-US" sz="1600"/>
              <a:t>; zusätzlich hat es </a:t>
            </a:r>
            <a:r>
              <a:rPr lang="de-AT" altLang="en-US" sz="1600" smtClean="0"/>
              <a:t>...</a:t>
            </a:r>
            <a:br>
              <a:rPr lang="de-AT" altLang="en-US" sz="1600" smtClean="0"/>
            </a:br>
            <a:r>
              <a:rPr lang="de-AT" altLang="en-US" sz="1600" smtClean="0"/>
              <a:t>Ein </a:t>
            </a:r>
            <a:r>
              <a:rPr lang="de-AT" altLang="en-US" sz="1600" i="1"/>
              <a:t>EBook</a:t>
            </a:r>
            <a:r>
              <a:rPr lang="de-AT" altLang="en-US" sz="1600"/>
              <a:t> hat alle Eigenschaften eines </a:t>
            </a:r>
            <a:r>
              <a:rPr lang="de-AT" altLang="en-US" sz="1600" i="1"/>
              <a:t>Buchs</a:t>
            </a:r>
            <a:r>
              <a:rPr lang="de-AT" altLang="en-US" sz="1600"/>
              <a:t>; zusätzlich hat es </a:t>
            </a:r>
            <a:r>
              <a:rPr lang="de-AT" altLang="en-US" sz="1600" smtClean="0"/>
              <a:t>...</a:t>
            </a:r>
            <a:endParaRPr lang="de-AT" altLang="en-US" sz="1600"/>
          </a:p>
        </p:txBody>
      </p:sp>
      <p:sp>
        <p:nvSpPr>
          <p:cNvPr id="230448" name="AutoShape 48"/>
          <p:cNvSpPr>
            <a:spLocks noChangeArrowheads="1"/>
          </p:cNvSpPr>
          <p:nvPr/>
        </p:nvSpPr>
        <p:spPr bwMode="auto">
          <a:xfrm>
            <a:off x="7315200" y="4724400"/>
            <a:ext cx="1524000" cy="457200"/>
          </a:xfrm>
          <a:prstGeom prst="wedgeRectCallout">
            <a:avLst>
              <a:gd name="adj1" fmla="val -81458"/>
              <a:gd name="adj2" fmla="val 65625"/>
            </a:avLst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600"/>
              <a:t>Vererbung</a:t>
            </a:r>
          </a:p>
        </p:txBody>
      </p:sp>
      <p:sp>
        <p:nvSpPr>
          <p:cNvPr id="230449" name="Text Box 49"/>
          <p:cNvSpPr txBox="1">
            <a:spLocks noChangeArrowheads="1"/>
          </p:cNvSpPr>
          <p:nvPr/>
        </p:nvSpPr>
        <p:spPr bwMode="auto">
          <a:xfrm>
            <a:off x="706438" y="5651500"/>
            <a:ext cx="63881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40000"/>
              </a:spcBef>
            </a:pPr>
            <a:r>
              <a:rPr lang="de-AT" altLang="en-US" sz="1600" i="1"/>
              <a:t>CD</a:t>
            </a:r>
            <a:r>
              <a:rPr lang="de-AT" altLang="en-US" sz="1600"/>
              <a:t> und </a:t>
            </a:r>
            <a:r>
              <a:rPr lang="de-AT" altLang="en-US" sz="1600" i="1"/>
              <a:t>MP3 </a:t>
            </a:r>
            <a:r>
              <a:rPr lang="de-AT" altLang="en-US" sz="1600"/>
              <a:t>lassen sich gleichermaßen als </a:t>
            </a:r>
            <a:r>
              <a:rPr lang="de-AT" altLang="en-US" sz="1600" i="1"/>
              <a:t>Audio</a:t>
            </a:r>
            <a:r>
              <a:rPr lang="de-AT" altLang="en-US" sz="1600"/>
              <a:t> behandeln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</a:t>
            </a:r>
            <a:r>
              <a:rPr lang="de-AT" altLang="en-US" sz="1600" i="1"/>
              <a:t>Buch</a:t>
            </a:r>
            <a:r>
              <a:rPr lang="de-AT" altLang="en-US" sz="1600"/>
              <a:t>, </a:t>
            </a:r>
            <a:r>
              <a:rPr lang="de-AT" altLang="en-US" sz="1600" i="1"/>
              <a:t>Audio</a:t>
            </a:r>
            <a:r>
              <a:rPr lang="de-AT" altLang="en-US" sz="1600"/>
              <a:t> und </a:t>
            </a:r>
            <a:r>
              <a:rPr lang="de-AT" altLang="en-US" sz="1600" i="1"/>
              <a:t>Kamera</a:t>
            </a:r>
            <a:r>
              <a:rPr lang="de-AT" altLang="en-US" sz="1600"/>
              <a:t> lassen sich gleichermaßen als </a:t>
            </a:r>
            <a:r>
              <a:rPr lang="de-AT" altLang="en-US" sz="1600" i="1"/>
              <a:t>Artikel</a:t>
            </a:r>
            <a:r>
              <a:rPr lang="de-AT" altLang="en-US" sz="1600"/>
              <a:t> behandeln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600"/>
          </a:p>
        </p:txBody>
      </p:sp>
      <p:sp>
        <p:nvSpPr>
          <p:cNvPr id="31" name="AutoShape 48"/>
          <p:cNvSpPr>
            <a:spLocks noChangeArrowheads="1"/>
          </p:cNvSpPr>
          <p:nvPr/>
        </p:nvSpPr>
        <p:spPr bwMode="auto">
          <a:xfrm>
            <a:off x="7315200" y="5422899"/>
            <a:ext cx="1524000" cy="619085"/>
          </a:xfrm>
          <a:prstGeom prst="wedgeRectCallout">
            <a:avLst>
              <a:gd name="adj1" fmla="val -68040"/>
              <a:gd name="adj2" fmla="val 50668"/>
            </a:avLst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600" smtClean="0"/>
              <a:t>Dynamische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600" smtClean="0"/>
              <a:t>Bindung</a:t>
            </a:r>
            <a:endParaRPr lang="de-AT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47" grpId="0" autoUpdateAnimBg="0"/>
      <p:bldP spid="230448" grpId="0" animBg="1" autoUpdateAnimBg="0"/>
      <p:bldP spid="230449" grpId="0" autoUpdateAnimBg="0"/>
      <p:bldP spid="31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469CAB5-770A-4A90-A7A9-4A181CE4D21F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de-DE" altLang="en-US" sz="1400" smtClean="0"/>
          </a:p>
        </p:txBody>
      </p:sp>
      <p:sp>
        <p:nvSpPr>
          <p:cNvPr id="25603" name="Rectangle 7"/>
          <p:cNvSpPr>
            <a:spLocks noChangeArrowheads="1"/>
          </p:cNvSpPr>
          <p:nvPr/>
        </p:nvSpPr>
        <p:spPr bwMode="auto">
          <a:xfrm>
            <a:off x="798513" y="1295400"/>
            <a:ext cx="3044825" cy="1766888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Vererbung</a:t>
            </a:r>
          </a:p>
        </p:txBody>
      </p:sp>
      <p:sp>
        <p:nvSpPr>
          <p:cNvPr id="25605" name="Text Box 4"/>
          <p:cNvSpPr txBox="1">
            <a:spLocks noChangeArrowheads="1"/>
          </p:cNvSpPr>
          <p:nvPr/>
        </p:nvSpPr>
        <p:spPr bwMode="auto">
          <a:xfrm>
            <a:off x="858838" y="1281113"/>
            <a:ext cx="2251075" cy="175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Article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code;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int price;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boolean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available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void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() {...}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Article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(int c, int p)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98513" y="1257300"/>
            <a:ext cx="6261100" cy="4186238"/>
            <a:chOff x="798654" y="1257300"/>
            <a:chExt cx="6261108" cy="4186241"/>
          </a:xfrm>
        </p:grpSpPr>
        <p:sp>
          <p:nvSpPr>
            <p:cNvPr id="25619" name="Text Box 8"/>
            <p:cNvSpPr txBox="1">
              <a:spLocks noChangeArrowheads="1"/>
            </p:cNvSpPr>
            <p:nvPr/>
          </p:nvSpPr>
          <p:spPr bwMode="auto">
            <a:xfrm>
              <a:off x="3945083" y="1257300"/>
              <a:ext cx="1167307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Oberklasse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Basisklasse</a:t>
              </a:r>
            </a:p>
          </p:txBody>
        </p:sp>
        <p:sp>
          <p:nvSpPr>
            <p:cNvPr id="25620" name="Rectangle 6"/>
            <p:cNvSpPr>
              <a:spLocks noChangeArrowheads="1"/>
            </p:cNvSpPr>
            <p:nvPr/>
          </p:nvSpPr>
          <p:spPr bwMode="auto">
            <a:xfrm>
              <a:off x="798654" y="3578228"/>
              <a:ext cx="3044829" cy="1784351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FF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5621" name="Text Box 5"/>
            <p:cNvSpPr txBox="1">
              <a:spLocks noChangeArrowheads="1"/>
            </p:cNvSpPr>
            <p:nvPr/>
          </p:nvSpPr>
          <p:spPr bwMode="auto">
            <a:xfrm>
              <a:off x="858979" y="3575053"/>
              <a:ext cx="3071816" cy="1754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class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Book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extends </a:t>
              </a:r>
              <a:r>
                <a:rPr lang="de-AT" altLang="en-US" sz="14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Article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String author;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String title;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void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print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() {...}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Book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(int c, int p, String a, String t)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{...}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25622" name="Text Box 9"/>
            <p:cNvSpPr txBox="1">
              <a:spLocks noChangeArrowheads="1"/>
            </p:cNvSpPr>
            <p:nvPr/>
          </p:nvSpPr>
          <p:spPr bwMode="auto">
            <a:xfrm>
              <a:off x="3945083" y="3554415"/>
              <a:ext cx="1223964" cy="338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Unterklasse</a:t>
              </a:r>
            </a:p>
          </p:txBody>
        </p:sp>
        <p:sp>
          <p:nvSpPr>
            <p:cNvPr id="25623" name="Text Box 10"/>
            <p:cNvSpPr txBox="1">
              <a:spLocks noChangeArrowheads="1"/>
            </p:cNvSpPr>
            <p:nvPr/>
          </p:nvSpPr>
          <p:spPr bwMode="auto">
            <a:xfrm>
              <a:off x="3945083" y="3873503"/>
              <a:ext cx="3114679" cy="15700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1398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1398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1398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1398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1398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1398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1398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1398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1398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u="sng"/>
                <a:t>erbt</a:t>
              </a:r>
              <a:r>
                <a:rPr lang="de-AT" altLang="en-US" sz="1600"/>
                <a:t>: </a:t>
              </a:r>
              <a:r>
                <a:rPr lang="de-AT" altLang="en-US" sz="1600" i="1"/>
                <a:t>code</a:t>
              </a:r>
              <a:r>
                <a:rPr lang="de-AT" altLang="en-US" sz="1600"/>
                <a:t>, </a:t>
              </a:r>
              <a:r>
                <a:rPr lang="de-AT" altLang="en-US" sz="1600" i="1"/>
                <a:t>price</a:t>
              </a:r>
              <a:r>
                <a:rPr lang="de-AT" altLang="en-US" sz="1600"/>
                <a:t>, </a:t>
              </a:r>
              <a:r>
                <a:rPr lang="de-AT" altLang="en-US" sz="1600" i="1"/>
                <a:t>available</a:t>
              </a:r>
              <a:r>
                <a:rPr lang="de-AT" altLang="en-US" sz="1600"/>
                <a:t>, </a:t>
              </a:r>
              <a:r>
                <a:rPr lang="de-AT" altLang="en-US" sz="1600" i="1"/>
                <a:t>print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u="sng"/>
                <a:t>ergänzt</a:t>
              </a:r>
              <a:r>
                <a:rPr lang="de-AT" altLang="en-US" sz="1600"/>
                <a:t>: </a:t>
              </a:r>
              <a:r>
                <a:rPr lang="de-AT" altLang="en-US" sz="1600" i="1"/>
                <a:t>author</a:t>
              </a:r>
              <a:r>
                <a:rPr lang="de-AT" altLang="en-US" sz="1600"/>
                <a:t>, </a:t>
              </a:r>
              <a:r>
                <a:rPr lang="de-AT" altLang="en-US" sz="1600" i="1"/>
                <a:t>title</a:t>
              </a:r>
              <a:r>
                <a:rPr lang="de-AT" altLang="en-US" sz="1600"/>
                <a:t>, Konstruktor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u="sng"/>
                <a:t>überschreibt</a:t>
              </a:r>
              <a:r>
                <a:rPr lang="de-AT" altLang="en-US" sz="1600"/>
                <a:t>: </a:t>
              </a:r>
              <a:r>
                <a:rPr lang="de-AT" altLang="en-US" sz="1600" i="1"/>
                <a:t>print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sz="1600" i="1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Konstruktoren werden nicht vererbt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Warum?</a:t>
              </a:r>
            </a:p>
          </p:txBody>
        </p:sp>
      </p:grpSp>
      <p:grpSp>
        <p:nvGrpSpPr>
          <p:cNvPr id="231447" name="Group 23"/>
          <p:cNvGrpSpPr>
            <a:grpSpLocks/>
          </p:cNvGrpSpPr>
          <p:nvPr/>
        </p:nvGrpSpPr>
        <p:grpSpPr bwMode="auto">
          <a:xfrm>
            <a:off x="7094538" y="1357313"/>
            <a:ext cx="1408112" cy="3549650"/>
            <a:chOff x="4464" y="855"/>
            <a:chExt cx="887" cy="2236"/>
          </a:xfrm>
        </p:grpSpPr>
        <p:sp>
          <p:nvSpPr>
            <p:cNvPr id="25609" name="Text Box 11"/>
            <p:cNvSpPr txBox="1">
              <a:spLocks noChangeArrowheads="1"/>
            </p:cNvSpPr>
            <p:nvPr/>
          </p:nvSpPr>
          <p:spPr bwMode="auto">
            <a:xfrm>
              <a:off x="4502" y="855"/>
              <a:ext cx="687" cy="9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Article</a:t>
              </a:r>
            </a:p>
            <a:p>
              <a:pPr>
                <a:spcBef>
                  <a:spcPct val="300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code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price</a:t>
              </a:r>
            </a:p>
            <a:p>
              <a:pPr>
                <a:spcBef>
                  <a:spcPct val="300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available()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print()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Article(c, p)</a:t>
              </a:r>
            </a:p>
          </p:txBody>
        </p:sp>
        <p:sp>
          <p:nvSpPr>
            <p:cNvPr id="25610" name="Text Box 12"/>
            <p:cNvSpPr txBox="1">
              <a:spLocks noChangeArrowheads="1"/>
            </p:cNvSpPr>
            <p:nvPr/>
          </p:nvSpPr>
          <p:spPr bwMode="auto">
            <a:xfrm>
              <a:off x="4502" y="2256"/>
              <a:ext cx="849" cy="8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Book</a:t>
              </a:r>
            </a:p>
            <a:p>
              <a:pPr>
                <a:spcBef>
                  <a:spcPct val="300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author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</a:p>
            <a:p>
              <a:pPr>
                <a:spcBef>
                  <a:spcPct val="300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print()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Book(c, p, a, t)</a:t>
              </a:r>
            </a:p>
          </p:txBody>
        </p:sp>
        <p:sp>
          <p:nvSpPr>
            <p:cNvPr id="25611" name="Rectangle 13"/>
            <p:cNvSpPr>
              <a:spLocks noChangeArrowheads="1"/>
            </p:cNvSpPr>
            <p:nvPr/>
          </p:nvSpPr>
          <p:spPr bwMode="auto">
            <a:xfrm>
              <a:off x="4464" y="2256"/>
              <a:ext cx="864" cy="835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5612" name="Rectangle 14"/>
            <p:cNvSpPr>
              <a:spLocks noChangeArrowheads="1"/>
            </p:cNvSpPr>
            <p:nvPr/>
          </p:nvSpPr>
          <p:spPr bwMode="auto">
            <a:xfrm>
              <a:off x="4464" y="864"/>
              <a:ext cx="864" cy="96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5613" name="Line 15"/>
            <p:cNvSpPr>
              <a:spLocks noChangeShapeType="1"/>
            </p:cNvSpPr>
            <p:nvPr/>
          </p:nvSpPr>
          <p:spPr bwMode="auto">
            <a:xfrm>
              <a:off x="4464" y="1052"/>
              <a:ext cx="86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5614" name="Line 16"/>
            <p:cNvSpPr>
              <a:spLocks noChangeShapeType="1"/>
            </p:cNvSpPr>
            <p:nvPr/>
          </p:nvSpPr>
          <p:spPr bwMode="auto">
            <a:xfrm>
              <a:off x="4464" y="1365"/>
              <a:ext cx="86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5615" name="Line 17"/>
            <p:cNvSpPr>
              <a:spLocks noChangeShapeType="1"/>
            </p:cNvSpPr>
            <p:nvPr/>
          </p:nvSpPr>
          <p:spPr bwMode="auto">
            <a:xfrm>
              <a:off x="4464" y="2444"/>
              <a:ext cx="86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5616" name="Line 18"/>
            <p:cNvSpPr>
              <a:spLocks noChangeShapeType="1"/>
            </p:cNvSpPr>
            <p:nvPr/>
          </p:nvSpPr>
          <p:spPr bwMode="auto">
            <a:xfrm>
              <a:off x="4464" y="2758"/>
              <a:ext cx="86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5617" name="AutoShape 19"/>
            <p:cNvSpPr>
              <a:spLocks noChangeArrowheads="1"/>
            </p:cNvSpPr>
            <p:nvPr/>
          </p:nvSpPr>
          <p:spPr bwMode="auto">
            <a:xfrm>
              <a:off x="4800" y="1840"/>
              <a:ext cx="192" cy="144"/>
            </a:xfrm>
            <a:prstGeom prst="triangle">
              <a:avLst>
                <a:gd name="adj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5618" name="Line 20"/>
            <p:cNvSpPr>
              <a:spLocks noChangeShapeType="1"/>
            </p:cNvSpPr>
            <p:nvPr/>
          </p:nvSpPr>
          <p:spPr bwMode="auto">
            <a:xfrm>
              <a:off x="4896" y="1984"/>
              <a:ext cx="0" cy="27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14375" y="5878513"/>
            <a:ext cx="8043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Java unterstützt nur </a:t>
            </a:r>
            <a:r>
              <a:rPr lang="de-AT" altLang="de-DE" sz="1600" i="1"/>
              <a:t>einfache Vererbung</a:t>
            </a:r>
            <a:r>
              <a:rPr lang="de-AT" altLang="de-DE" sz="1600"/>
              <a:t>, C++ auch mehrfache Vererbung (mehrere Oberklassen)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BBA5E2-3EEA-4EA9-BAED-6DD7534BB47D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de-DE" altLang="en-US" sz="1400" smtClean="0"/>
          </a:p>
        </p:txBody>
      </p:sp>
      <p:sp>
        <p:nvSpPr>
          <p:cNvPr id="26627" name="Rectangle 6"/>
          <p:cNvSpPr>
            <a:spLocks noChangeArrowheads="1"/>
          </p:cNvSpPr>
          <p:nvPr/>
        </p:nvSpPr>
        <p:spPr bwMode="auto">
          <a:xfrm>
            <a:off x="831850" y="3941762"/>
            <a:ext cx="3443288" cy="2616101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815975" y="3941763"/>
            <a:ext cx="2414187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extends Article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lnSpc>
                <a:spcPct val="90000"/>
              </a:lnSpc>
              <a:spcBef>
                <a:spcPts val="6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6629" name="Rectangle 9"/>
          <p:cNvSpPr>
            <a:spLocks noChangeArrowheads="1"/>
          </p:cNvSpPr>
          <p:nvPr/>
        </p:nvSpPr>
        <p:spPr bwMode="auto">
          <a:xfrm>
            <a:off x="831850" y="1652588"/>
            <a:ext cx="3443288" cy="2157412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266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Überschreiben von Methoden</a:t>
            </a:r>
          </a:p>
        </p:txBody>
      </p:sp>
      <p:sp>
        <p:nvSpPr>
          <p:cNvPr id="26631" name="Text Box 4"/>
          <p:cNvSpPr txBox="1">
            <a:spLocks noChangeArrowheads="1"/>
          </p:cNvSpPr>
          <p:nvPr/>
        </p:nvSpPr>
        <p:spPr bwMode="auto">
          <a:xfrm>
            <a:off x="815975" y="1657350"/>
            <a:ext cx="1309688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Article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521200" y="1697038"/>
            <a:ext cx="4406900" cy="2952750"/>
            <a:chOff x="4520438" y="1697126"/>
            <a:chExt cx="4406901" cy="2953367"/>
          </a:xfrm>
        </p:grpSpPr>
        <p:sp>
          <p:nvSpPr>
            <p:cNvPr id="26644" name="Text Box 14"/>
            <p:cNvSpPr txBox="1">
              <a:spLocks noChangeArrowheads="1"/>
            </p:cNvSpPr>
            <p:nvPr/>
          </p:nvSpPr>
          <p:spPr bwMode="auto">
            <a:xfrm>
              <a:off x="4520438" y="1697126"/>
              <a:ext cx="12382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Benutzung</a:t>
              </a:r>
            </a:p>
          </p:txBody>
        </p:sp>
        <p:sp>
          <p:nvSpPr>
            <p:cNvPr id="26645" name="Text Box 15"/>
            <p:cNvSpPr txBox="1">
              <a:spLocks noChangeArrowheads="1"/>
            </p:cNvSpPr>
            <p:nvPr/>
          </p:nvSpPr>
          <p:spPr bwMode="auto">
            <a:xfrm>
              <a:off x="4520438" y="2142453"/>
              <a:ext cx="4406901" cy="13665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288925" algn="l"/>
                  <a:tab pos="5778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288925" algn="l"/>
                  <a:tab pos="5778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288925" algn="l"/>
                  <a:tab pos="5778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288925" algn="l"/>
                  <a:tab pos="5778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288925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88925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88925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88925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88925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Book book = new Book(code, price, author, title);</a:t>
              </a:r>
            </a:p>
            <a:p>
              <a:pPr>
                <a:spcBef>
                  <a:spcPct val="30000"/>
                </a:spcBef>
                <a:buFontTx/>
                <a:buNone/>
              </a:pPr>
              <a:r>
                <a:rPr lang="de-AT" altLang="en-US" sz="1600"/>
                <a:t>	</a:t>
              </a:r>
              <a:r>
                <a:rPr lang="de-AT" altLang="en-US" sz="1600">
                  <a:sym typeface="Symbol" panose="05050102010706020507" pitchFamily="18" charset="2"/>
                </a:rPr>
                <a:t></a:t>
              </a:r>
              <a:r>
                <a:rPr lang="de-AT" altLang="en-US" sz="1600"/>
                <a:t> erzeugt </a:t>
              </a:r>
              <a:r>
                <a:rPr lang="de-AT" altLang="en-US" sz="1600" i="1"/>
                <a:t>Book</a:t>
              </a:r>
              <a:r>
                <a:rPr lang="de-AT" altLang="en-US" sz="1600"/>
                <a:t>-Objekt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	</a:t>
              </a:r>
              <a:r>
                <a:rPr lang="de-AT" altLang="en-US" sz="1600">
                  <a:sym typeface="Symbol" panose="05050102010706020507" pitchFamily="18" charset="2"/>
                </a:rPr>
                <a:t></a:t>
              </a:r>
              <a:r>
                <a:rPr lang="de-AT" altLang="en-US" sz="1600"/>
                <a:t> </a:t>
              </a:r>
              <a:r>
                <a:rPr lang="de-AT" altLang="en-US" sz="1600" i="1"/>
                <a:t>Book</a:t>
              </a:r>
              <a:r>
                <a:rPr lang="de-AT" altLang="en-US" sz="1600"/>
                <a:t>-Konstruktor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		</a:t>
              </a:r>
              <a:r>
                <a:rPr lang="de-AT" altLang="en-US" sz="1600">
                  <a:sym typeface="Symbol" panose="05050102010706020507" pitchFamily="18" charset="2"/>
                </a:rPr>
                <a:t></a:t>
              </a:r>
              <a:r>
                <a:rPr lang="de-AT" altLang="en-US" sz="1600"/>
                <a:t> </a:t>
              </a:r>
              <a:r>
                <a:rPr lang="de-AT" altLang="en-US" sz="1600" i="1"/>
                <a:t>Article</a:t>
              </a:r>
              <a:r>
                <a:rPr lang="de-AT" altLang="en-US" sz="1600"/>
                <a:t>-Konstruktor  (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code = c; price = p;</a:t>
              </a:r>
              <a:r>
                <a:rPr lang="de-AT" altLang="en-US" sz="1600"/>
                <a:t>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		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author = a; title = t;</a:t>
              </a:r>
            </a:p>
          </p:txBody>
        </p:sp>
        <p:sp>
          <p:nvSpPr>
            <p:cNvPr id="26646" name="Text Box 16"/>
            <p:cNvSpPr txBox="1">
              <a:spLocks noChangeArrowheads="1"/>
            </p:cNvSpPr>
            <p:nvPr/>
          </p:nvSpPr>
          <p:spPr bwMode="auto">
            <a:xfrm>
              <a:off x="5676822" y="3680740"/>
              <a:ext cx="690563" cy="954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code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price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author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</a:p>
          </p:txBody>
        </p:sp>
        <p:sp>
          <p:nvSpPr>
            <p:cNvPr id="26647" name="Rectangle 17"/>
            <p:cNvSpPr>
              <a:spLocks noChangeArrowheads="1"/>
            </p:cNvSpPr>
            <p:nvPr/>
          </p:nvSpPr>
          <p:spPr bwMode="auto">
            <a:xfrm>
              <a:off x="5683172" y="3756940"/>
              <a:ext cx="684213" cy="893553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6648" name="Text Box 18"/>
            <p:cNvSpPr txBox="1">
              <a:spLocks noChangeArrowheads="1"/>
            </p:cNvSpPr>
            <p:nvPr/>
          </p:nvSpPr>
          <p:spPr bwMode="auto">
            <a:xfrm>
              <a:off x="4813222" y="3603051"/>
              <a:ext cx="57308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book</a:t>
              </a:r>
            </a:p>
          </p:txBody>
        </p:sp>
        <p:sp>
          <p:nvSpPr>
            <p:cNvPr id="26649" name="Line 19"/>
            <p:cNvSpPr>
              <a:spLocks noChangeShapeType="1"/>
            </p:cNvSpPr>
            <p:nvPr/>
          </p:nvSpPr>
          <p:spPr bwMode="auto">
            <a:xfrm>
              <a:off x="5324397" y="3762958"/>
              <a:ext cx="358775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233492" name="Text Box 20"/>
          <p:cNvSpPr txBox="1">
            <a:spLocks noChangeArrowheads="1"/>
          </p:cNvSpPr>
          <p:nvPr/>
        </p:nvSpPr>
        <p:spPr bwMode="auto">
          <a:xfrm>
            <a:off x="4521200" y="4875213"/>
            <a:ext cx="3794125" cy="153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88925" algn="l"/>
                <a:tab pos="577850" algn="l"/>
                <a:tab pos="2568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88925" algn="l"/>
                <a:tab pos="577850" algn="l"/>
                <a:tab pos="2568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88925" algn="l"/>
                <a:tab pos="577850" algn="l"/>
                <a:tab pos="2568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88925" algn="l"/>
                <a:tab pos="577850" algn="l"/>
                <a:tab pos="2568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88925" algn="l"/>
                <a:tab pos="577850" algn="l"/>
                <a:tab pos="2568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577850" algn="l"/>
                <a:tab pos="2568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577850" algn="l"/>
                <a:tab pos="2568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577850" algn="l"/>
                <a:tab pos="2568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577850" algn="l"/>
                <a:tab pos="2568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book.print();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</a:t>
            </a:r>
            <a:r>
              <a:rPr lang="de-AT" altLang="en-US" sz="1600">
                <a:sym typeface="Symbol" panose="05050102010706020507" pitchFamily="18" charset="2"/>
              </a:rPr>
              <a:t></a:t>
            </a:r>
            <a:r>
              <a:rPr lang="de-AT" altLang="en-US" sz="1600"/>
              <a:t> </a:t>
            </a:r>
            <a:r>
              <a:rPr lang="de-AT" altLang="en-US" sz="1600" i="1"/>
              <a:t>print</a:t>
            </a:r>
            <a:r>
              <a:rPr lang="de-AT" altLang="en-US" sz="1600"/>
              <a:t> aus </a:t>
            </a:r>
            <a:r>
              <a:rPr lang="de-AT" altLang="en-US" sz="1600" i="1"/>
              <a:t>Book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		</a:t>
            </a:r>
            <a:r>
              <a:rPr lang="de-AT" altLang="en-US" sz="1600">
                <a:sym typeface="Symbol" panose="05050102010706020507" pitchFamily="18" charset="2"/>
              </a:rPr>
              <a:t></a:t>
            </a:r>
            <a:r>
              <a:rPr lang="de-AT" altLang="en-US" sz="1600"/>
              <a:t> </a:t>
            </a:r>
            <a:r>
              <a:rPr lang="de-AT" altLang="en-US" sz="1600" i="1"/>
              <a:t>print</a:t>
            </a:r>
            <a:r>
              <a:rPr lang="de-AT" altLang="en-US" sz="1600"/>
              <a:t> aus </a:t>
            </a:r>
            <a:r>
              <a:rPr lang="de-AT" altLang="en-US" sz="1600" i="1"/>
              <a:t>Article	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code price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	</a:t>
            </a:r>
            <a:r>
              <a:rPr lang="de-AT" altLang="en-US" sz="1600">
                <a:sym typeface="Symbol" panose="05050102010706020507" pitchFamily="18" charset="2"/>
              </a:rPr>
              <a:t></a:t>
            </a:r>
            <a:r>
              <a:rPr lang="de-AT" altLang="en-US" sz="1600"/>
              <a:t> Out.print(...);	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author: title</a:t>
            </a:r>
            <a:endParaRPr lang="de-AT" altLang="en-US" sz="14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Ausgabe: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code price author: title</a:t>
            </a:r>
          </a:p>
        </p:txBody>
      </p:sp>
      <p:sp>
        <p:nvSpPr>
          <p:cNvPr id="26634" name="TextBox 1"/>
          <p:cNvSpPr txBox="1">
            <a:spLocks noChangeArrowheads="1"/>
          </p:cNvSpPr>
          <p:nvPr/>
        </p:nvSpPr>
        <p:spPr bwMode="auto">
          <a:xfrm>
            <a:off x="1069975" y="2125663"/>
            <a:ext cx="3041650" cy="673100"/>
          </a:xfrm>
          <a:prstGeom prst="rect">
            <a:avLst/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09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09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09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de-AT" altLang="en-US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Out.print(code + " " + price);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6635" name="TextBox 3"/>
          <p:cNvSpPr txBox="1">
            <a:spLocks noChangeArrowheads="1"/>
          </p:cNvSpPr>
          <p:nvPr/>
        </p:nvSpPr>
        <p:spPr bwMode="auto">
          <a:xfrm>
            <a:off x="1089025" y="4459689"/>
            <a:ext cx="3022600" cy="868363"/>
          </a:xfrm>
          <a:prstGeom prst="rect">
            <a:avLst/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09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09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09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de-AT" altLang="en-US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super.print();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Out.print(" " + author + ": " + title);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6636" name="TextBox 2"/>
          <p:cNvSpPr txBox="1">
            <a:spLocks noChangeArrowheads="1"/>
          </p:cNvSpPr>
          <p:nvPr/>
        </p:nvSpPr>
        <p:spPr bwMode="auto">
          <a:xfrm>
            <a:off x="703263" y="1103313"/>
            <a:ext cx="62071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Neudeklaration einer Methode mit </a:t>
            </a:r>
            <a:r>
              <a:rPr lang="de-AT" altLang="de-DE" sz="1600" i="1"/>
              <a:t>gleicher Signatur </a:t>
            </a:r>
            <a:r>
              <a:rPr lang="de-AT" altLang="de-DE" sz="1600"/>
              <a:t>in der Unterklasse</a:t>
            </a:r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2384425" y="4410878"/>
            <a:ext cx="1339850" cy="398463"/>
            <a:chOff x="2384385" y="4296293"/>
            <a:chExt cx="1339317" cy="397857"/>
          </a:xfrm>
        </p:grpSpPr>
        <p:sp>
          <p:nvSpPr>
            <p:cNvPr id="7" name="TextBox 6"/>
            <p:cNvSpPr txBox="1"/>
            <p:nvPr/>
          </p:nvSpPr>
          <p:spPr>
            <a:xfrm>
              <a:off x="2652566" y="4296293"/>
              <a:ext cx="1071136" cy="3392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AT" dirty="0"/>
                <a:t>Super-Call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2384385" y="4508694"/>
              <a:ext cx="268181" cy="185456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1069975" y="2851150"/>
            <a:ext cx="3041650" cy="3393830"/>
            <a:chOff x="1069573" y="2851705"/>
            <a:chExt cx="3042635" cy="3393098"/>
          </a:xfrm>
        </p:grpSpPr>
        <p:sp>
          <p:nvSpPr>
            <p:cNvPr id="26639" name="TextBox 2"/>
            <p:cNvSpPr txBox="1">
              <a:spLocks noChangeArrowheads="1"/>
            </p:cNvSpPr>
            <p:nvPr/>
          </p:nvSpPr>
          <p:spPr bwMode="auto">
            <a:xfrm>
              <a:off x="1069573" y="2851705"/>
              <a:ext cx="3042635" cy="674031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09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09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09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40000"/>
                </a:spcBef>
                <a:buFontTx/>
                <a:buNone/>
              </a:pPr>
              <a:r>
                <a:rPr lang="de-AT" altLang="en-US" sz="14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Article</a:t>
              </a:r>
              <a:r>
                <a:rPr lang="de-AT" altLang="en-US"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(int c, int p) {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code = c; price = p;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26640" name="TextBox 4"/>
            <p:cNvSpPr txBox="1">
              <a:spLocks noChangeArrowheads="1"/>
            </p:cNvSpPr>
            <p:nvPr/>
          </p:nvSpPr>
          <p:spPr bwMode="auto">
            <a:xfrm>
              <a:off x="1088623" y="5376873"/>
              <a:ext cx="3023585" cy="86793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09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09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09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09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09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40000"/>
                </a:spcBef>
                <a:buFontTx/>
                <a:buNone/>
              </a:pPr>
              <a:r>
                <a:rPr lang="de-AT" altLang="en-US" sz="14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Book</a:t>
              </a:r>
              <a:r>
                <a:rPr lang="de-AT" altLang="en-US"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(int c, int p, String a, String t) {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super(c, p);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author = a; title = t;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 flipH="1">
              <a:off x="2276464" y="4623776"/>
              <a:ext cx="374771" cy="1109424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TextBox 1"/>
          <p:cNvSpPr txBox="1"/>
          <p:nvPr/>
        </p:nvSpPr>
        <p:spPr>
          <a:xfrm>
            <a:off x="1064535" y="4219840"/>
            <a:ext cx="1053494" cy="215444"/>
          </a:xfrm>
          <a:prstGeom prst="rect">
            <a:avLst/>
          </a:prstGeom>
          <a:solidFill>
            <a:srgbClr val="CCCCFF"/>
          </a:solidFill>
        </p:spPr>
        <p:txBody>
          <a:bodyPr wrap="none" tIns="0" bIns="0" rtlCol="0">
            <a:spAutoFit/>
          </a:bodyPr>
          <a:lstStyle/>
          <a:p>
            <a:r>
              <a:rPr lang="de-AT" sz="14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@Override</a:t>
            </a:r>
            <a:endParaRPr lang="de-AT" sz="14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92" grpId="0" autoUpdateAnimBg="0"/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8B243F3-A54F-413A-BC11-8745BE231152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de-DE" altLang="en-US" sz="1400" smtClean="0"/>
          </a:p>
        </p:txBody>
      </p:sp>
      <p:sp>
        <p:nvSpPr>
          <p:cNvPr id="27651" name="Rectangle 6"/>
          <p:cNvSpPr>
            <a:spLocks noChangeArrowheads="1"/>
          </p:cNvSpPr>
          <p:nvPr/>
        </p:nvSpPr>
        <p:spPr bwMode="auto">
          <a:xfrm>
            <a:off x="831850" y="3338513"/>
            <a:ext cx="3443288" cy="2630165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27652" name="Text Box 5"/>
          <p:cNvSpPr txBox="1">
            <a:spLocks noChangeArrowheads="1"/>
          </p:cNvSpPr>
          <p:nvPr/>
        </p:nvSpPr>
        <p:spPr bwMode="auto">
          <a:xfrm>
            <a:off x="815975" y="3338513"/>
            <a:ext cx="2413000" cy="244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extends Article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831850" y="1417638"/>
            <a:ext cx="3443288" cy="1692275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276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Überschreiben </a:t>
            </a:r>
            <a:r>
              <a:rPr lang="de-AT" altLang="en-US" smtClean="0">
                <a:sym typeface="Symbol" panose="05050102010706020507" pitchFamily="18" charset="2"/>
              </a:rPr>
              <a:t></a:t>
            </a:r>
            <a:r>
              <a:rPr lang="de-AT" altLang="en-US" smtClean="0"/>
              <a:t> Überladen</a:t>
            </a:r>
          </a:p>
        </p:txBody>
      </p:sp>
      <p:sp>
        <p:nvSpPr>
          <p:cNvPr id="27655" name="Text Box 4"/>
          <p:cNvSpPr txBox="1">
            <a:spLocks noChangeArrowheads="1"/>
          </p:cNvSpPr>
          <p:nvPr/>
        </p:nvSpPr>
        <p:spPr bwMode="auto">
          <a:xfrm>
            <a:off x="815975" y="1422400"/>
            <a:ext cx="1309688" cy="168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Article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7656" name="TextBox 1"/>
          <p:cNvSpPr txBox="1">
            <a:spLocks noChangeArrowheads="1"/>
          </p:cNvSpPr>
          <p:nvPr/>
        </p:nvSpPr>
        <p:spPr bwMode="auto">
          <a:xfrm>
            <a:off x="1069975" y="1889125"/>
            <a:ext cx="3041650" cy="674688"/>
          </a:xfrm>
          <a:prstGeom prst="rect">
            <a:avLst/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09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09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09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de-AT" altLang="en-US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Out.print(code + " " + price);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7657" name="TextBox 3"/>
          <p:cNvSpPr txBox="1">
            <a:spLocks noChangeArrowheads="1"/>
          </p:cNvSpPr>
          <p:nvPr/>
        </p:nvSpPr>
        <p:spPr bwMode="auto">
          <a:xfrm>
            <a:off x="1089025" y="3789363"/>
            <a:ext cx="3023585" cy="1061829"/>
          </a:xfrm>
          <a:prstGeom prst="rect">
            <a:avLst/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09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09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09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@Override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de-AT" altLang="en-US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super.print();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Out.print(" " + author + ": " + title);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7658" name="TextBox 4"/>
          <p:cNvSpPr txBox="1">
            <a:spLocks noChangeArrowheads="1"/>
          </p:cNvSpPr>
          <p:nvPr/>
        </p:nvSpPr>
        <p:spPr bwMode="auto">
          <a:xfrm>
            <a:off x="1089025" y="4975857"/>
            <a:ext cx="3022600" cy="674688"/>
          </a:xfrm>
          <a:prstGeom prst="rect">
            <a:avLst/>
          </a:prstGeom>
          <a:solidFill>
            <a:srgbClr val="99FFCC"/>
          </a:solidFill>
          <a:ln w="9525">
            <a:solidFill>
              <a:srgbClr val="99FFCC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09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09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09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4000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print</a:t>
            </a: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(String s)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Out.println(s);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7659" name="TextBox 1"/>
          <p:cNvSpPr txBox="1">
            <a:spLocks noChangeArrowheads="1"/>
          </p:cNvSpPr>
          <p:nvPr/>
        </p:nvSpPr>
        <p:spPr bwMode="auto">
          <a:xfrm>
            <a:off x="4467225" y="3970700"/>
            <a:ext cx="33686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 b="1"/>
              <a:t>Überschreiben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Neudeklaration mit derselben Signatur</a:t>
            </a:r>
          </a:p>
        </p:txBody>
      </p:sp>
      <p:sp>
        <p:nvSpPr>
          <p:cNvPr id="27660" name="TextBox 26"/>
          <p:cNvSpPr txBox="1">
            <a:spLocks noChangeArrowheads="1"/>
          </p:cNvSpPr>
          <p:nvPr/>
        </p:nvSpPr>
        <p:spPr bwMode="auto">
          <a:xfrm>
            <a:off x="4467225" y="4934312"/>
            <a:ext cx="39989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 b="1"/>
              <a:t>Überladen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Neudeklaration mit unterschiedlicher Signatur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256371-D24C-4A14-A50B-8FF337C6799C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de-DE" altLang="en-US" sz="1400" smtClean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Klassenhierarchien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3362325" y="1254125"/>
            <a:ext cx="955675" cy="121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300" b="1">
                <a:latin typeface="Arial" panose="020B0604020202020204" pitchFamily="34" charset="0"/>
                <a:cs typeface="Arial" panose="020B0604020202020204" pitchFamily="34" charset="0"/>
              </a:rPr>
              <a:t>Article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300">
                <a:latin typeface="Arial" panose="020B0604020202020204" pitchFamily="34" charset="0"/>
                <a:cs typeface="Arial" panose="020B0604020202020204" pitchFamily="34" charset="0"/>
              </a:rPr>
              <a:t>code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300">
                <a:latin typeface="Arial" panose="020B0604020202020204" pitchFamily="34" charset="0"/>
                <a:cs typeface="Arial" panose="020B0604020202020204" pitchFamily="34" charset="0"/>
              </a:rPr>
              <a:t>price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300">
                <a:latin typeface="Arial" panose="020B0604020202020204" pitchFamily="34" charset="0"/>
                <a:cs typeface="Arial" panose="020B0604020202020204" pitchFamily="34" charset="0"/>
              </a:rPr>
              <a:t>available()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300">
                <a:latin typeface="Arial" panose="020B0604020202020204" pitchFamily="34" charset="0"/>
                <a:cs typeface="Arial" panose="020B0604020202020204" pitchFamily="34" charset="0"/>
              </a:rPr>
              <a:t>print()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1273175" y="2967038"/>
            <a:ext cx="660400" cy="101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300" b="1"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300">
                <a:latin typeface="Arial" panose="020B0604020202020204" pitchFamily="34" charset="0"/>
                <a:cs typeface="Arial" panose="020B0604020202020204" pitchFamily="34" charset="0"/>
              </a:rPr>
              <a:t>author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300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300">
                <a:latin typeface="Arial" panose="020B0604020202020204" pitchFamily="34" charset="0"/>
                <a:cs typeface="Arial" panose="020B0604020202020204" pitchFamily="34" charset="0"/>
              </a:rPr>
              <a:t>print()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1263650" y="2994025"/>
            <a:ext cx="965200" cy="98583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3352800" y="1268413"/>
            <a:ext cx="965200" cy="1182687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3352800" y="1519238"/>
            <a:ext cx="965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8681" name="Line 9"/>
          <p:cNvSpPr>
            <a:spLocks noChangeShapeType="1"/>
          </p:cNvSpPr>
          <p:nvPr/>
        </p:nvSpPr>
        <p:spPr bwMode="auto">
          <a:xfrm>
            <a:off x="3352800" y="1993900"/>
            <a:ext cx="965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8682" name="Line 10"/>
          <p:cNvSpPr>
            <a:spLocks noChangeShapeType="1"/>
          </p:cNvSpPr>
          <p:nvPr/>
        </p:nvSpPr>
        <p:spPr bwMode="auto">
          <a:xfrm>
            <a:off x="1263650" y="3244850"/>
            <a:ext cx="965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8683" name="Line 11"/>
          <p:cNvSpPr>
            <a:spLocks noChangeShapeType="1"/>
          </p:cNvSpPr>
          <p:nvPr/>
        </p:nvSpPr>
        <p:spPr bwMode="auto">
          <a:xfrm>
            <a:off x="1263650" y="3700463"/>
            <a:ext cx="965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8684" name="AutoShape 12"/>
          <p:cNvSpPr>
            <a:spLocks noChangeArrowheads="1"/>
          </p:cNvSpPr>
          <p:nvPr/>
        </p:nvSpPr>
        <p:spPr bwMode="auto">
          <a:xfrm>
            <a:off x="3686175" y="2460625"/>
            <a:ext cx="304800" cy="228600"/>
          </a:xfrm>
          <a:prstGeom prst="triangle">
            <a:avLst>
              <a:gd name="adj" fmla="val 50000"/>
            </a:avLst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28685" name="Line 13"/>
          <p:cNvSpPr>
            <a:spLocks noChangeShapeType="1"/>
          </p:cNvSpPr>
          <p:nvPr/>
        </p:nvSpPr>
        <p:spPr bwMode="auto">
          <a:xfrm>
            <a:off x="1752600" y="2841625"/>
            <a:ext cx="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8686" name="Text Box 14"/>
          <p:cNvSpPr txBox="1">
            <a:spLocks noChangeArrowheads="1"/>
          </p:cNvSpPr>
          <p:nvPr/>
        </p:nvSpPr>
        <p:spPr bwMode="auto">
          <a:xfrm>
            <a:off x="3362325" y="2967038"/>
            <a:ext cx="660400" cy="81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300" b="1">
                <a:latin typeface="Arial" panose="020B0604020202020204" pitchFamily="34" charset="0"/>
                <a:cs typeface="Arial" panose="020B0604020202020204" pitchFamily="34" charset="0"/>
              </a:rPr>
              <a:t>Audio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300" smtClean="0">
                <a:latin typeface="Arial" panose="020B0604020202020204" pitchFamily="34" charset="0"/>
                <a:cs typeface="Arial" panose="020B0604020202020204" pitchFamily="34" charset="0"/>
              </a:rPr>
              <a:t>artist</a:t>
            </a:r>
            <a:endParaRPr lang="de-AT" altLang="en-US" sz="13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300">
                <a:latin typeface="Arial" panose="020B0604020202020204" pitchFamily="34" charset="0"/>
                <a:cs typeface="Arial" panose="020B0604020202020204" pitchFamily="34" charset="0"/>
              </a:rPr>
              <a:t>print()</a:t>
            </a:r>
          </a:p>
        </p:txBody>
      </p:sp>
      <p:sp>
        <p:nvSpPr>
          <p:cNvPr id="28687" name="Rectangle 15"/>
          <p:cNvSpPr>
            <a:spLocks noChangeArrowheads="1"/>
          </p:cNvSpPr>
          <p:nvPr/>
        </p:nvSpPr>
        <p:spPr bwMode="auto">
          <a:xfrm>
            <a:off x="3352800" y="2994025"/>
            <a:ext cx="965200" cy="78581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>
            <a:off x="3352800" y="3244850"/>
            <a:ext cx="965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8689" name="Line 17"/>
          <p:cNvSpPr>
            <a:spLocks noChangeShapeType="1"/>
          </p:cNvSpPr>
          <p:nvPr/>
        </p:nvSpPr>
        <p:spPr bwMode="auto">
          <a:xfrm>
            <a:off x="3352800" y="3506788"/>
            <a:ext cx="965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8690" name="Line 18"/>
          <p:cNvSpPr>
            <a:spLocks noChangeShapeType="1"/>
          </p:cNvSpPr>
          <p:nvPr/>
        </p:nvSpPr>
        <p:spPr bwMode="auto">
          <a:xfrm>
            <a:off x="3838575" y="2689225"/>
            <a:ext cx="0" cy="304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8691" name="Text Box 19"/>
          <p:cNvSpPr txBox="1">
            <a:spLocks noChangeArrowheads="1"/>
          </p:cNvSpPr>
          <p:nvPr/>
        </p:nvSpPr>
        <p:spPr bwMode="auto">
          <a:xfrm>
            <a:off x="5626100" y="2967038"/>
            <a:ext cx="795338" cy="81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300" b="1">
                <a:latin typeface="Arial" panose="020B0604020202020204" pitchFamily="34" charset="0"/>
                <a:cs typeface="Arial" panose="020B0604020202020204" pitchFamily="34" charset="0"/>
              </a:rPr>
              <a:t>Camera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300">
                <a:latin typeface="Arial" panose="020B0604020202020204" pitchFamily="34" charset="0"/>
                <a:cs typeface="Arial" panose="020B0604020202020204" pitchFamily="34" charset="0"/>
              </a:rPr>
              <a:t>brand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300">
                <a:latin typeface="Arial" panose="020B0604020202020204" pitchFamily="34" charset="0"/>
                <a:cs typeface="Arial" panose="020B0604020202020204" pitchFamily="34" charset="0"/>
              </a:rPr>
              <a:t>print()</a:t>
            </a:r>
          </a:p>
        </p:txBody>
      </p:sp>
      <p:sp>
        <p:nvSpPr>
          <p:cNvPr id="28692" name="Rectangle 20"/>
          <p:cNvSpPr>
            <a:spLocks noChangeArrowheads="1"/>
          </p:cNvSpPr>
          <p:nvPr/>
        </p:nvSpPr>
        <p:spPr bwMode="auto">
          <a:xfrm>
            <a:off x="5616575" y="2994025"/>
            <a:ext cx="963613" cy="8001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28693" name="Line 21"/>
          <p:cNvSpPr>
            <a:spLocks noChangeShapeType="1"/>
          </p:cNvSpPr>
          <p:nvPr/>
        </p:nvSpPr>
        <p:spPr bwMode="auto">
          <a:xfrm>
            <a:off x="5616575" y="3244850"/>
            <a:ext cx="96361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8694" name="Line 22"/>
          <p:cNvSpPr>
            <a:spLocks noChangeShapeType="1"/>
          </p:cNvSpPr>
          <p:nvPr/>
        </p:nvSpPr>
        <p:spPr bwMode="auto">
          <a:xfrm>
            <a:off x="5616575" y="3511550"/>
            <a:ext cx="96361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8695" name="Line 23"/>
          <p:cNvSpPr>
            <a:spLocks noChangeShapeType="1"/>
          </p:cNvSpPr>
          <p:nvPr/>
        </p:nvSpPr>
        <p:spPr bwMode="auto">
          <a:xfrm>
            <a:off x="6097588" y="2841625"/>
            <a:ext cx="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8696" name="Line 24"/>
          <p:cNvSpPr>
            <a:spLocks noChangeShapeType="1"/>
          </p:cNvSpPr>
          <p:nvPr/>
        </p:nvSpPr>
        <p:spPr bwMode="auto">
          <a:xfrm>
            <a:off x="1752600" y="2841625"/>
            <a:ext cx="4344988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8697" name="Text Box 25"/>
          <p:cNvSpPr txBox="1">
            <a:spLocks noChangeArrowheads="1"/>
          </p:cNvSpPr>
          <p:nvPr/>
        </p:nvSpPr>
        <p:spPr bwMode="auto">
          <a:xfrm>
            <a:off x="2555875" y="4291013"/>
            <a:ext cx="630238" cy="81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300" b="1">
                <a:latin typeface="Arial" panose="020B0604020202020204" pitchFamily="34" charset="0"/>
                <a:cs typeface="Arial" panose="020B0604020202020204" pitchFamily="34" charset="0"/>
              </a:rPr>
              <a:t>CD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300">
                <a:latin typeface="Arial" panose="020B0604020202020204" pitchFamily="34" charset="0"/>
                <a:cs typeface="Arial" panose="020B0604020202020204" pitchFamily="34" charset="0"/>
              </a:rPr>
              <a:t>tracks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300">
                <a:latin typeface="Arial" panose="020B0604020202020204" pitchFamily="34" charset="0"/>
                <a:cs typeface="Arial" panose="020B0604020202020204" pitchFamily="34" charset="0"/>
              </a:rPr>
              <a:t>print()</a:t>
            </a:r>
          </a:p>
        </p:txBody>
      </p:sp>
      <p:sp>
        <p:nvSpPr>
          <p:cNvPr id="28698" name="Rectangle 26"/>
          <p:cNvSpPr>
            <a:spLocks noChangeArrowheads="1"/>
          </p:cNvSpPr>
          <p:nvPr/>
        </p:nvSpPr>
        <p:spPr bwMode="auto">
          <a:xfrm>
            <a:off x="2544763" y="4318000"/>
            <a:ext cx="966787" cy="78581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28699" name="Line 27"/>
          <p:cNvSpPr>
            <a:spLocks noChangeShapeType="1"/>
          </p:cNvSpPr>
          <p:nvPr/>
        </p:nvSpPr>
        <p:spPr bwMode="auto">
          <a:xfrm>
            <a:off x="2544763" y="4568825"/>
            <a:ext cx="966787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8700" name="Line 28"/>
          <p:cNvSpPr>
            <a:spLocks noChangeShapeType="1"/>
          </p:cNvSpPr>
          <p:nvPr/>
        </p:nvSpPr>
        <p:spPr bwMode="auto">
          <a:xfrm>
            <a:off x="2544763" y="4830763"/>
            <a:ext cx="966787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8701" name="Text Box 29"/>
          <p:cNvSpPr txBox="1">
            <a:spLocks noChangeArrowheads="1"/>
          </p:cNvSpPr>
          <p:nvPr/>
        </p:nvSpPr>
        <p:spPr bwMode="auto">
          <a:xfrm>
            <a:off x="4170363" y="4291013"/>
            <a:ext cx="622300" cy="81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300" b="1">
                <a:latin typeface="Arial" panose="020B0604020202020204" pitchFamily="34" charset="0"/>
                <a:cs typeface="Arial" panose="020B0604020202020204" pitchFamily="34" charset="0"/>
              </a:rPr>
              <a:t>MP3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300">
                <a:latin typeface="Arial" panose="020B0604020202020204" pitchFamily="34" charset="0"/>
                <a:cs typeface="Arial" panose="020B0604020202020204" pitchFamily="34" charset="0"/>
              </a:rPr>
              <a:t>lengh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300">
                <a:latin typeface="Arial" panose="020B0604020202020204" pitchFamily="34" charset="0"/>
                <a:cs typeface="Arial" panose="020B0604020202020204" pitchFamily="34" charset="0"/>
              </a:rPr>
              <a:t>print()</a:t>
            </a:r>
          </a:p>
        </p:txBody>
      </p:sp>
      <p:sp>
        <p:nvSpPr>
          <p:cNvPr id="28702" name="Rectangle 30"/>
          <p:cNvSpPr>
            <a:spLocks noChangeArrowheads="1"/>
          </p:cNvSpPr>
          <p:nvPr/>
        </p:nvSpPr>
        <p:spPr bwMode="auto">
          <a:xfrm>
            <a:off x="4160838" y="4318000"/>
            <a:ext cx="960437" cy="78581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28703" name="Line 31"/>
          <p:cNvSpPr>
            <a:spLocks noChangeShapeType="1"/>
          </p:cNvSpPr>
          <p:nvPr/>
        </p:nvSpPr>
        <p:spPr bwMode="auto">
          <a:xfrm>
            <a:off x="4160838" y="4568825"/>
            <a:ext cx="960437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8704" name="Line 32"/>
          <p:cNvSpPr>
            <a:spLocks noChangeShapeType="1"/>
          </p:cNvSpPr>
          <p:nvPr/>
        </p:nvSpPr>
        <p:spPr bwMode="auto">
          <a:xfrm>
            <a:off x="4160838" y="4830763"/>
            <a:ext cx="960437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8705" name="AutoShape 33"/>
          <p:cNvSpPr>
            <a:spLocks noChangeArrowheads="1"/>
          </p:cNvSpPr>
          <p:nvPr/>
        </p:nvSpPr>
        <p:spPr bwMode="auto">
          <a:xfrm>
            <a:off x="3686175" y="3784600"/>
            <a:ext cx="304800" cy="228600"/>
          </a:xfrm>
          <a:prstGeom prst="triangle">
            <a:avLst>
              <a:gd name="adj" fmla="val 50000"/>
            </a:avLst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28706" name="Line 34"/>
          <p:cNvSpPr>
            <a:spLocks noChangeShapeType="1"/>
          </p:cNvSpPr>
          <p:nvPr/>
        </p:nvSpPr>
        <p:spPr bwMode="auto">
          <a:xfrm>
            <a:off x="3838575" y="4013200"/>
            <a:ext cx="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8707" name="Line 35"/>
          <p:cNvSpPr>
            <a:spLocks noChangeShapeType="1"/>
          </p:cNvSpPr>
          <p:nvPr/>
        </p:nvSpPr>
        <p:spPr bwMode="auto">
          <a:xfrm flipV="1">
            <a:off x="3035300" y="4165600"/>
            <a:ext cx="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8708" name="Line 36"/>
          <p:cNvSpPr>
            <a:spLocks noChangeShapeType="1"/>
          </p:cNvSpPr>
          <p:nvPr/>
        </p:nvSpPr>
        <p:spPr bwMode="auto">
          <a:xfrm flipV="1">
            <a:off x="4641850" y="4165600"/>
            <a:ext cx="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8709" name="Line 37"/>
          <p:cNvSpPr>
            <a:spLocks noChangeShapeType="1"/>
          </p:cNvSpPr>
          <p:nvPr/>
        </p:nvSpPr>
        <p:spPr bwMode="auto">
          <a:xfrm>
            <a:off x="3035300" y="4165600"/>
            <a:ext cx="160496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8710" name="AutoShape 38"/>
          <p:cNvSpPr>
            <a:spLocks noChangeArrowheads="1"/>
          </p:cNvSpPr>
          <p:nvPr/>
        </p:nvSpPr>
        <p:spPr bwMode="auto">
          <a:xfrm>
            <a:off x="1600200" y="3986213"/>
            <a:ext cx="304800" cy="228600"/>
          </a:xfrm>
          <a:prstGeom prst="triangle">
            <a:avLst>
              <a:gd name="adj" fmla="val 50000"/>
            </a:avLst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28711" name="Line 39"/>
          <p:cNvSpPr>
            <a:spLocks noChangeShapeType="1"/>
          </p:cNvSpPr>
          <p:nvPr/>
        </p:nvSpPr>
        <p:spPr bwMode="auto">
          <a:xfrm>
            <a:off x="1752600" y="4214813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8712" name="AutoShape 40"/>
          <p:cNvSpPr>
            <a:spLocks noChangeArrowheads="1"/>
          </p:cNvSpPr>
          <p:nvPr/>
        </p:nvSpPr>
        <p:spPr bwMode="auto">
          <a:xfrm>
            <a:off x="5972175" y="3795713"/>
            <a:ext cx="304800" cy="228600"/>
          </a:xfrm>
          <a:prstGeom prst="triangle">
            <a:avLst>
              <a:gd name="adj" fmla="val 50000"/>
            </a:avLst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28713" name="Line 41"/>
          <p:cNvSpPr>
            <a:spLocks noChangeShapeType="1"/>
          </p:cNvSpPr>
          <p:nvPr/>
        </p:nvSpPr>
        <p:spPr bwMode="auto">
          <a:xfrm>
            <a:off x="6124575" y="4024313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8714" name="Text Box 42"/>
          <p:cNvSpPr txBox="1">
            <a:spLocks noChangeArrowheads="1"/>
          </p:cNvSpPr>
          <p:nvPr/>
        </p:nvSpPr>
        <p:spPr bwMode="auto">
          <a:xfrm>
            <a:off x="1584325" y="4367213"/>
            <a:ext cx="3365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...</a:t>
            </a:r>
          </a:p>
        </p:txBody>
      </p:sp>
      <p:sp>
        <p:nvSpPr>
          <p:cNvPr id="28715" name="Text Box 43"/>
          <p:cNvSpPr txBox="1">
            <a:spLocks noChangeArrowheads="1"/>
          </p:cNvSpPr>
          <p:nvPr/>
        </p:nvSpPr>
        <p:spPr bwMode="auto">
          <a:xfrm>
            <a:off x="5972175" y="4252913"/>
            <a:ext cx="3365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...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413250" y="5360988"/>
            <a:ext cx="3217863" cy="852487"/>
            <a:chOff x="4412804" y="5360465"/>
            <a:chExt cx="3217863" cy="853404"/>
          </a:xfrm>
        </p:grpSpPr>
        <p:sp>
          <p:nvSpPr>
            <p:cNvPr id="28721" name="Text Box 44"/>
            <p:cNvSpPr txBox="1">
              <a:spLocks noChangeArrowheads="1"/>
            </p:cNvSpPr>
            <p:nvPr/>
          </p:nvSpPr>
          <p:spPr bwMode="auto">
            <a:xfrm>
              <a:off x="4412804" y="5632844"/>
              <a:ext cx="3217863" cy="581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Jedes Buch ist ein Artikel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Aber: nicht jeder Artikel ist ein Buch</a:t>
              </a:r>
            </a:p>
          </p:txBody>
        </p:sp>
        <p:sp>
          <p:nvSpPr>
            <p:cNvPr id="28722" name="Text Box 44"/>
            <p:cNvSpPr txBox="1">
              <a:spLocks noChangeArrowheads="1"/>
            </p:cNvSpPr>
            <p:nvPr/>
          </p:nvSpPr>
          <p:spPr bwMode="auto">
            <a:xfrm>
              <a:off x="4412804" y="5360465"/>
              <a:ext cx="3044295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Vererbung ist eine Ist-Beziehung</a:t>
              </a: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55638" y="5360988"/>
            <a:ext cx="3709990" cy="1349552"/>
            <a:chOff x="656208" y="5360465"/>
            <a:chExt cx="3710181" cy="1349774"/>
          </a:xfrm>
        </p:grpSpPr>
        <p:sp>
          <p:nvSpPr>
            <p:cNvPr id="28718" name="Text Box 44"/>
            <p:cNvSpPr txBox="1">
              <a:spLocks noChangeArrowheads="1"/>
            </p:cNvSpPr>
            <p:nvPr/>
          </p:nvSpPr>
          <p:spPr bwMode="auto">
            <a:xfrm>
              <a:off x="656208" y="5632844"/>
              <a:ext cx="3710181" cy="10773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CD</a:t>
              </a:r>
              <a:r>
                <a:rPr lang="de-AT" altLang="en-US" sz="1600"/>
                <a:t> ist Unterklasse von </a:t>
              </a:r>
              <a:r>
                <a:rPr lang="de-AT" altLang="en-US" sz="1600" i="1"/>
                <a:t>Audio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Audio</a:t>
              </a:r>
              <a:r>
                <a:rPr lang="de-AT" altLang="en-US" sz="1600"/>
                <a:t> ist Unterklasse von </a:t>
              </a:r>
              <a:r>
                <a:rPr lang="de-AT" altLang="en-US" sz="1600" i="1"/>
                <a:t>Article</a:t>
              </a:r>
            </a:p>
            <a:p>
              <a:pPr>
                <a:spcBef>
                  <a:spcPct val="0"/>
                </a:spcBef>
                <a:buFontTx/>
                <a:buNone/>
                <a:tabLst>
                  <a:tab pos="268288" algn="l"/>
                </a:tabLst>
              </a:pPr>
              <a:r>
                <a:rPr lang="de-AT" altLang="en-US" sz="1600"/>
                <a:t>=&gt;	</a:t>
              </a:r>
              <a:r>
                <a:rPr lang="de-AT" altLang="en-US" sz="1600" i="1"/>
                <a:t>CD</a:t>
              </a:r>
              <a:r>
                <a:rPr lang="de-AT" altLang="en-US" sz="1600"/>
                <a:t> ist Unterklasse von </a:t>
              </a:r>
              <a:r>
                <a:rPr lang="de-AT" altLang="en-US" sz="1600" i="1"/>
                <a:t>Article</a:t>
              </a:r>
            </a:p>
            <a:p>
              <a:pPr>
                <a:spcBef>
                  <a:spcPct val="0"/>
                </a:spcBef>
                <a:buFontTx/>
                <a:buNone/>
                <a:tabLst>
                  <a:tab pos="268288" algn="l"/>
                </a:tabLst>
              </a:pPr>
              <a:r>
                <a:rPr lang="de-AT" altLang="en-US" sz="1600"/>
                <a:t>	erbt: </a:t>
              </a:r>
              <a:r>
                <a:rPr lang="de-AT" altLang="en-US" sz="1600" i="1"/>
                <a:t>code</a:t>
              </a:r>
              <a:r>
                <a:rPr lang="de-AT" altLang="en-US" sz="1600"/>
                <a:t>, </a:t>
              </a:r>
              <a:r>
                <a:rPr lang="de-AT" altLang="en-US" sz="1600" i="1"/>
                <a:t>price</a:t>
              </a:r>
              <a:r>
                <a:rPr lang="de-AT" altLang="en-US" sz="1600"/>
                <a:t>, </a:t>
              </a:r>
              <a:r>
                <a:rPr lang="de-AT" altLang="en-US" sz="1600" i="1" smtClean="0"/>
                <a:t>artist</a:t>
              </a:r>
              <a:r>
                <a:rPr lang="de-AT" altLang="en-US" sz="1600" smtClean="0"/>
                <a:t>, </a:t>
              </a:r>
              <a:r>
                <a:rPr lang="de-AT" altLang="en-US" sz="1600" i="1"/>
                <a:t>available</a:t>
              </a:r>
              <a:r>
                <a:rPr lang="de-AT" altLang="en-US" sz="1600"/>
                <a:t>, </a:t>
              </a:r>
              <a:r>
                <a:rPr lang="de-AT" altLang="en-US" sz="1600" i="1"/>
                <a:t>print</a:t>
              </a:r>
            </a:p>
          </p:txBody>
        </p:sp>
        <p:sp>
          <p:nvSpPr>
            <p:cNvPr id="28719" name="Text Box 44"/>
            <p:cNvSpPr txBox="1">
              <a:spLocks noChangeArrowheads="1"/>
            </p:cNvSpPr>
            <p:nvPr/>
          </p:nvSpPr>
          <p:spPr bwMode="auto">
            <a:xfrm>
              <a:off x="656208" y="5360465"/>
              <a:ext cx="2172261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Vererbung ist transitiv</a:t>
              </a:r>
            </a:p>
          </p:txBody>
        </p:sp>
        <p:cxnSp>
          <p:nvCxnSpPr>
            <p:cNvPr id="28720" name="Straight Connector 2"/>
            <p:cNvCxnSpPr>
              <a:cxnSpLocks noChangeShapeType="1"/>
            </p:cNvCxnSpPr>
            <p:nvPr/>
          </p:nvCxnSpPr>
          <p:spPr bwMode="auto">
            <a:xfrm flipV="1">
              <a:off x="706362" y="6169306"/>
              <a:ext cx="2935802" cy="214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8"/>
          <p:cNvSpPr>
            <a:spLocks noChangeArrowheads="1"/>
          </p:cNvSpPr>
          <p:nvPr/>
        </p:nvSpPr>
        <p:spPr bwMode="auto">
          <a:xfrm>
            <a:off x="1657350" y="2624138"/>
            <a:ext cx="838200" cy="87471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296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F703B81-24D3-4378-A21A-EE27767EF8D8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de-DE" altLang="en-US" sz="1400" smtClean="0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Kompatibilität zwischen Klassen</a:t>
            </a:r>
          </a:p>
        </p:txBody>
      </p:sp>
      <p:sp>
        <p:nvSpPr>
          <p:cNvPr id="29701" name="Text Box 4"/>
          <p:cNvSpPr txBox="1">
            <a:spLocks noChangeArrowheads="1"/>
          </p:cNvSpPr>
          <p:nvPr/>
        </p:nvSpPr>
        <p:spPr bwMode="auto">
          <a:xfrm>
            <a:off x="669925" y="1181100"/>
            <a:ext cx="467677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Unterklassen sind Spezialisierungen ihrer Oberklassen</a:t>
            </a:r>
          </a:p>
        </p:txBody>
      </p:sp>
      <p:sp>
        <p:nvSpPr>
          <p:cNvPr id="29702" name="Text Box 5"/>
          <p:cNvSpPr txBox="1">
            <a:spLocks noChangeArrowheads="1"/>
          </p:cNvSpPr>
          <p:nvPr/>
        </p:nvSpPr>
        <p:spPr bwMode="auto">
          <a:xfrm>
            <a:off x="1066800" y="2079625"/>
            <a:ext cx="3840163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Article a = new Book(code, price, author, title);</a:t>
            </a:r>
          </a:p>
        </p:txBody>
      </p:sp>
      <p:sp>
        <p:nvSpPr>
          <p:cNvPr id="29703" name="Text Box 6"/>
          <p:cNvSpPr txBox="1">
            <a:spLocks noChangeArrowheads="1"/>
          </p:cNvSpPr>
          <p:nvPr/>
        </p:nvSpPr>
        <p:spPr bwMode="auto">
          <a:xfrm>
            <a:off x="685800" y="1620838"/>
            <a:ext cx="60372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 i="1"/>
              <a:t>Book</a:t>
            </a:r>
            <a:r>
              <a:rPr lang="de-AT" altLang="en-US" sz="1800" b="1"/>
              <a:t>-Objekte können </a:t>
            </a:r>
            <a:r>
              <a:rPr lang="de-AT" altLang="en-US" sz="1800" b="1" i="1"/>
              <a:t>Article</a:t>
            </a:r>
            <a:r>
              <a:rPr lang="de-AT" altLang="en-US" sz="1800" b="1"/>
              <a:t>-Variablen zugewiesen werden</a:t>
            </a:r>
          </a:p>
        </p:txBody>
      </p:sp>
      <p:sp>
        <p:nvSpPr>
          <p:cNvPr id="29704" name="Rectangle 11"/>
          <p:cNvSpPr>
            <a:spLocks noChangeArrowheads="1"/>
          </p:cNvSpPr>
          <p:nvPr/>
        </p:nvSpPr>
        <p:spPr bwMode="auto">
          <a:xfrm>
            <a:off x="1657350" y="2624138"/>
            <a:ext cx="838200" cy="441325"/>
          </a:xfrm>
          <a:prstGeom prst="rect">
            <a:avLst/>
          </a:prstGeom>
          <a:solidFill>
            <a:srgbClr val="FFFF99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29705" name="Text Box 7"/>
          <p:cNvSpPr txBox="1">
            <a:spLocks noChangeArrowheads="1"/>
          </p:cNvSpPr>
          <p:nvPr/>
        </p:nvSpPr>
        <p:spPr bwMode="auto">
          <a:xfrm>
            <a:off x="1717675" y="2609850"/>
            <a:ext cx="658813" cy="89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3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code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3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300">
                <a:latin typeface="Arial" panose="020B0604020202020204" pitchFamily="34" charset="0"/>
                <a:cs typeface="Arial" panose="020B0604020202020204" pitchFamily="34" charset="0"/>
              </a:rPr>
              <a:t>author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300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29706" name="Line 9"/>
          <p:cNvSpPr>
            <a:spLocks noChangeShapeType="1"/>
          </p:cNvSpPr>
          <p:nvPr/>
        </p:nvSpPr>
        <p:spPr bwMode="auto">
          <a:xfrm>
            <a:off x="1352550" y="2624138"/>
            <a:ext cx="304800" cy="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9707" name="Text Box 10"/>
          <p:cNvSpPr txBox="1">
            <a:spLocks noChangeArrowheads="1"/>
          </p:cNvSpPr>
          <p:nvPr/>
        </p:nvSpPr>
        <p:spPr bwMode="auto">
          <a:xfrm>
            <a:off x="1077913" y="2463800"/>
            <a:ext cx="284162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2849563" y="2530475"/>
            <a:ext cx="349567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nur </a:t>
            </a:r>
            <a:r>
              <a:rPr lang="de-AT" altLang="en-US" sz="1600" i="1"/>
              <a:t>Article</a:t>
            </a:r>
            <a:r>
              <a:rPr lang="de-AT" altLang="en-US" sz="1600"/>
              <a:t>-Felder sind über </a:t>
            </a:r>
            <a:r>
              <a:rPr lang="de-AT" altLang="en-US" sz="1600" i="1"/>
              <a:t>a</a:t>
            </a:r>
            <a:r>
              <a:rPr lang="de-AT" altLang="en-US" sz="1600"/>
              <a:t> zugreifbar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a.code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a.price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849563" y="3386138"/>
            <a:ext cx="61341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241550" algn="l"/>
                <a:tab pos="286861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241550" algn="l"/>
                <a:tab pos="2868613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241550" algn="l"/>
                <a:tab pos="286861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241550" algn="l"/>
                <a:tab pos="2868613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241550" algn="l"/>
                <a:tab pos="286861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41550" algn="l"/>
                <a:tab pos="286861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41550" algn="l"/>
                <a:tab pos="286861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41550" algn="l"/>
                <a:tab pos="286861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41550" algn="l"/>
                <a:tab pos="286861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 b="1"/>
              <a:t>Statischer Typ </a:t>
            </a:r>
            <a:r>
              <a:rPr lang="de-AT" altLang="de-DE" sz="1600"/>
              <a:t>von </a:t>
            </a:r>
            <a:r>
              <a:rPr lang="de-AT" altLang="de-DE" sz="1600" i="1"/>
              <a:t>a</a:t>
            </a:r>
            <a:r>
              <a:rPr lang="de-AT" altLang="de-DE" sz="1600"/>
              <a:t>: 	</a:t>
            </a:r>
            <a:r>
              <a:rPr lang="de-AT" altLang="de-DE" sz="1600" i="1"/>
              <a:t>Article</a:t>
            </a:r>
            <a:r>
              <a:rPr lang="de-AT" altLang="de-DE" sz="1600"/>
              <a:t>	(Typ mit dem </a:t>
            </a:r>
            <a:r>
              <a:rPr lang="de-AT" altLang="de-DE" sz="1600" i="1"/>
              <a:t>a</a:t>
            </a:r>
            <a:r>
              <a:rPr lang="de-AT" altLang="de-DE" sz="1600"/>
              <a:t> deklariert ist)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600" b="1"/>
              <a:t>Dynamischer Typ </a:t>
            </a:r>
            <a:r>
              <a:rPr lang="de-AT" altLang="de-DE" sz="1600"/>
              <a:t>von </a:t>
            </a:r>
            <a:r>
              <a:rPr lang="de-AT" altLang="de-DE" sz="1600" i="1"/>
              <a:t>a</a:t>
            </a:r>
            <a:r>
              <a:rPr lang="de-AT" altLang="de-DE" sz="1600"/>
              <a:t>: 	</a:t>
            </a:r>
            <a:r>
              <a:rPr lang="de-AT" altLang="de-DE" sz="1600" i="1"/>
              <a:t>Book</a:t>
            </a:r>
            <a:r>
              <a:rPr lang="de-AT" altLang="de-DE" sz="1600"/>
              <a:t>	(Typ des Objekts, auf das </a:t>
            </a:r>
            <a:r>
              <a:rPr lang="de-AT" altLang="de-DE" sz="1600" i="1"/>
              <a:t>a</a:t>
            </a:r>
            <a:r>
              <a:rPr lang="de-AT" altLang="de-DE" sz="1600"/>
              <a:t> verweist)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685800" y="4176713"/>
            <a:ext cx="5013325" cy="1909762"/>
            <a:chOff x="685800" y="4176296"/>
            <a:chExt cx="5012911" cy="1910560"/>
          </a:xfrm>
        </p:grpSpPr>
        <p:sp>
          <p:nvSpPr>
            <p:cNvPr id="29712" name="Rectangle 8"/>
            <p:cNvSpPr>
              <a:spLocks noChangeArrowheads="1"/>
            </p:cNvSpPr>
            <p:nvPr/>
          </p:nvSpPr>
          <p:spPr bwMode="auto">
            <a:xfrm>
              <a:off x="1657351" y="5179648"/>
              <a:ext cx="838200" cy="907208"/>
            </a:xfrm>
            <a:prstGeom prst="rect">
              <a:avLst/>
            </a:prstGeom>
            <a:noFill/>
            <a:ln w="6350">
              <a:solidFill>
                <a:schemeClr val="accent2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>
                <a:solidFill>
                  <a:schemeClr val="accent2"/>
                </a:solidFill>
              </a:endParaRPr>
            </a:p>
          </p:txBody>
        </p:sp>
        <p:sp>
          <p:nvSpPr>
            <p:cNvPr id="29713" name="Text Box 5"/>
            <p:cNvSpPr txBox="1">
              <a:spLocks noChangeArrowheads="1"/>
            </p:cNvSpPr>
            <p:nvPr/>
          </p:nvSpPr>
          <p:spPr bwMode="auto">
            <a:xfrm>
              <a:off x="1066800" y="4635134"/>
              <a:ext cx="3840860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Book b = new Article(code, price);</a:t>
              </a:r>
            </a:p>
          </p:txBody>
        </p:sp>
        <p:sp>
          <p:nvSpPr>
            <p:cNvPr id="29714" name="Text Box 6"/>
            <p:cNvSpPr txBox="1">
              <a:spLocks noChangeArrowheads="1"/>
            </p:cNvSpPr>
            <p:nvPr/>
          </p:nvSpPr>
          <p:spPr bwMode="auto">
            <a:xfrm>
              <a:off x="685800" y="4176296"/>
              <a:ext cx="501291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Zuweisung in umgekehrte Richtung ist verboten!</a:t>
              </a:r>
            </a:p>
          </p:txBody>
        </p:sp>
        <p:sp>
          <p:nvSpPr>
            <p:cNvPr id="29715" name="Text Box 7"/>
            <p:cNvSpPr txBox="1">
              <a:spLocks noChangeArrowheads="1"/>
            </p:cNvSpPr>
            <p:nvPr/>
          </p:nvSpPr>
          <p:spPr bwMode="auto">
            <a:xfrm>
              <a:off x="1717676" y="5165360"/>
              <a:ext cx="546945" cy="492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300">
                  <a:latin typeface="Arial" panose="020B0604020202020204" pitchFamily="34" charset="0"/>
                  <a:cs typeface="Arial" panose="020B0604020202020204" pitchFamily="34" charset="0"/>
                </a:rPr>
                <a:t>code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300">
                  <a:latin typeface="Arial" panose="020B0604020202020204" pitchFamily="34" charset="0"/>
                  <a:cs typeface="Arial" panose="020B0604020202020204" pitchFamily="34" charset="0"/>
                </a:rPr>
                <a:t>price</a:t>
              </a:r>
            </a:p>
          </p:txBody>
        </p:sp>
        <p:sp>
          <p:nvSpPr>
            <p:cNvPr id="29716" name="Line 9"/>
            <p:cNvSpPr>
              <a:spLocks noChangeShapeType="1"/>
            </p:cNvSpPr>
            <p:nvPr/>
          </p:nvSpPr>
          <p:spPr bwMode="auto">
            <a:xfrm>
              <a:off x="1352551" y="5179648"/>
              <a:ext cx="304800" cy="0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9717" name="Text Box 10"/>
            <p:cNvSpPr txBox="1">
              <a:spLocks noChangeArrowheads="1"/>
            </p:cNvSpPr>
            <p:nvPr/>
          </p:nvSpPr>
          <p:spPr bwMode="auto">
            <a:xfrm>
              <a:off x="1077913" y="5019107"/>
              <a:ext cx="28416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29718" name="Rectangle 8"/>
            <p:cNvSpPr>
              <a:spLocks noChangeArrowheads="1"/>
            </p:cNvSpPr>
            <p:nvPr/>
          </p:nvSpPr>
          <p:spPr bwMode="auto">
            <a:xfrm>
              <a:off x="1656707" y="5179002"/>
              <a:ext cx="838200" cy="478801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9719" name="TextBox 2"/>
            <p:cNvSpPr txBox="1">
              <a:spLocks noChangeArrowheads="1"/>
            </p:cNvSpPr>
            <p:nvPr/>
          </p:nvSpPr>
          <p:spPr bwMode="auto">
            <a:xfrm>
              <a:off x="1909063" y="5711745"/>
              <a:ext cx="27603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>
                  <a:solidFill>
                    <a:schemeClr val="accent2"/>
                  </a:solidFill>
                </a:rPr>
                <a:t>?</a:t>
              </a:r>
            </a:p>
          </p:txBody>
        </p:sp>
        <p:sp>
          <p:nvSpPr>
            <p:cNvPr id="30" name="Text Box 12"/>
            <p:cNvSpPr txBox="1">
              <a:spLocks noChangeArrowheads="1"/>
            </p:cNvSpPr>
            <p:nvPr/>
          </p:nvSpPr>
          <p:spPr bwMode="auto">
            <a:xfrm>
              <a:off x="2849384" y="5119665"/>
              <a:ext cx="2774721" cy="584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de-AT" altLang="en-US" sz="1600" dirty="0" smtClean="0"/>
                <a:t>über </a:t>
              </a:r>
              <a:r>
                <a:rPr lang="de-AT" altLang="en-US" sz="1600" i="1" dirty="0" smtClean="0"/>
                <a:t>b</a:t>
              </a:r>
              <a:r>
                <a:rPr lang="de-AT" altLang="en-US" sz="1600" dirty="0" smtClean="0"/>
                <a:t> wären Felder zugreifbar,</a:t>
              </a:r>
            </a:p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de-AT" altLang="en-US" sz="1600" dirty="0" smtClean="0">
                  <a:latin typeface="+mn-lt"/>
                  <a:cs typeface="Arial" panose="020B0604020202020204" pitchFamily="34" charset="0"/>
                </a:rPr>
                <a:t>die es nicht gibt</a:t>
              </a:r>
              <a:endParaRPr lang="de-AT" altLang="en-US" sz="1400" dirty="0" smtClean="0">
                <a:latin typeface="+mn-lt"/>
                <a:cs typeface="Arial" panose="020B0604020202020204" pitchFamily="34" charset="0"/>
              </a:endParaRPr>
            </a:p>
          </p:txBody>
        </p:sp>
        <p:cxnSp>
          <p:nvCxnSpPr>
            <p:cNvPr id="29721" name="Straight Connector 4"/>
            <p:cNvCxnSpPr>
              <a:cxnSpLocks noChangeShapeType="1"/>
            </p:cNvCxnSpPr>
            <p:nvPr/>
          </p:nvCxnSpPr>
          <p:spPr bwMode="auto">
            <a:xfrm flipV="1">
              <a:off x="1219994" y="4635134"/>
              <a:ext cx="2217836" cy="307777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62038" y="6203950"/>
            <a:ext cx="3122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Jedes </a:t>
            </a:r>
            <a:r>
              <a:rPr lang="de-AT" altLang="de-DE" sz="1600" i="1"/>
              <a:t>Book</a:t>
            </a:r>
            <a:r>
              <a:rPr lang="de-AT" altLang="de-DE" sz="1600"/>
              <a:t> ist ein </a:t>
            </a:r>
            <a:r>
              <a:rPr lang="de-AT" altLang="de-DE" sz="1600" i="1"/>
              <a:t>Article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aber nicht jeder </a:t>
            </a:r>
            <a:r>
              <a:rPr lang="de-AT" altLang="de-DE" sz="1600" i="1"/>
              <a:t>Article</a:t>
            </a:r>
            <a:r>
              <a:rPr lang="de-AT" altLang="de-DE" sz="1600"/>
              <a:t> ist ein </a:t>
            </a:r>
            <a:r>
              <a:rPr lang="de-AT" altLang="de-DE" sz="1600" i="1"/>
              <a:t>Book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FCA80CA-D829-4794-8163-23AA1D84D9A2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de-DE" altLang="en-US" sz="1400" smtClean="0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Beispiele für Zuweisungen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739775" y="1739900"/>
            <a:ext cx="2460625" cy="1290638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536575" algn="l"/>
                <a:tab pos="1076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536575" algn="l"/>
                <a:tab pos="1076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536575" algn="l"/>
                <a:tab pos="1076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536575" algn="l"/>
                <a:tab pos="1076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Article	article	= new Article();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Book	book	= new Book();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Audio	audio	= new Audio();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CD	cd	= new CD();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MP3	mp3	= new MP3();</a:t>
            </a:r>
          </a:p>
        </p:txBody>
      </p:sp>
      <p:sp>
        <p:nvSpPr>
          <p:cNvPr id="30725" name="TextBox 3"/>
          <p:cNvSpPr txBox="1">
            <a:spLocks noChangeArrowheads="1"/>
          </p:cNvSpPr>
          <p:nvPr/>
        </p:nvSpPr>
        <p:spPr bwMode="auto">
          <a:xfrm>
            <a:off x="6732588" y="1471613"/>
            <a:ext cx="6826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Article</a:t>
            </a:r>
          </a:p>
        </p:txBody>
      </p:sp>
      <p:sp>
        <p:nvSpPr>
          <p:cNvPr id="30726" name="TextBox 28"/>
          <p:cNvSpPr txBox="1">
            <a:spLocks noChangeArrowheads="1"/>
          </p:cNvSpPr>
          <p:nvPr/>
        </p:nvSpPr>
        <p:spPr bwMode="auto">
          <a:xfrm>
            <a:off x="5829300" y="2054225"/>
            <a:ext cx="59372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</a:p>
        </p:txBody>
      </p:sp>
      <p:sp>
        <p:nvSpPr>
          <p:cNvPr id="30727" name="TextBox 30"/>
          <p:cNvSpPr txBox="1">
            <a:spLocks noChangeArrowheads="1"/>
          </p:cNvSpPr>
          <p:nvPr/>
        </p:nvSpPr>
        <p:spPr bwMode="auto">
          <a:xfrm>
            <a:off x="6777038" y="2054225"/>
            <a:ext cx="64293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Audio</a:t>
            </a:r>
          </a:p>
        </p:txBody>
      </p:sp>
      <p:sp>
        <p:nvSpPr>
          <p:cNvPr id="30728" name="TextBox 31"/>
          <p:cNvSpPr txBox="1">
            <a:spLocks noChangeArrowheads="1"/>
          </p:cNvSpPr>
          <p:nvPr/>
        </p:nvSpPr>
        <p:spPr bwMode="auto">
          <a:xfrm>
            <a:off x="7729538" y="2054225"/>
            <a:ext cx="82073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Camera</a:t>
            </a:r>
          </a:p>
        </p:txBody>
      </p:sp>
      <p:sp>
        <p:nvSpPr>
          <p:cNvPr id="30729" name="TextBox 32"/>
          <p:cNvSpPr txBox="1">
            <a:spLocks noChangeArrowheads="1"/>
          </p:cNvSpPr>
          <p:nvPr/>
        </p:nvSpPr>
        <p:spPr bwMode="auto">
          <a:xfrm>
            <a:off x="6570663" y="2659063"/>
            <a:ext cx="444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CD</a:t>
            </a:r>
          </a:p>
        </p:txBody>
      </p:sp>
      <p:sp>
        <p:nvSpPr>
          <p:cNvPr id="30730" name="TextBox 33"/>
          <p:cNvSpPr txBox="1">
            <a:spLocks noChangeArrowheads="1"/>
          </p:cNvSpPr>
          <p:nvPr/>
        </p:nvSpPr>
        <p:spPr bwMode="auto">
          <a:xfrm>
            <a:off x="7145338" y="2659063"/>
            <a:ext cx="554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MP3</a:t>
            </a:r>
          </a:p>
        </p:txBody>
      </p:sp>
      <p:sp>
        <p:nvSpPr>
          <p:cNvPr id="30731" name="Isosceles Triangle 7"/>
          <p:cNvSpPr>
            <a:spLocks noChangeArrowheads="1"/>
          </p:cNvSpPr>
          <p:nvPr/>
        </p:nvSpPr>
        <p:spPr bwMode="auto">
          <a:xfrm>
            <a:off x="7005638" y="1754188"/>
            <a:ext cx="138112" cy="117475"/>
          </a:xfrm>
          <a:prstGeom prst="triangle">
            <a:avLst>
              <a:gd name="adj" fmla="val 50000"/>
            </a:avLst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0732" name="Isosceles Triangle 35"/>
          <p:cNvSpPr>
            <a:spLocks noChangeArrowheads="1"/>
          </p:cNvSpPr>
          <p:nvPr/>
        </p:nvSpPr>
        <p:spPr bwMode="auto">
          <a:xfrm>
            <a:off x="7005638" y="2327275"/>
            <a:ext cx="138112" cy="117475"/>
          </a:xfrm>
          <a:prstGeom prst="triangle">
            <a:avLst>
              <a:gd name="adj" fmla="val 50000"/>
            </a:avLst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30733" name="Straight Connector 9"/>
          <p:cNvCxnSpPr>
            <a:cxnSpLocks noChangeShapeType="1"/>
          </p:cNvCxnSpPr>
          <p:nvPr/>
        </p:nvCxnSpPr>
        <p:spPr bwMode="auto">
          <a:xfrm>
            <a:off x="7075488" y="1871663"/>
            <a:ext cx="0" cy="26987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34" name="Straight Connector 11"/>
          <p:cNvCxnSpPr>
            <a:cxnSpLocks noChangeShapeType="1"/>
          </p:cNvCxnSpPr>
          <p:nvPr/>
        </p:nvCxnSpPr>
        <p:spPr bwMode="auto">
          <a:xfrm>
            <a:off x="6126163" y="2006600"/>
            <a:ext cx="201295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35" name="Straight Connector 13"/>
          <p:cNvCxnSpPr>
            <a:cxnSpLocks noChangeShapeType="1"/>
            <a:stCxn id="30726" idx="0"/>
            <a:endCxn id="30726" idx="0"/>
          </p:cNvCxnSpPr>
          <p:nvPr/>
        </p:nvCxnSpPr>
        <p:spPr bwMode="auto">
          <a:xfrm>
            <a:off x="6126163" y="2054225"/>
            <a:ext cx="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36" name="Straight Connector 15"/>
          <p:cNvCxnSpPr>
            <a:cxnSpLocks noChangeShapeType="1"/>
          </p:cNvCxnSpPr>
          <p:nvPr/>
        </p:nvCxnSpPr>
        <p:spPr bwMode="auto">
          <a:xfrm>
            <a:off x="6126163" y="2006600"/>
            <a:ext cx="0" cy="12382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37" name="Straight Connector 44"/>
          <p:cNvCxnSpPr>
            <a:cxnSpLocks noChangeShapeType="1"/>
          </p:cNvCxnSpPr>
          <p:nvPr/>
        </p:nvCxnSpPr>
        <p:spPr bwMode="auto">
          <a:xfrm>
            <a:off x="8139113" y="2006600"/>
            <a:ext cx="0" cy="12382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38" name="Straight Connector 45"/>
          <p:cNvCxnSpPr>
            <a:cxnSpLocks noChangeShapeType="1"/>
          </p:cNvCxnSpPr>
          <p:nvPr/>
        </p:nvCxnSpPr>
        <p:spPr bwMode="auto">
          <a:xfrm>
            <a:off x="7073900" y="2451100"/>
            <a:ext cx="0" cy="12382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39" name="Straight Connector 17"/>
          <p:cNvCxnSpPr>
            <a:cxnSpLocks noChangeShapeType="1"/>
          </p:cNvCxnSpPr>
          <p:nvPr/>
        </p:nvCxnSpPr>
        <p:spPr bwMode="auto">
          <a:xfrm>
            <a:off x="6777038" y="2574925"/>
            <a:ext cx="638175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40" name="Straight Connector 48"/>
          <p:cNvCxnSpPr>
            <a:cxnSpLocks noChangeShapeType="1"/>
          </p:cNvCxnSpPr>
          <p:nvPr/>
        </p:nvCxnSpPr>
        <p:spPr bwMode="auto">
          <a:xfrm>
            <a:off x="6784975" y="2574925"/>
            <a:ext cx="0" cy="122238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41" name="Straight Connector 49"/>
          <p:cNvCxnSpPr>
            <a:cxnSpLocks noChangeShapeType="1"/>
          </p:cNvCxnSpPr>
          <p:nvPr/>
        </p:nvCxnSpPr>
        <p:spPr bwMode="auto">
          <a:xfrm>
            <a:off x="7415213" y="2574925"/>
            <a:ext cx="0" cy="122238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742" name="Text Box 4"/>
          <p:cNvSpPr txBox="1">
            <a:spLocks noChangeArrowheads="1"/>
          </p:cNvSpPr>
          <p:nvPr/>
        </p:nvSpPr>
        <p:spPr bwMode="auto">
          <a:xfrm>
            <a:off x="3475038" y="1739900"/>
            <a:ext cx="68262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536575" algn="l"/>
                <a:tab pos="1076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536575" algn="l"/>
                <a:tab pos="1076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536575" algn="l"/>
                <a:tab pos="1076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536575" algn="l"/>
                <a:tab pos="1076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Article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Audio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CD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MP3</a:t>
            </a:r>
          </a:p>
        </p:txBody>
      </p:sp>
      <p:sp>
        <p:nvSpPr>
          <p:cNvPr id="30743" name="TextBox 18"/>
          <p:cNvSpPr txBox="1">
            <a:spLocks noChangeArrowheads="1"/>
          </p:cNvSpPr>
          <p:nvPr/>
        </p:nvSpPr>
        <p:spPr bwMode="auto">
          <a:xfrm>
            <a:off x="3322638" y="1144588"/>
            <a:ext cx="987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600" i="1"/>
              <a:t>statischer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600" i="1"/>
              <a:t>Typ</a:t>
            </a:r>
          </a:p>
        </p:txBody>
      </p:sp>
      <p:sp>
        <p:nvSpPr>
          <p:cNvPr id="30744" name="TextBox 52"/>
          <p:cNvSpPr txBox="1">
            <a:spLocks noChangeArrowheads="1"/>
          </p:cNvSpPr>
          <p:nvPr/>
        </p:nvSpPr>
        <p:spPr bwMode="auto">
          <a:xfrm>
            <a:off x="4327525" y="1144588"/>
            <a:ext cx="1235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600" i="1"/>
              <a:t>dynamischer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600" i="1"/>
              <a:t>Typ</a:t>
            </a:r>
          </a:p>
        </p:txBody>
      </p:sp>
      <p:sp>
        <p:nvSpPr>
          <p:cNvPr id="30745" name="Text Box 4"/>
          <p:cNvSpPr txBox="1">
            <a:spLocks noChangeArrowheads="1"/>
          </p:cNvSpPr>
          <p:nvPr/>
        </p:nvSpPr>
        <p:spPr bwMode="auto">
          <a:xfrm>
            <a:off x="4627563" y="1739900"/>
            <a:ext cx="68262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536575" algn="l"/>
                <a:tab pos="1076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536575" algn="l"/>
                <a:tab pos="1076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536575" algn="l"/>
                <a:tab pos="1076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536575" algn="l"/>
                <a:tab pos="1076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Article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Audio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CD</a:t>
            </a:r>
          </a:p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MP3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35000" y="3395663"/>
            <a:ext cx="4695825" cy="1341868"/>
            <a:chOff x="635000" y="3395663"/>
            <a:chExt cx="4695825" cy="1341868"/>
          </a:xfrm>
        </p:grpSpPr>
        <p:sp>
          <p:nvSpPr>
            <p:cNvPr id="30773" name="Text Box 4"/>
            <p:cNvSpPr txBox="1">
              <a:spLocks noChangeArrowheads="1"/>
            </p:cNvSpPr>
            <p:nvPr/>
          </p:nvSpPr>
          <p:spPr bwMode="auto">
            <a:xfrm>
              <a:off x="739194" y="4401625"/>
              <a:ext cx="1303861" cy="335906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536575" algn="l"/>
                  <a:tab pos="1076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536575" algn="l"/>
                  <a:tab pos="1076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536575" algn="l"/>
                  <a:tab pos="1076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536575" algn="l"/>
                  <a:tab pos="1076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ts val="19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article = book;</a:t>
              </a:r>
            </a:p>
          </p:txBody>
        </p:sp>
        <p:sp>
          <p:nvSpPr>
            <p:cNvPr id="30774" name="TextBox 19"/>
            <p:cNvSpPr txBox="1">
              <a:spLocks noChangeArrowheads="1"/>
            </p:cNvSpPr>
            <p:nvPr/>
          </p:nvSpPr>
          <p:spPr bwMode="auto">
            <a:xfrm>
              <a:off x="635000" y="3395663"/>
              <a:ext cx="4695825" cy="584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Welche der folgenden Zuweisungen sind korrekt?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Was ist der statische/dynamische Typ der linken Seite?</a:t>
              </a:r>
            </a:p>
          </p:txBody>
        </p:sp>
      </p:grpSp>
      <p:sp>
        <p:nvSpPr>
          <p:cNvPr id="59" name="Text Box 4"/>
          <p:cNvSpPr txBox="1">
            <a:spLocks noChangeArrowheads="1"/>
          </p:cNvSpPr>
          <p:nvPr/>
        </p:nvSpPr>
        <p:spPr bwMode="auto">
          <a:xfrm>
            <a:off x="739775" y="4767693"/>
            <a:ext cx="1303338" cy="3365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536575" algn="l"/>
                <a:tab pos="1076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536575" algn="l"/>
                <a:tab pos="1076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536575" algn="l"/>
                <a:tab pos="1076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536575" algn="l"/>
                <a:tab pos="1076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article = cd;</a:t>
            </a:r>
          </a:p>
        </p:txBody>
      </p:sp>
      <p:sp>
        <p:nvSpPr>
          <p:cNvPr id="62" name="Text Box 4"/>
          <p:cNvSpPr txBox="1">
            <a:spLocks noChangeArrowheads="1"/>
          </p:cNvSpPr>
          <p:nvPr/>
        </p:nvSpPr>
        <p:spPr bwMode="auto">
          <a:xfrm>
            <a:off x="739775" y="5132818"/>
            <a:ext cx="1303338" cy="3365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536575" algn="l"/>
                <a:tab pos="1076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536575" algn="l"/>
                <a:tab pos="1076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536575" algn="l"/>
                <a:tab pos="1076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536575" algn="l"/>
                <a:tab pos="1076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mp3 = audio;</a:t>
            </a:r>
          </a:p>
        </p:txBody>
      </p:sp>
      <p:sp>
        <p:nvSpPr>
          <p:cNvPr id="65" name="Text Box 4"/>
          <p:cNvSpPr txBox="1">
            <a:spLocks noChangeArrowheads="1"/>
          </p:cNvSpPr>
          <p:nvPr/>
        </p:nvSpPr>
        <p:spPr bwMode="auto">
          <a:xfrm>
            <a:off x="739775" y="5493181"/>
            <a:ext cx="1303338" cy="33496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536575" algn="l"/>
                <a:tab pos="1076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536575" algn="l"/>
                <a:tab pos="1076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536575" algn="l"/>
                <a:tab pos="1076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536575" algn="l"/>
                <a:tab pos="1076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mp3 = cd;</a:t>
            </a:r>
          </a:p>
        </p:txBody>
      </p:sp>
      <p:sp>
        <p:nvSpPr>
          <p:cNvPr id="67" name="Text Box 4"/>
          <p:cNvSpPr txBox="1">
            <a:spLocks noChangeArrowheads="1"/>
          </p:cNvSpPr>
          <p:nvPr/>
        </p:nvSpPr>
        <p:spPr bwMode="auto">
          <a:xfrm>
            <a:off x="739775" y="5859893"/>
            <a:ext cx="1303338" cy="33496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536575" algn="l"/>
                <a:tab pos="1076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536575" algn="l"/>
                <a:tab pos="1076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536575" algn="l"/>
                <a:tab pos="1076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536575" algn="l"/>
                <a:tab pos="1076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book = cd;</a:t>
            </a:r>
          </a:p>
        </p:txBody>
      </p:sp>
      <p:sp>
        <p:nvSpPr>
          <p:cNvPr id="69" name="Text Box 4"/>
          <p:cNvSpPr txBox="1">
            <a:spLocks noChangeArrowheads="1"/>
          </p:cNvSpPr>
          <p:nvPr/>
        </p:nvSpPr>
        <p:spPr bwMode="auto">
          <a:xfrm>
            <a:off x="739775" y="6232956"/>
            <a:ext cx="1303338" cy="3365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536575" algn="l"/>
                <a:tab pos="1076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536575" algn="l"/>
                <a:tab pos="1076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536575" algn="l"/>
                <a:tab pos="1076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536575" algn="l"/>
                <a:tab pos="1076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1076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19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audio = cd;</a:t>
            </a:r>
          </a:p>
        </p:txBody>
      </p:sp>
      <p:grpSp>
        <p:nvGrpSpPr>
          <p:cNvPr id="42" name="Group 41"/>
          <p:cNvGrpSpPr>
            <a:grpSpLocks/>
          </p:cNvGrpSpPr>
          <p:nvPr/>
        </p:nvGrpSpPr>
        <p:grpSpPr bwMode="auto">
          <a:xfrm>
            <a:off x="2233613" y="4758168"/>
            <a:ext cx="2838450" cy="339725"/>
            <a:chOff x="2234108" y="4544111"/>
            <a:chExt cx="2837364" cy="339725"/>
          </a:xfrm>
        </p:grpSpPr>
        <p:sp>
          <p:nvSpPr>
            <p:cNvPr id="30767" name="Text Box 4"/>
            <p:cNvSpPr txBox="1">
              <a:spLocks noChangeArrowheads="1"/>
            </p:cNvSpPr>
            <p:nvPr/>
          </p:nvSpPr>
          <p:spPr bwMode="auto">
            <a:xfrm>
              <a:off x="3474741" y="4556014"/>
              <a:ext cx="683200" cy="31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536575" algn="l"/>
                  <a:tab pos="1076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536575" algn="l"/>
                  <a:tab pos="1076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536575" algn="l"/>
                  <a:tab pos="1076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536575" algn="l"/>
                  <a:tab pos="1076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ts val="19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Article</a:t>
              </a:r>
            </a:p>
          </p:txBody>
        </p:sp>
        <p:sp>
          <p:nvSpPr>
            <p:cNvPr id="30768" name="Text Box 4"/>
            <p:cNvSpPr txBox="1">
              <a:spLocks noChangeArrowheads="1"/>
            </p:cNvSpPr>
            <p:nvPr/>
          </p:nvSpPr>
          <p:spPr bwMode="auto">
            <a:xfrm>
              <a:off x="4627120" y="4556014"/>
              <a:ext cx="444352" cy="31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536575" algn="l"/>
                  <a:tab pos="1076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536575" algn="l"/>
                  <a:tab pos="1076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536575" algn="l"/>
                  <a:tab pos="1076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536575" algn="l"/>
                  <a:tab pos="1076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ts val="19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CD</a:t>
              </a:r>
            </a:p>
          </p:txBody>
        </p:sp>
        <p:sp>
          <p:nvSpPr>
            <p:cNvPr id="30769" name="TextBox 21"/>
            <p:cNvSpPr txBox="1">
              <a:spLocks noChangeArrowheads="1"/>
            </p:cNvSpPr>
            <p:nvPr/>
          </p:nvSpPr>
          <p:spPr bwMode="auto">
            <a:xfrm>
              <a:off x="2234108" y="4544111"/>
              <a:ext cx="349967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b="1">
                  <a:solidFill>
                    <a:srgbClr val="00B05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✔</a:t>
              </a:r>
              <a:endParaRPr lang="de-AT" altLang="de-DE" sz="1600" b="1">
                <a:solidFill>
                  <a:srgbClr val="00B050"/>
                </a:solidFill>
              </a:endParaRPr>
            </a:p>
          </p:txBody>
        </p:sp>
      </p:grpSp>
      <p:grpSp>
        <p:nvGrpSpPr>
          <p:cNvPr id="43" name="Group 42"/>
          <p:cNvGrpSpPr>
            <a:grpSpLocks/>
          </p:cNvGrpSpPr>
          <p:nvPr/>
        </p:nvGrpSpPr>
        <p:grpSpPr bwMode="auto">
          <a:xfrm>
            <a:off x="798513" y="5137581"/>
            <a:ext cx="1785937" cy="338137"/>
            <a:chOff x="798653" y="4923575"/>
            <a:chExt cx="1785221" cy="338138"/>
          </a:xfrm>
        </p:grpSpPr>
        <p:cxnSp>
          <p:nvCxnSpPr>
            <p:cNvPr id="30765" name="Straight Connector 38"/>
            <p:cNvCxnSpPr>
              <a:cxnSpLocks noChangeShapeType="1"/>
            </p:cNvCxnSpPr>
            <p:nvPr/>
          </p:nvCxnSpPr>
          <p:spPr bwMode="auto">
            <a:xfrm flipV="1">
              <a:off x="798653" y="4980972"/>
              <a:ext cx="1045952" cy="227636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766" name="TextBox 29"/>
            <p:cNvSpPr txBox="1">
              <a:spLocks noChangeArrowheads="1"/>
            </p:cNvSpPr>
            <p:nvPr/>
          </p:nvSpPr>
          <p:spPr bwMode="auto">
            <a:xfrm>
              <a:off x="2234108" y="4923575"/>
              <a:ext cx="349766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b="1">
                  <a:solidFill>
                    <a:srgbClr val="FF000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✘</a:t>
              </a:r>
              <a:endParaRPr lang="de-AT" altLang="de-DE" sz="16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44" name="Group 43"/>
          <p:cNvGrpSpPr>
            <a:grpSpLocks/>
          </p:cNvGrpSpPr>
          <p:nvPr/>
        </p:nvGrpSpPr>
        <p:grpSpPr bwMode="auto">
          <a:xfrm>
            <a:off x="798513" y="5493181"/>
            <a:ext cx="1785937" cy="338137"/>
            <a:chOff x="798653" y="5279140"/>
            <a:chExt cx="1785221" cy="338138"/>
          </a:xfrm>
        </p:grpSpPr>
        <p:cxnSp>
          <p:nvCxnSpPr>
            <p:cNvPr id="30763" name="Straight Connector 65"/>
            <p:cNvCxnSpPr>
              <a:cxnSpLocks noChangeShapeType="1"/>
            </p:cNvCxnSpPr>
            <p:nvPr/>
          </p:nvCxnSpPr>
          <p:spPr bwMode="auto">
            <a:xfrm flipV="1">
              <a:off x="798653" y="5332991"/>
              <a:ext cx="1045952" cy="227636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764" name="TextBox 29"/>
            <p:cNvSpPr txBox="1">
              <a:spLocks noChangeArrowheads="1"/>
            </p:cNvSpPr>
            <p:nvPr/>
          </p:nvSpPr>
          <p:spPr bwMode="auto">
            <a:xfrm>
              <a:off x="2234108" y="5279140"/>
              <a:ext cx="349766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b="1">
                  <a:solidFill>
                    <a:srgbClr val="FF000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✘</a:t>
              </a:r>
              <a:endParaRPr lang="de-AT" altLang="de-DE" sz="16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47" name="Group 46"/>
          <p:cNvGrpSpPr>
            <a:grpSpLocks/>
          </p:cNvGrpSpPr>
          <p:nvPr/>
        </p:nvGrpSpPr>
        <p:grpSpPr bwMode="auto">
          <a:xfrm>
            <a:off x="798513" y="5859893"/>
            <a:ext cx="1785937" cy="338138"/>
            <a:chOff x="798653" y="5644722"/>
            <a:chExt cx="1785221" cy="338138"/>
          </a:xfrm>
        </p:grpSpPr>
        <p:cxnSp>
          <p:nvCxnSpPr>
            <p:cNvPr id="30761" name="Straight Connector 67"/>
            <p:cNvCxnSpPr>
              <a:cxnSpLocks noChangeShapeType="1"/>
            </p:cNvCxnSpPr>
            <p:nvPr/>
          </p:nvCxnSpPr>
          <p:spPr bwMode="auto">
            <a:xfrm flipV="1">
              <a:off x="798653" y="5699970"/>
              <a:ext cx="1045952" cy="227636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762" name="TextBox 29"/>
            <p:cNvSpPr txBox="1">
              <a:spLocks noChangeArrowheads="1"/>
            </p:cNvSpPr>
            <p:nvPr/>
          </p:nvSpPr>
          <p:spPr bwMode="auto">
            <a:xfrm>
              <a:off x="2234108" y="5644722"/>
              <a:ext cx="349766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b="1">
                  <a:solidFill>
                    <a:srgbClr val="FF000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✘</a:t>
              </a:r>
              <a:endParaRPr lang="de-AT" altLang="de-DE" sz="16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48" name="Group 47"/>
          <p:cNvGrpSpPr>
            <a:grpSpLocks/>
          </p:cNvGrpSpPr>
          <p:nvPr/>
        </p:nvGrpSpPr>
        <p:grpSpPr bwMode="auto">
          <a:xfrm>
            <a:off x="2233613" y="6232956"/>
            <a:ext cx="2838450" cy="339725"/>
            <a:chOff x="2234108" y="6018410"/>
            <a:chExt cx="2837364" cy="339725"/>
          </a:xfrm>
        </p:grpSpPr>
        <p:sp>
          <p:nvSpPr>
            <p:cNvPr id="30758" name="Text Box 4"/>
            <p:cNvSpPr txBox="1">
              <a:spLocks noChangeArrowheads="1"/>
            </p:cNvSpPr>
            <p:nvPr/>
          </p:nvSpPr>
          <p:spPr bwMode="auto">
            <a:xfrm>
              <a:off x="3474741" y="6020788"/>
              <a:ext cx="643125" cy="31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536575" algn="l"/>
                  <a:tab pos="1076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536575" algn="l"/>
                  <a:tab pos="1076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536575" algn="l"/>
                  <a:tab pos="1076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536575" algn="l"/>
                  <a:tab pos="1076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ts val="19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Audio</a:t>
              </a:r>
            </a:p>
          </p:txBody>
        </p:sp>
        <p:sp>
          <p:nvSpPr>
            <p:cNvPr id="30759" name="Text Box 4"/>
            <p:cNvSpPr txBox="1">
              <a:spLocks noChangeArrowheads="1"/>
            </p:cNvSpPr>
            <p:nvPr/>
          </p:nvSpPr>
          <p:spPr bwMode="auto">
            <a:xfrm>
              <a:off x="4627120" y="6020788"/>
              <a:ext cx="444352" cy="31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536575" algn="l"/>
                  <a:tab pos="1076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536575" algn="l"/>
                  <a:tab pos="1076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536575" algn="l"/>
                  <a:tab pos="1076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536575" algn="l"/>
                  <a:tab pos="1076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ts val="19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CD</a:t>
              </a:r>
            </a:p>
          </p:txBody>
        </p:sp>
        <p:sp>
          <p:nvSpPr>
            <p:cNvPr id="30760" name="TextBox 21"/>
            <p:cNvSpPr txBox="1">
              <a:spLocks noChangeArrowheads="1"/>
            </p:cNvSpPr>
            <p:nvPr/>
          </p:nvSpPr>
          <p:spPr bwMode="auto">
            <a:xfrm>
              <a:off x="2234108" y="6018410"/>
              <a:ext cx="349967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b="1">
                  <a:solidFill>
                    <a:srgbClr val="00B05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✔</a:t>
              </a:r>
              <a:endParaRPr lang="de-AT" altLang="de-DE" sz="1600" b="1">
                <a:solidFill>
                  <a:srgbClr val="00B050"/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233613" y="4061453"/>
            <a:ext cx="3140059" cy="679253"/>
            <a:chOff x="2233613" y="4061453"/>
            <a:chExt cx="3140059" cy="679253"/>
          </a:xfrm>
        </p:grpSpPr>
        <p:sp>
          <p:nvSpPr>
            <p:cNvPr id="30770" name="Text Box 4"/>
            <p:cNvSpPr txBox="1">
              <a:spLocks noChangeArrowheads="1"/>
            </p:cNvSpPr>
            <p:nvPr/>
          </p:nvSpPr>
          <p:spPr bwMode="auto">
            <a:xfrm>
              <a:off x="3474757" y="4403359"/>
              <a:ext cx="683482" cy="31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536575" algn="l"/>
                  <a:tab pos="1076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536575" algn="l"/>
                  <a:tab pos="1076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536575" algn="l"/>
                  <a:tab pos="1076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536575" algn="l"/>
                  <a:tab pos="1076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ts val="19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Article</a:t>
              </a:r>
            </a:p>
          </p:txBody>
        </p:sp>
        <p:sp>
          <p:nvSpPr>
            <p:cNvPr id="30771" name="Text Box 4"/>
            <p:cNvSpPr txBox="1">
              <a:spLocks noChangeArrowheads="1"/>
            </p:cNvSpPr>
            <p:nvPr/>
          </p:nvSpPr>
          <p:spPr bwMode="auto">
            <a:xfrm>
              <a:off x="4627611" y="4403359"/>
              <a:ext cx="593677" cy="31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536575" algn="l"/>
                  <a:tab pos="1076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536575" algn="l"/>
                  <a:tab pos="1076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536575" algn="l"/>
                  <a:tab pos="1076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536575" algn="l"/>
                  <a:tab pos="1076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1076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ts val="1900"/>
                </a:lnSpc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Book</a:t>
              </a:r>
            </a:p>
          </p:txBody>
        </p:sp>
        <p:sp>
          <p:nvSpPr>
            <p:cNvPr id="30772" name="TextBox 21"/>
            <p:cNvSpPr txBox="1">
              <a:spLocks noChangeArrowheads="1"/>
            </p:cNvSpPr>
            <p:nvPr/>
          </p:nvSpPr>
          <p:spPr bwMode="auto">
            <a:xfrm>
              <a:off x="2233613" y="4400981"/>
              <a:ext cx="350111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b="1">
                  <a:solidFill>
                    <a:srgbClr val="00B050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  <a:sym typeface="Wingdings 2" panose="05020102010507070707" pitchFamily="18" charset="2"/>
                </a:rPr>
                <a:t>✔</a:t>
              </a:r>
              <a:endParaRPr lang="de-AT" altLang="de-DE" sz="1600" b="1">
                <a:solidFill>
                  <a:srgbClr val="00B050"/>
                </a:solidFill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422248" y="4061453"/>
              <a:ext cx="8576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i="1" smtClean="0">
                  <a:latin typeface="Arial" panose="020B0604020202020204" pitchFamily="34" charset="0"/>
                  <a:cs typeface="Arial" panose="020B0604020202020204" pitchFamily="34" charset="0"/>
                </a:rPr>
                <a:t>stat. Typ</a:t>
              </a:r>
              <a:endParaRPr lang="de-AT" sz="1400" i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516258" y="4061453"/>
              <a:ext cx="8574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i="1" smtClean="0">
                  <a:latin typeface="Arial" panose="020B0604020202020204" pitchFamily="34" charset="0"/>
                  <a:cs typeface="Arial" panose="020B0604020202020204" pitchFamily="34" charset="0"/>
                </a:rPr>
                <a:t>dyn. Typ</a:t>
              </a:r>
              <a:endParaRPr lang="de-AT" sz="1400" i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2" grpId="0" animBg="1"/>
      <p:bldP spid="65" grpId="0" animBg="1"/>
      <p:bldP spid="67" grpId="0" animBg="1"/>
      <p:bldP spid="6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32E043-2D47-419E-956E-FC5BEAF42C95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de-DE" altLang="en-US" sz="1400" smtClean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Typtest und Typumwandlung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103313" y="1228725"/>
            <a:ext cx="3840162" cy="307975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Article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a = 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Book(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code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price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author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title);</a:t>
            </a:r>
          </a:p>
        </p:txBody>
      </p:sp>
      <p:sp>
        <p:nvSpPr>
          <p:cNvPr id="31749" name="TextBox 1"/>
          <p:cNvSpPr txBox="1">
            <a:spLocks noChangeArrowheads="1"/>
          </p:cNvSpPr>
          <p:nvPr/>
        </p:nvSpPr>
        <p:spPr bwMode="auto">
          <a:xfrm>
            <a:off x="1490663" y="1577975"/>
            <a:ext cx="15859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628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628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628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628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628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28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28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28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28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ST(</a:t>
            </a:r>
            <a:r>
              <a:rPr lang="de-AT" altLang="de-DE" sz="1600" i="1"/>
              <a:t>a</a:t>
            </a:r>
            <a:r>
              <a:rPr lang="de-AT" altLang="de-DE" sz="1600"/>
              <a:t>) 	... </a:t>
            </a:r>
            <a:r>
              <a:rPr lang="de-AT" altLang="de-DE" sz="1600" i="1"/>
              <a:t>Article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DT(</a:t>
            </a:r>
            <a:r>
              <a:rPr lang="de-AT" altLang="de-DE" sz="1600" i="1"/>
              <a:t>a</a:t>
            </a:r>
            <a:r>
              <a:rPr lang="de-AT" altLang="de-DE" sz="1600"/>
              <a:t>) 	... </a:t>
            </a:r>
            <a:r>
              <a:rPr lang="de-AT" altLang="de-DE" sz="1600" i="1"/>
              <a:t>Book</a:t>
            </a:r>
          </a:p>
        </p:txBody>
      </p:sp>
      <p:sp>
        <p:nvSpPr>
          <p:cNvPr id="31750" name="Rectangle 8"/>
          <p:cNvSpPr>
            <a:spLocks noChangeArrowheads="1"/>
          </p:cNvSpPr>
          <p:nvPr/>
        </p:nvSpPr>
        <p:spPr bwMode="auto">
          <a:xfrm>
            <a:off x="5846763" y="1295400"/>
            <a:ext cx="638175" cy="80486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31751" name="Rectangle 11"/>
          <p:cNvSpPr>
            <a:spLocks noChangeArrowheads="1"/>
          </p:cNvSpPr>
          <p:nvPr/>
        </p:nvSpPr>
        <p:spPr bwMode="auto">
          <a:xfrm>
            <a:off x="5846763" y="1295400"/>
            <a:ext cx="638175" cy="401638"/>
          </a:xfrm>
          <a:prstGeom prst="rect">
            <a:avLst/>
          </a:prstGeom>
          <a:solidFill>
            <a:srgbClr val="FFFF99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31752" name="Text Box 7"/>
          <p:cNvSpPr txBox="1">
            <a:spLocks noChangeArrowheads="1"/>
          </p:cNvSpPr>
          <p:nvPr/>
        </p:nvSpPr>
        <p:spPr bwMode="auto">
          <a:xfrm>
            <a:off x="5865813" y="1270000"/>
            <a:ext cx="619125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code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author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5541963" y="1295400"/>
            <a:ext cx="304800" cy="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5267325" y="1157288"/>
            <a:ext cx="269875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685800" y="2268538"/>
            <a:ext cx="8192359" cy="1057599"/>
            <a:chOff x="685800" y="2268453"/>
            <a:chExt cx="8193139" cy="1058185"/>
          </a:xfrm>
        </p:grpSpPr>
        <p:sp>
          <p:nvSpPr>
            <p:cNvPr id="31771" name="TextBox 2"/>
            <p:cNvSpPr txBox="1">
              <a:spLocks noChangeArrowheads="1"/>
            </p:cNvSpPr>
            <p:nvPr/>
          </p:nvSpPr>
          <p:spPr bwMode="auto">
            <a:xfrm>
              <a:off x="685800" y="2268453"/>
              <a:ext cx="180902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800" b="1"/>
                <a:t>Laufzeit-Typtest</a:t>
              </a:r>
            </a:p>
          </p:txBody>
        </p:sp>
        <p:sp>
          <p:nvSpPr>
            <p:cNvPr id="31772" name="Text Box 4"/>
            <p:cNvSpPr txBox="1">
              <a:spLocks noChangeArrowheads="1"/>
            </p:cNvSpPr>
            <p:nvPr/>
          </p:nvSpPr>
          <p:spPr bwMode="auto">
            <a:xfrm>
              <a:off x="1102754" y="2738942"/>
              <a:ext cx="2064989" cy="307777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FF99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if (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instanceof Book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) ...</a:t>
              </a:r>
            </a:p>
          </p:txBody>
        </p:sp>
        <p:sp>
          <p:nvSpPr>
            <p:cNvPr id="31773" name="TextBox 3"/>
            <p:cNvSpPr txBox="1">
              <a:spLocks noChangeArrowheads="1"/>
            </p:cNvSpPr>
            <p:nvPr/>
          </p:nvSpPr>
          <p:spPr bwMode="auto">
            <a:xfrm>
              <a:off x="3700041" y="2741539"/>
              <a:ext cx="5178898" cy="5850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ist DT(</a:t>
              </a:r>
              <a:r>
                <a:rPr lang="de-AT" altLang="de-DE" sz="1600" i="1"/>
                <a:t>a</a:t>
              </a:r>
              <a:r>
                <a:rPr lang="de-AT" altLang="de-DE" sz="1600"/>
                <a:t>) </a:t>
              </a:r>
              <a:r>
                <a:rPr lang="de-AT" altLang="de-DE" sz="1600" i="1" smtClean="0"/>
                <a:t>Book</a:t>
              </a:r>
              <a:r>
                <a:rPr lang="de-AT" altLang="de-DE" sz="1600"/>
                <a:t>?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smtClean="0"/>
                <a:t>(oder eine Unterklasse davon: </a:t>
              </a:r>
              <a:r>
                <a:rPr lang="de-AT" altLang="de-DE" sz="1600" i="1"/>
                <a:t>Hardcover</a:t>
              </a:r>
              <a:r>
                <a:rPr lang="de-AT" altLang="de-DE" sz="1600"/>
                <a:t>, </a:t>
              </a:r>
              <a:r>
                <a:rPr lang="de-AT" altLang="de-DE" sz="1600" i="1" smtClean="0"/>
                <a:t>Softcover</a:t>
              </a:r>
              <a:r>
                <a:rPr lang="de-AT" altLang="de-DE" sz="1600" smtClean="0"/>
                <a:t>, </a:t>
              </a:r>
              <a:r>
                <a:rPr lang="de-AT" altLang="de-DE" sz="1600" i="1" smtClean="0"/>
                <a:t>EBook</a:t>
              </a:r>
              <a:r>
                <a:rPr lang="de-AT" altLang="de-DE" sz="1600"/>
                <a:t>)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103313" y="3328988"/>
            <a:ext cx="7362825" cy="523875"/>
            <a:chOff x="1102754" y="3328887"/>
            <a:chExt cx="7363335" cy="523220"/>
          </a:xfrm>
        </p:grpSpPr>
        <p:sp>
          <p:nvSpPr>
            <p:cNvPr id="31769" name="Text Box 4"/>
            <p:cNvSpPr txBox="1">
              <a:spLocks noChangeArrowheads="1"/>
            </p:cNvSpPr>
            <p:nvPr/>
          </p:nvSpPr>
          <p:spPr bwMode="auto">
            <a:xfrm>
              <a:off x="1102754" y="3328887"/>
              <a:ext cx="2064989" cy="523220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FF99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 = null;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if (a instanceof Book) ...</a:t>
              </a:r>
            </a:p>
          </p:txBody>
        </p:sp>
        <p:sp>
          <p:nvSpPr>
            <p:cNvPr id="31770" name="TextBox 30"/>
            <p:cNvSpPr txBox="1">
              <a:spLocks noChangeArrowheads="1"/>
            </p:cNvSpPr>
            <p:nvPr/>
          </p:nvSpPr>
          <p:spPr bwMode="auto">
            <a:xfrm>
              <a:off x="3700041" y="3379741"/>
              <a:ext cx="476604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liefert </a:t>
              </a:r>
              <a:r>
                <a:rPr lang="de-AT" altLang="de-DE" sz="1600" i="1"/>
                <a:t>false</a:t>
              </a:r>
              <a:r>
                <a:rPr lang="de-AT" altLang="de-DE" sz="1600"/>
                <a:t> (</a:t>
              </a:r>
              <a:r>
                <a:rPr lang="de-AT" altLang="de-DE" sz="1600" i="1"/>
                <a:t>null</a:t>
              </a:r>
              <a:r>
                <a:rPr lang="de-AT" altLang="de-DE" sz="1600"/>
                <a:t> verweist auf kein Objekt =&gt; kein DT)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685800" y="4022725"/>
            <a:ext cx="6207125" cy="1736725"/>
            <a:chOff x="685800" y="4022045"/>
            <a:chExt cx="6207021" cy="1736934"/>
          </a:xfrm>
        </p:grpSpPr>
        <p:sp>
          <p:nvSpPr>
            <p:cNvPr id="31761" name="Rectangle 21"/>
            <p:cNvSpPr>
              <a:spLocks noChangeArrowheads="1"/>
            </p:cNvSpPr>
            <p:nvPr/>
          </p:nvSpPr>
          <p:spPr bwMode="auto">
            <a:xfrm>
              <a:off x="1633473" y="4957702"/>
              <a:ext cx="617677" cy="767912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31762" name="Text Box 20"/>
            <p:cNvSpPr txBox="1">
              <a:spLocks noChangeArrowheads="1"/>
            </p:cNvSpPr>
            <p:nvPr/>
          </p:nvSpPr>
          <p:spPr bwMode="auto">
            <a:xfrm>
              <a:off x="1632070" y="4927982"/>
              <a:ext cx="619080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code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price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author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</a:p>
          </p:txBody>
        </p:sp>
        <p:sp>
          <p:nvSpPr>
            <p:cNvPr id="31763" name="Line 22"/>
            <p:cNvSpPr>
              <a:spLocks noChangeShapeType="1"/>
            </p:cNvSpPr>
            <p:nvPr/>
          </p:nvSpPr>
          <p:spPr bwMode="auto">
            <a:xfrm>
              <a:off x="1328673" y="4957702"/>
              <a:ext cx="304800" cy="0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764" name="Text Box 23"/>
            <p:cNvSpPr txBox="1">
              <a:spLocks noChangeArrowheads="1"/>
            </p:cNvSpPr>
            <p:nvPr/>
          </p:nvSpPr>
          <p:spPr bwMode="auto">
            <a:xfrm>
              <a:off x="1110496" y="4819202"/>
              <a:ext cx="26962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31765" name="TextBox 31"/>
            <p:cNvSpPr txBox="1">
              <a:spLocks noChangeArrowheads="1"/>
            </p:cNvSpPr>
            <p:nvPr/>
          </p:nvSpPr>
          <p:spPr bwMode="auto">
            <a:xfrm>
              <a:off x="685800" y="4022045"/>
              <a:ext cx="306147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800" b="1"/>
                <a:t>Typumwandlung (Type Cast)</a:t>
              </a:r>
            </a:p>
          </p:txBody>
        </p:sp>
        <p:sp>
          <p:nvSpPr>
            <p:cNvPr id="31766" name="Text Box 4"/>
            <p:cNvSpPr txBox="1">
              <a:spLocks noChangeArrowheads="1"/>
            </p:cNvSpPr>
            <p:nvPr/>
          </p:nvSpPr>
          <p:spPr bwMode="auto">
            <a:xfrm>
              <a:off x="1102754" y="4495140"/>
              <a:ext cx="2064989" cy="307777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FF99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Book b =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(Book) a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</p:txBody>
        </p:sp>
        <p:sp>
          <p:nvSpPr>
            <p:cNvPr id="31767" name="TextBox 33"/>
            <p:cNvSpPr txBox="1">
              <a:spLocks noChangeArrowheads="1"/>
            </p:cNvSpPr>
            <p:nvPr/>
          </p:nvSpPr>
          <p:spPr bwMode="auto">
            <a:xfrm>
              <a:off x="3700041" y="4426598"/>
              <a:ext cx="23515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i="1"/>
                <a:t>Geprüfte Typumwandlung</a:t>
              </a:r>
            </a:p>
          </p:txBody>
        </p:sp>
        <p:sp>
          <p:nvSpPr>
            <p:cNvPr id="35" name="Text Box 4"/>
            <p:cNvSpPr txBox="1">
              <a:spLocks noChangeArrowheads="1"/>
            </p:cNvSpPr>
            <p:nvPr/>
          </p:nvSpPr>
          <p:spPr bwMode="auto">
            <a:xfrm>
              <a:off x="3803598" y="4771435"/>
              <a:ext cx="3089223" cy="954203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if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(a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instanceof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Book || a == null)</a:t>
              </a:r>
            </a:p>
            <a:p>
              <a:pPr>
                <a:spcBef>
                  <a:spcPct val="0"/>
                </a:spcBef>
                <a:buFontTx/>
                <a:buNone/>
                <a:tabLst>
                  <a:tab pos="177800" algn="l"/>
                </a:tabLst>
                <a:defRPr/>
              </a:pP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... </a:t>
              </a:r>
              <a:r>
                <a:rPr lang="de-AT" altLang="en-US" sz="1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betrachte ST(a) hier als Book 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spcBef>
                  <a:spcPct val="0"/>
                </a:spcBef>
                <a:buFontTx/>
                <a:buNone/>
                <a:tabLst>
                  <a:tab pos="177800" algn="l"/>
                </a:tabLst>
                <a:defRPr/>
              </a:pP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else</a:t>
              </a:r>
              <a:endPara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  <a:tabLst>
                  <a:tab pos="177800" algn="l"/>
                </a:tabLst>
                <a:defRPr/>
              </a:pP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Laufzeitfehler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979488" y="5945188"/>
            <a:ext cx="5324475" cy="700087"/>
            <a:chOff x="979292" y="5945395"/>
            <a:chExt cx="5324599" cy="700446"/>
          </a:xfrm>
        </p:grpSpPr>
        <p:sp>
          <p:nvSpPr>
            <p:cNvPr id="31759" name="TextBox 35"/>
            <p:cNvSpPr txBox="1">
              <a:spLocks noChangeArrowheads="1"/>
            </p:cNvSpPr>
            <p:nvPr/>
          </p:nvSpPr>
          <p:spPr bwMode="auto">
            <a:xfrm>
              <a:off x="979292" y="5945395"/>
              <a:ext cx="53245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Nach Typumwandlung ist Zugriff auf </a:t>
              </a:r>
              <a:r>
                <a:rPr lang="de-AT" altLang="de-DE" sz="1600" i="1"/>
                <a:t>Book</a:t>
              </a:r>
              <a:r>
                <a:rPr lang="de-AT" altLang="de-DE" sz="1600"/>
                <a:t>-Elemente möglich</a:t>
              </a:r>
            </a:p>
          </p:txBody>
        </p:sp>
        <p:sp>
          <p:nvSpPr>
            <p:cNvPr id="31760" name="Text Box 4"/>
            <p:cNvSpPr txBox="1">
              <a:spLocks noChangeArrowheads="1"/>
            </p:cNvSpPr>
            <p:nvPr/>
          </p:nvSpPr>
          <p:spPr bwMode="auto">
            <a:xfrm>
              <a:off x="1102753" y="6338064"/>
              <a:ext cx="2064989" cy="307777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FF99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(Book)a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).title = ...;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ChangeArrowheads="1"/>
          </p:cNvSpPr>
          <p:nvPr/>
        </p:nvSpPr>
        <p:spPr bwMode="auto">
          <a:xfrm>
            <a:off x="1130300" y="3468688"/>
            <a:ext cx="3657600" cy="320675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32771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5B003D7-28E3-4ED1-923C-8538BB7D42CA}" type="slidenum">
              <a:rPr lang="de-DE" altLang="de-DE" sz="1400" smtClean="0"/>
              <a:pPr/>
              <a:t>29</a:t>
            </a:fld>
            <a:endParaRPr lang="de-DE" altLang="de-DE" sz="1400" smtClean="0"/>
          </a:p>
        </p:txBody>
      </p:sp>
      <p:sp>
        <p:nvSpPr>
          <p:cNvPr id="32772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3907608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11. Objektorientierung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</a:t>
            </a:r>
            <a:r>
              <a:rPr lang="de-AT" altLang="de-DE" sz="2000"/>
              <a:t>11.1	Methoden</a:t>
            </a:r>
          </a:p>
          <a:p>
            <a:r>
              <a:rPr lang="de-AT" altLang="de-DE" sz="2000"/>
              <a:t>	11.2	Konstruktoren</a:t>
            </a:r>
          </a:p>
          <a:p>
            <a:r>
              <a:rPr lang="de-AT" altLang="de-DE" sz="2000"/>
              <a:t>	11.3	static</a:t>
            </a:r>
          </a:p>
          <a:p>
            <a:r>
              <a:rPr lang="de-AT" altLang="de-DE" sz="2000"/>
              <a:t>	11.4	Beispiele für Klassen</a:t>
            </a:r>
          </a:p>
          <a:p>
            <a:r>
              <a:rPr lang="de-AT" altLang="de-DE" sz="2000"/>
              <a:t>	11.5	Vererbung</a:t>
            </a:r>
          </a:p>
          <a:p>
            <a:r>
              <a:rPr lang="de-AT" altLang="de-DE" sz="2000"/>
              <a:t>	</a:t>
            </a:r>
            <a:r>
              <a:rPr lang="de-AT" altLang="de-DE" sz="2000">
                <a:solidFill>
                  <a:srgbClr val="FF0000"/>
                </a:solidFill>
              </a:rPr>
              <a:t>11.6	Dynamische Bindung</a:t>
            </a:r>
          </a:p>
          <a:p>
            <a:r>
              <a:rPr lang="de-AT" altLang="de-DE" sz="2000"/>
              <a:t>	11.7	Klasse Object</a:t>
            </a:r>
          </a:p>
          <a:p>
            <a:r>
              <a:rPr lang="de-AT" altLang="de-DE" sz="2000"/>
              <a:t>	11.8	final</a:t>
            </a:r>
          </a:p>
          <a:p>
            <a:r>
              <a:rPr lang="de-AT" altLang="de-DE" sz="2000"/>
              <a:t>	11.9	Abstrakte Klassen</a:t>
            </a:r>
          </a:p>
          <a:p>
            <a:r>
              <a:rPr lang="de-AT" altLang="de-DE" sz="2000"/>
              <a:t>	11.10	</a:t>
            </a:r>
            <a:r>
              <a:rPr lang="de-AT" altLang="de-DE" sz="2000" smtClean="0"/>
              <a:t>Interfaces</a:t>
            </a:r>
            <a:endParaRPr lang="de-AT" altLang="de-DE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ECE4C88-50BD-4AD7-9862-D90CF0C1CFAB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de-DE" altLang="en-US" sz="1400" smtClean="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Dynamische Bindung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1084263" y="1712913"/>
            <a:ext cx="981075" cy="30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Article[] a;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704850" y="1246188"/>
            <a:ext cx="2768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Heterogene Datenstruktur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2743200" y="1774825"/>
            <a:ext cx="4572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2819400" y="2232025"/>
            <a:ext cx="304800" cy="3810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>
            <a:off x="2971800" y="1927225"/>
            <a:ext cx="0" cy="304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3200400" y="1774825"/>
            <a:ext cx="4572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3276600" y="2232025"/>
            <a:ext cx="304800" cy="304800"/>
          </a:xfrm>
          <a:prstGeom prst="rect">
            <a:avLst/>
          </a:prstGeom>
          <a:solidFill>
            <a:srgbClr val="FFFF99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33803" name="Line 11"/>
          <p:cNvSpPr>
            <a:spLocks noChangeShapeType="1"/>
          </p:cNvSpPr>
          <p:nvPr/>
        </p:nvSpPr>
        <p:spPr bwMode="auto">
          <a:xfrm>
            <a:off x="3429000" y="1927225"/>
            <a:ext cx="0" cy="304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3657600" y="1774825"/>
            <a:ext cx="4572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3733800" y="2232025"/>
            <a:ext cx="304800" cy="3810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33806" name="Line 14"/>
          <p:cNvSpPr>
            <a:spLocks noChangeShapeType="1"/>
          </p:cNvSpPr>
          <p:nvPr/>
        </p:nvSpPr>
        <p:spPr bwMode="auto">
          <a:xfrm>
            <a:off x="3886200" y="1927225"/>
            <a:ext cx="0" cy="304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4114800" y="1774825"/>
            <a:ext cx="4572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33808" name="Rectangle 16"/>
          <p:cNvSpPr>
            <a:spLocks noChangeArrowheads="1"/>
          </p:cNvSpPr>
          <p:nvPr/>
        </p:nvSpPr>
        <p:spPr bwMode="auto">
          <a:xfrm>
            <a:off x="4191000" y="2232025"/>
            <a:ext cx="304800" cy="457200"/>
          </a:xfrm>
          <a:prstGeom prst="rect">
            <a:avLst/>
          </a:prstGeom>
          <a:solidFill>
            <a:srgbClr val="FF9999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33809" name="Line 17"/>
          <p:cNvSpPr>
            <a:spLocks noChangeShapeType="1"/>
          </p:cNvSpPr>
          <p:nvPr/>
        </p:nvSpPr>
        <p:spPr bwMode="auto">
          <a:xfrm>
            <a:off x="4343400" y="1927225"/>
            <a:ext cx="0" cy="304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33810" name="Rectangle 18"/>
          <p:cNvSpPr>
            <a:spLocks noChangeArrowheads="1"/>
          </p:cNvSpPr>
          <p:nvPr/>
        </p:nvSpPr>
        <p:spPr bwMode="auto">
          <a:xfrm>
            <a:off x="4572000" y="1774825"/>
            <a:ext cx="4572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33811" name="Rectangle 19"/>
          <p:cNvSpPr>
            <a:spLocks noChangeArrowheads="1"/>
          </p:cNvSpPr>
          <p:nvPr/>
        </p:nvSpPr>
        <p:spPr bwMode="auto">
          <a:xfrm>
            <a:off x="4648200" y="2232025"/>
            <a:ext cx="304800" cy="304800"/>
          </a:xfrm>
          <a:prstGeom prst="rect">
            <a:avLst/>
          </a:prstGeom>
          <a:solidFill>
            <a:srgbClr val="FFFF99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4800600" y="1927225"/>
            <a:ext cx="0" cy="304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33813" name="Text Box 21"/>
          <p:cNvSpPr txBox="1">
            <a:spLocks noChangeArrowheads="1"/>
          </p:cNvSpPr>
          <p:nvPr/>
        </p:nvSpPr>
        <p:spPr bwMode="auto">
          <a:xfrm>
            <a:off x="2743200" y="2613025"/>
            <a:ext cx="4984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 i="1"/>
              <a:t>Book</a:t>
            </a:r>
          </a:p>
        </p:txBody>
      </p:sp>
      <p:sp>
        <p:nvSpPr>
          <p:cNvPr id="33814" name="Text Box 22"/>
          <p:cNvSpPr txBox="1">
            <a:spLocks noChangeArrowheads="1"/>
          </p:cNvSpPr>
          <p:nvPr/>
        </p:nvSpPr>
        <p:spPr bwMode="auto">
          <a:xfrm>
            <a:off x="3657600" y="2613025"/>
            <a:ext cx="4984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 i="1"/>
              <a:t>Book</a:t>
            </a:r>
          </a:p>
        </p:txBody>
      </p:sp>
      <p:sp>
        <p:nvSpPr>
          <p:cNvPr id="33815" name="Text Box 23"/>
          <p:cNvSpPr txBox="1">
            <a:spLocks noChangeArrowheads="1"/>
          </p:cNvSpPr>
          <p:nvPr/>
        </p:nvSpPr>
        <p:spPr bwMode="auto">
          <a:xfrm>
            <a:off x="3200400" y="2613025"/>
            <a:ext cx="3952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 i="1"/>
              <a:t>CD</a:t>
            </a:r>
          </a:p>
        </p:txBody>
      </p:sp>
      <p:sp>
        <p:nvSpPr>
          <p:cNvPr id="33816" name="Text Box 24"/>
          <p:cNvSpPr txBox="1">
            <a:spLocks noChangeArrowheads="1"/>
          </p:cNvSpPr>
          <p:nvPr/>
        </p:nvSpPr>
        <p:spPr bwMode="auto">
          <a:xfrm>
            <a:off x="4572000" y="2613025"/>
            <a:ext cx="3952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 i="1"/>
              <a:t>CD</a:t>
            </a:r>
          </a:p>
        </p:txBody>
      </p:sp>
      <p:sp>
        <p:nvSpPr>
          <p:cNvPr id="33817" name="Text Box 25"/>
          <p:cNvSpPr txBox="1">
            <a:spLocks noChangeArrowheads="1"/>
          </p:cNvSpPr>
          <p:nvPr/>
        </p:nvSpPr>
        <p:spPr bwMode="auto">
          <a:xfrm>
            <a:off x="4011613" y="2719388"/>
            <a:ext cx="67945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 i="1"/>
              <a:t>Camera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04850" y="3067050"/>
            <a:ext cx="7113588" cy="2020888"/>
            <a:chOff x="704850" y="3170496"/>
            <a:chExt cx="7113588" cy="2021954"/>
          </a:xfrm>
        </p:grpSpPr>
        <p:sp>
          <p:nvSpPr>
            <p:cNvPr id="33840" name="Text Box 26"/>
            <p:cNvSpPr txBox="1">
              <a:spLocks noChangeArrowheads="1"/>
            </p:cNvSpPr>
            <p:nvPr/>
          </p:nvSpPr>
          <p:spPr bwMode="auto">
            <a:xfrm>
              <a:off x="704850" y="3170496"/>
              <a:ext cx="52895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Alle Varianten können als Artikel behandelt werden</a:t>
              </a:r>
            </a:p>
          </p:txBody>
        </p:sp>
        <p:sp>
          <p:nvSpPr>
            <p:cNvPr id="33841" name="Text Box 27"/>
            <p:cNvSpPr txBox="1">
              <a:spLocks noChangeArrowheads="1"/>
            </p:cNvSpPr>
            <p:nvPr/>
          </p:nvSpPr>
          <p:spPr bwMode="auto">
            <a:xfrm>
              <a:off x="1127125" y="3592012"/>
              <a:ext cx="2768707" cy="160043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  <a:tab pos="5778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  <a:tab pos="5778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  <a:tab pos="5778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void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printArticles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()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for (int i = 0; i &lt; a.length; i++)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if (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a[i].available()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	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a[i].print();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	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33842" name="Line 28"/>
            <p:cNvSpPr>
              <a:spLocks noChangeShapeType="1"/>
            </p:cNvSpPr>
            <p:nvPr/>
          </p:nvSpPr>
          <p:spPr bwMode="auto">
            <a:xfrm flipH="1">
              <a:off x="3156030" y="4199507"/>
              <a:ext cx="133977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3843" name="Text Box 29"/>
            <p:cNvSpPr txBox="1">
              <a:spLocks noChangeArrowheads="1"/>
            </p:cNvSpPr>
            <p:nvPr/>
          </p:nvSpPr>
          <p:spPr bwMode="auto">
            <a:xfrm>
              <a:off x="4632325" y="4005813"/>
              <a:ext cx="266541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ruft </a:t>
              </a:r>
              <a:r>
                <a:rPr lang="de-AT" altLang="en-US" sz="1600" i="1"/>
                <a:t>available</a:t>
              </a:r>
              <a:r>
                <a:rPr lang="de-AT" altLang="en-US" sz="1600"/>
                <a:t>() aus </a:t>
              </a:r>
              <a:r>
                <a:rPr lang="de-AT" altLang="en-US" sz="1600" i="1"/>
                <a:t>Article</a:t>
              </a:r>
              <a:r>
                <a:rPr lang="de-AT" altLang="en-US" sz="1600"/>
                <a:t> auf</a:t>
              </a:r>
            </a:p>
          </p:txBody>
        </p:sp>
        <p:sp>
          <p:nvSpPr>
            <p:cNvPr id="33844" name="Line 30"/>
            <p:cNvSpPr>
              <a:spLocks noChangeShapeType="1"/>
            </p:cNvSpPr>
            <p:nvPr/>
          </p:nvSpPr>
          <p:spPr bwMode="auto">
            <a:xfrm flipH="1" flipV="1">
              <a:off x="2754313" y="4413996"/>
              <a:ext cx="1741487" cy="19526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3845" name="Text Box 31"/>
            <p:cNvSpPr txBox="1">
              <a:spLocks noChangeArrowheads="1"/>
            </p:cNvSpPr>
            <p:nvPr/>
          </p:nvSpPr>
          <p:spPr bwMode="auto">
            <a:xfrm>
              <a:off x="4632325" y="4423281"/>
              <a:ext cx="3186113" cy="581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rgbClr val="FF0000"/>
                  </a:solidFill>
                </a:rPr>
                <a:t>ruft je nach Artikelart das </a:t>
              </a:r>
              <a:r>
                <a:rPr lang="de-AT" altLang="en-US" sz="1600" i="1">
                  <a:solidFill>
                    <a:srgbClr val="FF0000"/>
                  </a:solidFill>
                </a:rPr>
                <a:t>print</a:t>
              </a:r>
              <a:r>
                <a:rPr lang="de-AT" altLang="en-US" sz="1600">
                  <a:solidFill>
                    <a:srgbClr val="FF0000"/>
                  </a:solidFill>
                </a:rPr>
                <a:t>() aus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>
                  <a:solidFill>
                    <a:srgbClr val="FF0000"/>
                  </a:solidFill>
                </a:rPr>
                <a:t>Book</a:t>
              </a:r>
              <a:r>
                <a:rPr lang="de-AT" altLang="en-US" sz="1600">
                  <a:solidFill>
                    <a:srgbClr val="FF0000"/>
                  </a:solidFill>
                </a:rPr>
                <a:t>,</a:t>
              </a:r>
              <a:r>
                <a:rPr lang="de-AT" altLang="en-US" sz="1600" i="1">
                  <a:solidFill>
                    <a:srgbClr val="FF0000"/>
                  </a:solidFill>
                </a:rPr>
                <a:t> CD </a:t>
              </a:r>
              <a:r>
                <a:rPr lang="de-AT" altLang="en-US" sz="1600">
                  <a:solidFill>
                    <a:srgbClr val="FF0000"/>
                  </a:solidFill>
                </a:rPr>
                <a:t>oder</a:t>
              </a:r>
              <a:r>
                <a:rPr lang="de-AT" altLang="en-US" sz="1600" i="1">
                  <a:solidFill>
                    <a:srgbClr val="FF0000"/>
                  </a:solidFill>
                </a:rPr>
                <a:t> Camera </a:t>
              </a:r>
              <a:r>
                <a:rPr lang="de-AT" altLang="en-US" sz="1600">
                  <a:solidFill>
                    <a:srgbClr val="FF0000"/>
                  </a:solidFill>
                </a:rPr>
                <a:t>auf</a:t>
              </a:r>
            </a:p>
          </p:txBody>
        </p:sp>
      </p:grpSp>
      <p:grpSp>
        <p:nvGrpSpPr>
          <p:cNvPr id="235554" name="Group 34"/>
          <p:cNvGrpSpPr>
            <a:grpSpLocks/>
          </p:cNvGrpSpPr>
          <p:nvPr/>
        </p:nvGrpSpPr>
        <p:grpSpPr bwMode="auto">
          <a:xfrm>
            <a:off x="762000" y="5299075"/>
            <a:ext cx="6200775" cy="719138"/>
            <a:chOff x="480" y="3591"/>
            <a:chExt cx="3906" cy="453"/>
          </a:xfrm>
        </p:grpSpPr>
        <p:sp>
          <p:nvSpPr>
            <p:cNvPr id="33838" name="Text Box 32"/>
            <p:cNvSpPr txBox="1">
              <a:spLocks noChangeArrowheads="1"/>
            </p:cNvSpPr>
            <p:nvPr/>
          </p:nvSpPr>
          <p:spPr bwMode="auto">
            <a:xfrm>
              <a:off x="480" y="3591"/>
              <a:ext cx="12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Dynamische Bindung</a:t>
              </a:r>
            </a:p>
          </p:txBody>
        </p:sp>
        <p:sp>
          <p:nvSpPr>
            <p:cNvPr id="33839" name="Text Box 33"/>
            <p:cNvSpPr txBox="1">
              <a:spLocks noChangeArrowheads="1"/>
            </p:cNvSpPr>
            <p:nvPr/>
          </p:nvSpPr>
          <p:spPr bwMode="auto">
            <a:xfrm>
              <a:off x="710" y="3831"/>
              <a:ext cx="3676" cy="213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obj.print</a:t>
              </a:r>
              <a:r>
                <a:rPr lang="de-AT" altLang="en-US" sz="1600"/>
                <a:t>() ruft die </a:t>
              </a:r>
              <a:r>
                <a:rPr lang="de-AT" altLang="en-US" sz="1600" i="1"/>
                <a:t>print</a:t>
              </a:r>
              <a:r>
                <a:rPr lang="de-AT" altLang="en-US" sz="1600"/>
                <a:t>-Methode des </a:t>
              </a:r>
              <a:r>
                <a:rPr lang="de-AT" altLang="en-US" sz="1600">
                  <a:solidFill>
                    <a:srgbClr val="FF0000"/>
                  </a:solidFill>
                </a:rPr>
                <a:t>dynamischen Typs </a:t>
              </a:r>
              <a:r>
                <a:rPr lang="de-AT" altLang="en-US" sz="1600"/>
                <a:t>von </a:t>
              </a:r>
              <a:r>
                <a:rPr lang="de-AT" altLang="en-US" sz="1600" i="1"/>
                <a:t>obj</a:t>
              </a:r>
              <a:r>
                <a:rPr lang="de-AT" altLang="en-US" sz="1600"/>
                <a:t> auf</a:t>
              </a:r>
            </a:p>
          </p:txBody>
        </p:sp>
      </p:grpSp>
      <p:sp>
        <p:nvSpPr>
          <p:cNvPr id="33820" name="Text Box 35"/>
          <p:cNvSpPr txBox="1">
            <a:spLocks noChangeArrowheads="1"/>
          </p:cNvSpPr>
          <p:nvPr/>
        </p:nvSpPr>
        <p:spPr bwMode="auto">
          <a:xfrm>
            <a:off x="7141182" y="1154113"/>
            <a:ext cx="774571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 b="1">
                <a:latin typeface="Arial" panose="020B0604020202020204" pitchFamily="34" charset="0"/>
                <a:cs typeface="Arial" panose="020B0604020202020204" pitchFamily="34" charset="0"/>
              </a:rPr>
              <a:t>Article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available()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print()</a:t>
            </a:r>
          </a:p>
        </p:txBody>
      </p:sp>
      <p:sp>
        <p:nvSpPr>
          <p:cNvPr id="33821" name="Text Box 36"/>
          <p:cNvSpPr txBox="1">
            <a:spLocks noChangeArrowheads="1"/>
          </p:cNvSpPr>
          <p:nvPr/>
        </p:nvSpPr>
        <p:spPr bwMode="auto">
          <a:xfrm>
            <a:off x="6312452" y="2222277"/>
            <a:ext cx="519694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 b="1"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print()</a:t>
            </a:r>
          </a:p>
        </p:txBody>
      </p:sp>
      <p:sp>
        <p:nvSpPr>
          <p:cNvPr id="33822" name="Rectangle 37"/>
          <p:cNvSpPr>
            <a:spLocks noChangeArrowheads="1"/>
          </p:cNvSpPr>
          <p:nvPr/>
        </p:nvSpPr>
        <p:spPr bwMode="auto">
          <a:xfrm>
            <a:off x="6306103" y="2215928"/>
            <a:ext cx="588962" cy="452626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33823" name="Rectangle 38"/>
          <p:cNvSpPr>
            <a:spLocks noChangeArrowheads="1"/>
          </p:cNvSpPr>
          <p:nvPr/>
        </p:nvSpPr>
        <p:spPr bwMode="auto">
          <a:xfrm>
            <a:off x="7139594" y="1143000"/>
            <a:ext cx="760413" cy="62215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33824" name="Line 39"/>
          <p:cNvSpPr>
            <a:spLocks noChangeShapeType="1"/>
          </p:cNvSpPr>
          <p:nvPr/>
        </p:nvSpPr>
        <p:spPr bwMode="auto">
          <a:xfrm>
            <a:off x="7139594" y="1382454"/>
            <a:ext cx="76041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33825" name="Line 40"/>
          <p:cNvSpPr>
            <a:spLocks noChangeShapeType="1"/>
          </p:cNvSpPr>
          <p:nvPr/>
        </p:nvSpPr>
        <p:spPr bwMode="auto">
          <a:xfrm>
            <a:off x="6306102" y="2451080"/>
            <a:ext cx="58896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33826" name="AutoShape 41"/>
          <p:cNvSpPr>
            <a:spLocks noChangeArrowheads="1"/>
          </p:cNvSpPr>
          <p:nvPr/>
        </p:nvSpPr>
        <p:spPr bwMode="auto">
          <a:xfrm>
            <a:off x="7378513" y="1769840"/>
            <a:ext cx="276225" cy="141287"/>
          </a:xfrm>
          <a:prstGeom prst="triangle">
            <a:avLst>
              <a:gd name="adj" fmla="val 50000"/>
            </a:avLst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33827" name="Line 42"/>
          <p:cNvSpPr>
            <a:spLocks noChangeShapeType="1"/>
          </p:cNvSpPr>
          <p:nvPr/>
        </p:nvSpPr>
        <p:spPr bwMode="auto">
          <a:xfrm>
            <a:off x="6606988" y="2063527"/>
            <a:ext cx="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33828" name="Text Box 43"/>
          <p:cNvSpPr txBox="1">
            <a:spLocks noChangeArrowheads="1"/>
          </p:cNvSpPr>
          <p:nvPr/>
        </p:nvSpPr>
        <p:spPr bwMode="auto">
          <a:xfrm>
            <a:off x="7245001" y="2222277"/>
            <a:ext cx="548548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 b="1">
                <a:latin typeface="Arial" panose="020B0604020202020204" pitchFamily="34" charset="0"/>
                <a:cs typeface="Arial" panose="020B0604020202020204" pitchFamily="34" charset="0"/>
              </a:rPr>
              <a:t>Audio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print()</a:t>
            </a:r>
          </a:p>
        </p:txBody>
      </p:sp>
      <p:sp>
        <p:nvSpPr>
          <p:cNvPr id="33829" name="Rectangle 44"/>
          <p:cNvSpPr>
            <a:spLocks noChangeArrowheads="1"/>
          </p:cNvSpPr>
          <p:nvPr/>
        </p:nvSpPr>
        <p:spPr bwMode="auto">
          <a:xfrm>
            <a:off x="7238651" y="2215928"/>
            <a:ext cx="584039" cy="452626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33830" name="Line 45"/>
          <p:cNvSpPr>
            <a:spLocks noChangeShapeType="1"/>
          </p:cNvSpPr>
          <p:nvPr/>
        </p:nvSpPr>
        <p:spPr bwMode="auto">
          <a:xfrm>
            <a:off x="7238651" y="2454938"/>
            <a:ext cx="584039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33831" name="Line 46"/>
          <p:cNvSpPr>
            <a:spLocks noChangeShapeType="1"/>
          </p:cNvSpPr>
          <p:nvPr/>
        </p:nvSpPr>
        <p:spPr bwMode="auto">
          <a:xfrm>
            <a:off x="7519801" y="1911127"/>
            <a:ext cx="0" cy="304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33832" name="Text Box 47"/>
          <p:cNvSpPr txBox="1">
            <a:spLocks noChangeArrowheads="1"/>
          </p:cNvSpPr>
          <p:nvPr/>
        </p:nvSpPr>
        <p:spPr bwMode="auto">
          <a:xfrm>
            <a:off x="8163680" y="2222277"/>
            <a:ext cx="652743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000" b="1">
                <a:latin typeface="Arial" panose="020B0604020202020204" pitchFamily="34" charset="0"/>
                <a:cs typeface="Arial" panose="020B0604020202020204" pitchFamily="34" charset="0"/>
              </a:rPr>
              <a:t>Camera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print()</a:t>
            </a:r>
          </a:p>
        </p:txBody>
      </p:sp>
      <p:sp>
        <p:nvSpPr>
          <p:cNvPr id="33833" name="Rectangle 48"/>
          <p:cNvSpPr>
            <a:spLocks noChangeArrowheads="1"/>
          </p:cNvSpPr>
          <p:nvPr/>
        </p:nvSpPr>
        <p:spPr bwMode="auto">
          <a:xfrm>
            <a:off x="8157330" y="2215928"/>
            <a:ext cx="629915" cy="452626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33834" name="Line 49"/>
          <p:cNvSpPr>
            <a:spLocks noChangeShapeType="1"/>
          </p:cNvSpPr>
          <p:nvPr/>
        </p:nvSpPr>
        <p:spPr bwMode="auto">
          <a:xfrm>
            <a:off x="8157330" y="2454938"/>
            <a:ext cx="62991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33835" name="Line 50"/>
          <p:cNvSpPr>
            <a:spLocks noChangeShapeType="1"/>
          </p:cNvSpPr>
          <p:nvPr/>
        </p:nvSpPr>
        <p:spPr bwMode="auto">
          <a:xfrm>
            <a:off x="8550088" y="2063527"/>
            <a:ext cx="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33836" name="Line 51"/>
          <p:cNvSpPr>
            <a:spLocks noChangeShapeType="1"/>
          </p:cNvSpPr>
          <p:nvPr/>
        </p:nvSpPr>
        <p:spPr bwMode="auto">
          <a:xfrm>
            <a:off x="6599051" y="2063527"/>
            <a:ext cx="1951037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019175" y="6146800"/>
            <a:ext cx="6565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Man braucht sich nicht um die unterschiedlichen Varianten zu kümmern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Neue Varianten können hinzukommen, ohne dass man den Code ändern muss</a:t>
            </a:r>
          </a:p>
        </p:txBody>
      </p:sp>
      <p:sp>
        <p:nvSpPr>
          <p:cNvPr id="54" name="Text Box 43"/>
          <p:cNvSpPr txBox="1">
            <a:spLocks noChangeArrowheads="1"/>
          </p:cNvSpPr>
          <p:nvPr/>
        </p:nvSpPr>
        <p:spPr bwMode="auto">
          <a:xfrm>
            <a:off x="6820843" y="3048258"/>
            <a:ext cx="519694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000" b="1" smtClean="0">
                <a:latin typeface="Arial" panose="020B0604020202020204" pitchFamily="34" charset="0"/>
                <a:cs typeface="Arial" panose="020B0604020202020204" pitchFamily="34" charset="0"/>
              </a:rPr>
              <a:t>CD</a:t>
            </a:r>
            <a:endParaRPr lang="de-AT" altLang="en-US" sz="10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print()</a:t>
            </a:r>
          </a:p>
        </p:txBody>
      </p:sp>
      <p:sp>
        <p:nvSpPr>
          <p:cNvPr id="55" name="Rectangle 44"/>
          <p:cNvSpPr>
            <a:spLocks noChangeArrowheads="1"/>
          </p:cNvSpPr>
          <p:nvPr/>
        </p:nvSpPr>
        <p:spPr bwMode="auto">
          <a:xfrm>
            <a:off x="6814493" y="3041909"/>
            <a:ext cx="584039" cy="452626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56" name="Line 45"/>
          <p:cNvSpPr>
            <a:spLocks noChangeShapeType="1"/>
          </p:cNvSpPr>
          <p:nvPr/>
        </p:nvSpPr>
        <p:spPr bwMode="auto">
          <a:xfrm>
            <a:off x="6814493" y="3280919"/>
            <a:ext cx="584039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57" name="Text Box 43"/>
          <p:cNvSpPr txBox="1">
            <a:spLocks noChangeArrowheads="1"/>
          </p:cNvSpPr>
          <p:nvPr/>
        </p:nvSpPr>
        <p:spPr bwMode="auto">
          <a:xfrm>
            <a:off x="7664492" y="3048258"/>
            <a:ext cx="519694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000" b="1" smtClean="0">
                <a:latin typeface="Arial" panose="020B0604020202020204" pitchFamily="34" charset="0"/>
                <a:cs typeface="Arial" panose="020B0604020202020204" pitchFamily="34" charset="0"/>
              </a:rPr>
              <a:t>MP3</a:t>
            </a:r>
            <a:endParaRPr lang="de-AT" altLang="en-US" sz="10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000">
                <a:latin typeface="Arial" panose="020B0604020202020204" pitchFamily="34" charset="0"/>
                <a:cs typeface="Arial" panose="020B0604020202020204" pitchFamily="34" charset="0"/>
              </a:rPr>
              <a:t>print()</a:t>
            </a:r>
          </a:p>
        </p:txBody>
      </p:sp>
      <p:sp>
        <p:nvSpPr>
          <p:cNvPr id="58" name="Rectangle 44"/>
          <p:cNvSpPr>
            <a:spLocks noChangeArrowheads="1"/>
          </p:cNvSpPr>
          <p:nvPr/>
        </p:nvSpPr>
        <p:spPr bwMode="auto">
          <a:xfrm>
            <a:off x="7658142" y="3041909"/>
            <a:ext cx="584039" cy="452626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59" name="Line 45"/>
          <p:cNvSpPr>
            <a:spLocks noChangeShapeType="1"/>
          </p:cNvSpPr>
          <p:nvPr/>
        </p:nvSpPr>
        <p:spPr bwMode="auto">
          <a:xfrm>
            <a:off x="7658142" y="3280919"/>
            <a:ext cx="584039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cxnSp>
        <p:nvCxnSpPr>
          <p:cNvPr id="5" name="Straight Connector 4"/>
          <p:cNvCxnSpPr>
            <a:stCxn id="55" idx="0"/>
          </p:cNvCxnSpPr>
          <p:nvPr/>
        </p:nvCxnSpPr>
        <p:spPr bwMode="auto">
          <a:xfrm flipV="1">
            <a:off x="7106513" y="2933959"/>
            <a:ext cx="4199" cy="107950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Connector 61"/>
          <p:cNvCxnSpPr/>
          <p:nvPr/>
        </p:nvCxnSpPr>
        <p:spPr bwMode="auto">
          <a:xfrm flipV="1">
            <a:off x="7952263" y="2933959"/>
            <a:ext cx="4199" cy="107950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 flipH="1">
            <a:off x="7108612" y="2927610"/>
            <a:ext cx="845750" cy="0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5" name="AutoShape 41"/>
          <p:cNvSpPr>
            <a:spLocks noChangeArrowheads="1"/>
          </p:cNvSpPr>
          <p:nvPr/>
        </p:nvSpPr>
        <p:spPr bwMode="auto">
          <a:xfrm>
            <a:off x="7378513" y="2668770"/>
            <a:ext cx="276225" cy="141287"/>
          </a:xfrm>
          <a:prstGeom prst="triangle">
            <a:avLst>
              <a:gd name="adj" fmla="val 50000"/>
            </a:avLst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cxnSp>
        <p:nvCxnSpPr>
          <p:cNvPr id="9" name="Straight Connector 8"/>
          <p:cNvCxnSpPr>
            <a:stCxn id="65" idx="3"/>
          </p:cNvCxnSpPr>
          <p:nvPr/>
        </p:nvCxnSpPr>
        <p:spPr bwMode="auto">
          <a:xfrm flipH="1">
            <a:off x="7516625" y="2810057"/>
            <a:ext cx="1" cy="117553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8B516F-920D-46DE-AAD6-A5D65D3B5E28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de-DE" altLang="en-US" sz="1400" smtClean="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6943725" cy="685800"/>
          </a:xfrm>
        </p:spPr>
        <p:txBody>
          <a:bodyPr/>
          <a:lstStyle/>
          <a:p>
            <a:r>
              <a:rPr lang="de-AT" altLang="en-US" smtClean="0"/>
              <a:t>Dyn. Bindung fördert Wiederverwendung</a:t>
            </a:r>
          </a:p>
        </p:txBody>
      </p:sp>
      <p:sp>
        <p:nvSpPr>
          <p:cNvPr id="34820" name="TextBox 3"/>
          <p:cNvSpPr txBox="1">
            <a:spLocks noChangeArrowheads="1"/>
          </p:cNvSpPr>
          <p:nvPr/>
        </p:nvSpPr>
        <p:spPr bwMode="auto">
          <a:xfrm>
            <a:off x="685800" y="1176338"/>
            <a:ext cx="58515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Jeder Code, der mit Objekten einer Klasse </a:t>
            </a:r>
            <a:r>
              <a:rPr lang="de-AT" altLang="de-DE" sz="1600" i="1"/>
              <a:t>C</a:t>
            </a:r>
            <a:r>
              <a:rPr lang="de-AT" altLang="de-DE" sz="1600"/>
              <a:t> arbeiten kann,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kann automatisch auch mit Objekten der Unterklassen von </a:t>
            </a:r>
            <a:r>
              <a:rPr lang="de-AT" altLang="de-DE" sz="1600" i="1"/>
              <a:t>C</a:t>
            </a:r>
            <a:r>
              <a:rPr lang="de-AT" altLang="de-DE" sz="1600"/>
              <a:t> arbeiten</a:t>
            </a:r>
          </a:p>
        </p:txBody>
      </p: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685800" y="1955800"/>
            <a:ext cx="7131050" cy="1673225"/>
            <a:chOff x="685799" y="1956122"/>
            <a:chExt cx="7131122" cy="1673294"/>
          </a:xfrm>
        </p:grpSpPr>
        <p:sp>
          <p:nvSpPr>
            <p:cNvPr id="34850" name="TextBox 4"/>
            <p:cNvSpPr txBox="1">
              <a:spLocks noChangeArrowheads="1"/>
            </p:cNvSpPr>
            <p:nvPr/>
          </p:nvSpPr>
          <p:spPr bwMode="auto">
            <a:xfrm>
              <a:off x="685799" y="1956122"/>
              <a:ext cx="235833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800" b="1"/>
                <a:t>Beispiel: Datenströme</a:t>
              </a:r>
            </a:p>
          </p:txBody>
        </p:sp>
        <p:sp>
          <p:nvSpPr>
            <p:cNvPr id="34851" name="TextBox 5"/>
            <p:cNvSpPr txBox="1">
              <a:spLocks noChangeArrowheads="1"/>
            </p:cNvSpPr>
            <p:nvPr/>
          </p:nvSpPr>
          <p:spPr bwMode="auto">
            <a:xfrm>
              <a:off x="6385367" y="2033611"/>
              <a:ext cx="825867" cy="530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300" b="1">
                  <a:latin typeface="Arial" panose="020B0604020202020204" pitchFamily="34" charset="0"/>
                  <a:cs typeface="Arial" panose="020B0604020202020204" pitchFamily="34" charset="0"/>
                </a:rPr>
                <a:t>Stream</a:t>
              </a:r>
            </a:p>
            <a:p>
              <a:pPr>
                <a:spcBef>
                  <a:spcPts val="300"/>
                </a:spcBef>
                <a:buFontTx/>
                <a:buNone/>
              </a:pPr>
              <a:r>
                <a:rPr lang="de-AT" altLang="de-DE" sz="1300">
                  <a:latin typeface="Arial" panose="020B0604020202020204" pitchFamily="34" charset="0"/>
                  <a:cs typeface="Arial" panose="020B0604020202020204" pitchFamily="34" charset="0"/>
                </a:rPr>
                <a:t>write(ch)</a:t>
              </a:r>
            </a:p>
          </p:txBody>
        </p:sp>
        <p:sp>
          <p:nvSpPr>
            <p:cNvPr id="34852" name="TextBox 56"/>
            <p:cNvSpPr txBox="1">
              <a:spLocks noChangeArrowheads="1"/>
            </p:cNvSpPr>
            <p:nvPr/>
          </p:nvSpPr>
          <p:spPr bwMode="auto">
            <a:xfrm>
              <a:off x="5822066" y="2898447"/>
              <a:ext cx="825867" cy="730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300" b="1">
                  <a:latin typeface="Arial" panose="020B0604020202020204" pitchFamily="34" charset="0"/>
                  <a:cs typeface="Arial" panose="020B0604020202020204" pitchFamily="34" charset="0"/>
                </a:rPr>
                <a:t>File</a:t>
              </a:r>
            </a:p>
            <a:p>
              <a:pPr>
                <a:spcBef>
                  <a:spcPts val="300"/>
                </a:spcBef>
                <a:buFontTx/>
                <a:buNone/>
              </a:pPr>
              <a:r>
                <a:rPr lang="de-AT" altLang="de-DE" sz="1300">
                  <a:latin typeface="Arial" panose="020B0604020202020204" pitchFamily="34" charset="0"/>
                  <a:cs typeface="Arial" panose="020B0604020202020204" pitchFamily="34" charset="0"/>
                </a:rPr>
                <a:t>write(ch)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3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  <p:sp>
          <p:nvSpPr>
            <p:cNvPr id="34853" name="TextBox 57"/>
            <p:cNvSpPr txBox="1">
              <a:spLocks noChangeArrowheads="1"/>
            </p:cNvSpPr>
            <p:nvPr/>
          </p:nvSpPr>
          <p:spPr bwMode="auto">
            <a:xfrm>
              <a:off x="6971818" y="2898447"/>
              <a:ext cx="845103" cy="730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300" b="1">
                  <a:latin typeface="Arial" panose="020B0604020202020204" pitchFamily="34" charset="0"/>
                  <a:cs typeface="Arial" panose="020B0604020202020204" pitchFamily="34" charset="0"/>
                </a:rPr>
                <a:t>Console</a:t>
              </a:r>
            </a:p>
            <a:p>
              <a:pPr>
                <a:spcBef>
                  <a:spcPts val="300"/>
                </a:spcBef>
                <a:buFontTx/>
                <a:buNone/>
              </a:pPr>
              <a:r>
                <a:rPr lang="de-AT" altLang="de-DE" sz="1300">
                  <a:latin typeface="Arial" panose="020B0604020202020204" pitchFamily="34" charset="0"/>
                  <a:cs typeface="Arial" panose="020B0604020202020204" pitchFamily="34" charset="0"/>
                </a:rPr>
                <a:t>write(ch)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3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  <p:sp>
          <p:nvSpPr>
            <p:cNvPr id="34854" name="Rectangle 6"/>
            <p:cNvSpPr>
              <a:spLocks noChangeArrowheads="1"/>
            </p:cNvSpPr>
            <p:nvPr/>
          </p:nvSpPr>
          <p:spPr bwMode="auto">
            <a:xfrm>
              <a:off x="6971818" y="2943830"/>
              <a:ext cx="845103" cy="652040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34855" name="Rectangle 59"/>
            <p:cNvSpPr>
              <a:spLocks noChangeArrowheads="1"/>
            </p:cNvSpPr>
            <p:nvPr/>
          </p:nvSpPr>
          <p:spPr bwMode="auto">
            <a:xfrm>
              <a:off x="5822066" y="2943830"/>
              <a:ext cx="845103" cy="652040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34856" name="Rectangle 60"/>
            <p:cNvSpPr>
              <a:spLocks noChangeArrowheads="1"/>
            </p:cNvSpPr>
            <p:nvPr/>
          </p:nvSpPr>
          <p:spPr bwMode="auto">
            <a:xfrm>
              <a:off x="6410369" y="2058135"/>
              <a:ext cx="845103" cy="506391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34857" name="Isosceles Triangle 7"/>
            <p:cNvSpPr>
              <a:spLocks noChangeArrowheads="1"/>
            </p:cNvSpPr>
            <p:nvPr/>
          </p:nvSpPr>
          <p:spPr bwMode="auto">
            <a:xfrm>
              <a:off x="6751900" y="2578997"/>
              <a:ext cx="159146" cy="137195"/>
            </a:xfrm>
            <a:prstGeom prst="triangle">
              <a:avLst>
                <a:gd name="adj" fmla="val 50000"/>
              </a:avLst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cxnSp>
          <p:nvCxnSpPr>
            <p:cNvPr id="34858" name="Straight Connector 9"/>
            <p:cNvCxnSpPr>
              <a:cxnSpLocks noChangeShapeType="1"/>
            </p:cNvCxnSpPr>
            <p:nvPr/>
          </p:nvCxnSpPr>
          <p:spPr bwMode="auto">
            <a:xfrm>
              <a:off x="6238755" y="2828081"/>
              <a:ext cx="1157468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59" name="Straight Connector 13"/>
            <p:cNvCxnSpPr>
              <a:cxnSpLocks noChangeShapeType="1"/>
            </p:cNvCxnSpPr>
            <p:nvPr/>
          </p:nvCxnSpPr>
          <p:spPr bwMode="auto">
            <a:xfrm flipV="1">
              <a:off x="6832922" y="2716192"/>
              <a:ext cx="0" cy="111889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60" name="Straight Connector 68"/>
            <p:cNvCxnSpPr>
              <a:cxnSpLocks noChangeShapeType="1"/>
            </p:cNvCxnSpPr>
            <p:nvPr/>
          </p:nvCxnSpPr>
          <p:spPr bwMode="auto">
            <a:xfrm flipV="1">
              <a:off x="6242613" y="2828081"/>
              <a:ext cx="0" cy="111889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61" name="Straight Connector 69"/>
            <p:cNvCxnSpPr>
              <a:cxnSpLocks noChangeShapeType="1"/>
            </p:cNvCxnSpPr>
            <p:nvPr/>
          </p:nvCxnSpPr>
          <p:spPr bwMode="auto">
            <a:xfrm flipV="1">
              <a:off x="7396223" y="2828081"/>
              <a:ext cx="0" cy="111889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62" name="Straight Connector 17"/>
            <p:cNvCxnSpPr>
              <a:cxnSpLocks noChangeShapeType="1"/>
            </p:cNvCxnSpPr>
            <p:nvPr/>
          </p:nvCxnSpPr>
          <p:spPr bwMode="auto">
            <a:xfrm>
              <a:off x="6410369" y="2312787"/>
              <a:ext cx="845103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63" name="Straight Connector 74"/>
            <p:cNvCxnSpPr>
              <a:cxnSpLocks noChangeShapeType="1"/>
            </p:cNvCxnSpPr>
            <p:nvPr/>
          </p:nvCxnSpPr>
          <p:spPr bwMode="auto">
            <a:xfrm>
              <a:off x="5822066" y="3161596"/>
              <a:ext cx="845103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64" name="Straight Connector 75"/>
            <p:cNvCxnSpPr>
              <a:cxnSpLocks noChangeShapeType="1"/>
            </p:cNvCxnSpPr>
            <p:nvPr/>
          </p:nvCxnSpPr>
          <p:spPr bwMode="auto">
            <a:xfrm>
              <a:off x="6971818" y="3161596"/>
              <a:ext cx="845103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865" name="TextBox 19"/>
            <p:cNvSpPr txBox="1">
              <a:spLocks noChangeArrowheads="1"/>
            </p:cNvSpPr>
            <p:nvPr/>
          </p:nvSpPr>
          <p:spPr bwMode="auto">
            <a:xfrm>
              <a:off x="976934" y="2426319"/>
              <a:ext cx="3691523" cy="1169551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7800" algn="l"/>
                  <a:tab pos="3587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7800" algn="l"/>
                  <a:tab pos="3587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void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writeText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(Stream stream, String text)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for (int i = 0; i &lt; text.length(); i++)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stream.write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(text.charAt(i));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685800" y="4733925"/>
            <a:ext cx="7472363" cy="1597025"/>
            <a:chOff x="685799" y="4734629"/>
            <a:chExt cx="7472645" cy="1595805"/>
          </a:xfrm>
        </p:grpSpPr>
        <p:sp>
          <p:nvSpPr>
            <p:cNvPr id="34831" name="TextBox 80"/>
            <p:cNvSpPr txBox="1">
              <a:spLocks noChangeArrowheads="1"/>
            </p:cNvSpPr>
            <p:nvPr/>
          </p:nvSpPr>
          <p:spPr bwMode="auto">
            <a:xfrm>
              <a:off x="685799" y="4975030"/>
              <a:ext cx="518122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Angenommen, später kommt neue Stream-Art </a:t>
              </a:r>
              <a:r>
                <a:rPr lang="de-AT" altLang="de-DE" sz="1600" i="1"/>
                <a:t>Network </a:t>
              </a:r>
              <a:r>
                <a:rPr lang="de-AT" altLang="de-DE" sz="1600"/>
                <a:t>dazu</a:t>
              </a:r>
            </a:p>
          </p:txBody>
        </p:sp>
        <p:sp>
          <p:nvSpPr>
            <p:cNvPr id="34832" name="TextBox 81"/>
            <p:cNvSpPr txBox="1">
              <a:spLocks noChangeArrowheads="1"/>
            </p:cNvSpPr>
            <p:nvPr/>
          </p:nvSpPr>
          <p:spPr bwMode="auto">
            <a:xfrm>
              <a:off x="6385367" y="4734629"/>
              <a:ext cx="825867" cy="530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300" b="1">
                  <a:latin typeface="Arial" panose="020B0604020202020204" pitchFamily="34" charset="0"/>
                  <a:cs typeface="Arial" panose="020B0604020202020204" pitchFamily="34" charset="0"/>
                </a:rPr>
                <a:t>Stream</a:t>
              </a:r>
            </a:p>
            <a:p>
              <a:pPr>
                <a:spcBef>
                  <a:spcPts val="300"/>
                </a:spcBef>
                <a:buFontTx/>
                <a:buNone/>
              </a:pPr>
              <a:r>
                <a:rPr lang="de-AT" altLang="de-DE" sz="1300">
                  <a:latin typeface="Arial" panose="020B0604020202020204" pitchFamily="34" charset="0"/>
                  <a:cs typeface="Arial" panose="020B0604020202020204" pitchFamily="34" charset="0"/>
                </a:rPr>
                <a:t>write(ch)</a:t>
              </a:r>
            </a:p>
          </p:txBody>
        </p:sp>
        <p:sp>
          <p:nvSpPr>
            <p:cNvPr id="34833" name="TextBox 82"/>
            <p:cNvSpPr txBox="1">
              <a:spLocks noChangeArrowheads="1"/>
            </p:cNvSpPr>
            <p:nvPr/>
          </p:nvSpPr>
          <p:spPr bwMode="auto">
            <a:xfrm>
              <a:off x="5513411" y="5599465"/>
              <a:ext cx="825867" cy="730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300" b="1">
                  <a:latin typeface="Arial" panose="020B0604020202020204" pitchFamily="34" charset="0"/>
                  <a:cs typeface="Arial" panose="020B0604020202020204" pitchFamily="34" charset="0"/>
                </a:rPr>
                <a:t>File</a:t>
              </a:r>
            </a:p>
            <a:p>
              <a:pPr>
                <a:spcBef>
                  <a:spcPts val="300"/>
                </a:spcBef>
                <a:buFontTx/>
                <a:buNone/>
              </a:pPr>
              <a:r>
                <a:rPr lang="de-AT" altLang="de-DE" sz="1300">
                  <a:latin typeface="Arial" panose="020B0604020202020204" pitchFamily="34" charset="0"/>
                  <a:cs typeface="Arial" panose="020B0604020202020204" pitchFamily="34" charset="0"/>
                </a:rPr>
                <a:t>write(ch)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3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  <p:sp>
          <p:nvSpPr>
            <p:cNvPr id="34834" name="TextBox 83"/>
            <p:cNvSpPr txBox="1">
              <a:spLocks noChangeArrowheads="1"/>
            </p:cNvSpPr>
            <p:nvPr/>
          </p:nvSpPr>
          <p:spPr bwMode="auto">
            <a:xfrm>
              <a:off x="6408516" y="5599465"/>
              <a:ext cx="845103" cy="730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300" b="1">
                  <a:latin typeface="Arial" panose="020B0604020202020204" pitchFamily="34" charset="0"/>
                  <a:cs typeface="Arial" panose="020B0604020202020204" pitchFamily="34" charset="0"/>
                </a:rPr>
                <a:t>Console</a:t>
              </a:r>
            </a:p>
            <a:p>
              <a:pPr>
                <a:spcBef>
                  <a:spcPts val="300"/>
                </a:spcBef>
                <a:buFontTx/>
                <a:buNone/>
              </a:pPr>
              <a:r>
                <a:rPr lang="de-AT" altLang="de-DE" sz="1300">
                  <a:latin typeface="Arial" panose="020B0604020202020204" pitchFamily="34" charset="0"/>
                  <a:cs typeface="Arial" panose="020B0604020202020204" pitchFamily="34" charset="0"/>
                </a:rPr>
                <a:t>write(ch)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3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  <p:sp>
          <p:nvSpPr>
            <p:cNvPr id="34835" name="Rectangle 84"/>
            <p:cNvSpPr>
              <a:spLocks noChangeArrowheads="1"/>
            </p:cNvSpPr>
            <p:nvPr/>
          </p:nvSpPr>
          <p:spPr bwMode="auto">
            <a:xfrm>
              <a:off x="6408516" y="5644848"/>
              <a:ext cx="845103" cy="652040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34836" name="Rectangle 85"/>
            <p:cNvSpPr>
              <a:spLocks noChangeArrowheads="1"/>
            </p:cNvSpPr>
            <p:nvPr/>
          </p:nvSpPr>
          <p:spPr bwMode="auto">
            <a:xfrm>
              <a:off x="5513411" y="5644848"/>
              <a:ext cx="845103" cy="652040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34837" name="Rectangle 86"/>
            <p:cNvSpPr>
              <a:spLocks noChangeArrowheads="1"/>
            </p:cNvSpPr>
            <p:nvPr/>
          </p:nvSpPr>
          <p:spPr bwMode="auto">
            <a:xfrm>
              <a:off x="6410369" y="4759153"/>
              <a:ext cx="845103" cy="506391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sp>
          <p:nvSpPr>
            <p:cNvPr id="34838" name="Isosceles Triangle 87"/>
            <p:cNvSpPr>
              <a:spLocks noChangeArrowheads="1"/>
            </p:cNvSpPr>
            <p:nvPr/>
          </p:nvSpPr>
          <p:spPr bwMode="auto">
            <a:xfrm>
              <a:off x="6751900" y="5280015"/>
              <a:ext cx="159146" cy="137195"/>
            </a:xfrm>
            <a:prstGeom prst="triangle">
              <a:avLst>
                <a:gd name="adj" fmla="val 50000"/>
              </a:avLst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cxnSp>
          <p:nvCxnSpPr>
            <p:cNvPr id="34839" name="Straight Connector 88"/>
            <p:cNvCxnSpPr>
              <a:cxnSpLocks noChangeShapeType="1"/>
            </p:cNvCxnSpPr>
            <p:nvPr/>
          </p:nvCxnSpPr>
          <p:spPr bwMode="auto">
            <a:xfrm>
              <a:off x="5933958" y="5529099"/>
              <a:ext cx="1803788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40" name="Straight Connector 89"/>
            <p:cNvCxnSpPr>
              <a:cxnSpLocks noChangeShapeType="1"/>
            </p:cNvCxnSpPr>
            <p:nvPr/>
          </p:nvCxnSpPr>
          <p:spPr bwMode="auto">
            <a:xfrm flipV="1">
              <a:off x="6832922" y="5417210"/>
              <a:ext cx="0" cy="111889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41" name="Straight Connector 90"/>
            <p:cNvCxnSpPr>
              <a:cxnSpLocks noChangeShapeType="1"/>
            </p:cNvCxnSpPr>
            <p:nvPr/>
          </p:nvCxnSpPr>
          <p:spPr bwMode="auto">
            <a:xfrm flipV="1">
              <a:off x="5933958" y="5529099"/>
              <a:ext cx="0" cy="111889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42" name="Straight Connector 91"/>
            <p:cNvCxnSpPr>
              <a:cxnSpLocks noChangeShapeType="1"/>
            </p:cNvCxnSpPr>
            <p:nvPr/>
          </p:nvCxnSpPr>
          <p:spPr bwMode="auto">
            <a:xfrm flipV="1">
              <a:off x="6832921" y="5529099"/>
              <a:ext cx="0" cy="111889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43" name="Straight Connector 92"/>
            <p:cNvCxnSpPr>
              <a:cxnSpLocks noChangeShapeType="1"/>
            </p:cNvCxnSpPr>
            <p:nvPr/>
          </p:nvCxnSpPr>
          <p:spPr bwMode="auto">
            <a:xfrm>
              <a:off x="6410369" y="5013805"/>
              <a:ext cx="845103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44" name="Straight Connector 93"/>
            <p:cNvCxnSpPr>
              <a:cxnSpLocks noChangeShapeType="1"/>
            </p:cNvCxnSpPr>
            <p:nvPr/>
          </p:nvCxnSpPr>
          <p:spPr bwMode="auto">
            <a:xfrm>
              <a:off x="5513411" y="5862614"/>
              <a:ext cx="845103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45" name="Straight Connector 94"/>
            <p:cNvCxnSpPr>
              <a:cxnSpLocks noChangeShapeType="1"/>
            </p:cNvCxnSpPr>
            <p:nvPr/>
          </p:nvCxnSpPr>
          <p:spPr bwMode="auto">
            <a:xfrm>
              <a:off x="6408516" y="5862614"/>
              <a:ext cx="845103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846" name="TextBox 95"/>
            <p:cNvSpPr txBox="1">
              <a:spLocks noChangeArrowheads="1"/>
            </p:cNvSpPr>
            <p:nvPr/>
          </p:nvSpPr>
          <p:spPr bwMode="auto">
            <a:xfrm>
              <a:off x="7313341" y="5599465"/>
              <a:ext cx="845103" cy="730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3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Network</a:t>
              </a:r>
            </a:p>
            <a:p>
              <a:pPr>
                <a:spcBef>
                  <a:spcPts val="300"/>
                </a:spcBef>
                <a:buFontTx/>
                <a:buNone/>
              </a:pPr>
              <a:r>
                <a:rPr lang="de-AT" altLang="de-DE" sz="13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write(ch)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3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  <p:sp>
          <p:nvSpPr>
            <p:cNvPr id="34847" name="Rectangle 96"/>
            <p:cNvSpPr>
              <a:spLocks noChangeArrowheads="1"/>
            </p:cNvSpPr>
            <p:nvPr/>
          </p:nvSpPr>
          <p:spPr bwMode="auto">
            <a:xfrm>
              <a:off x="7313341" y="5644848"/>
              <a:ext cx="845103" cy="652040"/>
            </a:xfrm>
            <a:prstGeom prst="rect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cxnSp>
          <p:nvCxnSpPr>
            <p:cNvPr id="34848" name="Straight Connector 97"/>
            <p:cNvCxnSpPr>
              <a:cxnSpLocks noChangeShapeType="1"/>
            </p:cNvCxnSpPr>
            <p:nvPr/>
          </p:nvCxnSpPr>
          <p:spPr bwMode="auto">
            <a:xfrm flipV="1">
              <a:off x="7737746" y="5529099"/>
              <a:ext cx="0" cy="111889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49" name="Straight Connector 98"/>
            <p:cNvCxnSpPr>
              <a:cxnSpLocks noChangeShapeType="1"/>
            </p:cNvCxnSpPr>
            <p:nvPr/>
          </p:nvCxnSpPr>
          <p:spPr bwMode="auto">
            <a:xfrm>
              <a:off x="7313341" y="5862614"/>
              <a:ext cx="845103" cy="0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900113" y="5380038"/>
            <a:ext cx="3313112" cy="1177925"/>
            <a:chOff x="899773" y="5379378"/>
            <a:chExt cx="3313471" cy="1177937"/>
          </a:xfrm>
        </p:grpSpPr>
        <p:sp>
          <p:nvSpPr>
            <p:cNvPr id="34829" name="TextBox 101"/>
            <p:cNvSpPr txBox="1">
              <a:spLocks noChangeArrowheads="1"/>
            </p:cNvSpPr>
            <p:nvPr/>
          </p:nvSpPr>
          <p:spPr bwMode="auto">
            <a:xfrm>
              <a:off x="976934" y="5379378"/>
              <a:ext cx="2322431" cy="52322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7800" algn="l"/>
                  <a:tab pos="3587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7800" algn="l"/>
                  <a:tab pos="3587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writeText(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network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, "Hello");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  <p:sp>
          <p:nvSpPr>
            <p:cNvPr id="34830" name="TextBox 23"/>
            <p:cNvSpPr txBox="1">
              <a:spLocks noChangeArrowheads="1"/>
            </p:cNvSpPr>
            <p:nvPr/>
          </p:nvSpPr>
          <p:spPr bwMode="auto">
            <a:xfrm>
              <a:off x="899773" y="5972540"/>
              <a:ext cx="331347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i="1"/>
                <a:t>writeText</a:t>
              </a:r>
              <a:r>
                <a:rPr lang="de-AT" altLang="de-DE" sz="1600"/>
                <a:t> kann mit </a:t>
              </a:r>
              <a:r>
                <a:rPr lang="de-AT" altLang="de-DE" sz="1600" i="1"/>
                <a:t>NetWork</a:t>
              </a:r>
              <a:r>
                <a:rPr lang="de-AT" altLang="de-DE" sz="1600"/>
                <a:t> arbeiten,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ohne geändert werden zu müssen</a:t>
              </a:r>
            </a:p>
          </p:txBody>
        </p:sp>
      </p:grp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911225" y="3132138"/>
            <a:ext cx="3351213" cy="1652587"/>
            <a:chOff x="910542" y="3132881"/>
            <a:chExt cx="3351524" cy="1652558"/>
          </a:xfrm>
        </p:grpSpPr>
        <p:sp>
          <p:nvSpPr>
            <p:cNvPr id="34825" name="TextBox 78"/>
            <p:cNvSpPr txBox="1">
              <a:spLocks noChangeArrowheads="1"/>
            </p:cNvSpPr>
            <p:nvPr/>
          </p:nvSpPr>
          <p:spPr bwMode="auto">
            <a:xfrm>
              <a:off x="976934" y="4046775"/>
              <a:ext cx="2312813" cy="73866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7800" algn="l"/>
                  <a:tab pos="3587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7800" algn="l"/>
                  <a:tab pos="3587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7800" algn="l"/>
                  <a:tab pos="3587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587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writeText(</a:t>
              </a:r>
              <a:r>
                <a:rPr lang="de-AT" altLang="de-DE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file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, "Hello");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writeText(</a:t>
              </a:r>
              <a:r>
                <a:rPr lang="de-AT" altLang="de-DE" sz="140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console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, "Hello");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  <p:sp>
          <p:nvSpPr>
            <p:cNvPr id="34826" name="TextBox 20"/>
            <p:cNvSpPr txBox="1">
              <a:spLocks noChangeArrowheads="1"/>
            </p:cNvSpPr>
            <p:nvPr/>
          </p:nvSpPr>
          <p:spPr bwMode="auto">
            <a:xfrm>
              <a:off x="910542" y="3708221"/>
              <a:ext cx="107433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i="1"/>
                <a:t>Benutzung</a:t>
              </a:r>
            </a:p>
          </p:txBody>
        </p:sp>
        <p:cxnSp>
          <p:nvCxnSpPr>
            <p:cNvPr id="34827" name="Straight Arrow Connector 29"/>
            <p:cNvCxnSpPr>
              <a:cxnSpLocks noChangeShapeType="1"/>
            </p:cNvCxnSpPr>
            <p:nvPr/>
          </p:nvCxnSpPr>
          <p:spPr bwMode="auto">
            <a:xfrm flipH="1" flipV="1">
              <a:off x="2083443" y="3132881"/>
              <a:ext cx="181337" cy="181337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TextBox 30"/>
            <p:cNvSpPr txBox="1"/>
            <p:nvPr/>
          </p:nvSpPr>
          <p:spPr>
            <a:xfrm>
              <a:off x="2267981" y="3172567"/>
              <a:ext cx="1994085" cy="3381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AT" dirty="0"/>
                <a:t>dynamische Bindung!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ChangeArrowheads="1"/>
          </p:cNvSpPr>
          <p:nvPr/>
        </p:nvSpPr>
        <p:spPr bwMode="auto">
          <a:xfrm>
            <a:off x="1130300" y="3761907"/>
            <a:ext cx="3657600" cy="320675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32771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5B003D7-28E3-4ED1-923C-8538BB7D42CA}" type="slidenum">
              <a:rPr lang="de-DE" altLang="de-DE" sz="1400" smtClean="0"/>
              <a:pPr/>
              <a:t>32</a:t>
            </a:fld>
            <a:endParaRPr lang="de-DE" altLang="de-DE" sz="1400" smtClean="0"/>
          </a:p>
        </p:txBody>
      </p:sp>
      <p:sp>
        <p:nvSpPr>
          <p:cNvPr id="32772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3907608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11. Objektorientierung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</a:t>
            </a:r>
            <a:r>
              <a:rPr lang="de-AT" altLang="de-DE" sz="2000"/>
              <a:t>11.1	Methoden</a:t>
            </a:r>
          </a:p>
          <a:p>
            <a:r>
              <a:rPr lang="de-AT" altLang="de-DE" sz="2000"/>
              <a:t>	11.2	Konstruktoren</a:t>
            </a:r>
          </a:p>
          <a:p>
            <a:r>
              <a:rPr lang="de-AT" altLang="de-DE" sz="2000"/>
              <a:t>	11.3	static</a:t>
            </a:r>
          </a:p>
          <a:p>
            <a:r>
              <a:rPr lang="de-AT" altLang="de-DE" sz="2000"/>
              <a:t>	11.4	Beispiele für Klassen</a:t>
            </a:r>
          </a:p>
          <a:p>
            <a:r>
              <a:rPr lang="de-AT" altLang="de-DE" sz="2000"/>
              <a:t>	11.5	Vererbung</a:t>
            </a:r>
          </a:p>
          <a:p>
            <a:r>
              <a:rPr lang="de-AT" altLang="de-DE" sz="2000"/>
              <a:t>	11.6	Dynamische Bindung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11.7	Klasse Object</a:t>
            </a:r>
          </a:p>
          <a:p>
            <a:r>
              <a:rPr lang="de-AT" altLang="de-DE" sz="2000"/>
              <a:t>	11.8	final</a:t>
            </a:r>
          </a:p>
          <a:p>
            <a:r>
              <a:rPr lang="de-AT" altLang="de-DE" sz="2000"/>
              <a:t>	11.9	Abstrakte Klassen</a:t>
            </a:r>
          </a:p>
          <a:p>
            <a:r>
              <a:rPr lang="de-AT" altLang="de-DE" sz="2000"/>
              <a:t>	11.10	</a:t>
            </a:r>
            <a:r>
              <a:rPr lang="de-AT" altLang="de-DE" sz="2000" smtClean="0"/>
              <a:t>Interfaces</a:t>
            </a:r>
            <a:endParaRPr lang="de-AT" altLang="de-DE" sz="2000"/>
          </a:p>
        </p:txBody>
      </p:sp>
    </p:spTree>
    <p:extLst>
      <p:ext uri="{BB962C8B-B14F-4D97-AF65-F5344CB8AC3E}">
        <p14:creationId xmlns:p14="http://schemas.microsoft.com/office/powerpoint/2010/main" val="377133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0A8D6E-E46A-46E3-8F7A-91E21CDB3C26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de-DE" altLang="en-US" sz="1400" smtClean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6943725" cy="685800"/>
          </a:xfrm>
        </p:spPr>
        <p:txBody>
          <a:bodyPr/>
          <a:lstStyle/>
          <a:p>
            <a:r>
              <a:rPr lang="de-AT" altLang="en-US" smtClean="0"/>
              <a:t>Oberste Basisklasse Object</a:t>
            </a:r>
          </a:p>
        </p:txBody>
      </p:sp>
      <p:sp>
        <p:nvSpPr>
          <p:cNvPr id="35844" name="TextBox 1"/>
          <p:cNvSpPr txBox="1">
            <a:spLocks noChangeArrowheads="1"/>
          </p:cNvSpPr>
          <p:nvPr/>
        </p:nvSpPr>
        <p:spPr bwMode="auto">
          <a:xfrm>
            <a:off x="1100138" y="1311275"/>
            <a:ext cx="1309687" cy="1169988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Article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int code;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int price;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35845" name="TextBox 2"/>
          <p:cNvSpPr txBox="1">
            <a:spLocks noChangeArrowheads="1"/>
          </p:cNvSpPr>
          <p:nvPr/>
        </p:nvSpPr>
        <p:spPr bwMode="auto">
          <a:xfrm>
            <a:off x="2870200" y="1311275"/>
            <a:ext cx="35655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Wenn keine Basisklasse angegeben wird,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ist sie implizit </a:t>
            </a:r>
            <a:r>
              <a:rPr lang="de-AT" altLang="de-DE" sz="1600" i="1"/>
              <a:t>Object</a:t>
            </a:r>
          </a:p>
        </p:txBody>
      </p: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1022350" y="2557463"/>
            <a:ext cx="5457825" cy="1782762"/>
            <a:chOff x="1022427" y="2557128"/>
            <a:chExt cx="5457472" cy="1782496"/>
          </a:xfrm>
        </p:grpSpPr>
        <p:sp>
          <p:nvSpPr>
            <p:cNvPr id="35852" name="TextBox 3"/>
            <p:cNvSpPr txBox="1">
              <a:spLocks noChangeArrowheads="1"/>
            </p:cNvSpPr>
            <p:nvPr/>
          </p:nvSpPr>
          <p:spPr bwMode="auto">
            <a:xfrm>
              <a:off x="1022427" y="3086587"/>
              <a:ext cx="65274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String</a:t>
              </a:r>
            </a:p>
          </p:txBody>
        </p:sp>
        <p:sp>
          <p:nvSpPr>
            <p:cNvPr id="35853" name="TextBox 52"/>
            <p:cNvSpPr txBox="1">
              <a:spLocks noChangeArrowheads="1"/>
            </p:cNvSpPr>
            <p:nvPr/>
          </p:nvSpPr>
          <p:spPr bwMode="auto">
            <a:xfrm>
              <a:off x="1790214" y="3086587"/>
              <a:ext cx="83067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Fraction</a:t>
              </a:r>
            </a:p>
          </p:txBody>
        </p:sp>
        <p:sp>
          <p:nvSpPr>
            <p:cNvPr id="35854" name="TextBox 53"/>
            <p:cNvSpPr txBox="1">
              <a:spLocks noChangeArrowheads="1"/>
            </p:cNvSpPr>
            <p:nvPr/>
          </p:nvSpPr>
          <p:spPr bwMode="auto">
            <a:xfrm>
              <a:off x="3090434" y="3086587"/>
              <a:ext cx="6832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Article</a:t>
              </a:r>
            </a:p>
          </p:txBody>
        </p:sp>
        <p:sp>
          <p:nvSpPr>
            <p:cNvPr id="35855" name="TextBox 54"/>
            <p:cNvSpPr txBox="1">
              <a:spLocks noChangeArrowheads="1"/>
            </p:cNvSpPr>
            <p:nvPr/>
          </p:nvSpPr>
          <p:spPr bwMode="auto">
            <a:xfrm>
              <a:off x="3090434" y="3571715"/>
              <a:ext cx="6431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Audio</a:t>
              </a:r>
            </a:p>
          </p:txBody>
        </p:sp>
        <p:sp>
          <p:nvSpPr>
            <p:cNvPr id="35856" name="TextBox 55"/>
            <p:cNvSpPr txBox="1">
              <a:spLocks noChangeArrowheads="1"/>
            </p:cNvSpPr>
            <p:nvPr/>
          </p:nvSpPr>
          <p:spPr bwMode="auto">
            <a:xfrm>
              <a:off x="2407357" y="3571715"/>
              <a:ext cx="59343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Book</a:t>
              </a:r>
            </a:p>
          </p:txBody>
        </p:sp>
        <p:sp>
          <p:nvSpPr>
            <p:cNvPr id="35857" name="TextBox 56"/>
            <p:cNvSpPr txBox="1">
              <a:spLocks noChangeArrowheads="1"/>
            </p:cNvSpPr>
            <p:nvPr/>
          </p:nvSpPr>
          <p:spPr bwMode="auto">
            <a:xfrm>
              <a:off x="3769311" y="3571715"/>
              <a:ext cx="82105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Camera</a:t>
              </a:r>
            </a:p>
          </p:txBody>
        </p:sp>
        <p:sp>
          <p:nvSpPr>
            <p:cNvPr id="35858" name="TextBox 57"/>
            <p:cNvSpPr txBox="1">
              <a:spLocks noChangeArrowheads="1"/>
            </p:cNvSpPr>
            <p:nvPr/>
          </p:nvSpPr>
          <p:spPr bwMode="auto">
            <a:xfrm>
              <a:off x="4861363" y="3086587"/>
              <a:ext cx="76174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Stream</a:t>
              </a:r>
            </a:p>
          </p:txBody>
        </p:sp>
        <p:sp>
          <p:nvSpPr>
            <p:cNvPr id="35859" name="TextBox 58"/>
            <p:cNvSpPr txBox="1">
              <a:spLocks noChangeArrowheads="1"/>
            </p:cNvSpPr>
            <p:nvPr/>
          </p:nvSpPr>
          <p:spPr bwMode="auto">
            <a:xfrm>
              <a:off x="4732377" y="3575573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File</a:t>
              </a:r>
            </a:p>
          </p:txBody>
        </p:sp>
        <p:sp>
          <p:nvSpPr>
            <p:cNvPr id="35860" name="TextBox 59"/>
            <p:cNvSpPr txBox="1">
              <a:spLocks noChangeArrowheads="1"/>
            </p:cNvSpPr>
            <p:nvPr/>
          </p:nvSpPr>
          <p:spPr bwMode="auto">
            <a:xfrm>
              <a:off x="5196973" y="3575573"/>
              <a:ext cx="84189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Console</a:t>
              </a:r>
            </a:p>
          </p:txBody>
        </p:sp>
        <p:sp>
          <p:nvSpPr>
            <p:cNvPr id="35861" name="Isosceles Triangle 4"/>
            <p:cNvSpPr>
              <a:spLocks noChangeArrowheads="1"/>
            </p:cNvSpPr>
            <p:nvPr/>
          </p:nvSpPr>
          <p:spPr bwMode="auto">
            <a:xfrm>
              <a:off x="2650057" y="3825476"/>
              <a:ext cx="108031" cy="108031"/>
            </a:xfrm>
            <a:prstGeom prst="triangle">
              <a:avLst>
                <a:gd name="adj" fmla="val 50000"/>
              </a:avLst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cxnSp>
          <p:nvCxnSpPr>
            <p:cNvPr id="35862" name="Straight Connector 6"/>
            <p:cNvCxnSpPr>
              <a:cxnSpLocks noChangeShapeType="1"/>
            </p:cNvCxnSpPr>
            <p:nvPr/>
          </p:nvCxnSpPr>
          <p:spPr bwMode="auto">
            <a:xfrm>
              <a:off x="2704616" y="3933387"/>
              <a:ext cx="0" cy="9075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63" name="Straight Connector 8"/>
            <p:cNvCxnSpPr>
              <a:cxnSpLocks noChangeShapeType="1"/>
            </p:cNvCxnSpPr>
            <p:nvPr/>
          </p:nvCxnSpPr>
          <p:spPr bwMode="auto">
            <a:xfrm>
              <a:off x="2507845" y="4027993"/>
              <a:ext cx="378106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64" name="Straight Connector 66"/>
            <p:cNvCxnSpPr>
              <a:cxnSpLocks noChangeShapeType="1"/>
            </p:cNvCxnSpPr>
            <p:nvPr/>
          </p:nvCxnSpPr>
          <p:spPr bwMode="auto">
            <a:xfrm>
              <a:off x="2880164" y="4024059"/>
              <a:ext cx="0" cy="9075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65" name="Straight Connector 67"/>
            <p:cNvCxnSpPr>
              <a:cxnSpLocks noChangeShapeType="1"/>
            </p:cNvCxnSpPr>
            <p:nvPr/>
          </p:nvCxnSpPr>
          <p:spPr bwMode="auto">
            <a:xfrm>
              <a:off x="2507845" y="4024059"/>
              <a:ext cx="0" cy="9075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66" name="TextBox 68"/>
            <p:cNvSpPr txBox="1">
              <a:spLocks noChangeArrowheads="1"/>
            </p:cNvSpPr>
            <p:nvPr/>
          </p:nvSpPr>
          <p:spPr bwMode="auto">
            <a:xfrm>
              <a:off x="2360259" y="4031847"/>
              <a:ext cx="33374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  <p:sp>
          <p:nvSpPr>
            <p:cNvPr id="35867" name="TextBox 69"/>
            <p:cNvSpPr txBox="1">
              <a:spLocks noChangeArrowheads="1"/>
            </p:cNvSpPr>
            <p:nvPr/>
          </p:nvSpPr>
          <p:spPr bwMode="auto">
            <a:xfrm>
              <a:off x="2713291" y="4031847"/>
              <a:ext cx="33374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  <p:sp>
          <p:nvSpPr>
            <p:cNvPr id="35868" name="Isosceles Triangle 70"/>
            <p:cNvSpPr>
              <a:spLocks noChangeArrowheads="1"/>
            </p:cNvSpPr>
            <p:nvPr/>
          </p:nvSpPr>
          <p:spPr bwMode="auto">
            <a:xfrm>
              <a:off x="3347375" y="3825476"/>
              <a:ext cx="108031" cy="108031"/>
            </a:xfrm>
            <a:prstGeom prst="triangle">
              <a:avLst>
                <a:gd name="adj" fmla="val 50000"/>
              </a:avLst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cxnSp>
          <p:nvCxnSpPr>
            <p:cNvPr id="35869" name="Straight Connector 71"/>
            <p:cNvCxnSpPr>
              <a:cxnSpLocks noChangeShapeType="1"/>
            </p:cNvCxnSpPr>
            <p:nvPr/>
          </p:nvCxnSpPr>
          <p:spPr bwMode="auto">
            <a:xfrm>
              <a:off x="3401934" y="3933387"/>
              <a:ext cx="0" cy="9075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70" name="Straight Connector 72"/>
            <p:cNvCxnSpPr>
              <a:cxnSpLocks noChangeShapeType="1"/>
            </p:cNvCxnSpPr>
            <p:nvPr/>
          </p:nvCxnSpPr>
          <p:spPr bwMode="auto">
            <a:xfrm>
              <a:off x="3205163" y="4027993"/>
              <a:ext cx="378106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71" name="Straight Connector 73"/>
            <p:cNvCxnSpPr>
              <a:cxnSpLocks noChangeShapeType="1"/>
            </p:cNvCxnSpPr>
            <p:nvPr/>
          </p:nvCxnSpPr>
          <p:spPr bwMode="auto">
            <a:xfrm>
              <a:off x="3577482" y="4024059"/>
              <a:ext cx="0" cy="9075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72" name="Straight Connector 74"/>
            <p:cNvCxnSpPr>
              <a:cxnSpLocks noChangeShapeType="1"/>
            </p:cNvCxnSpPr>
            <p:nvPr/>
          </p:nvCxnSpPr>
          <p:spPr bwMode="auto">
            <a:xfrm>
              <a:off x="3205163" y="4024059"/>
              <a:ext cx="0" cy="9075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73" name="TextBox 75"/>
            <p:cNvSpPr txBox="1">
              <a:spLocks noChangeArrowheads="1"/>
            </p:cNvSpPr>
            <p:nvPr/>
          </p:nvSpPr>
          <p:spPr bwMode="auto">
            <a:xfrm>
              <a:off x="3057577" y="4031847"/>
              <a:ext cx="33374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  <p:sp>
          <p:nvSpPr>
            <p:cNvPr id="35874" name="TextBox 76"/>
            <p:cNvSpPr txBox="1">
              <a:spLocks noChangeArrowheads="1"/>
            </p:cNvSpPr>
            <p:nvPr/>
          </p:nvSpPr>
          <p:spPr bwMode="auto">
            <a:xfrm>
              <a:off x="3410609" y="4031847"/>
              <a:ext cx="33374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  <p:sp>
          <p:nvSpPr>
            <p:cNvPr id="35875" name="Isosceles Triangle 77"/>
            <p:cNvSpPr>
              <a:spLocks noChangeArrowheads="1"/>
            </p:cNvSpPr>
            <p:nvPr/>
          </p:nvSpPr>
          <p:spPr bwMode="auto">
            <a:xfrm>
              <a:off x="4128614" y="3825476"/>
              <a:ext cx="108031" cy="108031"/>
            </a:xfrm>
            <a:prstGeom prst="triangle">
              <a:avLst>
                <a:gd name="adj" fmla="val 50000"/>
              </a:avLst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cxnSp>
          <p:nvCxnSpPr>
            <p:cNvPr id="35876" name="Straight Connector 78"/>
            <p:cNvCxnSpPr>
              <a:cxnSpLocks noChangeShapeType="1"/>
            </p:cNvCxnSpPr>
            <p:nvPr/>
          </p:nvCxnSpPr>
          <p:spPr bwMode="auto">
            <a:xfrm>
              <a:off x="4183173" y="3933387"/>
              <a:ext cx="0" cy="9075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77" name="Straight Connector 79"/>
            <p:cNvCxnSpPr>
              <a:cxnSpLocks noChangeShapeType="1"/>
            </p:cNvCxnSpPr>
            <p:nvPr/>
          </p:nvCxnSpPr>
          <p:spPr bwMode="auto">
            <a:xfrm>
              <a:off x="3986402" y="4027993"/>
              <a:ext cx="378106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78" name="Straight Connector 80"/>
            <p:cNvCxnSpPr>
              <a:cxnSpLocks noChangeShapeType="1"/>
            </p:cNvCxnSpPr>
            <p:nvPr/>
          </p:nvCxnSpPr>
          <p:spPr bwMode="auto">
            <a:xfrm>
              <a:off x="4358721" y="4024059"/>
              <a:ext cx="0" cy="9075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79" name="Straight Connector 81"/>
            <p:cNvCxnSpPr>
              <a:cxnSpLocks noChangeShapeType="1"/>
            </p:cNvCxnSpPr>
            <p:nvPr/>
          </p:nvCxnSpPr>
          <p:spPr bwMode="auto">
            <a:xfrm>
              <a:off x="3986402" y="4024059"/>
              <a:ext cx="0" cy="9075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80" name="TextBox 82"/>
            <p:cNvSpPr txBox="1">
              <a:spLocks noChangeArrowheads="1"/>
            </p:cNvSpPr>
            <p:nvPr/>
          </p:nvSpPr>
          <p:spPr bwMode="auto">
            <a:xfrm>
              <a:off x="3838816" y="4031847"/>
              <a:ext cx="33374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  <p:sp>
          <p:nvSpPr>
            <p:cNvPr id="35881" name="TextBox 83"/>
            <p:cNvSpPr txBox="1">
              <a:spLocks noChangeArrowheads="1"/>
            </p:cNvSpPr>
            <p:nvPr/>
          </p:nvSpPr>
          <p:spPr bwMode="auto">
            <a:xfrm>
              <a:off x="4191848" y="4031847"/>
              <a:ext cx="33374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  <p:sp>
          <p:nvSpPr>
            <p:cNvPr id="35882" name="TextBox 84"/>
            <p:cNvSpPr txBox="1">
              <a:spLocks noChangeArrowheads="1"/>
            </p:cNvSpPr>
            <p:nvPr/>
          </p:nvSpPr>
          <p:spPr bwMode="auto">
            <a:xfrm>
              <a:off x="3733559" y="2557128"/>
              <a:ext cx="7024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Object</a:t>
              </a:r>
            </a:p>
          </p:txBody>
        </p:sp>
        <p:sp>
          <p:nvSpPr>
            <p:cNvPr id="35883" name="Isosceles Triangle 85"/>
            <p:cNvSpPr>
              <a:spLocks noChangeArrowheads="1"/>
            </p:cNvSpPr>
            <p:nvPr/>
          </p:nvSpPr>
          <p:spPr bwMode="auto">
            <a:xfrm>
              <a:off x="3363768" y="3334481"/>
              <a:ext cx="108031" cy="108031"/>
            </a:xfrm>
            <a:prstGeom prst="triangle">
              <a:avLst>
                <a:gd name="adj" fmla="val 50000"/>
              </a:avLst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cxnSp>
          <p:nvCxnSpPr>
            <p:cNvPr id="35884" name="Straight Connector 86"/>
            <p:cNvCxnSpPr>
              <a:cxnSpLocks noChangeShapeType="1"/>
            </p:cNvCxnSpPr>
            <p:nvPr/>
          </p:nvCxnSpPr>
          <p:spPr bwMode="auto">
            <a:xfrm>
              <a:off x="3418327" y="3442392"/>
              <a:ext cx="0" cy="181496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85" name="Straight Connector 87"/>
            <p:cNvCxnSpPr>
              <a:cxnSpLocks noChangeShapeType="1"/>
            </p:cNvCxnSpPr>
            <p:nvPr/>
          </p:nvCxnSpPr>
          <p:spPr bwMode="auto">
            <a:xfrm>
              <a:off x="2706969" y="3536998"/>
              <a:ext cx="1476204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86" name="Straight Connector 88"/>
            <p:cNvCxnSpPr>
              <a:cxnSpLocks noChangeShapeType="1"/>
            </p:cNvCxnSpPr>
            <p:nvPr/>
          </p:nvCxnSpPr>
          <p:spPr bwMode="auto">
            <a:xfrm>
              <a:off x="2713291" y="3533135"/>
              <a:ext cx="0" cy="9075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87" name="Straight Connector 94"/>
            <p:cNvCxnSpPr>
              <a:cxnSpLocks noChangeShapeType="1"/>
            </p:cNvCxnSpPr>
            <p:nvPr/>
          </p:nvCxnSpPr>
          <p:spPr bwMode="auto">
            <a:xfrm>
              <a:off x="4183173" y="3533135"/>
              <a:ext cx="0" cy="9075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88" name="Isosceles Triangle 96"/>
            <p:cNvSpPr>
              <a:spLocks noChangeArrowheads="1"/>
            </p:cNvSpPr>
            <p:nvPr/>
          </p:nvSpPr>
          <p:spPr bwMode="auto">
            <a:xfrm>
              <a:off x="5197325" y="3334361"/>
              <a:ext cx="108031" cy="108031"/>
            </a:xfrm>
            <a:prstGeom prst="triangle">
              <a:avLst>
                <a:gd name="adj" fmla="val 50000"/>
              </a:avLst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cxnSp>
          <p:nvCxnSpPr>
            <p:cNvPr id="35889" name="Straight Connector 97"/>
            <p:cNvCxnSpPr>
              <a:cxnSpLocks noChangeShapeType="1"/>
            </p:cNvCxnSpPr>
            <p:nvPr/>
          </p:nvCxnSpPr>
          <p:spPr bwMode="auto">
            <a:xfrm>
              <a:off x="5251884" y="3442272"/>
              <a:ext cx="0" cy="9075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90" name="Straight Connector 98"/>
            <p:cNvCxnSpPr>
              <a:cxnSpLocks noChangeShapeType="1"/>
            </p:cNvCxnSpPr>
            <p:nvPr/>
          </p:nvCxnSpPr>
          <p:spPr bwMode="auto">
            <a:xfrm>
              <a:off x="4950943" y="3536878"/>
              <a:ext cx="653966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91" name="Straight Connector 99"/>
            <p:cNvCxnSpPr>
              <a:cxnSpLocks noChangeShapeType="1"/>
            </p:cNvCxnSpPr>
            <p:nvPr/>
          </p:nvCxnSpPr>
          <p:spPr bwMode="auto">
            <a:xfrm>
              <a:off x="5604909" y="3532944"/>
              <a:ext cx="0" cy="9075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92" name="Straight Connector 100"/>
            <p:cNvCxnSpPr>
              <a:cxnSpLocks noChangeShapeType="1"/>
            </p:cNvCxnSpPr>
            <p:nvPr/>
          </p:nvCxnSpPr>
          <p:spPr bwMode="auto">
            <a:xfrm>
              <a:off x="4950943" y="3532944"/>
              <a:ext cx="0" cy="9075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93" name="TextBox 102"/>
            <p:cNvSpPr txBox="1">
              <a:spLocks noChangeArrowheads="1"/>
            </p:cNvSpPr>
            <p:nvPr/>
          </p:nvSpPr>
          <p:spPr bwMode="auto">
            <a:xfrm>
              <a:off x="6146153" y="3086587"/>
              <a:ext cx="33374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  <p:sp>
          <p:nvSpPr>
            <p:cNvPr id="35894" name="Isosceles Triangle 103"/>
            <p:cNvSpPr>
              <a:spLocks noChangeArrowheads="1"/>
            </p:cNvSpPr>
            <p:nvPr/>
          </p:nvSpPr>
          <p:spPr bwMode="auto">
            <a:xfrm>
              <a:off x="4039015" y="2837106"/>
              <a:ext cx="108031" cy="108031"/>
            </a:xfrm>
            <a:prstGeom prst="triangle">
              <a:avLst>
                <a:gd name="adj" fmla="val 50000"/>
              </a:avLst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cxnSp>
          <p:nvCxnSpPr>
            <p:cNvPr id="35895" name="Straight Connector 104"/>
            <p:cNvCxnSpPr>
              <a:cxnSpLocks noChangeShapeType="1"/>
            </p:cNvCxnSpPr>
            <p:nvPr/>
          </p:nvCxnSpPr>
          <p:spPr bwMode="auto">
            <a:xfrm>
              <a:off x="4093574" y="2945017"/>
              <a:ext cx="0" cy="9075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96" name="Straight Connector 105"/>
            <p:cNvCxnSpPr>
              <a:cxnSpLocks noChangeShapeType="1"/>
            </p:cNvCxnSpPr>
            <p:nvPr/>
          </p:nvCxnSpPr>
          <p:spPr bwMode="auto">
            <a:xfrm>
              <a:off x="1373537" y="3039623"/>
              <a:ext cx="4924997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97" name="Straight Connector 106"/>
            <p:cNvCxnSpPr>
              <a:cxnSpLocks noChangeShapeType="1"/>
            </p:cNvCxnSpPr>
            <p:nvPr/>
          </p:nvCxnSpPr>
          <p:spPr bwMode="auto">
            <a:xfrm>
              <a:off x="6298534" y="3035689"/>
              <a:ext cx="0" cy="9075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98" name="Straight Connector 107"/>
            <p:cNvCxnSpPr>
              <a:cxnSpLocks noChangeShapeType="1"/>
            </p:cNvCxnSpPr>
            <p:nvPr/>
          </p:nvCxnSpPr>
          <p:spPr bwMode="auto">
            <a:xfrm>
              <a:off x="1373537" y="3035689"/>
              <a:ext cx="0" cy="9075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99" name="Straight Connector 110"/>
            <p:cNvCxnSpPr>
              <a:cxnSpLocks noChangeShapeType="1"/>
            </p:cNvCxnSpPr>
            <p:nvPr/>
          </p:nvCxnSpPr>
          <p:spPr bwMode="auto">
            <a:xfrm>
              <a:off x="2214630" y="3035689"/>
              <a:ext cx="0" cy="9075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900" name="Straight Connector 111"/>
            <p:cNvCxnSpPr>
              <a:cxnSpLocks noChangeShapeType="1"/>
            </p:cNvCxnSpPr>
            <p:nvPr/>
          </p:nvCxnSpPr>
          <p:spPr bwMode="auto">
            <a:xfrm>
              <a:off x="3418327" y="3035689"/>
              <a:ext cx="0" cy="9075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901" name="Straight Connector 112"/>
            <p:cNvCxnSpPr>
              <a:cxnSpLocks noChangeShapeType="1"/>
            </p:cNvCxnSpPr>
            <p:nvPr/>
          </p:nvCxnSpPr>
          <p:spPr bwMode="auto">
            <a:xfrm>
              <a:off x="5239354" y="3035689"/>
              <a:ext cx="0" cy="9075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685800" y="4684713"/>
            <a:ext cx="3540125" cy="693737"/>
            <a:chOff x="685800" y="4684511"/>
            <a:chExt cx="3539752" cy="693294"/>
          </a:xfrm>
        </p:grpSpPr>
        <p:sp>
          <p:nvSpPr>
            <p:cNvPr id="35849" name="TextBox 17"/>
            <p:cNvSpPr txBox="1">
              <a:spLocks noChangeArrowheads="1"/>
            </p:cNvSpPr>
            <p:nvPr/>
          </p:nvSpPr>
          <p:spPr bwMode="auto">
            <a:xfrm>
              <a:off x="685800" y="4684511"/>
              <a:ext cx="353975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Alle Klassen sind mit </a:t>
              </a:r>
              <a:r>
                <a:rPr lang="de-AT" altLang="de-DE" sz="1600" i="1"/>
                <a:t>Object</a:t>
              </a:r>
              <a:r>
                <a:rPr lang="de-AT" altLang="de-DE" sz="1600"/>
                <a:t> kompatibel</a:t>
              </a:r>
            </a:p>
          </p:txBody>
        </p:sp>
        <p:sp>
          <p:nvSpPr>
            <p:cNvPr id="35850" name="TextBox 114"/>
            <p:cNvSpPr txBox="1">
              <a:spLocks noChangeArrowheads="1"/>
            </p:cNvSpPr>
            <p:nvPr/>
          </p:nvSpPr>
          <p:spPr bwMode="auto">
            <a:xfrm>
              <a:off x="1113277" y="5039251"/>
              <a:ext cx="57259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z.B.:</a:t>
              </a:r>
            </a:p>
          </p:txBody>
        </p:sp>
        <p:sp>
          <p:nvSpPr>
            <p:cNvPr id="35851" name="TextBox 115"/>
            <p:cNvSpPr txBox="1">
              <a:spLocks noChangeArrowheads="1"/>
            </p:cNvSpPr>
            <p:nvPr/>
          </p:nvSpPr>
          <p:spPr bwMode="auto">
            <a:xfrm>
              <a:off x="1685870" y="5039251"/>
              <a:ext cx="2299027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Object obj = new Book(...);</a:t>
              </a:r>
            </a:p>
          </p:txBody>
        </p:sp>
      </p:grpSp>
      <p:sp>
        <p:nvSpPr>
          <p:cNvPr id="117" name="TextBox 116"/>
          <p:cNvSpPr txBox="1">
            <a:spLocks noChangeArrowheads="1"/>
          </p:cNvSpPr>
          <p:nvPr/>
        </p:nvSpPr>
        <p:spPr bwMode="auto">
          <a:xfrm>
            <a:off x="685800" y="5578475"/>
            <a:ext cx="2708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Alle Klassen erben von </a:t>
            </a:r>
            <a:r>
              <a:rPr lang="de-AT" altLang="de-DE" sz="1600" i="1"/>
              <a:t>Object</a:t>
            </a:r>
            <a:endParaRPr lang="de-AT" altLang="de-DE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B131BB-5E93-4017-B3D2-5E4EEA6C689F}" type="slidenum">
              <a:rPr kumimoji="0" lang="de-DE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de-DE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6943725" cy="685800"/>
          </a:xfrm>
        </p:spPr>
        <p:txBody>
          <a:bodyPr/>
          <a:lstStyle/>
          <a:p>
            <a:r>
              <a:rPr lang="de-AT" altLang="en-US" smtClean="0"/>
              <a:t>Klasse Object</a:t>
            </a:r>
          </a:p>
        </p:txBody>
      </p:sp>
      <p:sp>
        <p:nvSpPr>
          <p:cNvPr id="36868" name="TextBox 5"/>
          <p:cNvSpPr txBox="1">
            <a:spLocks noChangeArrowheads="1"/>
          </p:cNvSpPr>
          <p:nvPr/>
        </p:nvSpPr>
        <p:spPr bwMode="auto">
          <a:xfrm>
            <a:off x="944563" y="1289050"/>
            <a:ext cx="3441968" cy="1892826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8953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8953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8953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8953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8953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8953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8953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8953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8953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1435100" algn="l"/>
              </a:tabLst>
              <a:defRPr/>
            </a:pPr>
            <a:r>
              <a:rPr kumimoji="0" lang="de-AT" alt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public class </a:t>
            </a:r>
            <a:r>
              <a:rPr kumimoji="0" lang="de-AT" altLang="de-DE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Object</a:t>
            </a: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1435100" algn="l"/>
              </a:tabLst>
              <a:defRPr/>
            </a:pP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AT" alt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...</a:t>
            </a:r>
            <a:endParaRPr kumimoji="0" lang="de-AT" altLang="de-D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1435100" algn="l"/>
              </a:tabLst>
              <a:defRPr/>
            </a:pP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AT" alt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public String</a:t>
            </a: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AT" altLang="de-DE" sz="14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toString</a:t>
            </a: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() {...}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1435100" algn="l"/>
              </a:tabLst>
              <a:defRPr/>
            </a:pP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AT" alt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public boolean</a:t>
            </a: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AT" altLang="de-DE" sz="14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equals</a:t>
            </a: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(Object obj) {...}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1435100" algn="l"/>
              </a:tabLst>
              <a:defRPr/>
            </a:pP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AT" alt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public Class</a:t>
            </a: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AT" altLang="de-DE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getClass</a:t>
            </a: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() {...}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1435100" algn="l"/>
              </a:tabLst>
              <a:defRPr/>
            </a:pP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AT" alt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public Object</a:t>
            </a: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AT" altLang="de-DE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clone</a:t>
            </a: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() {...}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1435100" algn="l"/>
              </a:tabLst>
              <a:defRPr/>
            </a:pP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...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1435100" algn="l"/>
              </a:tabLst>
              <a:defRPr/>
            </a:pP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}</a:t>
            </a:r>
          </a:p>
        </p:txBody>
      </p:sp>
      <p:sp>
        <p:nvSpPr>
          <p:cNvPr id="36869" name="Right Brace 7"/>
          <p:cNvSpPr>
            <a:spLocks/>
          </p:cNvSpPr>
          <p:nvPr/>
        </p:nvSpPr>
        <p:spPr bwMode="auto">
          <a:xfrm>
            <a:off x="4572483" y="1847850"/>
            <a:ext cx="88900" cy="428504"/>
          </a:xfrm>
          <a:prstGeom prst="rightBrace">
            <a:avLst>
              <a:gd name="adj1" fmla="val 47406"/>
              <a:gd name="adj2" fmla="val 50000"/>
            </a:avLst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altLang="de-DE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6870" name="TextBox 9"/>
          <p:cNvSpPr txBox="1">
            <a:spLocks noChangeArrowheads="1"/>
          </p:cNvSpPr>
          <p:nvPr/>
        </p:nvSpPr>
        <p:spPr bwMode="auto">
          <a:xfrm>
            <a:off x="4742346" y="1874044"/>
            <a:ext cx="25955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sollten überschrieben werden</a:t>
            </a:r>
          </a:p>
        </p:txBody>
      </p:sp>
      <p:sp>
        <p:nvSpPr>
          <p:cNvPr id="36871" name="Right Brace 64"/>
          <p:cNvSpPr>
            <a:spLocks/>
          </p:cNvSpPr>
          <p:nvPr/>
        </p:nvSpPr>
        <p:spPr bwMode="auto">
          <a:xfrm>
            <a:off x="4572483" y="2384304"/>
            <a:ext cx="88900" cy="385904"/>
          </a:xfrm>
          <a:prstGeom prst="rightBrace">
            <a:avLst>
              <a:gd name="adj1" fmla="val 47280"/>
              <a:gd name="adj2" fmla="val 50000"/>
            </a:avLst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altLang="de-DE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6872" name="TextBox 65"/>
          <p:cNvSpPr txBox="1">
            <a:spLocks noChangeArrowheads="1"/>
          </p:cNvSpPr>
          <p:nvPr/>
        </p:nvSpPr>
        <p:spPr bwMode="auto">
          <a:xfrm>
            <a:off x="4742346" y="2384304"/>
            <a:ext cx="24574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werden unverändert vererbt</a:t>
            </a:r>
          </a:p>
        </p:txBody>
      </p:sp>
      <p:sp>
        <p:nvSpPr>
          <p:cNvPr id="36873" name="TextBox 89"/>
          <p:cNvSpPr txBox="1">
            <a:spLocks noChangeArrowheads="1"/>
          </p:cNvSpPr>
          <p:nvPr/>
        </p:nvSpPr>
        <p:spPr bwMode="auto">
          <a:xfrm>
            <a:off x="841375" y="4084638"/>
            <a:ext cx="6861878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6192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6192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6192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6192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6192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192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192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192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192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9250" algn="l"/>
              </a:tabLst>
              <a:defRPr/>
            </a:pP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obj.toString()</a:t>
            </a: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	soll den Wert von </a:t>
            </a:r>
            <a:r>
              <a:rPr kumimoji="0" lang="de-AT" altLang="de-DE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obj</a:t>
            </a: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als String zurückgeben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9250" algn="l"/>
              </a:tabLst>
              <a:defRPr/>
            </a:pP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obj.equals(obj2)</a:t>
            </a: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	soll true liefern, wenn die Werte von </a:t>
            </a:r>
            <a:r>
              <a:rPr kumimoji="0" lang="de-AT" altLang="de-DE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obj</a:t>
            </a: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und </a:t>
            </a:r>
            <a:r>
              <a:rPr kumimoji="0" lang="de-AT" altLang="de-DE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obj2</a:t>
            </a: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gleich sind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9250" algn="l"/>
              </a:tabLst>
              <a:defRPr/>
            </a:pP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	(</a:t>
            </a:r>
            <a:r>
              <a:rPr kumimoji="0" lang="de-AT" altLang="de-DE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obj</a:t>
            </a: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== </a:t>
            </a:r>
            <a:r>
              <a:rPr kumimoji="0" lang="de-AT" altLang="de-DE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obj2</a:t>
            </a: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bedeutet Zeigervergleich, nicht Wertvergleich)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9250" algn="l"/>
              </a:tabLst>
              <a:defRPr/>
            </a:pPr>
            <a:r>
              <a:rPr kumimoji="0" lang="de-AT" alt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obj.getClass</a:t>
            </a: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()</a:t>
            </a: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	liefert Information über den dynamischen Typ von </a:t>
            </a:r>
            <a:r>
              <a:rPr kumimoji="0" lang="de-AT" altLang="de-DE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obj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9250" algn="l"/>
              </a:tabLst>
              <a:defRPr/>
            </a:pP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obj.clone()</a:t>
            </a: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	liefert eine Kopie von </a:t>
            </a:r>
            <a:r>
              <a:rPr kumimoji="0" lang="de-AT" altLang="de-DE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obj</a:t>
            </a:r>
            <a:endParaRPr kumimoji="0" lang="en-US" altLang="de-DE" sz="16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376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9753B51-4842-401D-A73A-7D3A7C624B54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de-DE" altLang="en-US" sz="1400" smtClean="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6943725" cy="685800"/>
          </a:xfrm>
        </p:spPr>
        <p:txBody>
          <a:bodyPr/>
          <a:lstStyle/>
          <a:p>
            <a:r>
              <a:rPr lang="de-AT" altLang="en-US" smtClean="0"/>
              <a:t>Überschreiben von equals und toString</a:t>
            </a:r>
          </a:p>
        </p:txBody>
      </p:sp>
      <p:sp>
        <p:nvSpPr>
          <p:cNvPr id="37892" name="TextBox 5"/>
          <p:cNvSpPr txBox="1">
            <a:spLocks noChangeArrowheads="1"/>
          </p:cNvSpPr>
          <p:nvPr/>
        </p:nvSpPr>
        <p:spPr bwMode="auto">
          <a:xfrm>
            <a:off x="944563" y="1289050"/>
            <a:ext cx="3213100" cy="3785652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7188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7188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7188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7188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7188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7188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7188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7188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7188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3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de-DE" sz="1300" b="1">
                <a:latin typeface="Arial" panose="020B0604020202020204" pitchFamily="34" charset="0"/>
                <a:cs typeface="Arial" panose="020B0604020202020204" pitchFamily="34" charset="0"/>
              </a:rPr>
              <a:t>Fraction</a:t>
            </a:r>
            <a:r>
              <a:rPr lang="de-AT" altLang="de-DE" sz="13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300">
                <a:latin typeface="Arial" panose="020B0604020202020204" pitchFamily="34" charset="0"/>
                <a:cs typeface="Arial" panose="020B0604020202020204" pitchFamily="34" charset="0"/>
              </a:rPr>
              <a:t>	int z;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300">
                <a:latin typeface="Arial" panose="020B0604020202020204" pitchFamily="34" charset="0"/>
                <a:cs typeface="Arial" panose="020B0604020202020204" pitchFamily="34" charset="0"/>
              </a:rPr>
              <a:t>	int n;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de-DE" sz="13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300" b="1">
                <a:latin typeface="Arial" panose="020B0604020202020204" pitchFamily="34" charset="0"/>
                <a:cs typeface="Arial" panose="020B0604020202020204" pitchFamily="34" charset="0"/>
              </a:rPr>
              <a:t>Fraction</a:t>
            </a:r>
            <a:r>
              <a:rPr lang="de-AT" altLang="de-DE" sz="1300">
                <a:latin typeface="Arial" panose="020B0604020202020204" pitchFamily="34" charset="0"/>
                <a:cs typeface="Arial" panose="020B0604020202020204" pitchFamily="34" charset="0"/>
              </a:rPr>
              <a:t>(int z, int n) {...}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de-DE" sz="1300">
                <a:latin typeface="Arial" panose="020B0604020202020204" pitchFamily="34" charset="0"/>
                <a:cs typeface="Arial" panose="020B0604020202020204" pitchFamily="34" charset="0"/>
              </a:rPr>
              <a:t>	void </a:t>
            </a:r>
            <a:r>
              <a:rPr lang="de-AT" altLang="de-DE" sz="1300" b="1">
                <a:latin typeface="Arial" panose="020B0604020202020204" pitchFamily="34" charset="0"/>
                <a:cs typeface="Arial" panose="020B0604020202020204" pitchFamily="34" charset="0"/>
              </a:rPr>
              <a:t>mult</a:t>
            </a:r>
            <a:r>
              <a:rPr lang="de-AT" altLang="de-DE" sz="1300">
                <a:latin typeface="Arial" panose="020B0604020202020204" pitchFamily="34" charset="0"/>
                <a:cs typeface="Arial" panose="020B0604020202020204" pitchFamily="34" charset="0"/>
              </a:rPr>
              <a:t>(Fraction f) {...}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300">
                <a:latin typeface="Arial" panose="020B0604020202020204" pitchFamily="34" charset="0"/>
                <a:cs typeface="Arial" panose="020B0604020202020204" pitchFamily="34" charset="0"/>
              </a:rPr>
              <a:t>	void </a:t>
            </a:r>
            <a:r>
              <a:rPr lang="de-AT" altLang="de-DE" sz="1300" b="1">
                <a:latin typeface="Arial" panose="020B0604020202020204" pitchFamily="34" charset="0"/>
                <a:cs typeface="Arial" panose="020B0604020202020204" pitchFamily="34" charset="0"/>
              </a:rPr>
              <a:t>add</a:t>
            </a:r>
            <a:r>
              <a:rPr lang="de-AT" altLang="de-DE" sz="1300">
                <a:latin typeface="Arial" panose="020B0604020202020204" pitchFamily="34" charset="0"/>
                <a:cs typeface="Arial" panose="020B0604020202020204" pitchFamily="34" charset="0"/>
              </a:rPr>
              <a:t>(Fraction f) {...}</a:t>
            </a:r>
          </a:p>
          <a:p>
            <a:pPr>
              <a:spcBef>
                <a:spcPts val="1200"/>
              </a:spcBef>
              <a:buFontTx/>
              <a:buNone/>
            </a:pPr>
            <a:r>
              <a:rPr lang="de-AT" altLang="de-DE" sz="13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3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3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spcBef>
                <a:spcPts val="1200"/>
              </a:spcBef>
              <a:buFontTx/>
              <a:buNone/>
            </a:pPr>
            <a:r>
              <a:rPr lang="de-AT" altLang="de-DE" sz="13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3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3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3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spcBef>
                <a:spcPts val="600"/>
              </a:spcBef>
              <a:buFontTx/>
              <a:buNone/>
            </a:pPr>
            <a:endParaRPr lang="de-AT" altLang="de-DE" sz="13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FontTx/>
              <a:buNone/>
            </a:pPr>
            <a:r>
              <a:rPr lang="de-AT" altLang="de-DE" sz="130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altLang="de-DE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3" name="TextBox 1"/>
          <p:cNvSpPr txBox="1">
            <a:spLocks noChangeArrowheads="1"/>
          </p:cNvSpPr>
          <p:nvPr/>
        </p:nvSpPr>
        <p:spPr bwMode="auto">
          <a:xfrm>
            <a:off x="4167199" y="1289050"/>
            <a:ext cx="1463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erbt von </a:t>
            </a:r>
            <a:r>
              <a:rPr lang="de-AT" altLang="de-DE" sz="1600" i="1"/>
              <a:t>Object</a:t>
            </a:r>
          </a:p>
        </p:txBody>
      </p:sp>
      <p:sp>
        <p:nvSpPr>
          <p:cNvPr id="37894" name="Rectangle 2"/>
          <p:cNvSpPr>
            <a:spLocks noChangeArrowheads="1"/>
          </p:cNvSpPr>
          <p:nvPr/>
        </p:nvSpPr>
        <p:spPr bwMode="auto">
          <a:xfrm>
            <a:off x="1082675" y="3722627"/>
            <a:ext cx="2946412" cy="1052581"/>
          </a:xfrm>
          <a:prstGeom prst="rect">
            <a:avLst/>
          </a:prstGeom>
          <a:solidFill>
            <a:srgbClr val="FFFF99"/>
          </a:solidFill>
          <a:ln w="6350" algn="ctr">
            <a:solidFill>
              <a:srgbClr val="FFFF99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7895" name="TextBox 3"/>
          <p:cNvSpPr txBox="1">
            <a:spLocks noChangeArrowheads="1"/>
          </p:cNvSpPr>
          <p:nvPr/>
        </p:nvSpPr>
        <p:spPr bwMode="auto">
          <a:xfrm>
            <a:off x="1120775" y="3882656"/>
            <a:ext cx="280557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7188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7188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7188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7188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7188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7188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7188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7188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7188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1200"/>
              </a:spcBef>
              <a:buFontTx/>
              <a:buNone/>
            </a:pPr>
            <a:r>
              <a:rPr lang="de-AT" altLang="de-DE" sz="1300" smtClean="0">
                <a:latin typeface="Arial" panose="020B0604020202020204" pitchFamily="34" charset="0"/>
                <a:cs typeface="Arial" panose="020B0604020202020204" pitchFamily="34" charset="0"/>
              </a:rPr>
              <a:t>public boolean </a:t>
            </a:r>
            <a:r>
              <a:rPr lang="de-AT" altLang="de-DE" sz="13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equals</a:t>
            </a:r>
            <a:r>
              <a:rPr lang="de-AT" altLang="de-DE" sz="1300">
                <a:latin typeface="Arial" panose="020B0604020202020204" pitchFamily="34" charset="0"/>
                <a:cs typeface="Arial" panose="020B0604020202020204" pitchFamily="34" charset="0"/>
              </a:rPr>
              <a:t>(Object obj)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300">
                <a:latin typeface="Arial" panose="020B0604020202020204" pitchFamily="34" charset="0"/>
                <a:cs typeface="Arial" panose="020B0604020202020204" pitchFamily="34" charset="0"/>
              </a:rPr>
              <a:t>	Fraction f = (Fraction)obj;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300">
                <a:latin typeface="Arial" panose="020B0604020202020204" pitchFamily="34" charset="0"/>
                <a:cs typeface="Arial" panose="020B0604020202020204" pitchFamily="34" charset="0"/>
              </a:rPr>
              <a:t>	return z == f.z &amp;&amp; n == f.n;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3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37896" name="Rectangle 12"/>
          <p:cNvSpPr>
            <a:spLocks noChangeArrowheads="1"/>
          </p:cNvSpPr>
          <p:nvPr/>
        </p:nvSpPr>
        <p:spPr bwMode="auto">
          <a:xfrm>
            <a:off x="1082675" y="2708476"/>
            <a:ext cx="2946412" cy="900903"/>
          </a:xfrm>
          <a:prstGeom prst="rect">
            <a:avLst/>
          </a:prstGeom>
          <a:solidFill>
            <a:srgbClr val="FFFF99"/>
          </a:solidFill>
          <a:ln w="6350" algn="ctr">
            <a:solidFill>
              <a:srgbClr val="FFFF99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37897" name="TextBox 13"/>
          <p:cNvSpPr txBox="1">
            <a:spLocks noChangeArrowheads="1"/>
          </p:cNvSpPr>
          <p:nvPr/>
        </p:nvSpPr>
        <p:spPr bwMode="auto">
          <a:xfrm>
            <a:off x="1120775" y="2890665"/>
            <a:ext cx="2005677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57188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57188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57188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57188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57188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7188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7188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7188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57188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1200"/>
              </a:spcBef>
              <a:buFontTx/>
              <a:buNone/>
            </a:pPr>
            <a:r>
              <a:rPr lang="de-AT" altLang="de-DE" sz="1300" smtClean="0">
                <a:latin typeface="Arial" panose="020B0604020202020204" pitchFamily="34" charset="0"/>
                <a:cs typeface="Arial" panose="020B0604020202020204" pitchFamily="34" charset="0"/>
              </a:rPr>
              <a:t>public String </a:t>
            </a:r>
            <a:r>
              <a:rPr lang="de-AT" altLang="de-DE" sz="13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toString</a:t>
            </a:r>
            <a:r>
              <a:rPr lang="de-AT" altLang="de-DE" sz="1300">
                <a:latin typeface="Arial" panose="020B0604020202020204" pitchFamily="34" charset="0"/>
                <a:cs typeface="Arial" panose="020B0604020202020204" pitchFamily="34" charset="0"/>
              </a:rPr>
              <a:t>()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300">
                <a:latin typeface="Arial" panose="020B0604020202020204" pitchFamily="34" charset="0"/>
                <a:cs typeface="Arial" panose="020B0604020202020204" pitchFamily="34" charset="0"/>
              </a:rPr>
              <a:t>	return z + "/" + 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3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37898" name="TextBox 14"/>
          <p:cNvSpPr txBox="1">
            <a:spLocks noChangeArrowheads="1"/>
          </p:cNvSpPr>
          <p:nvPr/>
        </p:nvSpPr>
        <p:spPr bwMode="auto">
          <a:xfrm>
            <a:off x="4167199" y="2657197"/>
            <a:ext cx="28638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überschreibt </a:t>
            </a:r>
            <a:r>
              <a:rPr lang="de-AT" altLang="de-DE" sz="1600" i="1"/>
              <a:t>toString </a:t>
            </a:r>
            <a:r>
              <a:rPr lang="de-AT" altLang="de-DE" sz="1600"/>
              <a:t>und</a:t>
            </a:r>
            <a:r>
              <a:rPr lang="de-AT" altLang="de-DE" sz="1600" i="1"/>
              <a:t> equals</a:t>
            </a:r>
          </a:p>
        </p:txBody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4167199" y="3825087"/>
            <a:ext cx="3582147" cy="836578"/>
            <a:chOff x="3554233" y="3611870"/>
            <a:chExt cx="3582048" cy="835708"/>
          </a:xfrm>
        </p:grpSpPr>
        <p:cxnSp>
          <p:nvCxnSpPr>
            <p:cNvPr id="7" name="Straight Arrow Connector 6"/>
            <p:cNvCxnSpPr/>
            <p:nvPr/>
          </p:nvCxnSpPr>
          <p:spPr bwMode="auto">
            <a:xfrm flipH="1">
              <a:off x="3554233" y="3800586"/>
              <a:ext cx="603233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907" name="TextBox 18"/>
            <p:cNvSpPr txBox="1">
              <a:spLocks noChangeArrowheads="1"/>
            </p:cNvSpPr>
            <p:nvPr/>
          </p:nvSpPr>
          <p:spPr bwMode="auto">
            <a:xfrm>
              <a:off x="4157662" y="3611870"/>
              <a:ext cx="2978619" cy="584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Signatur darf beim </a:t>
              </a:r>
              <a:r>
                <a:rPr lang="de-AT" altLang="de-DE" sz="1600" smtClean="0"/>
                <a:t>Überschreiben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n</a:t>
              </a:r>
              <a:r>
                <a:rPr lang="de-AT" altLang="de-DE" sz="1600" smtClean="0"/>
                <a:t>icht </a:t>
              </a:r>
              <a:r>
                <a:rPr lang="de-AT" altLang="de-DE" sz="1600"/>
                <a:t>geändert werden</a:t>
              </a:r>
              <a:endParaRPr lang="de-AT" altLang="de-DE" sz="1600" i="1"/>
            </a:p>
          </p:txBody>
        </p:sp>
        <p:sp>
          <p:nvSpPr>
            <p:cNvPr id="37908" name="TextBox 20"/>
            <p:cNvSpPr txBox="1">
              <a:spLocks noChangeArrowheads="1"/>
            </p:cNvSpPr>
            <p:nvPr/>
          </p:nvSpPr>
          <p:spPr bwMode="auto">
            <a:xfrm>
              <a:off x="4387173" y="4139801"/>
              <a:ext cx="240963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boolean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equals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(Fraction f) {</a:t>
              </a:r>
              <a:endParaRPr lang="de-AT" altLang="de-DE" sz="1400" i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7909" name="Straight Connector 15"/>
            <p:cNvCxnSpPr>
              <a:cxnSpLocks noChangeShapeType="1"/>
            </p:cNvCxnSpPr>
            <p:nvPr/>
          </p:nvCxnSpPr>
          <p:spPr bwMode="auto">
            <a:xfrm flipV="1">
              <a:off x="4603805" y="4181924"/>
              <a:ext cx="1618091" cy="265654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944563" y="5187931"/>
            <a:ext cx="6453737" cy="1456091"/>
            <a:chOff x="945266" y="5188223"/>
            <a:chExt cx="6452652" cy="1455489"/>
          </a:xfrm>
        </p:grpSpPr>
        <p:sp>
          <p:nvSpPr>
            <p:cNvPr id="37901" name="TextBox 16"/>
            <p:cNvSpPr txBox="1">
              <a:spLocks noChangeArrowheads="1"/>
            </p:cNvSpPr>
            <p:nvPr/>
          </p:nvSpPr>
          <p:spPr bwMode="auto">
            <a:xfrm>
              <a:off x="945266" y="5188223"/>
              <a:ext cx="3199340" cy="144594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300">
                  <a:latin typeface="Arial" panose="020B0604020202020204" pitchFamily="34" charset="0"/>
                  <a:cs typeface="Arial" panose="020B0604020202020204" pitchFamily="34" charset="0"/>
                </a:rPr>
                <a:t>Fraction f1 = new Fraction(1, 2);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300">
                  <a:latin typeface="Arial" panose="020B0604020202020204" pitchFamily="34" charset="0"/>
                  <a:cs typeface="Arial" panose="020B0604020202020204" pitchFamily="34" charset="0"/>
                </a:rPr>
                <a:t>Fraction f2 = new Fraction(1, 2);</a:t>
              </a: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de-AT" altLang="de-DE" sz="1300">
                  <a:latin typeface="Arial" panose="020B0604020202020204" pitchFamily="34" charset="0"/>
                  <a:cs typeface="Arial" panose="020B0604020202020204" pitchFamily="34" charset="0"/>
                </a:rPr>
                <a:t>Out.println(f1.toString());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300">
                  <a:latin typeface="Arial" panose="020B0604020202020204" pitchFamily="34" charset="0"/>
                  <a:cs typeface="Arial" panose="020B0604020202020204" pitchFamily="34" charset="0"/>
                </a:rPr>
                <a:t>Out.println(f1);</a:t>
              </a: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de-AT" altLang="de-DE" sz="1300">
                  <a:latin typeface="Arial" panose="020B0604020202020204" pitchFamily="34" charset="0"/>
                  <a:cs typeface="Arial" panose="020B0604020202020204" pitchFamily="34" charset="0"/>
                </a:rPr>
                <a:t>if (f1 == f2) 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300">
                  <a:latin typeface="Arial" panose="020B0604020202020204" pitchFamily="34" charset="0"/>
                  <a:cs typeface="Arial" panose="020B0604020202020204" pitchFamily="34" charset="0"/>
                </a:rPr>
                <a:t>if (f1.equals(f2)) ...</a:t>
              </a:r>
            </a:p>
          </p:txBody>
        </p:sp>
        <p:sp>
          <p:nvSpPr>
            <p:cNvPr id="37902" name="TextBox 17"/>
            <p:cNvSpPr txBox="1">
              <a:spLocks noChangeArrowheads="1"/>
            </p:cNvSpPr>
            <p:nvPr/>
          </p:nvSpPr>
          <p:spPr bwMode="auto">
            <a:xfrm>
              <a:off x="4172897" y="5680665"/>
              <a:ext cx="1104604" cy="292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300"/>
                <a:t>gibt </a:t>
              </a:r>
              <a:r>
                <a:rPr lang="de-AT" altLang="de-DE" sz="1300">
                  <a:latin typeface="Arial" panose="020B0604020202020204" pitchFamily="34" charset="0"/>
                  <a:cs typeface="Arial" panose="020B0604020202020204" pitchFamily="34" charset="0"/>
                </a:rPr>
                <a:t>"1/2" </a:t>
              </a:r>
              <a:r>
                <a:rPr lang="de-AT" altLang="de-DE" sz="1300"/>
                <a:t>aus</a:t>
              </a:r>
            </a:p>
          </p:txBody>
        </p:sp>
        <p:sp>
          <p:nvSpPr>
            <p:cNvPr id="37903" name="TextBox 26"/>
            <p:cNvSpPr txBox="1">
              <a:spLocks noChangeArrowheads="1"/>
            </p:cNvSpPr>
            <p:nvPr/>
          </p:nvSpPr>
          <p:spPr bwMode="auto">
            <a:xfrm>
              <a:off x="4172897" y="5872154"/>
              <a:ext cx="3225021" cy="292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300"/>
                <a:t>gibt </a:t>
              </a:r>
              <a:r>
                <a:rPr lang="de-AT" altLang="de-DE" sz="1300">
                  <a:latin typeface="Arial" panose="020B0604020202020204" pitchFamily="34" charset="0"/>
                  <a:cs typeface="Arial" panose="020B0604020202020204" pitchFamily="34" charset="0"/>
                </a:rPr>
                <a:t>"1/2" </a:t>
              </a:r>
              <a:r>
                <a:rPr lang="de-AT" altLang="de-DE" sz="1300"/>
                <a:t>aus (Compiler fügt </a:t>
              </a:r>
              <a:r>
                <a:rPr lang="de-AT" altLang="de-DE" sz="1300">
                  <a:latin typeface="Arial" panose="020B0604020202020204" pitchFamily="34" charset="0"/>
                  <a:cs typeface="Arial" panose="020B0604020202020204" pitchFamily="34" charset="0"/>
                </a:rPr>
                <a:t>.toString() </a:t>
              </a:r>
              <a:r>
                <a:rPr lang="de-AT" altLang="de-DE" sz="1300"/>
                <a:t>ein)</a:t>
              </a:r>
            </a:p>
          </p:txBody>
        </p:sp>
        <p:sp>
          <p:nvSpPr>
            <p:cNvPr id="37904" name="TextBox 27"/>
            <p:cNvSpPr txBox="1">
              <a:spLocks noChangeArrowheads="1"/>
            </p:cNvSpPr>
            <p:nvPr/>
          </p:nvSpPr>
          <p:spPr bwMode="auto">
            <a:xfrm>
              <a:off x="4172897" y="6160657"/>
              <a:ext cx="2438591" cy="292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077913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077913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07791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077913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0779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779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779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779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779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300"/>
                <a:t>liefert </a:t>
              </a:r>
              <a:r>
                <a:rPr lang="de-AT" altLang="de-DE" sz="1300" i="1"/>
                <a:t>false	</a:t>
              </a:r>
              <a:r>
                <a:rPr lang="de-AT" altLang="de-DE" sz="1300"/>
                <a:t>(Zeigervergleich)</a:t>
              </a:r>
            </a:p>
          </p:txBody>
        </p:sp>
        <p:sp>
          <p:nvSpPr>
            <p:cNvPr id="37905" name="TextBox 28"/>
            <p:cNvSpPr txBox="1">
              <a:spLocks noChangeArrowheads="1"/>
            </p:cNvSpPr>
            <p:nvPr/>
          </p:nvSpPr>
          <p:spPr bwMode="auto">
            <a:xfrm>
              <a:off x="4172897" y="6351446"/>
              <a:ext cx="2322681" cy="292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077913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077913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07791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077913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0779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779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779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779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0779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300"/>
                <a:t>liefert </a:t>
              </a:r>
              <a:r>
                <a:rPr lang="de-AT" altLang="de-DE" sz="1300" i="1"/>
                <a:t>true	</a:t>
              </a:r>
              <a:r>
                <a:rPr lang="de-AT" altLang="de-DE" sz="1300"/>
                <a:t>(Wertvergleich)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111239" y="2685181"/>
            <a:ext cx="995785" cy="1287045"/>
            <a:chOff x="1111239" y="2685181"/>
            <a:chExt cx="995785" cy="1287045"/>
          </a:xfrm>
        </p:grpSpPr>
        <p:sp>
          <p:nvSpPr>
            <p:cNvPr id="2" name="TextBox 1"/>
            <p:cNvSpPr txBox="1"/>
            <p:nvPr/>
          </p:nvSpPr>
          <p:spPr>
            <a:xfrm>
              <a:off x="1111239" y="2685181"/>
              <a:ext cx="99578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3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@Override</a:t>
              </a:r>
              <a:endParaRPr lang="de-AT" sz="13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111239" y="3679838"/>
              <a:ext cx="99578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3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@Override</a:t>
              </a:r>
              <a:endParaRPr lang="de-AT" sz="13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42B9357-00E1-49EF-93E5-7C911612B638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de-DE" altLang="en-US" sz="1400" smtClean="0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6943725" cy="685800"/>
          </a:xfrm>
        </p:spPr>
        <p:txBody>
          <a:bodyPr/>
          <a:lstStyle/>
          <a:p>
            <a:r>
              <a:rPr lang="de-AT" altLang="en-US" smtClean="0"/>
              <a:t>Wrapper-Klassen für Werttypen</a:t>
            </a:r>
          </a:p>
        </p:txBody>
      </p:sp>
      <p:sp>
        <p:nvSpPr>
          <p:cNvPr id="38916" name="TextBox 4"/>
          <p:cNvSpPr txBox="1">
            <a:spLocks noChangeArrowheads="1"/>
          </p:cNvSpPr>
          <p:nvPr/>
        </p:nvSpPr>
        <p:spPr bwMode="auto">
          <a:xfrm>
            <a:off x="727075" y="1200150"/>
            <a:ext cx="58515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Problem: </a:t>
            </a:r>
            <a:r>
              <a:rPr lang="de-AT" altLang="de-DE" sz="1600" i="1"/>
              <a:t>int</a:t>
            </a:r>
            <a:r>
              <a:rPr lang="de-AT" altLang="de-DE" sz="1600"/>
              <a:t>, </a:t>
            </a:r>
            <a:r>
              <a:rPr lang="de-AT" altLang="de-DE" sz="1600" i="1"/>
              <a:t>long</a:t>
            </a:r>
            <a:r>
              <a:rPr lang="de-AT" altLang="de-DE" sz="1600"/>
              <a:t>, </a:t>
            </a:r>
            <a:r>
              <a:rPr lang="de-AT" altLang="de-DE" sz="1600" i="1"/>
              <a:t>double</a:t>
            </a:r>
            <a:r>
              <a:rPr lang="de-AT" altLang="de-DE" sz="1600"/>
              <a:t>, ... sind nicht direkt mit </a:t>
            </a:r>
            <a:r>
              <a:rPr lang="de-AT" altLang="de-DE" sz="1600" i="1"/>
              <a:t>Object</a:t>
            </a:r>
            <a:r>
              <a:rPr lang="de-AT" altLang="de-DE" sz="1600"/>
              <a:t> kompatibel</a:t>
            </a:r>
          </a:p>
        </p:txBody>
      </p:sp>
      <p:sp>
        <p:nvSpPr>
          <p:cNvPr id="38917" name="TextBox 22"/>
          <p:cNvSpPr txBox="1">
            <a:spLocks noChangeArrowheads="1"/>
          </p:cNvSpPr>
          <p:nvPr/>
        </p:nvSpPr>
        <p:spPr bwMode="auto">
          <a:xfrm>
            <a:off x="727075" y="1649413"/>
            <a:ext cx="17383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 b="1"/>
              <a:t>Wrapper-Klassen</a:t>
            </a:r>
          </a:p>
        </p:txBody>
      </p:sp>
      <p:sp>
        <p:nvSpPr>
          <p:cNvPr id="38918" name="TextBox 7"/>
          <p:cNvSpPr txBox="1">
            <a:spLocks noChangeArrowheads="1"/>
          </p:cNvSpPr>
          <p:nvPr/>
        </p:nvSpPr>
        <p:spPr bwMode="auto">
          <a:xfrm>
            <a:off x="1038225" y="2552700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Byte</a:t>
            </a:r>
          </a:p>
        </p:txBody>
      </p:sp>
      <p:sp>
        <p:nvSpPr>
          <p:cNvPr id="38919" name="TextBox 24"/>
          <p:cNvSpPr txBox="1">
            <a:spLocks noChangeArrowheads="1"/>
          </p:cNvSpPr>
          <p:nvPr/>
        </p:nvSpPr>
        <p:spPr bwMode="auto">
          <a:xfrm>
            <a:off x="1581150" y="2552700"/>
            <a:ext cx="6127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Short</a:t>
            </a:r>
          </a:p>
        </p:txBody>
      </p:sp>
      <p:sp>
        <p:nvSpPr>
          <p:cNvPr id="38920" name="TextBox 25"/>
          <p:cNvSpPr txBox="1">
            <a:spLocks noChangeArrowheads="1"/>
          </p:cNvSpPr>
          <p:nvPr/>
        </p:nvSpPr>
        <p:spPr bwMode="auto">
          <a:xfrm>
            <a:off x="2232025" y="2552700"/>
            <a:ext cx="741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Integer</a:t>
            </a:r>
          </a:p>
        </p:txBody>
      </p:sp>
      <p:sp>
        <p:nvSpPr>
          <p:cNvPr id="38921" name="TextBox 29"/>
          <p:cNvSpPr txBox="1">
            <a:spLocks noChangeArrowheads="1"/>
          </p:cNvSpPr>
          <p:nvPr/>
        </p:nvSpPr>
        <p:spPr bwMode="auto">
          <a:xfrm>
            <a:off x="2973388" y="2552700"/>
            <a:ext cx="5826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Long</a:t>
            </a:r>
          </a:p>
        </p:txBody>
      </p:sp>
      <p:sp>
        <p:nvSpPr>
          <p:cNvPr id="38922" name="TextBox 30"/>
          <p:cNvSpPr txBox="1">
            <a:spLocks noChangeArrowheads="1"/>
          </p:cNvSpPr>
          <p:nvPr/>
        </p:nvSpPr>
        <p:spPr bwMode="auto">
          <a:xfrm>
            <a:off x="3668713" y="2552700"/>
            <a:ext cx="5826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Float</a:t>
            </a:r>
          </a:p>
        </p:txBody>
      </p:sp>
      <p:sp>
        <p:nvSpPr>
          <p:cNvPr id="38923" name="TextBox 31"/>
          <p:cNvSpPr txBox="1">
            <a:spLocks noChangeArrowheads="1"/>
          </p:cNvSpPr>
          <p:nvPr/>
        </p:nvSpPr>
        <p:spPr bwMode="auto">
          <a:xfrm>
            <a:off x="4295775" y="2552700"/>
            <a:ext cx="752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Double</a:t>
            </a:r>
          </a:p>
        </p:txBody>
      </p:sp>
      <p:sp>
        <p:nvSpPr>
          <p:cNvPr id="38924" name="TextBox 32"/>
          <p:cNvSpPr txBox="1">
            <a:spLocks noChangeArrowheads="1"/>
          </p:cNvSpPr>
          <p:nvPr/>
        </p:nvSpPr>
        <p:spPr bwMode="auto">
          <a:xfrm>
            <a:off x="5094288" y="2552700"/>
            <a:ext cx="841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Boolean</a:t>
            </a:r>
          </a:p>
        </p:txBody>
      </p:sp>
      <p:sp>
        <p:nvSpPr>
          <p:cNvPr id="38925" name="TextBox 33"/>
          <p:cNvSpPr txBox="1">
            <a:spLocks noChangeArrowheads="1"/>
          </p:cNvSpPr>
          <p:nvPr/>
        </p:nvSpPr>
        <p:spPr bwMode="auto">
          <a:xfrm>
            <a:off x="5981700" y="2552700"/>
            <a:ext cx="969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Character</a:t>
            </a:r>
          </a:p>
        </p:txBody>
      </p:sp>
      <p:sp>
        <p:nvSpPr>
          <p:cNvPr id="38926" name="TextBox 34"/>
          <p:cNvSpPr txBox="1">
            <a:spLocks noChangeArrowheads="1"/>
          </p:cNvSpPr>
          <p:nvPr/>
        </p:nvSpPr>
        <p:spPr bwMode="auto">
          <a:xfrm>
            <a:off x="3589338" y="1924050"/>
            <a:ext cx="7032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Object</a:t>
            </a:r>
          </a:p>
        </p:txBody>
      </p:sp>
      <p:sp>
        <p:nvSpPr>
          <p:cNvPr id="38927" name="Isosceles Triangle 8"/>
          <p:cNvSpPr>
            <a:spLocks noChangeArrowheads="1"/>
          </p:cNvSpPr>
          <p:nvPr/>
        </p:nvSpPr>
        <p:spPr bwMode="auto">
          <a:xfrm>
            <a:off x="3881438" y="2192338"/>
            <a:ext cx="147637" cy="128587"/>
          </a:xfrm>
          <a:prstGeom prst="triangle">
            <a:avLst>
              <a:gd name="adj" fmla="val 50000"/>
            </a:avLst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38928" name="Straight Connector 23"/>
          <p:cNvCxnSpPr>
            <a:cxnSpLocks noChangeShapeType="1"/>
          </p:cNvCxnSpPr>
          <p:nvPr/>
        </p:nvCxnSpPr>
        <p:spPr bwMode="auto">
          <a:xfrm>
            <a:off x="3959225" y="2320925"/>
            <a:ext cx="0" cy="13652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29" name="Straight Connector 36"/>
          <p:cNvCxnSpPr>
            <a:cxnSpLocks noChangeShapeType="1"/>
          </p:cNvCxnSpPr>
          <p:nvPr/>
        </p:nvCxnSpPr>
        <p:spPr bwMode="auto">
          <a:xfrm>
            <a:off x="1309688" y="2460625"/>
            <a:ext cx="51562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30" name="Straight Connector 40"/>
          <p:cNvCxnSpPr>
            <a:cxnSpLocks noChangeShapeType="1"/>
          </p:cNvCxnSpPr>
          <p:nvPr/>
        </p:nvCxnSpPr>
        <p:spPr bwMode="auto">
          <a:xfrm>
            <a:off x="6465888" y="2460625"/>
            <a:ext cx="0" cy="13652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31" name="Straight Connector 41"/>
          <p:cNvCxnSpPr>
            <a:cxnSpLocks noChangeShapeType="1"/>
          </p:cNvCxnSpPr>
          <p:nvPr/>
        </p:nvCxnSpPr>
        <p:spPr bwMode="auto">
          <a:xfrm>
            <a:off x="5527675" y="2460625"/>
            <a:ext cx="0" cy="13652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32" name="Straight Connector 42"/>
          <p:cNvCxnSpPr>
            <a:cxnSpLocks noChangeShapeType="1"/>
          </p:cNvCxnSpPr>
          <p:nvPr/>
        </p:nvCxnSpPr>
        <p:spPr bwMode="auto">
          <a:xfrm>
            <a:off x="4662488" y="2460625"/>
            <a:ext cx="0" cy="13652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33" name="Straight Connector 43"/>
          <p:cNvCxnSpPr>
            <a:cxnSpLocks noChangeShapeType="1"/>
          </p:cNvCxnSpPr>
          <p:nvPr/>
        </p:nvCxnSpPr>
        <p:spPr bwMode="auto">
          <a:xfrm>
            <a:off x="3960813" y="2460625"/>
            <a:ext cx="0" cy="13652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34" name="Straight Connector 44"/>
          <p:cNvCxnSpPr>
            <a:cxnSpLocks noChangeShapeType="1"/>
          </p:cNvCxnSpPr>
          <p:nvPr/>
        </p:nvCxnSpPr>
        <p:spPr bwMode="auto">
          <a:xfrm>
            <a:off x="3265488" y="2460625"/>
            <a:ext cx="0" cy="13652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35" name="Straight Connector 47"/>
          <p:cNvCxnSpPr>
            <a:cxnSpLocks noChangeShapeType="1"/>
          </p:cNvCxnSpPr>
          <p:nvPr/>
        </p:nvCxnSpPr>
        <p:spPr bwMode="auto">
          <a:xfrm>
            <a:off x="2592388" y="2460625"/>
            <a:ext cx="0" cy="13652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36" name="Straight Connector 48"/>
          <p:cNvCxnSpPr>
            <a:cxnSpLocks noChangeShapeType="1"/>
          </p:cNvCxnSpPr>
          <p:nvPr/>
        </p:nvCxnSpPr>
        <p:spPr bwMode="auto">
          <a:xfrm>
            <a:off x="1901825" y="2460625"/>
            <a:ext cx="0" cy="13652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37" name="Straight Connector 49"/>
          <p:cNvCxnSpPr>
            <a:cxnSpLocks noChangeShapeType="1"/>
          </p:cNvCxnSpPr>
          <p:nvPr/>
        </p:nvCxnSpPr>
        <p:spPr bwMode="auto">
          <a:xfrm>
            <a:off x="1309688" y="2460625"/>
            <a:ext cx="0" cy="13652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1" name="Group 70"/>
          <p:cNvGrpSpPr>
            <a:grpSpLocks/>
          </p:cNvGrpSpPr>
          <p:nvPr/>
        </p:nvGrpSpPr>
        <p:grpSpPr bwMode="auto">
          <a:xfrm>
            <a:off x="1019175" y="3201988"/>
            <a:ext cx="7842250" cy="1311275"/>
            <a:chOff x="1018838" y="3202384"/>
            <a:chExt cx="7842271" cy="1310416"/>
          </a:xfrm>
        </p:grpSpPr>
        <p:sp>
          <p:nvSpPr>
            <p:cNvPr id="38951" name="Text Box 6"/>
            <p:cNvSpPr txBox="1">
              <a:spLocks noChangeArrowheads="1"/>
            </p:cNvSpPr>
            <p:nvPr/>
          </p:nvSpPr>
          <p:spPr bwMode="auto">
            <a:xfrm>
              <a:off x="1018838" y="3226323"/>
              <a:ext cx="798914" cy="3407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 i="1">
                  <a:solidFill>
                    <a:schemeClr val="accent2"/>
                  </a:solidFill>
                </a:rPr>
                <a:t>Integer</a:t>
              </a:r>
            </a:p>
          </p:txBody>
        </p:sp>
        <p:sp>
          <p:nvSpPr>
            <p:cNvPr id="38952" name="Text Box 7"/>
            <p:cNvSpPr txBox="1">
              <a:spLocks noChangeArrowheads="1"/>
            </p:cNvSpPr>
            <p:nvPr/>
          </p:nvSpPr>
          <p:spPr bwMode="auto">
            <a:xfrm>
              <a:off x="2126710" y="3240484"/>
              <a:ext cx="24892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Integer iObj =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</a:rPr>
                <a:t>new Integer(3);</a:t>
              </a:r>
            </a:p>
          </p:txBody>
        </p:sp>
        <p:sp>
          <p:nvSpPr>
            <p:cNvPr id="38953" name="Text Box 8"/>
            <p:cNvSpPr txBox="1">
              <a:spLocks noChangeArrowheads="1"/>
            </p:cNvSpPr>
            <p:nvPr/>
          </p:nvSpPr>
          <p:spPr bwMode="auto">
            <a:xfrm>
              <a:off x="3447510" y="3761184"/>
              <a:ext cx="2794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38954" name="Rectangle 9"/>
            <p:cNvSpPr>
              <a:spLocks noChangeArrowheads="1"/>
            </p:cNvSpPr>
            <p:nvPr/>
          </p:nvSpPr>
          <p:spPr bwMode="auto">
            <a:xfrm>
              <a:off x="3398297" y="3711972"/>
              <a:ext cx="368300" cy="3937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38955" name="Line 10"/>
            <p:cNvSpPr>
              <a:spLocks noChangeShapeType="1"/>
            </p:cNvSpPr>
            <p:nvPr/>
          </p:nvSpPr>
          <p:spPr bwMode="auto">
            <a:xfrm>
              <a:off x="3169697" y="3711972"/>
              <a:ext cx="2286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de-AT"/>
            </a:p>
          </p:txBody>
        </p:sp>
        <p:sp>
          <p:nvSpPr>
            <p:cNvPr id="38956" name="Text Box 11"/>
            <p:cNvSpPr txBox="1">
              <a:spLocks noChangeArrowheads="1"/>
            </p:cNvSpPr>
            <p:nvPr/>
          </p:nvSpPr>
          <p:spPr bwMode="auto">
            <a:xfrm>
              <a:off x="2723610" y="3557984"/>
              <a:ext cx="496887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iObj</a:t>
              </a:r>
            </a:p>
          </p:txBody>
        </p:sp>
        <p:sp>
          <p:nvSpPr>
            <p:cNvPr id="38957" name="Text Box 12"/>
            <p:cNvSpPr txBox="1">
              <a:spLocks noChangeArrowheads="1"/>
            </p:cNvSpPr>
            <p:nvPr/>
          </p:nvSpPr>
          <p:spPr bwMode="auto">
            <a:xfrm>
              <a:off x="4869910" y="3202384"/>
              <a:ext cx="3991199" cy="8670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"wickelt" den Wert 3 in ein </a:t>
              </a:r>
              <a:r>
                <a:rPr lang="de-AT" altLang="en-US" sz="1600" i="1"/>
                <a:t>Integer</a:t>
              </a:r>
              <a:r>
                <a:rPr lang="de-AT" altLang="en-US" sz="1600"/>
                <a:t>-Objekt ein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das nun kompatibel zu </a:t>
              </a:r>
              <a:r>
                <a:rPr lang="de-AT" altLang="en-US" sz="1600" i="1"/>
                <a:t>Object</a:t>
              </a:r>
              <a:r>
                <a:rPr lang="de-AT" altLang="en-US" sz="1600"/>
                <a:t> ist:</a:t>
              </a:r>
            </a:p>
            <a:p>
              <a:pPr>
                <a:spcBef>
                  <a:spcPct val="300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	Object obj = iObj;</a:t>
              </a:r>
            </a:p>
          </p:txBody>
        </p:sp>
        <p:sp>
          <p:nvSpPr>
            <p:cNvPr id="38958" name="Text Box 13"/>
            <p:cNvSpPr txBox="1">
              <a:spLocks noChangeArrowheads="1"/>
            </p:cNvSpPr>
            <p:nvPr/>
          </p:nvSpPr>
          <p:spPr bwMode="auto">
            <a:xfrm>
              <a:off x="2126710" y="4208000"/>
              <a:ext cx="1831975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int i =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</a:rPr>
                <a:t>iObj.intValue();</a:t>
              </a:r>
            </a:p>
          </p:txBody>
        </p:sp>
        <p:sp>
          <p:nvSpPr>
            <p:cNvPr id="38959" name="Text Box 14"/>
            <p:cNvSpPr txBox="1">
              <a:spLocks noChangeArrowheads="1"/>
            </p:cNvSpPr>
            <p:nvPr/>
          </p:nvSpPr>
          <p:spPr bwMode="auto">
            <a:xfrm>
              <a:off x="4869910" y="4169900"/>
              <a:ext cx="2972202" cy="3407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"wickelt" den </a:t>
              </a:r>
              <a:r>
                <a:rPr lang="de-AT" altLang="en-US" sz="1600" i="1"/>
                <a:t>int</a:t>
              </a:r>
              <a:r>
                <a:rPr lang="de-AT" altLang="en-US" sz="1600"/>
                <a:t>-Wert wieder aus</a:t>
              </a:r>
              <a:endParaRPr lang="de-AT" altLang="en-US" sz="1400">
                <a:latin typeface="Arial" panose="020B0604020202020204" pitchFamily="34" charset="0"/>
              </a:endParaRPr>
            </a:p>
          </p:txBody>
        </p:sp>
      </p:grpSp>
      <p:grpSp>
        <p:nvGrpSpPr>
          <p:cNvPr id="72" name="Group 71"/>
          <p:cNvGrpSpPr>
            <a:grpSpLocks/>
          </p:cNvGrpSpPr>
          <p:nvPr/>
        </p:nvGrpSpPr>
        <p:grpSpPr bwMode="auto">
          <a:xfrm>
            <a:off x="1019175" y="4635500"/>
            <a:ext cx="3587750" cy="531813"/>
            <a:chOff x="1018838" y="4634999"/>
            <a:chExt cx="3587547" cy="531687"/>
          </a:xfrm>
        </p:grpSpPr>
        <p:sp>
          <p:nvSpPr>
            <p:cNvPr id="38949" name="Text Box 16"/>
            <p:cNvSpPr txBox="1">
              <a:spLocks noChangeArrowheads="1"/>
            </p:cNvSpPr>
            <p:nvPr/>
          </p:nvSpPr>
          <p:spPr bwMode="auto">
            <a:xfrm>
              <a:off x="1018838" y="4634999"/>
              <a:ext cx="638614" cy="3407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 i="1">
                  <a:solidFill>
                    <a:schemeClr val="accent2"/>
                  </a:solidFill>
                </a:rPr>
                <a:t>Float</a:t>
              </a:r>
            </a:p>
          </p:txBody>
        </p:sp>
        <p:sp>
          <p:nvSpPr>
            <p:cNvPr id="38950" name="Text Box 17"/>
            <p:cNvSpPr txBox="1">
              <a:spLocks noChangeArrowheads="1"/>
            </p:cNvSpPr>
            <p:nvPr/>
          </p:nvSpPr>
          <p:spPr bwMode="auto">
            <a:xfrm>
              <a:off x="2126710" y="4649161"/>
              <a:ext cx="2479675" cy="517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Float fObj =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</a:rPr>
                <a:t>new Float(3.14f);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float f =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</a:rPr>
                <a:t> fObj.floatValue();</a:t>
              </a:r>
            </a:p>
          </p:txBody>
        </p:sp>
      </p:grpSp>
      <p:grpSp>
        <p:nvGrpSpPr>
          <p:cNvPr id="82" name="Group 81"/>
          <p:cNvGrpSpPr>
            <a:grpSpLocks/>
          </p:cNvGrpSpPr>
          <p:nvPr/>
        </p:nvGrpSpPr>
        <p:grpSpPr bwMode="auto">
          <a:xfrm>
            <a:off x="727075" y="5337175"/>
            <a:ext cx="5543550" cy="1136650"/>
            <a:chOff x="727544" y="5337606"/>
            <a:chExt cx="5543622" cy="1136222"/>
          </a:xfrm>
        </p:grpSpPr>
        <p:sp>
          <p:nvSpPr>
            <p:cNvPr id="38944" name="TextBox 69"/>
            <p:cNvSpPr txBox="1">
              <a:spLocks noChangeArrowheads="1"/>
            </p:cNvSpPr>
            <p:nvPr/>
          </p:nvSpPr>
          <p:spPr bwMode="auto">
            <a:xfrm>
              <a:off x="727544" y="5337606"/>
              <a:ext cx="221406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b="1"/>
                <a:t>Auto-Boxing/Unboxing</a:t>
              </a:r>
            </a:p>
          </p:txBody>
        </p:sp>
        <p:sp>
          <p:nvSpPr>
            <p:cNvPr id="38945" name="Text Box 24"/>
            <p:cNvSpPr txBox="1">
              <a:spLocks noChangeArrowheads="1"/>
            </p:cNvSpPr>
            <p:nvPr/>
          </p:nvSpPr>
          <p:spPr bwMode="auto">
            <a:xfrm>
              <a:off x="1019716" y="5773740"/>
              <a:ext cx="1458912" cy="309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marL="190500" indent="-1905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smtClean="0">
                  <a:solidFill>
                    <a:srgbClr val="FF0000"/>
                  </a:solidFill>
                  <a:latin typeface="Arial" panose="020B0604020202020204" pitchFamily="34" charset="0"/>
                </a:rPr>
                <a:t>Integer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</a:rPr>
                <a:t>iObj = 3;</a:t>
              </a:r>
            </a:p>
          </p:txBody>
        </p:sp>
        <p:sp>
          <p:nvSpPr>
            <p:cNvPr id="38946" name="Text Box 25"/>
            <p:cNvSpPr txBox="1">
              <a:spLocks noChangeArrowheads="1"/>
            </p:cNvSpPr>
            <p:nvPr/>
          </p:nvSpPr>
          <p:spPr bwMode="auto">
            <a:xfrm>
              <a:off x="2629441" y="5773740"/>
              <a:ext cx="3641725" cy="309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marL="190500" indent="-1905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// wickelt </a:t>
              </a:r>
              <a:r>
                <a:rPr lang="de-AT" altLang="en-US" sz="1400" i="1">
                  <a:latin typeface="Arial" panose="020B0604020202020204" pitchFamily="34" charset="0"/>
                </a:rPr>
                <a:t>int</a:t>
              </a:r>
              <a:r>
                <a:rPr lang="de-AT" altLang="en-US" sz="1400">
                  <a:latin typeface="Arial" panose="020B0604020202020204" pitchFamily="34" charset="0"/>
                </a:rPr>
                <a:t>-Wert 3 in ein </a:t>
              </a:r>
              <a:r>
                <a:rPr lang="de-AT" altLang="en-US" sz="1400" i="1">
                  <a:latin typeface="Arial" panose="020B0604020202020204" pitchFamily="34" charset="0"/>
                </a:rPr>
                <a:t>Integer</a:t>
              </a:r>
              <a:r>
                <a:rPr lang="de-AT" altLang="en-US" sz="1400">
                  <a:latin typeface="Arial" panose="020B0604020202020204" pitchFamily="34" charset="0"/>
                </a:rPr>
                <a:t>-Objekt ein</a:t>
              </a:r>
            </a:p>
          </p:txBody>
        </p:sp>
        <p:sp>
          <p:nvSpPr>
            <p:cNvPr id="38947" name="Text Box 26"/>
            <p:cNvSpPr txBox="1">
              <a:spLocks noChangeArrowheads="1"/>
            </p:cNvSpPr>
            <p:nvPr/>
          </p:nvSpPr>
          <p:spPr bwMode="auto">
            <a:xfrm>
              <a:off x="1019716" y="6164265"/>
              <a:ext cx="1439862" cy="309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marL="190500" indent="-1905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</a:rPr>
                <a:t>int </a:t>
              </a:r>
              <a:r>
                <a:rPr lang="de-AT" altLang="en-US" sz="1400" smtClean="0">
                  <a:solidFill>
                    <a:srgbClr val="FF0000"/>
                  </a:solidFill>
                  <a:latin typeface="Arial" panose="020B0604020202020204" pitchFamily="34" charset="0"/>
                </a:rPr>
                <a:t>i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</a:rPr>
                <a:t>= (int) iObj;</a:t>
              </a:r>
            </a:p>
          </p:txBody>
        </p:sp>
        <p:sp>
          <p:nvSpPr>
            <p:cNvPr id="38948" name="Text Box 27"/>
            <p:cNvSpPr txBox="1">
              <a:spLocks noChangeArrowheads="1"/>
            </p:cNvSpPr>
            <p:nvPr/>
          </p:nvSpPr>
          <p:spPr bwMode="auto">
            <a:xfrm>
              <a:off x="2629441" y="6164265"/>
              <a:ext cx="3165475" cy="309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marL="190500" indent="-1905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// wickelt </a:t>
              </a:r>
              <a:r>
                <a:rPr lang="de-AT" altLang="en-US" sz="1400" i="1">
                  <a:latin typeface="Arial" panose="020B0604020202020204" pitchFamily="34" charset="0"/>
                </a:rPr>
                <a:t>int</a:t>
              </a:r>
              <a:r>
                <a:rPr lang="de-AT" altLang="en-US" sz="1400">
                  <a:latin typeface="Arial" panose="020B0604020202020204" pitchFamily="34" charset="0"/>
                </a:rPr>
                <a:t>-Wert aus </a:t>
              </a:r>
              <a:r>
                <a:rPr lang="de-AT" altLang="en-US" sz="1400" i="1">
                  <a:latin typeface="Arial" panose="020B0604020202020204" pitchFamily="34" charset="0"/>
                </a:rPr>
                <a:t>iObj</a:t>
              </a:r>
              <a:r>
                <a:rPr lang="de-AT" altLang="en-US" sz="1400">
                  <a:latin typeface="Arial" panose="020B0604020202020204" pitchFamily="34" charset="0"/>
                </a:rPr>
                <a:t> wieder aus</a:t>
              </a:r>
            </a:p>
          </p:txBody>
        </p:sp>
      </p:grpSp>
      <p:grpSp>
        <p:nvGrpSpPr>
          <p:cNvPr id="83" name="Group 82"/>
          <p:cNvGrpSpPr>
            <a:grpSpLocks/>
          </p:cNvGrpSpPr>
          <p:nvPr/>
        </p:nvGrpSpPr>
        <p:grpSpPr bwMode="auto">
          <a:xfrm>
            <a:off x="6642100" y="5773738"/>
            <a:ext cx="1360488" cy="700087"/>
            <a:chOff x="6642100" y="5773740"/>
            <a:chExt cx="1360487" cy="700088"/>
          </a:xfrm>
        </p:grpSpPr>
        <p:sp>
          <p:nvSpPr>
            <p:cNvPr id="38942" name="Text Box 24"/>
            <p:cNvSpPr txBox="1">
              <a:spLocks noChangeArrowheads="1"/>
            </p:cNvSpPr>
            <p:nvPr/>
          </p:nvSpPr>
          <p:spPr bwMode="auto">
            <a:xfrm>
              <a:off x="6642100" y="5773740"/>
              <a:ext cx="1341437" cy="309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marL="190500" indent="-1905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</a:rPr>
                <a:t>Object obj = 3;</a:t>
              </a:r>
            </a:p>
          </p:txBody>
        </p:sp>
        <p:sp>
          <p:nvSpPr>
            <p:cNvPr id="38943" name="Text Box 26"/>
            <p:cNvSpPr txBox="1">
              <a:spLocks noChangeArrowheads="1"/>
            </p:cNvSpPr>
            <p:nvPr/>
          </p:nvSpPr>
          <p:spPr bwMode="auto">
            <a:xfrm>
              <a:off x="6642100" y="6164265"/>
              <a:ext cx="1360487" cy="309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marL="190500" indent="-1905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</a:rPr>
                <a:t>int </a:t>
              </a:r>
              <a:r>
                <a:rPr lang="de-AT" altLang="en-US" sz="1400" smtClean="0">
                  <a:solidFill>
                    <a:srgbClr val="FF0000"/>
                  </a:solidFill>
                  <a:latin typeface="Arial" panose="020B0604020202020204" pitchFamily="34" charset="0"/>
                </a:rPr>
                <a:t>i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</a:rPr>
                <a:t>= (int) obj;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Box 6"/>
          <p:cNvSpPr txBox="1">
            <a:spLocks noChangeArrowheads="1"/>
          </p:cNvSpPr>
          <p:nvPr/>
        </p:nvSpPr>
        <p:spPr bwMode="auto">
          <a:xfrm>
            <a:off x="1108156" y="1787388"/>
            <a:ext cx="3525757" cy="267983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90500" algn="l"/>
                <a:tab pos="381000" algn="l"/>
                <a:tab pos="5715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90500" algn="l"/>
                <a:tab pos="381000" algn="l"/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90500" algn="l"/>
                <a:tab pos="381000" algn="l"/>
                <a:tab pos="5715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90500" algn="l"/>
                <a:tab pos="381000" algn="l"/>
                <a:tab pos="5715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class </a:t>
            </a:r>
            <a:r>
              <a:rPr lang="de-AT" altLang="en-US" sz="1400" b="1" smtClean="0">
                <a:latin typeface="Arial" panose="020B0604020202020204" pitchFamily="34" charset="0"/>
              </a:rPr>
              <a:t>Stack</a:t>
            </a:r>
            <a:r>
              <a:rPr lang="de-AT" altLang="en-US" sz="1400" smtClean="0">
                <a:latin typeface="Arial" panose="020B0604020202020204" pitchFamily="34" charset="0"/>
              </a:rPr>
              <a:t> </a:t>
            </a:r>
            <a:r>
              <a:rPr lang="de-AT" altLang="en-US" sz="1400">
                <a:latin typeface="Arial" panose="020B0604020202020204" pitchFamily="34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private </a:t>
            </a:r>
            <a:r>
              <a:rPr lang="de-AT" altLang="en-US" sz="1400" smtClean="0">
                <a:solidFill>
                  <a:schemeClr val="accent2"/>
                </a:solidFill>
                <a:latin typeface="Arial" panose="020B0604020202020204" pitchFamily="34" charset="0"/>
              </a:rPr>
              <a:t>int[]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</a:rPr>
              <a:t>data = new </a:t>
            </a:r>
            <a:r>
              <a:rPr lang="de-AT" altLang="en-US" sz="1400" smtClean="0">
                <a:solidFill>
                  <a:schemeClr val="accent2"/>
                </a:solidFill>
                <a:latin typeface="Arial" panose="020B0604020202020204" pitchFamily="34" charset="0"/>
              </a:rPr>
              <a:t>int[100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</a:rPr>
              <a:t>];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private int top = 0</a:t>
            </a:r>
            <a:r>
              <a:rPr lang="de-AT" altLang="en-US" sz="1400" smtClean="0">
                <a:latin typeface="Arial" panose="020B0604020202020204" pitchFamily="34" charset="0"/>
              </a:rPr>
              <a:t>;</a:t>
            </a:r>
            <a:endParaRPr lang="de-AT" altLang="en-US" sz="140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public void </a:t>
            </a:r>
            <a:r>
              <a:rPr lang="de-AT" altLang="en-US" sz="1400" b="1">
                <a:latin typeface="Arial" panose="020B0604020202020204" pitchFamily="34" charset="0"/>
              </a:rPr>
              <a:t>push</a:t>
            </a:r>
            <a:r>
              <a:rPr lang="de-AT" altLang="en-US" sz="1400">
                <a:latin typeface="Arial" panose="020B0604020202020204" pitchFamily="34" charset="0"/>
              </a:rPr>
              <a:t> </a:t>
            </a:r>
            <a:r>
              <a:rPr lang="de-AT" altLang="en-US" sz="1400" smtClean="0">
                <a:latin typeface="Arial" panose="020B0604020202020204" pitchFamily="34" charset="0"/>
              </a:rPr>
              <a:t>(</a:t>
            </a:r>
            <a:r>
              <a:rPr lang="de-AT" altLang="en-US" sz="1400" smtClean="0">
                <a:solidFill>
                  <a:schemeClr val="accent2"/>
                </a:solidFill>
                <a:latin typeface="Arial" panose="020B0604020202020204" pitchFamily="34" charset="0"/>
              </a:rPr>
              <a:t>int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</a:rPr>
              <a:t>obj</a:t>
            </a:r>
            <a:r>
              <a:rPr lang="de-AT" altLang="en-US" sz="1400">
                <a:latin typeface="Arial" panose="020B0604020202020204" pitchFamily="34" charset="0"/>
              </a:rPr>
              <a:t>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	</a:t>
            </a:r>
            <a:r>
              <a:rPr lang="de-AT" altLang="en-US" sz="1400" smtClean="0">
                <a:latin typeface="Arial" panose="020B0604020202020204" pitchFamily="34" charset="0"/>
              </a:rPr>
              <a:t>data[top</a:t>
            </a:r>
            <a:r>
              <a:rPr lang="de-AT" altLang="en-US" sz="1400">
                <a:latin typeface="Arial" panose="020B0604020202020204" pitchFamily="34" charset="0"/>
              </a:rPr>
              <a:t>] = obj</a:t>
            </a:r>
            <a:r>
              <a:rPr lang="de-AT" altLang="en-US" sz="1400" smtClean="0">
                <a:latin typeface="Arial" panose="020B0604020202020204" pitchFamily="34" charset="0"/>
              </a:rPr>
              <a:t>; top++;</a:t>
            </a:r>
            <a:endParaRPr lang="de-AT" altLang="en-US" sz="14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}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public </a:t>
            </a:r>
            <a:r>
              <a:rPr lang="de-AT" altLang="en-US" sz="1400" smtClean="0">
                <a:solidFill>
                  <a:schemeClr val="accent2"/>
                </a:solidFill>
                <a:latin typeface="Arial" panose="020B0604020202020204" pitchFamily="34" charset="0"/>
              </a:rPr>
              <a:t>int</a:t>
            </a:r>
            <a:r>
              <a:rPr lang="de-AT" altLang="en-US" sz="1400" smtClean="0">
                <a:latin typeface="Arial" panose="020B0604020202020204" pitchFamily="34" charset="0"/>
              </a:rPr>
              <a:t> </a:t>
            </a:r>
            <a:r>
              <a:rPr lang="de-AT" altLang="en-US" sz="1400" b="1">
                <a:latin typeface="Arial" panose="020B0604020202020204" pitchFamily="34" charset="0"/>
              </a:rPr>
              <a:t>pop</a:t>
            </a:r>
            <a:r>
              <a:rPr lang="de-AT" altLang="en-US" sz="1400">
                <a:latin typeface="Arial" panose="020B0604020202020204" pitchFamily="34" charset="0"/>
              </a:rPr>
              <a:t> ()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	</a:t>
            </a:r>
            <a:r>
              <a:rPr lang="de-AT" altLang="en-US" sz="1400" smtClean="0">
                <a:latin typeface="Arial" panose="020B0604020202020204" pitchFamily="34" charset="0"/>
              </a:rPr>
              <a:t>top-</a:t>
            </a:r>
            <a:r>
              <a:rPr lang="de-AT" altLang="en-US" sz="1400">
                <a:latin typeface="Arial" panose="020B0604020202020204" pitchFamily="34" charset="0"/>
              </a:rPr>
              <a:t>-;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	return </a:t>
            </a:r>
            <a:r>
              <a:rPr lang="de-AT" altLang="en-US" sz="1400" smtClean="0">
                <a:latin typeface="Arial" panose="020B0604020202020204" pitchFamily="34" charset="0"/>
              </a:rPr>
              <a:t>data[top];</a:t>
            </a:r>
            <a:endParaRPr lang="de-AT" altLang="en-US" sz="14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}</a:t>
            </a:r>
          </a:p>
        </p:txBody>
      </p:sp>
      <p:sp>
        <p:nvSpPr>
          <p:cNvPr id="39941" name="Text Box 6"/>
          <p:cNvSpPr txBox="1">
            <a:spLocks noChangeArrowheads="1"/>
          </p:cNvSpPr>
          <p:nvPr/>
        </p:nvSpPr>
        <p:spPr bwMode="auto">
          <a:xfrm>
            <a:off x="1111250" y="1787525"/>
            <a:ext cx="3522663" cy="26797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90500" algn="l"/>
                <a:tab pos="381000" algn="l"/>
                <a:tab pos="5715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90500" algn="l"/>
                <a:tab pos="381000" algn="l"/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90500" algn="l"/>
                <a:tab pos="381000" algn="l"/>
                <a:tab pos="5715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90500" algn="l"/>
                <a:tab pos="381000" algn="l"/>
                <a:tab pos="5715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</a:rPr>
              <a:t>GeneralStack</a:t>
            </a:r>
            <a:r>
              <a:rPr lang="de-AT" altLang="en-US" sz="1400">
                <a:latin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private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</a:rPr>
              <a:t>Object[] data = new Object[100];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private int top = 0</a:t>
            </a:r>
            <a:r>
              <a:rPr lang="de-AT" altLang="en-US" sz="1400" smtClean="0">
                <a:latin typeface="Arial" panose="020B0604020202020204" pitchFamily="34" charset="0"/>
              </a:rPr>
              <a:t>;</a:t>
            </a:r>
            <a:endParaRPr lang="de-AT" altLang="en-US" sz="140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public void </a:t>
            </a:r>
            <a:r>
              <a:rPr lang="de-AT" altLang="en-US" sz="1400" b="1">
                <a:latin typeface="Arial" panose="020B0604020202020204" pitchFamily="34" charset="0"/>
              </a:rPr>
              <a:t>push</a:t>
            </a:r>
            <a:r>
              <a:rPr lang="de-AT" altLang="en-US" sz="1400">
                <a:latin typeface="Arial" panose="020B0604020202020204" pitchFamily="34" charset="0"/>
              </a:rPr>
              <a:t> (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</a:rPr>
              <a:t>Object obj</a:t>
            </a:r>
            <a:r>
              <a:rPr lang="de-AT" altLang="en-US" sz="1400">
                <a:latin typeface="Arial" panose="020B0604020202020204" pitchFamily="34" charset="0"/>
              </a:rPr>
              <a:t>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	</a:t>
            </a:r>
            <a:r>
              <a:rPr lang="de-AT" altLang="en-US" sz="1400" smtClean="0">
                <a:latin typeface="Arial" panose="020B0604020202020204" pitchFamily="34" charset="0"/>
              </a:rPr>
              <a:t>data[top</a:t>
            </a:r>
            <a:r>
              <a:rPr lang="de-AT" altLang="en-US" sz="1400">
                <a:latin typeface="Arial" panose="020B0604020202020204" pitchFamily="34" charset="0"/>
              </a:rPr>
              <a:t>] = obj</a:t>
            </a:r>
            <a:r>
              <a:rPr lang="de-AT" altLang="en-US" sz="1400" smtClean="0">
                <a:latin typeface="Arial" panose="020B0604020202020204" pitchFamily="34" charset="0"/>
              </a:rPr>
              <a:t>; top++;</a:t>
            </a:r>
            <a:endParaRPr lang="de-AT" altLang="en-US" sz="14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}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public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</a:rPr>
              <a:t>Object</a:t>
            </a:r>
            <a:r>
              <a:rPr lang="de-AT" altLang="en-US" sz="1400">
                <a:latin typeface="Arial" panose="020B0604020202020204" pitchFamily="34" charset="0"/>
              </a:rPr>
              <a:t> </a:t>
            </a:r>
            <a:r>
              <a:rPr lang="de-AT" altLang="en-US" sz="1400" b="1">
                <a:latin typeface="Arial" panose="020B0604020202020204" pitchFamily="34" charset="0"/>
              </a:rPr>
              <a:t>pop</a:t>
            </a:r>
            <a:r>
              <a:rPr lang="de-AT" altLang="en-US" sz="1400">
                <a:latin typeface="Arial" panose="020B0604020202020204" pitchFamily="34" charset="0"/>
              </a:rPr>
              <a:t> ()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	</a:t>
            </a:r>
            <a:r>
              <a:rPr lang="de-AT" altLang="en-US" sz="1400" smtClean="0">
                <a:latin typeface="Arial" panose="020B0604020202020204" pitchFamily="34" charset="0"/>
              </a:rPr>
              <a:t>top-</a:t>
            </a:r>
            <a:r>
              <a:rPr lang="de-AT" altLang="en-US" sz="1400">
                <a:latin typeface="Arial" panose="020B0604020202020204" pitchFamily="34" charset="0"/>
              </a:rPr>
              <a:t>-;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	return </a:t>
            </a:r>
            <a:r>
              <a:rPr lang="de-AT" altLang="en-US" sz="1400" smtClean="0">
                <a:latin typeface="Arial" panose="020B0604020202020204" pitchFamily="34" charset="0"/>
              </a:rPr>
              <a:t>data[top];</a:t>
            </a:r>
            <a:endParaRPr lang="de-AT" altLang="en-US" sz="14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}</a:t>
            </a:r>
          </a:p>
        </p:txBody>
      </p:sp>
      <p:sp>
        <p:nvSpPr>
          <p:cNvPr id="399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008E23F-E816-4979-862A-536239136D80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de-DE" altLang="en-US" sz="1400" smtClean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6943725" cy="685800"/>
          </a:xfrm>
        </p:spPr>
        <p:txBody>
          <a:bodyPr/>
          <a:lstStyle/>
          <a:p>
            <a:r>
              <a:rPr lang="de-AT" altLang="en-US" smtClean="0"/>
              <a:t>Anwendungsbeispiel für Object</a:t>
            </a:r>
          </a:p>
        </p:txBody>
      </p:sp>
      <p:sp>
        <p:nvSpPr>
          <p:cNvPr id="39940" name="TextBox 1"/>
          <p:cNvSpPr txBox="1">
            <a:spLocks noChangeArrowheads="1"/>
          </p:cNvSpPr>
          <p:nvPr/>
        </p:nvSpPr>
        <p:spPr bwMode="auto">
          <a:xfrm>
            <a:off x="685800" y="1295400"/>
            <a:ext cx="42862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 b="1"/>
              <a:t>Allgemeiner Stack für Objekte beliebigen Typs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85800" y="4667250"/>
            <a:ext cx="3995738" cy="1550988"/>
            <a:chOff x="685800" y="4667414"/>
            <a:chExt cx="3995860" cy="1550514"/>
          </a:xfrm>
        </p:grpSpPr>
        <p:sp>
          <p:nvSpPr>
            <p:cNvPr id="39946" name="TextBox 78"/>
            <p:cNvSpPr txBox="1">
              <a:spLocks noChangeArrowheads="1"/>
            </p:cNvSpPr>
            <p:nvPr/>
          </p:nvSpPr>
          <p:spPr bwMode="auto">
            <a:xfrm>
              <a:off x="685800" y="4667414"/>
              <a:ext cx="113043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b="1"/>
                <a:t>Benutzung</a:t>
              </a:r>
            </a:p>
          </p:txBody>
        </p:sp>
        <p:sp>
          <p:nvSpPr>
            <p:cNvPr id="39947" name="Text Box 6"/>
            <p:cNvSpPr txBox="1">
              <a:spLocks noChangeArrowheads="1"/>
            </p:cNvSpPr>
            <p:nvPr/>
          </p:nvSpPr>
          <p:spPr bwMode="auto">
            <a:xfrm>
              <a:off x="1111154" y="5059640"/>
              <a:ext cx="3570506" cy="309958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90500" algn="l"/>
                  <a:tab pos="381000" algn="l"/>
                  <a:tab pos="5715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90500" algn="l"/>
                  <a:tab pos="381000" algn="l"/>
                  <a:tab pos="5715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90500" algn="l"/>
                  <a:tab pos="381000" algn="l"/>
                  <a:tab pos="5715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90500" algn="l"/>
                  <a:tab pos="381000" algn="l"/>
                  <a:tab pos="5715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GeneralStack stack = new GeneralStack();</a:t>
              </a:r>
            </a:p>
          </p:txBody>
        </p:sp>
        <p:sp>
          <p:nvSpPr>
            <p:cNvPr id="39948" name="Text Box 6"/>
            <p:cNvSpPr txBox="1">
              <a:spLocks noChangeArrowheads="1"/>
            </p:cNvSpPr>
            <p:nvPr/>
          </p:nvSpPr>
          <p:spPr bwMode="auto">
            <a:xfrm>
              <a:off x="1111154" y="5477083"/>
              <a:ext cx="2563820" cy="74084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90500" algn="l"/>
                  <a:tab pos="381000" algn="l"/>
                  <a:tab pos="5715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90500" algn="l"/>
                  <a:tab pos="381000" algn="l"/>
                  <a:tab pos="5715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90500" algn="l"/>
                  <a:tab pos="381000" algn="l"/>
                  <a:tab pos="5715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90500" algn="l"/>
                  <a:tab pos="381000" algn="l"/>
                  <a:tab pos="5715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stack.push("a string");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String s = (String) stack.pop();</a:t>
              </a:r>
            </a:p>
          </p:txBody>
        </p:sp>
      </p:grpSp>
      <p:sp>
        <p:nvSpPr>
          <p:cNvPr id="86" name="Text Box 6"/>
          <p:cNvSpPr txBox="1">
            <a:spLocks noChangeArrowheads="1"/>
          </p:cNvSpPr>
          <p:nvPr/>
        </p:nvSpPr>
        <p:spPr bwMode="auto">
          <a:xfrm>
            <a:off x="3770313" y="5476875"/>
            <a:ext cx="2635250" cy="74136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90500" algn="l"/>
                <a:tab pos="381000" algn="l"/>
                <a:tab pos="5715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90500" algn="l"/>
                <a:tab pos="381000" algn="l"/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90500" algn="l"/>
                <a:tab pos="381000" algn="l"/>
                <a:tab pos="5715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90500" algn="l"/>
                <a:tab pos="381000" algn="l"/>
                <a:tab pos="5715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stack.push(article);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Article a = (Article) stack.pop();</a:t>
            </a:r>
          </a:p>
        </p:txBody>
      </p:sp>
      <p:sp>
        <p:nvSpPr>
          <p:cNvPr id="87" name="Text Box 6"/>
          <p:cNvSpPr txBox="1">
            <a:spLocks noChangeArrowheads="1"/>
          </p:cNvSpPr>
          <p:nvPr/>
        </p:nvSpPr>
        <p:spPr bwMode="auto">
          <a:xfrm>
            <a:off x="6500813" y="5476875"/>
            <a:ext cx="1955800" cy="74136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90500" algn="l"/>
                <a:tab pos="381000" algn="l"/>
                <a:tab pos="5715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90500" algn="l"/>
                <a:tab pos="381000" algn="l"/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90500" algn="l"/>
                <a:tab pos="381000" algn="l"/>
                <a:tab pos="5715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90500" algn="l"/>
                <a:tab pos="381000" algn="l"/>
                <a:tab pos="5715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stack.push(17);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int i = (int) stack.pop();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79450" y="6400800"/>
            <a:ext cx="59309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Bessere Lösung: generischer Datentyp (siehe Softwareentwicklung 2)</a:t>
            </a: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5610467" y="2059851"/>
            <a:ext cx="228600" cy="228600"/>
          </a:xfrm>
          <a:prstGeom prst="rect">
            <a:avLst/>
          </a:prstGeom>
          <a:solidFill>
            <a:schemeClr val="folHlink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5839067" y="2059851"/>
            <a:ext cx="228600" cy="228600"/>
          </a:xfrm>
          <a:prstGeom prst="rect">
            <a:avLst/>
          </a:prstGeom>
          <a:solidFill>
            <a:schemeClr val="folHlink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6067667" y="2059851"/>
            <a:ext cx="228600" cy="228600"/>
          </a:xfrm>
          <a:prstGeom prst="rect">
            <a:avLst/>
          </a:prstGeom>
          <a:solidFill>
            <a:schemeClr val="folHlink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6296267" y="2059851"/>
            <a:ext cx="228600" cy="228600"/>
          </a:xfrm>
          <a:prstGeom prst="rect">
            <a:avLst/>
          </a:prstGeom>
          <a:solidFill>
            <a:schemeClr val="folHlink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6524867" y="2059851"/>
            <a:ext cx="2286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6753467" y="2059851"/>
            <a:ext cx="2286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6982067" y="2059851"/>
            <a:ext cx="2286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7210667" y="2059851"/>
            <a:ext cx="228600" cy="2286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21" name="Text Box 19"/>
          <p:cNvSpPr txBox="1">
            <a:spLocks noChangeArrowheads="1"/>
          </p:cNvSpPr>
          <p:nvPr/>
        </p:nvSpPr>
        <p:spPr bwMode="auto">
          <a:xfrm>
            <a:off x="5110405" y="2009051"/>
            <a:ext cx="5334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 flipV="1">
            <a:off x="6630481" y="2288451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6414581" y="2474189"/>
            <a:ext cx="4318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top</a:t>
            </a:r>
          </a:p>
        </p:txBody>
      </p:sp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5594592" y="1815376"/>
            <a:ext cx="2682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7148385" y="1815376"/>
            <a:ext cx="35458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99</a:t>
            </a:r>
            <a:endParaRPr lang="de-AT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1" grpId="0" animBg="1"/>
      <p:bldP spid="86" grpId="0" animBg="1"/>
      <p:bldP spid="87" grpId="0" animBg="1"/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ChangeArrowheads="1"/>
          </p:cNvSpPr>
          <p:nvPr/>
        </p:nvSpPr>
        <p:spPr bwMode="auto">
          <a:xfrm>
            <a:off x="1130300" y="4062413"/>
            <a:ext cx="3657600" cy="320675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40963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04847D4-5861-4EC0-9A77-4354C3BBC8D7}" type="slidenum">
              <a:rPr lang="de-DE" altLang="de-DE" sz="1400" smtClean="0"/>
              <a:pPr/>
              <a:t>38</a:t>
            </a:fld>
            <a:endParaRPr lang="de-DE" altLang="de-DE" sz="1400" smtClean="0"/>
          </a:p>
        </p:txBody>
      </p:sp>
      <p:sp>
        <p:nvSpPr>
          <p:cNvPr id="40964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3907608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11. Objektorientierung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</a:t>
            </a:r>
            <a:r>
              <a:rPr lang="de-AT" altLang="de-DE" sz="2000"/>
              <a:t>11.1	Methoden</a:t>
            </a:r>
          </a:p>
          <a:p>
            <a:r>
              <a:rPr lang="de-AT" altLang="de-DE" sz="2000"/>
              <a:t>	11.2	Konstruktoren</a:t>
            </a:r>
          </a:p>
          <a:p>
            <a:r>
              <a:rPr lang="de-AT" altLang="de-DE" sz="2000"/>
              <a:t>	11.3	static</a:t>
            </a:r>
          </a:p>
          <a:p>
            <a:r>
              <a:rPr lang="de-AT" altLang="de-DE" sz="2000"/>
              <a:t>	11.4	Beispiele für Klassen</a:t>
            </a:r>
          </a:p>
          <a:p>
            <a:r>
              <a:rPr lang="de-AT" altLang="de-DE" sz="2000"/>
              <a:t>	11.5	Vererbung</a:t>
            </a:r>
          </a:p>
          <a:p>
            <a:r>
              <a:rPr lang="de-AT" altLang="de-DE" sz="2000"/>
              <a:t>	11.6	Dynamische Bindung</a:t>
            </a:r>
          </a:p>
          <a:p>
            <a:r>
              <a:rPr lang="de-AT" altLang="de-DE" sz="2000"/>
              <a:t>	11.7	Klasse Object</a:t>
            </a:r>
          </a:p>
          <a:p>
            <a:r>
              <a:rPr lang="de-AT" altLang="de-DE" sz="2000"/>
              <a:t>	</a:t>
            </a:r>
            <a:r>
              <a:rPr lang="de-AT" altLang="de-DE" sz="2000">
                <a:solidFill>
                  <a:srgbClr val="FF0000"/>
                </a:solidFill>
              </a:rPr>
              <a:t>11.8	final</a:t>
            </a:r>
          </a:p>
          <a:p>
            <a:r>
              <a:rPr lang="de-AT" altLang="de-DE" sz="2000"/>
              <a:t>	11.9	Abstrakte Klassen</a:t>
            </a:r>
          </a:p>
          <a:p>
            <a:r>
              <a:rPr lang="de-AT" altLang="de-DE" sz="2000"/>
              <a:t>	11.10	</a:t>
            </a:r>
            <a:r>
              <a:rPr lang="de-AT" altLang="de-DE" sz="2000" smtClean="0"/>
              <a:t>Interfaces</a:t>
            </a:r>
            <a:endParaRPr lang="de-AT" altLang="de-DE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1DFDC6-B078-4059-B475-AF92EE68356D}" type="slidenum">
              <a:rPr kumimoji="0" lang="de-DE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de-DE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6943725" cy="685800"/>
          </a:xfrm>
        </p:spPr>
        <p:txBody>
          <a:bodyPr/>
          <a:lstStyle/>
          <a:p>
            <a:r>
              <a:rPr lang="de-AT" altLang="en-US" smtClean="0"/>
              <a:t>final-Klassen</a:t>
            </a:r>
          </a:p>
        </p:txBody>
      </p:sp>
      <p:sp>
        <p:nvSpPr>
          <p:cNvPr id="41988" name="TextBox 1"/>
          <p:cNvSpPr txBox="1">
            <a:spLocks noChangeArrowheads="1"/>
          </p:cNvSpPr>
          <p:nvPr/>
        </p:nvSpPr>
        <p:spPr bwMode="auto">
          <a:xfrm>
            <a:off x="646113" y="1185863"/>
            <a:ext cx="1027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de-DE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Problem</a:t>
            </a:r>
          </a:p>
        </p:txBody>
      </p:sp>
      <p:sp>
        <p:nvSpPr>
          <p:cNvPr id="41989" name="Text Box 6"/>
          <p:cNvSpPr txBox="1">
            <a:spLocks noChangeArrowheads="1"/>
          </p:cNvSpPr>
          <p:nvPr/>
        </p:nvSpPr>
        <p:spPr bwMode="auto">
          <a:xfrm>
            <a:off x="1111250" y="1612900"/>
            <a:ext cx="3048000" cy="25717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90500" algn="l"/>
                <a:tab pos="381000" algn="l"/>
                <a:tab pos="5715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90500" algn="l"/>
                <a:tab pos="381000" algn="l"/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90500" algn="l"/>
                <a:tab pos="381000" algn="l"/>
                <a:tab pos="5715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90500" algn="l"/>
                <a:tab pos="381000" algn="l"/>
                <a:tab pos="5715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  <a:tab pos="381000" algn="l"/>
                <a:tab pos="57150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class </a:t>
            </a:r>
            <a:r>
              <a:rPr kumimoji="0" lang="de-AT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UserAccount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  <a:tab pos="381000" algn="l"/>
                <a:tab pos="57150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...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  <a:tab pos="381000" algn="l"/>
                <a:tab pos="57150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boolean </a:t>
            </a:r>
            <a:r>
              <a:rPr kumimoji="0" lang="de-AT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login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(String password)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  <a:tab pos="381000" algn="l"/>
                <a:tab pos="57150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	if (valid(password))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  <a:tab pos="381000" algn="l"/>
                <a:tab pos="57150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		...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  <a:tab pos="381000" algn="l"/>
                <a:tab pos="57150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		return true;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  <a:tab pos="381000" algn="l"/>
                <a:tab pos="57150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	} else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  <a:tab pos="381000" algn="l"/>
                <a:tab pos="57150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		return false;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  <a:tab pos="381000" algn="l"/>
                <a:tab pos="57150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	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  <a:tab pos="381000" algn="l"/>
                <a:tab pos="57150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  <a:tab pos="381000" algn="l"/>
                <a:tab pos="57150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}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394200" y="5765800"/>
            <a:ext cx="33750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179388" marR="0" lvl="0" indent="-179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Methoden werden </a:t>
            </a:r>
            <a:r>
              <a:rPr kumimoji="0" lang="de-AT" altLang="de-DE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statisch gebunden</a:t>
            </a: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/>
            </a:r>
            <a:b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=&gt; schneller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47750" y="6245225"/>
            <a:ext cx="27479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Beispiel: Klasse </a:t>
            </a:r>
            <a:r>
              <a:rPr kumimoji="0" lang="de-AT" altLang="de-DE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String</a:t>
            </a: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ist </a:t>
            </a:r>
            <a:r>
              <a:rPr kumimoji="0" lang="de-AT" altLang="de-DE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final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464340" y="1612900"/>
            <a:ext cx="3679535" cy="2571749"/>
            <a:chOff x="4464340" y="1612900"/>
            <a:chExt cx="3679535" cy="2571749"/>
          </a:xfrm>
        </p:grpSpPr>
        <p:sp>
          <p:nvSpPr>
            <p:cNvPr id="41994" name="Text Box 6"/>
            <p:cNvSpPr txBox="1">
              <a:spLocks noChangeArrowheads="1"/>
            </p:cNvSpPr>
            <p:nvPr/>
          </p:nvSpPr>
          <p:spPr bwMode="auto">
            <a:xfrm>
              <a:off x="4464340" y="1612900"/>
              <a:ext cx="3679535" cy="1710341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90500" algn="l"/>
                  <a:tab pos="381000" algn="l"/>
                  <a:tab pos="5715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90500" algn="l"/>
                  <a:tab pos="381000" algn="l"/>
                  <a:tab pos="5715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90500" algn="l"/>
                  <a:tab pos="381000" algn="l"/>
                  <a:tab pos="5715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90500" algn="l"/>
                  <a:tab pos="381000" algn="l"/>
                  <a:tab pos="5715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90500" algn="l"/>
                  <a:tab pos="381000" algn="l"/>
                  <a:tab pos="5715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class </a:t>
              </a:r>
              <a:r>
                <a:rPr kumimoji="0" lang="de-AT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FakeAccount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extends UserAccount {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90500" algn="l"/>
                  <a:tab pos="381000" algn="l"/>
                  <a:tab pos="5715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	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@Override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90500" algn="l"/>
                  <a:tab pos="381000" algn="l"/>
                  <a:tab pos="5715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	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boolean </a:t>
              </a:r>
              <a:r>
                <a:rPr kumimoji="0" lang="de-AT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login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(String password) {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90500" algn="l"/>
                  <a:tab pos="381000" algn="l"/>
                  <a:tab pos="5715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		...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90500" algn="l"/>
                  <a:tab pos="381000" algn="l"/>
                  <a:tab pos="5715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		return true;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90500" algn="l"/>
                  <a:tab pos="381000" algn="l"/>
                  <a:tab pos="5715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	}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90500" algn="l"/>
                  <a:tab pos="381000" algn="l"/>
                  <a:tab pos="5715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41996" name="Text Box 6"/>
            <p:cNvSpPr txBox="1">
              <a:spLocks noChangeArrowheads="1"/>
            </p:cNvSpPr>
            <p:nvPr/>
          </p:nvSpPr>
          <p:spPr bwMode="auto">
            <a:xfrm>
              <a:off x="4464340" y="3391549"/>
              <a:ext cx="3679535" cy="793100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/>
            <a:lstStyle>
              <a:lvl1pPr>
                <a:spcBef>
                  <a:spcPct val="20000"/>
                </a:spcBef>
                <a:buChar char="•"/>
                <a:tabLst>
                  <a:tab pos="190500" algn="l"/>
                  <a:tab pos="381000" algn="l"/>
                  <a:tab pos="5715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90500" algn="l"/>
                  <a:tab pos="381000" algn="l"/>
                  <a:tab pos="5715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90500" algn="l"/>
                  <a:tab pos="381000" algn="l"/>
                  <a:tab pos="5715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90500" algn="l"/>
                  <a:tab pos="381000" algn="l"/>
                  <a:tab pos="5715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90500" algn="l"/>
                  <a:tab pos="381000" algn="l"/>
                  <a:tab pos="5715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UserAccount account =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new </a:t>
              </a:r>
              <a:r>
                <a:rPr lang="de-AT" altLang="en-US" sz="1400" smtClean="0">
                  <a:latin typeface="Arial" panose="020B0604020202020204" pitchFamily="34" charset="0"/>
                </a:rPr>
                <a:t>User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Account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();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90500" algn="l"/>
                  <a:tab pos="381000" algn="l"/>
                  <a:tab pos="5715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...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90500" algn="l"/>
                  <a:tab pos="381000" algn="l"/>
                  <a:tab pos="5715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account.login(...);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46113" y="1612900"/>
            <a:ext cx="7900987" cy="4240213"/>
            <a:chOff x="646113" y="1612900"/>
            <a:chExt cx="7900987" cy="4240213"/>
          </a:xfrm>
        </p:grpSpPr>
        <p:sp>
          <p:nvSpPr>
            <p:cNvPr id="41997" name="TextBox 14"/>
            <p:cNvSpPr txBox="1">
              <a:spLocks noChangeArrowheads="1"/>
            </p:cNvSpPr>
            <p:nvPr/>
          </p:nvSpPr>
          <p:spPr bwMode="auto">
            <a:xfrm>
              <a:off x="646113" y="4624388"/>
              <a:ext cx="4581843" cy="369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final</a:t>
              </a:r>
              <a:r>
                <a:rPr kumimoji="0" lang="de-AT" altLang="de-DE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als Schutz vor ungewollter Abänderung</a:t>
              </a:r>
            </a:p>
          </p:txBody>
        </p:sp>
        <p:sp>
          <p:nvSpPr>
            <p:cNvPr id="41998" name="Text Box 6"/>
            <p:cNvSpPr txBox="1">
              <a:spLocks noChangeArrowheads="1"/>
            </p:cNvSpPr>
            <p:nvPr/>
          </p:nvSpPr>
          <p:spPr bwMode="auto">
            <a:xfrm>
              <a:off x="1111264" y="5112460"/>
              <a:ext cx="3048191" cy="740653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90500" algn="l"/>
                  <a:tab pos="381000" algn="l"/>
                  <a:tab pos="5715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90500" algn="l"/>
                  <a:tab pos="381000" algn="l"/>
                  <a:tab pos="5715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90500" algn="l"/>
                  <a:tab pos="381000" algn="l"/>
                  <a:tab pos="5715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90500" algn="l"/>
                  <a:tab pos="381000" algn="l"/>
                  <a:tab pos="5715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90500" algn="l"/>
                  <a:tab pos="381000" algn="l"/>
                  <a:tab pos="5715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final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class </a:t>
              </a:r>
              <a:r>
                <a:rPr kumimoji="0" lang="de-AT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UserAccount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{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90500" algn="l"/>
                  <a:tab pos="381000" algn="l"/>
                  <a:tab pos="5715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	...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90500" algn="l"/>
                  <a:tab pos="381000" algn="l"/>
                  <a:tab pos="57150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41999" name="TextBox 16"/>
            <p:cNvSpPr txBox="1">
              <a:spLocks noChangeArrowheads="1"/>
            </p:cNvSpPr>
            <p:nvPr/>
          </p:nvSpPr>
          <p:spPr bwMode="auto">
            <a:xfrm>
              <a:off x="4394322" y="5112460"/>
              <a:ext cx="4152778" cy="584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179388" indent="-179388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179388" marR="0" lvl="0" indent="-179388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de-AT" altLang="de-DE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Es dürfen </a:t>
              </a:r>
              <a:r>
                <a:rPr kumimoji="0" lang="de-AT" altLang="de-DE" sz="16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keine Unterklassen </a:t>
              </a:r>
              <a:r>
                <a:rPr kumimoji="0" lang="de-AT" altLang="de-DE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gebildet werden</a:t>
              </a:r>
              <a:br>
                <a:rPr kumimoji="0" lang="de-AT" altLang="de-DE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</a:br>
              <a:r>
                <a:rPr kumimoji="0" lang="de-AT" altLang="de-DE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=&gt; Schutz vor Abänderung der Semantik</a:t>
              </a:r>
            </a:p>
          </p:txBody>
        </p:sp>
        <p:cxnSp>
          <p:nvCxnSpPr>
            <p:cNvPr id="3" name="Straight Connector 2"/>
            <p:cNvCxnSpPr/>
            <p:nvPr/>
          </p:nvCxnSpPr>
          <p:spPr bwMode="auto">
            <a:xfrm flipV="1">
              <a:off x="4464340" y="1612900"/>
              <a:ext cx="3679535" cy="2571749"/>
            </a:xfrm>
            <a:prstGeom prst="line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7" name="Group 6"/>
          <p:cNvGrpSpPr/>
          <p:nvPr/>
        </p:nvGrpSpPr>
        <p:grpSpPr>
          <a:xfrm>
            <a:off x="4389438" y="3387154"/>
            <a:ext cx="3754437" cy="1140396"/>
            <a:chOff x="4389438" y="3387154"/>
            <a:chExt cx="3754437" cy="1140396"/>
          </a:xfrm>
        </p:grpSpPr>
        <p:sp>
          <p:nvSpPr>
            <p:cNvPr id="41995" name="TextBox 4"/>
            <p:cNvSpPr txBox="1">
              <a:spLocks noChangeArrowheads="1"/>
            </p:cNvSpPr>
            <p:nvPr/>
          </p:nvSpPr>
          <p:spPr bwMode="auto">
            <a:xfrm>
              <a:off x="4389438" y="4189044"/>
              <a:ext cx="2924217" cy="338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würde Passwort-Schutz umgehen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6367427" y="3387154"/>
              <a:ext cx="1776448" cy="307777"/>
            </a:xfrm>
            <a:prstGeom prst="rect">
              <a:avLst/>
            </a:prstGeom>
            <a:solidFill>
              <a:srgbClr val="CCCCFF"/>
            </a:solidFill>
          </p:spPr>
          <p:txBody>
            <a:bodyPr wrap="none" rtlCol="0">
              <a:spAutoFit/>
            </a:bodyPr>
            <a:lstStyle/>
            <a:p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</a:rPr>
                <a:t>new FakeAccount();</a:t>
              </a:r>
              <a:endParaRPr lang="de-AT"/>
            </a:p>
          </p:txBody>
        </p:sp>
      </p:grpSp>
    </p:spTree>
    <p:extLst>
      <p:ext uri="{BB962C8B-B14F-4D97-AF65-F5344CB8AC3E}">
        <p14:creationId xmlns:p14="http://schemas.microsoft.com/office/powerpoint/2010/main" val="322701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5573975-B57B-4179-A879-405BD2F7B982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de-DE" altLang="en-US" sz="1400" smtClean="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6943725" cy="685800"/>
          </a:xfrm>
        </p:spPr>
        <p:txBody>
          <a:bodyPr/>
          <a:lstStyle/>
          <a:p>
            <a:r>
              <a:rPr lang="de-AT" altLang="en-US" smtClean="0"/>
              <a:t>final-Methoden</a:t>
            </a:r>
          </a:p>
        </p:txBody>
      </p:sp>
      <p:sp>
        <p:nvSpPr>
          <p:cNvPr id="43012" name="Text Box 6"/>
          <p:cNvSpPr txBox="1">
            <a:spLocks noChangeArrowheads="1"/>
          </p:cNvSpPr>
          <p:nvPr/>
        </p:nvSpPr>
        <p:spPr bwMode="auto">
          <a:xfrm>
            <a:off x="740720" y="1994946"/>
            <a:ext cx="3426236" cy="221817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90500" algn="l"/>
                <a:tab pos="381000" algn="l"/>
                <a:tab pos="5715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90500" algn="l"/>
                <a:tab pos="381000" algn="l"/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90500" algn="l"/>
                <a:tab pos="381000" algn="l"/>
                <a:tab pos="5715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90500" algn="l"/>
                <a:tab pos="381000" algn="l"/>
                <a:tab pos="5715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90500" algn="l"/>
                <a:tab pos="381000" algn="l"/>
                <a:tab pos="571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</a:rPr>
              <a:t>UserAccount</a:t>
            </a:r>
            <a:r>
              <a:rPr lang="de-AT" altLang="en-US" sz="1400">
                <a:latin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...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</a:rPr>
              <a:t>final</a:t>
            </a:r>
            <a:r>
              <a:rPr lang="de-AT" altLang="en-US" sz="1400">
                <a:latin typeface="Arial" panose="020B0604020202020204" pitchFamily="34" charset="0"/>
              </a:rPr>
              <a:t> boolean </a:t>
            </a:r>
            <a:r>
              <a:rPr lang="de-AT" altLang="en-US" sz="1400" b="1">
                <a:latin typeface="Arial" panose="020B0604020202020204" pitchFamily="34" charset="0"/>
              </a:rPr>
              <a:t>login</a:t>
            </a:r>
            <a:r>
              <a:rPr lang="de-AT" altLang="en-US" sz="1400">
                <a:latin typeface="Arial" panose="020B0604020202020204" pitchFamily="34" charset="0"/>
              </a:rPr>
              <a:t> (String password)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}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void </a:t>
            </a:r>
            <a:r>
              <a:rPr lang="de-AT" altLang="en-US" sz="1400" b="1">
                <a:latin typeface="Arial" panose="020B0604020202020204" pitchFamily="34" charset="0"/>
              </a:rPr>
              <a:t>print</a:t>
            </a:r>
            <a:r>
              <a:rPr lang="de-AT" altLang="en-US" sz="1400">
                <a:latin typeface="Arial" panose="020B0604020202020204" pitchFamily="34" charset="0"/>
              </a:rPr>
              <a:t>()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	</a:t>
            </a:r>
            <a:r>
              <a:rPr lang="de-AT" altLang="en-US" sz="1400" smtClean="0">
                <a:latin typeface="Arial" panose="020B0604020202020204" pitchFamily="34" charset="0"/>
              </a:rPr>
              <a:t>...</a:t>
            </a:r>
            <a:endParaRPr lang="de-AT" altLang="en-US" sz="14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}</a:t>
            </a:r>
          </a:p>
        </p:txBody>
      </p:sp>
      <p:sp>
        <p:nvSpPr>
          <p:cNvPr id="43013" name="TextBox 19"/>
          <p:cNvSpPr txBox="1">
            <a:spLocks noChangeArrowheads="1"/>
          </p:cNvSpPr>
          <p:nvPr/>
        </p:nvSpPr>
        <p:spPr bwMode="auto">
          <a:xfrm>
            <a:off x="646113" y="1262063"/>
            <a:ext cx="73342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800" b="1"/>
              <a:t>Statt Klasse </a:t>
            </a:r>
            <a:r>
              <a:rPr lang="de-AT" altLang="de-DE" sz="1800" b="1" i="1"/>
              <a:t>final</a:t>
            </a:r>
            <a:r>
              <a:rPr lang="de-AT" altLang="de-DE" sz="1800" b="1"/>
              <a:t> zu machen, kann man einzelne Methoden </a:t>
            </a:r>
            <a:r>
              <a:rPr lang="de-AT" altLang="de-DE" sz="1800" b="1" i="1"/>
              <a:t>final</a:t>
            </a:r>
            <a:r>
              <a:rPr lang="de-AT" altLang="de-DE" sz="1800" b="1"/>
              <a:t> machen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85800" y="5680082"/>
            <a:ext cx="61610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Erlaubt feinere Einschränkung, welche Semantik unabänderlich sein soll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314521" y="1626345"/>
            <a:ext cx="4493813" cy="3787102"/>
            <a:chOff x="4314521" y="1626345"/>
            <a:chExt cx="4493813" cy="3787102"/>
          </a:xfrm>
        </p:grpSpPr>
        <p:sp>
          <p:nvSpPr>
            <p:cNvPr id="43016" name="Text Box 6"/>
            <p:cNvSpPr txBox="1">
              <a:spLocks noChangeArrowheads="1"/>
            </p:cNvSpPr>
            <p:nvPr/>
          </p:nvSpPr>
          <p:spPr bwMode="auto">
            <a:xfrm>
              <a:off x="4314521" y="1994946"/>
              <a:ext cx="3843017" cy="3418501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90500" algn="l"/>
                  <a:tab pos="381000" algn="l"/>
                  <a:tab pos="5715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90500" algn="l"/>
                  <a:tab pos="381000" algn="l"/>
                  <a:tab pos="5715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90500" algn="l"/>
                  <a:tab pos="381000" algn="l"/>
                  <a:tab pos="5715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90500" algn="l"/>
                  <a:tab pos="381000" algn="l"/>
                  <a:tab pos="5715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90500" algn="l"/>
                  <a:tab pos="381000" algn="l"/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class </a:t>
              </a:r>
              <a:r>
                <a:rPr lang="de-AT" altLang="en-US" sz="1400" b="1">
                  <a:latin typeface="Arial" panose="020B0604020202020204" pitchFamily="34" charset="0"/>
                </a:rPr>
                <a:t>SpecialAccount</a:t>
              </a:r>
              <a:r>
                <a:rPr lang="de-AT" altLang="en-US" sz="1400">
                  <a:latin typeface="Arial" panose="020B0604020202020204" pitchFamily="34" charset="0"/>
                </a:rPr>
                <a:t>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</a:rPr>
                <a:t>extends UserAccount </a:t>
              </a:r>
              <a:r>
                <a:rPr lang="de-AT" altLang="en-US" sz="1400">
                  <a:latin typeface="Arial" panose="020B0604020202020204" pitchFamily="34" charset="0"/>
                </a:rPr>
                <a:t>{</a:t>
              </a: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	long </a:t>
              </a:r>
              <a:r>
                <a:rPr lang="de-AT" altLang="en-US" sz="1400" b="1" smtClean="0">
                  <a:latin typeface="Arial" panose="020B0604020202020204" pitchFamily="34" charset="0"/>
                </a:rPr>
                <a:t>someOtherMethod</a:t>
              </a:r>
              <a:r>
                <a:rPr lang="de-AT" altLang="en-US" sz="1400" smtClean="0">
                  <a:latin typeface="Arial" panose="020B0604020202020204" pitchFamily="34" charset="0"/>
                </a:rPr>
                <a:t>() </a:t>
              </a:r>
              <a:r>
                <a:rPr lang="de-AT" altLang="en-US" sz="1400">
                  <a:latin typeface="Arial" panose="020B0604020202020204" pitchFamily="34" charset="0"/>
                </a:rPr>
                <a:t>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		</a:t>
              </a:r>
              <a:r>
                <a:rPr lang="de-AT" altLang="en-US" sz="1400" smtClean="0">
                  <a:latin typeface="Arial" panose="020B0604020202020204" pitchFamily="34" charset="0"/>
                </a:rPr>
                <a:t>...</a:t>
              </a:r>
              <a:endParaRPr lang="de-AT" altLang="en-US" sz="140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	}</a:t>
              </a: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	</a:t>
              </a:r>
              <a:r>
                <a:rPr lang="de-AT" altLang="en-US" sz="1400" smtClean="0">
                  <a:latin typeface="Arial" panose="020B0604020202020204" pitchFamily="34" charset="0"/>
                </a:rPr>
                <a:t>@Override</a:t>
              </a:r>
            </a:p>
            <a:p>
              <a:pPr>
                <a:spcBef>
                  <a:spcPts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	</a:t>
              </a:r>
              <a:r>
                <a:rPr lang="de-AT" altLang="en-US" sz="1400" smtClean="0">
                  <a:latin typeface="Arial" panose="020B0604020202020204" pitchFamily="34" charset="0"/>
                </a:rPr>
                <a:t>boolean </a:t>
              </a:r>
              <a:r>
                <a:rPr lang="de-AT" altLang="en-US" sz="1400" b="1" smtClean="0">
                  <a:latin typeface="Arial" panose="020B0604020202020204" pitchFamily="34" charset="0"/>
                </a:rPr>
                <a:t>login</a:t>
              </a:r>
              <a:r>
                <a:rPr lang="de-AT" altLang="en-US" sz="1400" smtClean="0">
                  <a:latin typeface="Arial" panose="020B0604020202020204" pitchFamily="34" charset="0"/>
                </a:rPr>
                <a:t> (String password) {</a:t>
              </a:r>
            </a:p>
            <a:p>
              <a:pPr>
                <a:spcBef>
                  <a:spcPts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	</a:t>
              </a:r>
              <a:r>
                <a:rPr lang="de-AT" altLang="en-US" sz="1400" smtClean="0">
                  <a:latin typeface="Arial" panose="020B0604020202020204" pitchFamily="34" charset="0"/>
                </a:rPr>
                <a:t>	...</a:t>
              </a:r>
            </a:p>
            <a:p>
              <a:pPr>
                <a:spcBef>
                  <a:spcPts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	</a:t>
              </a:r>
              <a:r>
                <a:rPr lang="de-AT" altLang="en-US" sz="1400" smtClean="0">
                  <a:latin typeface="Arial" panose="020B0604020202020204" pitchFamily="34" charset="0"/>
                </a:rPr>
                <a:t>}</a:t>
              </a: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	</a:t>
              </a:r>
              <a:r>
                <a:rPr lang="de-AT" altLang="en-US" sz="1400" smtClean="0">
                  <a:latin typeface="Arial" panose="020B0604020202020204" pitchFamily="34" charset="0"/>
                </a:rPr>
                <a:t>@Override</a:t>
              </a:r>
            </a:p>
            <a:p>
              <a:pPr>
                <a:spcBef>
                  <a:spcPts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	</a:t>
              </a:r>
              <a:r>
                <a:rPr lang="de-AT" altLang="en-US" sz="1400" smtClean="0">
                  <a:latin typeface="Arial" panose="020B0604020202020204" pitchFamily="34" charset="0"/>
                </a:rPr>
                <a:t>void </a:t>
              </a:r>
              <a:r>
                <a:rPr lang="de-AT" altLang="en-US" sz="1400" b="1">
                  <a:latin typeface="Arial" panose="020B0604020202020204" pitchFamily="34" charset="0"/>
                </a:rPr>
                <a:t>print</a:t>
              </a:r>
              <a:r>
                <a:rPr lang="de-AT" altLang="en-US" sz="1400">
                  <a:latin typeface="Arial" panose="020B0604020202020204" pitchFamily="34" charset="0"/>
                </a:rPr>
                <a:t>()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		super.print();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		</a:t>
              </a:r>
              <a:r>
                <a:rPr lang="de-AT" altLang="en-US" sz="1400" smtClean="0">
                  <a:latin typeface="Arial" panose="020B0604020202020204" pitchFamily="34" charset="0"/>
                </a:rPr>
                <a:t>...</a:t>
              </a:r>
              <a:endParaRPr lang="de-AT" altLang="en-US" sz="140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	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</a:rPr>
                <a:t>}</a:t>
              </a:r>
            </a:p>
          </p:txBody>
        </p:sp>
        <p:cxnSp>
          <p:nvCxnSpPr>
            <p:cNvPr id="3" name="Straight Connector 2"/>
            <p:cNvCxnSpPr/>
            <p:nvPr/>
          </p:nvCxnSpPr>
          <p:spPr bwMode="auto">
            <a:xfrm flipV="1">
              <a:off x="4506686" y="3015306"/>
              <a:ext cx="2538438" cy="826314"/>
            </a:xfrm>
            <a:prstGeom prst="line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" name="Rectangle 5"/>
            <p:cNvSpPr/>
            <p:nvPr/>
          </p:nvSpPr>
          <p:spPr bwMode="auto">
            <a:xfrm>
              <a:off x="7725720" y="1626345"/>
              <a:ext cx="1082614" cy="439838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797347" y="1633439"/>
              <a:ext cx="939360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400" smtClean="0"/>
                <a:t>Unterklassen</a:t>
              </a:r>
            </a:p>
            <a:p>
              <a:r>
                <a:rPr lang="de-AT" sz="1400" smtClean="0"/>
                <a:t>erlaubt</a:t>
              </a:r>
              <a:endParaRPr lang="de-AT" sz="140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326775" y="2367124"/>
            <a:ext cx="1481559" cy="439838"/>
            <a:chOff x="7326775" y="2367124"/>
            <a:chExt cx="1481559" cy="439838"/>
          </a:xfrm>
        </p:grpSpPr>
        <p:sp>
          <p:nvSpPr>
            <p:cNvPr id="15" name="Rectangle 14"/>
            <p:cNvSpPr/>
            <p:nvPr/>
          </p:nvSpPr>
          <p:spPr bwMode="auto">
            <a:xfrm>
              <a:off x="7326775" y="2367124"/>
              <a:ext cx="1481559" cy="439838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374882" y="2369125"/>
              <a:ext cx="1114088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400" smtClean="0"/>
                <a:t>neue Methoden</a:t>
              </a:r>
            </a:p>
            <a:p>
              <a:r>
                <a:rPr lang="de-AT" sz="1400" smtClean="0"/>
                <a:t>hinzufügbar</a:t>
              </a:r>
              <a:endParaRPr lang="de-AT" sz="140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326775" y="3124227"/>
            <a:ext cx="1481559" cy="690656"/>
            <a:chOff x="7326775" y="3071512"/>
            <a:chExt cx="1481559" cy="690656"/>
          </a:xfrm>
        </p:grpSpPr>
        <p:sp>
          <p:nvSpPr>
            <p:cNvPr id="17" name="Rectangle 16"/>
            <p:cNvSpPr/>
            <p:nvPr/>
          </p:nvSpPr>
          <p:spPr bwMode="auto">
            <a:xfrm>
              <a:off x="7326775" y="3071512"/>
              <a:ext cx="1481559" cy="690656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374882" y="3073513"/>
              <a:ext cx="1322478" cy="6463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400" i="1" smtClean="0">
                  <a:solidFill>
                    <a:srgbClr val="FF0000"/>
                  </a:solidFill>
                </a:rPr>
                <a:t>final</a:t>
              </a:r>
              <a:r>
                <a:rPr lang="de-AT" sz="1400" smtClean="0">
                  <a:solidFill>
                    <a:srgbClr val="FF0000"/>
                  </a:solidFill>
                </a:rPr>
                <a:t>-Methoden</a:t>
              </a:r>
            </a:p>
            <a:p>
              <a:r>
                <a:rPr lang="de-AT" sz="1400" smtClean="0">
                  <a:solidFill>
                    <a:srgbClr val="FF0000"/>
                  </a:solidFill>
                </a:rPr>
                <a:t>dürfen nicht über-</a:t>
              </a:r>
            </a:p>
            <a:p>
              <a:r>
                <a:rPr lang="de-AT" sz="1400" smtClean="0">
                  <a:solidFill>
                    <a:srgbClr val="FF0000"/>
                  </a:solidFill>
                </a:rPr>
                <a:t>schrieben werden</a:t>
              </a:r>
              <a:endParaRPr lang="de-AT" sz="1400">
                <a:solidFill>
                  <a:srgbClr val="FF0000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326775" y="4132148"/>
            <a:ext cx="1498825" cy="690656"/>
            <a:chOff x="7326775" y="3841620"/>
            <a:chExt cx="1498825" cy="69065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7326775" y="3841620"/>
              <a:ext cx="1481559" cy="690656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374882" y="3846147"/>
              <a:ext cx="1450718" cy="6463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400" smtClean="0"/>
                <a:t>non-</a:t>
              </a:r>
              <a:r>
                <a:rPr lang="de-AT" sz="1400" i="1" smtClean="0"/>
                <a:t>final</a:t>
              </a:r>
              <a:r>
                <a:rPr lang="de-AT" sz="1400" smtClean="0"/>
                <a:t>-Methoden</a:t>
              </a:r>
            </a:p>
            <a:p>
              <a:r>
                <a:rPr lang="de-AT" sz="1400" smtClean="0"/>
                <a:t>dürfen über-</a:t>
              </a:r>
            </a:p>
            <a:p>
              <a:r>
                <a:rPr lang="de-AT" sz="1400" smtClean="0"/>
                <a:t>schrieben werden</a:t>
              </a:r>
              <a:endParaRPr lang="de-AT" sz="1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DE2C8D5-A59F-44E6-A933-6E465D4E45E6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de-DE" altLang="en-US" sz="1400" smtClean="0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6943725" cy="685800"/>
          </a:xfrm>
        </p:spPr>
        <p:txBody>
          <a:bodyPr/>
          <a:lstStyle/>
          <a:p>
            <a:r>
              <a:rPr lang="de-AT" altLang="en-US" smtClean="0"/>
              <a:t>final-Felder/Variablen/Parameter</a:t>
            </a:r>
          </a:p>
        </p:txBody>
      </p:sp>
      <p:sp>
        <p:nvSpPr>
          <p:cNvPr id="44036" name="Text Box 6"/>
          <p:cNvSpPr txBox="1">
            <a:spLocks noChangeArrowheads="1"/>
          </p:cNvSpPr>
          <p:nvPr/>
        </p:nvSpPr>
        <p:spPr bwMode="auto">
          <a:xfrm>
            <a:off x="685800" y="1668463"/>
            <a:ext cx="3730871" cy="4403386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9388" algn="l"/>
                <a:tab pos="357188" algn="l"/>
                <a:tab pos="536575" algn="l"/>
                <a:tab pos="7159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9388" algn="l"/>
                <a:tab pos="357188" algn="l"/>
                <a:tab pos="536575" algn="l"/>
                <a:tab pos="715963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9388" algn="l"/>
                <a:tab pos="357188" algn="l"/>
                <a:tab pos="536575" algn="l"/>
                <a:tab pos="71596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9388" algn="l"/>
                <a:tab pos="357188" algn="l"/>
                <a:tab pos="536575" algn="l"/>
                <a:tab pos="715963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9388" algn="l"/>
                <a:tab pos="357188" algn="l"/>
                <a:tab pos="536575" algn="l"/>
                <a:tab pos="71596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9388" algn="l"/>
                <a:tab pos="357188" algn="l"/>
                <a:tab pos="536575" algn="l"/>
                <a:tab pos="71596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9388" algn="l"/>
                <a:tab pos="357188" algn="l"/>
                <a:tab pos="536575" algn="l"/>
                <a:tab pos="71596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9388" algn="l"/>
                <a:tab pos="357188" algn="l"/>
                <a:tab pos="536575" algn="l"/>
                <a:tab pos="71596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9388" algn="l"/>
                <a:tab pos="357188" algn="l"/>
                <a:tab pos="536575" algn="l"/>
                <a:tab pos="71596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class </a:t>
            </a:r>
            <a:r>
              <a:rPr lang="de-AT" altLang="en-US" sz="1400" b="1">
                <a:latin typeface="Arial" panose="020B0604020202020204" pitchFamily="34" charset="0"/>
              </a:rPr>
              <a:t>UserAccount</a:t>
            </a:r>
            <a:r>
              <a:rPr lang="de-AT" altLang="en-US" sz="1400">
                <a:latin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</a:rPr>
              <a:t>static final </a:t>
            </a:r>
            <a:r>
              <a:rPr lang="de-AT" altLang="en-US" sz="1400">
                <a:latin typeface="Arial" panose="020B0604020202020204" pitchFamily="34" charset="0"/>
              </a:rPr>
              <a:t>int MAX = 100;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</a:rPr>
              <a:t>final</a:t>
            </a:r>
            <a:r>
              <a:rPr lang="de-AT" altLang="en-US" sz="1400">
                <a:latin typeface="Arial" panose="020B0604020202020204" pitchFamily="34" charset="0"/>
              </a:rPr>
              <a:t> String connection = "http://ssw.jku.at";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</a:rPr>
              <a:t>final</a:t>
            </a:r>
            <a:r>
              <a:rPr lang="de-AT" altLang="en-US" sz="1400">
                <a:latin typeface="Arial" panose="020B0604020202020204" pitchFamily="34" charset="0"/>
              </a:rPr>
              <a:t> String userName;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</a:t>
            </a:r>
            <a:r>
              <a:rPr lang="de-AT" altLang="en-US" sz="1400" b="1">
                <a:latin typeface="Arial" panose="020B0604020202020204" pitchFamily="34" charset="0"/>
              </a:rPr>
              <a:t>UserAccount</a:t>
            </a:r>
            <a:r>
              <a:rPr lang="de-AT" altLang="en-US" sz="1400">
                <a:latin typeface="Arial" panose="020B0604020202020204" pitchFamily="34" charset="0"/>
              </a:rPr>
              <a:t> (String name)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	userName = name;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void </a:t>
            </a:r>
            <a:r>
              <a:rPr lang="de-AT" altLang="en-US" sz="1400" b="1">
                <a:latin typeface="Arial" panose="020B0604020202020204" pitchFamily="34" charset="0"/>
              </a:rPr>
              <a:t>write</a:t>
            </a:r>
            <a:r>
              <a:rPr lang="de-AT" altLang="en-US" sz="1400">
                <a:latin typeface="Arial" panose="020B0604020202020204" pitchFamily="34" charset="0"/>
              </a:rPr>
              <a:t> (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</a:rPr>
              <a:t>final</a:t>
            </a:r>
            <a:r>
              <a:rPr lang="de-AT" altLang="en-US" sz="1400">
                <a:latin typeface="Arial" panose="020B0604020202020204" pitchFamily="34" charset="0"/>
              </a:rPr>
              <a:t> char[] a)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	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</a:rPr>
              <a:t>final</a:t>
            </a:r>
            <a:r>
              <a:rPr lang="de-AT" altLang="en-US" sz="1400">
                <a:latin typeface="Arial" panose="020B0604020202020204" pitchFamily="34" charset="0"/>
              </a:rPr>
              <a:t> int </a:t>
            </a:r>
            <a:r>
              <a:rPr lang="de-AT" altLang="en-US" sz="1400" smtClean="0">
                <a:latin typeface="Arial" panose="020B0604020202020204" pitchFamily="34" charset="0"/>
              </a:rPr>
              <a:t>offset;</a:t>
            </a:r>
            <a:endParaRPr lang="de-AT" altLang="en-US" sz="14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	...</a:t>
            </a:r>
          </a:p>
          <a:p>
            <a:pPr>
              <a:spcBef>
                <a:spcPct val="0"/>
              </a:spcBef>
              <a:buNone/>
              <a:tabLst>
                <a:tab pos="179388" algn="l"/>
                <a:tab pos="357188" algn="l"/>
                <a:tab pos="536575" algn="l"/>
                <a:tab pos="715963" algn="l"/>
                <a:tab pos="1795463" algn="l"/>
              </a:tabLst>
            </a:pPr>
            <a:r>
              <a:rPr lang="de-AT" altLang="en-US" sz="1400">
                <a:latin typeface="Arial" panose="020B0604020202020204" pitchFamily="34" charset="0"/>
              </a:rPr>
              <a:t>		userName = ...;	// compile error </a:t>
            </a:r>
          </a:p>
          <a:p>
            <a:pPr>
              <a:spcBef>
                <a:spcPct val="0"/>
              </a:spcBef>
              <a:buFontTx/>
              <a:buNone/>
              <a:tabLst>
                <a:tab pos="179388" algn="l"/>
                <a:tab pos="357188" algn="l"/>
                <a:tab pos="536575" algn="l"/>
                <a:tab pos="715963" algn="l"/>
                <a:tab pos="1795463" algn="l"/>
              </a:tabLst>
            </a:pPr>
            <a:r>
              <a:rPr lang="de-AT" altLang="en-US" sz="1400">
                <a:latin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</a:rPr>
              <a:t>	offset = 10;	// ok</a:t>
            </a:r>
            <a:endParaRPr lang="de-AT" altLang="en-US" sz="14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  <a:tabLst>
                <a:tab pos="179388" algn="l"/>
                <a:tab pos="357188" algn="l"/>
                <a:tab pos="536575" algn="l"/>
                <a:tab pos="715963" algn="l"/>
                <a:tab pos="1795463" algn="l"/>
              </a:tabLst>
            </a:pPr>
            <a:r>
              <a:rPr lang="de-AT" altLang="en-US" sz="1400">
                <a:latin typeface="Arial" panose="020B0604020202020204" pitchFamily="34" charset="0"/>
              </a:rPr>
              <a:t>		offset = ...;	// compile error</a:t>
            </a:r>
          </a:p>
          <a:p>
            <a:pPr>
              <a:spcBef>
                <a:spcPct val="0"/>
              </a:spcBef>
              <a:buFontTx/>
              <a:buNone/>
              <a:tabLst>
                <a:tab pos="179388" algn="l"/>
                <a:tab pos="357188" algn="l"/>
                <a:tab pos="536575" algn="l"/>
                <a:tab pos="715963" algn="l"/>
                <a:tab pos="1795463" algn="l"/>
              </a:tabLst>
            </a:pPr>
            <a:r>
              <a:rPr lang="de-AT" altLang="en-US" sz="1400">
                <a:latin typeface="Arial" panose="020B0604020202020204" pitchFamily="34" charset="0"/>
              </a:rPr>
              <a:t>		a = ...;	// compile error </a:t>
            </a:r>
          </a:p>
          <a:p>
            <a:pPr>
              <a:spcBef>
                <a:spcPct val="0"/>
              </a:spcBef>
              <a:buFontTx/>
              <a:buNone/>
              <a:tabLst>
                <a:tab pos="179388" algn="l"/>
                <a:tab pos="357188" algn="l"/>
                <a:tab pos="536575" algn="l"/>
                <a:tab pos="715963" algn="l"/>
                <a:tab pos="1795463" algn="l"/>
              </a:tabLst>
            </a:pPr>
            <a:r>
              <a:rPr lang="de-AT" altLang="en-US" sz="1400">
                <a:latin typeface="Arial" panose="020B0604020202020204" pitchFamily="34" charset="0"/>
              </a:rPr>
              <a:t>		a[0] = ...;	// ok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</a:rPr>
              <a:t>}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35500" y="1676400"/>
            <a:ext cx="264001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b="1" dirty="0"/>
              <a:t>Konstante</a:t>
            </a:r>
          </a:p>
          <a:p>
            <a:pPr marL="179388" indent="-179388">
              <a:buFont typeface="Arial" panose="020B0604020202020204" pitchFamily="34" charset="0"/>
              <a:buChar char="•"/>
              <a:defRPr/>
            </a:pPr>
            <a:r>
              <a:rPr lang="de-AT" dirty="0"/>
              <a:t>belegt keinen Speicherplatz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35500" y="2276475"/>
            <a:ext cx="3719513" cy="10779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b="1" dirty="0"/>
              <a:t>Feld</a:t>
            </a:r>
          </a:p>
          <a:p>
            <a:pPr marL="179388" indent="-179388">
              <a:buFont typeface="Arial" panose="020B0604020202020204" pitchFamily="34" charset="0"/>
              <a:buChar char="•"/>
              <a:defRPr/>
            </a:pPr>
            <a:r>
              <a:rPr lang="de-AT" dirty="0"/>
              <a:t>belegt Speicherplatz</a:t>
            </a:r>
          </a:p>
          <a:p>
            <a:pPr marL="179388" indent="-179388">
              <a:buFont typeface="Arial" panose="020B0604020202020204" pitchFamily="34" charset="0"/>
              <a:buChar char="•"/>
              <a:defRPr/>
            </a:pPr>
            <a:r>
              <a:rPr lang="de-AT" dirty="0"/>
              <a:t>darf nur in Deklaration oder Konstruktor</a:t>
            </a:r>
            <a:br>
              <a:rPr lang="de-AT" dirty="0"/>
            </a:br>
            <a:r>
              <a:rPr lang="de-AT" dirty="0"/>
              <a:t>initialisiert werden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5500" y="3798888"/>
            <a:ext cx="4562788" cy="18158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b="1" dirty="0"/>
              <a:t>Variable/Parameter</a:t>
            </a:r>
          </a:p>
          <a:p>
            <a:pPr marL="179388" indent="-179388">
              <a:buFont typeface="Arial" panose="020B0604020202020204" pitchFamily="34" charset="0"/>
              <a:buChar char="•"/>
              <a:defRPr/>
            </a:pPr>
            <a:r>
              <a:rPr lang="de-AT" dirty="0"/>
              <a:t>belegt Speicherplatz</a:t>
            </a:r>
          </a:p>
          <a:p>
            <a:pPr marL="179388" indent="-179388">
              <a:buFont typeface="Arial" panose="020B0604020202020204" pitchFamily="34" charset="0"/>
              <a:buChar char="•"/>
              <a:defRPr/>
            </a:pPr>
            <a:r>
              <a:rPr lang="de-AT" dirty="0"/>
              <a:t>garantiert, dass Initialwert erhalten bleibt</a:t>
            </a:r>
          </a:p>
          <a:p>
            <a:pPr marL="179388" indent="-179388">
              <a:buFont typeface="Arial" panose="020B0604020202020204" pitchFamily="34" charset="0"/>
              <a:buChar char="•"/>
              <a:defRPr/>
            </a:pPr>
            <a:r>
              <a:rPr lang="de-AT" i="1"/>
              <a:t>final</a:t>
            </a:r>
            <a:r>
              <a:rPr lang="de-AT"/>
              <a:t>-Variablen dürfen nur ein einziges Mal</a:t>
            </a:r>
            <a:br>
              <a:rPr lang="de-AT"/>
            </a:br>
            <a:r>
              <a:rPr lang="de-AT"/>
              <a:t>einen Wert bekommen.</a:t>
            </a:r>
          </a:p>
          <a:p>
            <a:pPr marL="179388" indent="-179388">
              <a:buFont typeface="Arial" panose="020B0604020202020204" pitchFamily="34" charset="0"/>
              <a:buChar char="•"/>
              <a:defRPr/>
            </a:pPr>
            <a:r>
              <a:rPr lang="de-AT" smtClean="0"/>
              <a:t>selten </a:t>
            </a:r>
            <a:r>
              <a:rPr lang="de-AT" dirty="0"/>
              <a:t>verwendet, kann aber u.U. Fehler vermeiden</a:t>
            </a:r>
          </a:p>
          <a:p>
            <a:pPr marL="179388" indent="-179388">
              <a:buFont typeface="Arial" panose="020B0604020202020204" pitchFamily="34" charset="0"/>
              <a:buChar char="•"/>
              <a:defRPr/>
            </a:pPr>
            <a:r>
              <a:rPr lang="de-AT" dirty="0"/>
              <a:t>Parameter sollten generell nie </a:t>
            </a:r>
            <a:r>
              <a:rPr lang="de-AT"/>
              <a:t>verändert </a:t>
            </a:r>
            <a:r>
              <a:rPr lang="de-AT" smtClean="0"/>
              <a:t>werden</a:t>
            </a:r>
            <a:endParaRPr lang="de-AT" smtClean="0"/>
          </a:p>
        </p:txBody>
      </p:sp>
      <p:sp>
        <p:nvSpPr>
          <p:cNvPr id="44040" name="TextBox 4"/>
          <p:cNvSpPr txBox="1">
            <a:spLocks noChangeArrowheads="1"/>
          </p:cNvSpPr>
          <p:nvPr/>
        </p:nvSpPr>
        <p:spPr bwMode="auto">
          <a:xfrm>
            <a:off x="606425" y="1173163"/>
            <a:ext cx="48371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Dürfen nach Initialisierung nicht mehr verändert werden</a:t>
            </a:r>
          </a:p>
        </p:txBody>
      </p:sp>
      <p:sp>
        <p:nvSpPr>
          <p:cNvPr id="44041" name="Right Brace 5"/>
          <p:cNvSpPr>
            <a:spLocks/>
          </p:cNvSpPr>
          <p:nvPr/>
        </p:nvSpPr>
        <p:spPr bwMode="auto">
          <a:xfrm>
            <a:off x="4532313" y="2424113"/>
            <a:ext cx="92075" cy="306387"/>
          </a:xfrm>
          <a:prstGeom prst="rightBrace">
            <a:avLst>
              <a:gd name="adj1" fmla="val 52240"/>
              <a:gd name="adj2" fmla="val 50000"/>
            </a:avLst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44042" name="Right Brace 14"/>
          <p:cNvSpPr>
            <a:spLocks/>
          </p:cNvSpPr>
          <p:nvPr/>
        </p:nvSpPr>
        <p:spPr bwMode="auto">
          <a:xfrm>
            <a:off x="4532313" y="1924050"/>
            <a:ext cx="92075" cy="227013"/>
          </a:xfrm>
          <a:prstGeom prst="rightBrace">
            <a:avLst>
              <a:gd name="adj1" fmla="val 52255"/>
              <a:gd name="adj2" fmla="val 50000"/>
            </a:avLst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44043" name="Right Brace 15"/>
          <p:cNvSpPr>
            <a:spLocks/>
          </p:cNvSpPr>
          <p:nvPr/>
        </p:nvSpPr>
        <p:spPr bwMode="auto">
          <a:xfrm>
            <a:off x="4532313" y="3922713"/>
            <a:ext cx="92075" cy="307975"/>
          </a:xfrm>
          <a:prstGeom prst="rightBrace">
            <a:avLst>
              <a:gd name="adj1" fmla="val 52511"/>
              <a:gd name="adj2" fmla="val 50000"/>
            </a:avLst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ChangeArrowheads="1"/>
          </p:cNvSpPr>
          <p:nvPr/>
        </p:nvSpPr>
        <p:spPr bwMode="auto">
          <a:xfrm>
            <a:off x="1130300" y="4367213"/>
            <a:ext cx="3657600" cy="320675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4505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4DEBB89-13C4-4247-875F-AC15D9326B83}" type="slidenum">
              <a:rPr lang="de-DE" altLang="de-DE" sz="1400" smtClean="0"/>
              <a:pPr/>
              <a:t>42</a:t>
            </a:fld>
            <a:endParaRPr lang="de-DE" altLang="de-DE" sz="1400" smtClean="0"/>
          </a:p>
        </p:txBody>
      </p:sp>
      <p:sp>
        <p:nvSpPr>
          <p:cNvPr id="4506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3907608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11. Objektorientierung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</a:t>
            </a:r>
            <a:r>
              <a:rPr lang="de-AT" altLang="de-DE" sz="2000"/>
              <a:t>11.1	Methoden</a:t>
            </a:r>
          </a:p>
          <a:p>
            <a:r>
              <a:rPr lang="de-AT" altLang="de-DE" sz="2000"/>
              <a:t>	11.2	Konstruktoren</a:t>
            </a:r>
          </a:p>
          <a:p>
            <a:r>
              <a:rPr lang="de-AT" altLang="de-DE" sz="2000"/>
              <a:t>	11.3	static</a:t>
            </a:r>
          </a:p>
          <a:p>
            <a:r>
              <a:rPr lang="de-AT" altLang="de-DE" sz="2000"/>
              <a:t>	11.4	Beispiele für Klassen</a:t>
            </a:r>
          </a:p>
          <a:p>
            <a:r>
              <a:rPr lang="de-AT" altLang="de-DE" sz="2000"/>
              <a:t>	11.5	Vererbung</a:t>
            </a:r>
          </a:p>
          <a:p>
            <a:r>
              <a:rPr lang="de-AT" altLang="de-DE" sz="2000"/>
              <a:t>	11.6	Dynamische Bindung</a:t>
            </a:r>
          </a:p>
          <a:p>
            <a:r>
              <a:rPr lang="de-AT" altLang="de-DE" sz="2000"/>
              <a:t>	11.7	Klasse Object</a:t>
            </a:r>
          </a:p>
          <a:p>
            <a:r>
              <a:rPr lang="de-AT" altLang="de-DE" sz="2000"/>
              <a:t>	11.8	final</a:t>
            </a:r>
          </a:p>
          <a:p>
            <a:r>
              <a:rPr lang="de-AT" altLang="de-DE" sz="2000"/>
              <a:t>	</a:t>
            </a:r>
            <a:r>
              <a:rPr lang="de-AT" altLang="de-DE" sz="2000">
                <a:solidFill>
                  <a:srgbClr val="FF0000"/>
                </a:solidFill>
              </a:rPr>
              <a:t>11.9	Abstrakte Klassen</a:t>
            </a:r>
          </a:p>
          <a:p>
            <a:r>
              <a:rPr lang="de-AT" altLang="de-DE" sz="2000"/>
              <a:t>	11.10	</a:t>
            </a:r>
            <a:r>
              <a:rPr lang="de-AT" altLang="de-DE" sz="2000" smtClean="0"/>
              <a:t>Interfaces</a:t>
            </a:r>
            <a:endParaRPr lang="de-AT" altLang="de-DE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DFDEF4A-E91E-4469-82A4-02C778D2AA55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de-DE" altLang="en-US" sz="1400" smtClean="0"/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6943725" cy="685800"/>
          </a:xfrm>
        </p:spPr>
        <p:txBody>
          <a:bodyPr/>
          <a:lstStyle/>
          <a:p>
            <a:r>
              <a:rPr lang="de-AT" altLang="en-US" smtClean="0"/>
              <a:t>Abstrakte Klassen</a:t>
            </a:r>
          </a:p>
        </p:txBody>
      </p:sp>
      <p:sp>
        <p:nvSpPr>
          <p:cNvPr id="46084" name="TextBox 2"/>
          <p:cNvSpPr txBox="1">
            <a:spLocks noChangeArrowheads="1"/>
          </p:cNvSpPr>
          <p:nvPr/>
        </p:nvSpPr>
        <p:spPr bwMode="auto">
          <a:xfrm>
            <a:off x="1931988" y="1247775"/>
            <a:ext cx="772969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300"/>
              </a:spcAft>
              <a:buFontTx/>
              <a:buNone/>
            </a:pPr>
            <a:r>
              <a:rPr lang="de-AT" altLang="de-DE" sz="1200" b="1">
                <a:latin typeface="Arial" panose="020B0604020202020204" pitchFamily="34" charset="0"/>
                <a:cs typeface="Arial" panose="020B0604020202020204" pitchFamily="34" charset="0"/>
              </a:rPr>
              <a:t>Stream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write(ch)</a:t>
            </a:r>
          </a:p>
        </p:txBody>
      </p:sp>
      <p:sp>
        <p:nvSpPr>
          <p:cNvPr id="46085" name="Rectangle 3"/>
          <p:cNvSpPr>
            <a:spLocks noChangeArrowheads="1"/>
          </p:cNvSpPr>
          <p:nvPr/>
        </p:nvSpPr>
        <p:spPr bwMode="auto">
          <a:xfrm>
            <a:off x="1979613" y="1284288"/>
            <a:ext cx="858837" cy="438149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46086" name="Straight Connector 9"/>
          <p:cNvCxnSpPr>
            <a:cxnSpLocks noChangeShapeType="1"/>
          </p:cNvCxnSpPr>
          <p:nvPr/>
        </p:nvCxnSpPr>
        <p:spPr bwMode="auto">
          <a:xfrm>
            <a:off x="1979613" y="1502660"/>
            <a:ext cx="858837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087" name="TextBox 17"/>
          <p:cNvSpPr txBox="1">
            <a:spLocks noChangeArrowheads="1"/>
          </p:cNvSpPr>
          <p:nvPr/>
        </p:nvSpPr>
        <p:spPr bwMode="auto">
          <a:xfrm>
            <a:off x="1295400" y="2046057"/>
            <a:ext cx="772969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300"/>
              </a:spcAft>
              <a:buFontTx/>
              <a:buNone/>
            </a:pPr>
            <a:r>
              <a:rPr lang="de-AT" altLang="de-DE" sz="1200" b="1">
                <a:latin typeface="Arial" panose="020B0604020202020204" pitchFamily="34" charset="0"/>
                <a:cs typeface="Arial" panose="020B0604020202020204" pitchFamily="34" charset="0"/>
              </a:rPr>
              <a:t>File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write(ch)</a:t>
            </a:r>
          </a:p>
        </p:txBody>
      </p:sp>
      <p:sp>
        <p:nvSpPr>
          <p:cNvPr id="46088" name="Rectangle 18"/>
          <p:cNvSpPr>
            <a:spLocks noChangeArrowheads="1"/>
          </p:cNvSpPr>
          <p:nvPr/>
        </p:nvSpPr>
        <p:spPr bwMode="auto">
          <a:xfrm>
            <a:off x="1343025" y="2080982"/>
            <a:ext cx="858838" cy="432032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46089" name="Straight Connector 19"/>
          <p:cNvCxnSpPr>
            <a:cxnSpLocks noChangeShapeType="1"/>
          </p:cNvCxnSpPr>
          <p:nvPr/>
        </p:nvCxnSpPr>
        <p:spPr bwMode="auto">
          <a:xfrm>
            <a:off x="1343025" y="2295004"/>
            <a:ext cx="85883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090" name="TextBox 20"/>
          <p:cNvSpPr txBox="1">
            <a:spLocks noChangeArrowheads="1"/>
          </p:cNvSpPr>
          <p:nvPr/>
        </p:nvSpPr>
        <p:spPr bwMode="auto">
          <a:xfrm>
            <a:off x="2632075" y="2046057"/>
            <a:ext cx="792205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300"/>
              </a:spcAft>
              <a:buFontTx/>
              <a:buNone/>
            </a:pPr>
            <a:r>
              <a:rPr lang="de-AT" altLang="de-DE" sz="1200" b="1">
                <a:latin typeface="Arial" panose="020B0604020202020204" pitchFamily="34" charset="0"/>
                <a:cs typeface="Arial" panose="020B0604020202020204" pitchFamily="34" charset="0"/>
              </a:rPr>
              <a:t>Console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Arial" panose="020B0604020202020204" pitchFamily="34" charset="0"/>
                <a:cs typeface="Arial" panose="020B0604020202020204" pitchFamily="34" charset="0"/>
              </a:rPr>
              <a:t>write(ch)</a:t>
            </a:r>
          </a:p>
        </p:txBody>
      </p:sp>
      <p:sp>
        <p:nvSpPr>
          <p:cNvPr id="46091" name="Rectangle 21"/>
          <p:cNvSpPr>
            <a:spLocks noChangeArrowheads="1"/>
          </p:cNvSpPr>
          <p:nvPr/>
        </p:nvSpPr>
        <p:spPr bwMode="auto">
          <a:xfrm>
            <a:off x="2679700" y="2080982"/>
            <a:ext cx="858838" cy="432032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46092" name="Straight Connector 22"/>
          <p:cNvCxnSpPr>
            <a:cxnSpLocks noChangeShapeType="1"/>
          </p:cNvCxnSpPr>
          <p:nvPr/>
        </p:nvCxnSpPr>
        <p:spPr bwMode="auto">
          <a:xfrm>
            <a:off x="2679700" y="2295004"/>
            <a:ext cx="85883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093" name="Isosceles Triangle 12"/>
          <p:cNvSpPr>
            <a:spLocks noChangeArrowheads="1"/>
          </p:cNvSpPr>
          <p:nvPr/>
        </p:nvSpPr>
        <p:spPr bwMode="auto">
          <a:xfrm>
            <a:off x="2322513" y="1734907"/>
            <a:ext cx="138112" cy="119063"/>
          </a:xfrm>
          <a:prstGeom prst="triangle">
            <a:avLst>
              <a:gd name="adj" fmla="val 50000"/>
            </a:avLst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46094" name="Straight Connector 16"/>
          <p:cNvCxnSpPr>
            <a:cxnSpLocks noChangeShapeType="1"/>
          </p:cNvCxnSpPr>
          <p:nvPr/>
        </p:nvCxnSpPr>
        <p:spPr bwMode="auto">
          <a:xfrm>
            <a:off x="2390775" y="1853970"/>
            <a:ext cx="0" cy="11112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095" name="Straight Connector 24"/>
          <p:cNvCxnSpPr>
            <a:cxnSpLocks noChangeShapeType="1"/>
          </p:cNvCxnSpPr>
          <p:nvPr/>
        </p:nvCxnSpPr>
        <p:spPr bwMode="auto">
          <a:xfrm>
            <a:off x="1819275" y="1969857"/>
            <a:ext cx="126523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096" name="Straight Connector 29"/>
          <p:cNvCxnSpPr>
            <a:cxnSpLocks noChangeShapeType="1"/>
          </p:cNvCxnSpPr>
          <p:nvPr/>
        </p:nvCxnSpPr>
        <p:spPr bwMode="auto">
          <a:xfrm>
            <a:off x="3082925" y="1969857"/>
            <a:ext cx="0" cy="11112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097" name="Straight Connector 30"/>
          <p:cNvCxnSpPr>
            <a:cxnSpLocks noChangeShapeType="1"/>
          </p:cNvCxnSpPr>
          <p:nvPr/>
        </p:nvCxnSpPr>
        <p:spPr bwMode="auto">
          <a:xfrm>
            <a:off x="1819275" y="1969857"/>
            <a:ext cx="0" cy="11112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/>
          <p:nvPr/>
        </p:nvCxnSpPr>
        <p:spPr bwMode="auto">
          <a:xfrm flipV="1">
            <a:off x="2796436" y="1558925"/>
            <a:ext cx="488102" cy="62057"/>
          </a:xfrm>
          <a:prstGeom prst="line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099" name="TextBox 28"/>
          <p:cNvSpPr txBox="1">
            <a:spLocks noChangeArrowheads="1"/>
          </p:cNvSpPr>
          <p:nvPr/>
        </p:nvSpPr>
        <p:spPr bwMode="auto">
          <a:xfrm>
            <a:off x="3284538" y="1195388"/>
            <a:ext cx="40767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kann noch nicht sinnvoll implementiert werden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(</a:t>
            </a:r>
            <a:r>
              <a:rPr lang="de-AT" altLang="de-DE" sz="1600" u="sng"/>
              <a:t>muss</a:t>
            </a:r>
            <a:r>
              <a:rPr lang="de-AT" altLang="de-DE" sz="1600"/>
              <a:t> überschrieben werden)</a:t>
            </a:r>
          </a:p>
        </p:txBody>
      </p:sp>
      <p:grpSp>
        <p:nvGrpSpPr>
          <p:cNvPr id="38" name="Group 37"/>
          <p:cNvGrpSpPr>
            <a:grpSpLocks/>
          </p:cNvGrpSpPr>
          <p:nvPr/>
        </p:nvGrpSpPr>
        <p:grpSpPr bwMode="auto">
          <a:xfrm>
            <a:off x="922338" y="2729688"/>
            <a:ext cx="5999162" cy="738187"/>
            <a:chOff x="922351" y="3264010"/>
            <a:chExt cx="5998912" cy="738664"/>
          </a:xfrm>
        </p:grpSpPr>
        <p:sp>
          <p:nvSpPr>
            <p:cNvPr id="46121" name="TextBox 32"/>
            <p:cNvSpPr txBox="1">
              <a:spLocks noChangeArrowheads="1"/>
            </p:cNvSpPr>
            <p:nvPr/>
          </p:nvSpPr>
          <p:spPr bwMode="auto">
            <a:xfrm>
              <a:off x="922351" y="3264010"/>
              <a:ext cx="2760692" cy="73866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9388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9388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93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9388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abstract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class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Stream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abstract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void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write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(char ch) 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cxnSp>
          <p:nvCxnSpPr>
            <p:cNvPr id="37" name="Straight Connector 36"/>
            <p:cNvCxnSpPr/>
            <p:nvPr/>
          </p:nvCxnSpPr>
          <p:spPr bwMode="auto">
            <a:xfrm>
              <a:off x="3470182" y="3648433"/>
              <a:ext cx="433370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123" name="TextBox 38"/>
            <p:cNvSpPr txBox="1">
              <a:spLocks noChangeArrowheads="1"/>
            </p:cNvSpPr>
            <p:nvPr/>
          </p:nvSpPr>
          <p:spPr bwMode="auto">
            <a:xfrm>
              <a:off x="3904090" y="3464065"/>
              <a:ext cx="301717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Schlüssewort </a:t>
              </a:r>
              <a:r>
                <a:rPr lang="de-AT" altLang="de-DE" sz="1600" i="1"/>
                <a:t>abstract</a:t>
              </a:r>
              <a:r>
                <a:rPr lang="de-AT" altLang="de-DE" sz="1600"/>
                <a:t>, kein Code!</a:t>
              </a:r>
            </a:p>
          </p:txBody>
        </p:sp>
      </p:grpSp>
      <p:grpSp>
        <p:nvGrpSpPr>
          <p:cNvPr id="42" name="Group 41"/>
          <p:cNvGrpSpPr>
            <a:grpSpLocks/>
          </p:cNvGrpSpPr>
          <p:nvPr/>
        </p:nvGrpSpPr>
        <p:grpSpPr bwMode="auto">
          <a:xfrm>
            <a:off x="2933700" y="2313763"/>
            <a:ext cx="5211763" cy="585787"/>
            <a:chOff x="2933751" y="2848607"/>
            <a:chExt cx="5211821" cy="584775"/>
          </a:xfrm>
        </p:grpSpPr>
        <p:sp>
          <p:nvSpPr>
            <p:cNvPr id="46119" name="TextBox 39"/>
            <p:cNvSpPr txBox="1">
              <a:spLocks noChangeArrowheads="1"/>
            </p:cNvSpPr>
            <p:nvPr/>
          </p:nvSpPr>
          <p:spPr bwMode="auto">
            <a:xfrm>
              <a:off x="3904090" y="2848607"/>
              <a:ext cx="424148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Wenn Klasse zumindest 1 abstrakte Methode hat,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muss sie selbst </a:t>
              </a:r>
              <a:r>
                <a:rPr lang="de-AT" altLang="de-DE" sz="1600" i="1"/>
                <a:t>abstract</a:t>
              </a:r>
              <a:r>
                <a:rPr lang="de-AT" altLang="de-DE" sz="1600"/>
                <a:t> sein</a:t>
              </a:r>
            </a:p>
          </p:txBody>
        </p:sp>
        <p:cxnSp>
          <p:nvCxnSpPr>
            <p:cNvPr id="41" name="Straight Connector 40"/>
            <p:cNvCxnSpPr>
              <a:endCxn id="46119" idx="1"/>
            </p:cNvCxnSpPr>
            <p:nvPr/>
          </p:nvCxnSpPr>
          <p:spPr bwMode="auto">
            <a:xfrm flipV="1">
              <a:off x="2933751" y="3141787"/>
              <a:ext cx="969974" cy="291595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922338" y="3545663"/>
            <a:ext cx="2760692" cy="138499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9388" algn="l"/>
                <a:tab pos="357188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9388" algn="l"/>
                <a:tab pos="357188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9388" algn="l"/>
                <a:tab pos="357188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9388" algn="l"/>
                <a:tab pos="357188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9388" algn="l"/>
                <a:tab pos="3571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9388" algn="l"/>
                <a:tab pos="3571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9388" algn="l"/>
                <a:tab pos="3571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9388" algn="l"/>
                <a:tab pos="3571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9388" algn="l"/>
                <a:tab pos="3571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Console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extends Stream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@Override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write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(char ch)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Out.print(ch);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85800" y="5017555"/>
            <a:ext cx="7283450" cy="1695645"/>
            <a:chOff x="685800" y="5017555"/>
            <a:chExt cx="7283450" cy="1695645"/>
          </a:xfrm>
        </p:grpSpPr>
        <p:sp>
          <p:nvSpPr>
            <p:cNvPr id="36" name="TextBox 35"/>
            <p:cNvSpPr txBox="1">
              <a:spLocks noChangeArrowheads="1"/>
            </p:cNvSpPr>
            <p:nvPr/>
          </p:nvSpPr>
          <p:spPr bwMode="auto">
            <a:xfrm>
              <a:off x="685800" y="5017555"/>
              <a:ext cx="638027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smtClean="0"/>
                <a:t>Eine Abstrakte </a:t>
              </a:r>
              <a:r>
                <a:rPr lang="de-AT" altLang="de-DE" sz="1600"/>
                <a:t>Klasse gibt </a:t>
              </a:r>
              <a:r>
                <a:rPr lang="de-AT" altLang="de-DE" sz="1600" smtClean="0"/>
                <a:t>die Schnittstelle </a:t>
              </a:r>
              <a:r>
                <a:rPr lang="de-AT" altLang="de-DE" sz="1600"/>
                <a:t>für zukünftige Unterklassen vor</a:t>
              </a:r>
            </a:p>
          </p:txBody>
        </p:sp>
        <p:sp>
          <p:nvSpPr>
            <p:cNvPr id="46104" name="TextBox 46"/>
            <p:cNvSpPr txBox="1">
              <a:spLocks noChangeArrowheads="1"/>
            </p:cNvSpPr>
            <p:nvPr/>
          </p:nvSpPr>
          <p:spPr bwMode="auto">
            <a:xfrm>
              <a:off x="1920875" y="5396967"/>
              <a:ext cx="875561" cy="50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ts val="300"/>
                </a:spcAft>
                <a:buFontTx/>
                <a:buNone/>
              </a:pPr>
              <a:r>
                <a:rPr lang="de-AT" altLang="de-DE" sz="1200" b="1" i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(Stream)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 i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(write(ch))</a:t>
              </a:r>
            </a:p>
          </p:txBody>
        </p:sp>
        <p:sp>
          <p:nvSpPr>
            <p:cNvPr id="46105" name="Rectangle 47"/>
            <p:cNvSpPr>
              <a:spLocks noChangeArrowheads="1"/>
            </p:cNvSpPr>
            <p:nvPr/>
          </p:nvSpPr>
          <p:spPr bwMode="auto">
            <a:xfrm>
              <a:off x="1979613" y="5433480"/>
              <a:ext cx="858837" cy="463624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cxnSp>
          <p:nvCxnSpPr>
            <p:cNvPr id="46106" name="Straight Connector 48"/>
            <p:cNvCxnSpPr>
              <a:cxnSpLocks noChangeShapeType="1"/>
            </p:cNvCxnSpPr>
            <p:nvPr/>
          </p:nvCxnSpPr>
          <p:spPr bwMode="auto">
            <a:xfrm>
              <a:off x="1979613" y="5657790"/>
              <a:ext cx="858837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107" name="TextBox 49"/>
            <p:cNvSpPr txBox="1">
              <a:spLocks noChangeArrowheads="1"/>
            </p:cNvSpPr>
            <p:nvPr/>
          </p:nvSpPr>
          <p:spPr bwMode="auto">
            <a:xfrm>
              <a:off x="1295400" y="6213063"/>
              <a:ext cx="772969" cy="50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ts val="300"/>
                </a:spcAft>
                <a:buFontTx/>
                <a:buNone/>
              </a:pPr>
              <a:r>
                <a:rPr lang="de-AT" altLang="de-DE" sz="1200" b="1">
                  <a:latin typeface="Arial" panose="020B0604020202020204" pitchFamily="34" charset="0"/>
                  <a:cs typeface="Arial" panose="020B0604020202020204" pitchFamily="34" charset="0"/>
                </a:rPr>
                <a:t>File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write(ch)</a:t>
              </a:r>
            </a:p>
          </p:txBody>
        </p:sp>
        <p:sp>
          <p:nvSpPr>
            <p:cNvPr id="46108" name="Rectangle 50"/>
            <p:cNvSpPr>
              <a:spLocks noChangeArrowheads="1"/>
            </p:cNvSpPr>
            <p:nvPr/>
          </p:nvSpPr>
          <p:spPr bwMode="auto">
            <a:xfrm>
              <a:off x="1343025" y="6247988"/>
              <a:ext cx="858838" cy="456267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cxnSp>
          <p:nvCxnSpPr>
            <p:cNvPr id="46109" name="Straight Connector 51"/>
            <p:cNvCxnSpPr>
              <a:cxnSpLocks noChangeShapeType="1"/>
            </p:cNvCxnSpPr>
            <p:nvPr/>
          </p:nvCxnSpPr>
          <p:spPr bwMode="auto">
            <a:xfrm>
              <a:off x="1343025" y="6466360"/>
              <a:ext cx="858838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110" name="TextBox 52"/>
            <p:cNvSpPr txBox="1">
              <a:spLocks noChangeArrowheads="1"/>
            </p:cNvSpPr>
            <p:nvPr/>
          </p:nvSpPr>
          <p:spPr bwMode="auto">
            <a:xfrm>
              <a:off x="2632075" y="6213063"/>
              <a:ext cx="792205" cy="50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ts val="300"/>
                </a:spcAft>
                <a:buFontTx/>
                <a:buNone/>
              </a:pPr>
              <a:r>
                <a:rPr lang="de-AT" altLang="de-DE" sz="1200" b="1">
                  <a:latin typeface="Arial" panose="020B0604020202020204" pitchFamily="34" charset="0"/>
                  <a:cs typeface="Arial" panose="020B0604020202020204" pitchFamily="34" charset="0"/>
                </a:rPr>
                <a:t>Console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write(ch)</a:t>
              </a:r>
            </a:p>
          </p:txBody>
        </p:sp>
        <p:sp>
          <p:nvSpPr>
            <p:cNvPr id="46111" name="Rectangle 53"/>
            <p:cNvSpPr>
              <a:spLocks noChangeArrowheads="1"/>
            </p:cNvSpPr>
            <p:nvPr/>
          </p:nvSpPr>
          <p:spPr bwMode="auto">
            <a:xfrm>
              <a:off x="2679700" y="6247988"/>
              <a:ext cx="858838" cy="456267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cxnSp>
          <p:nvCxnSpPr>
            <p:cNvPr id="46112" name="Straight Connector 54"/>
            <p:cNvCxnSpPr>
              <a:cxnSpLocks noChangeShapeType="1"/>
            </p:cNvCxnSpPr>
            <p:nvPr/>
          </p:nvCxnSpPr>
          <p:spPr bwMode="auto">
            <a:xfrm>
              <a:off x="2679700" y="6466360"/>
              <a:ext cx="858838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113" name="Isosceles Triangle 55"/>
            <p:cNvSpPr>
              <a:spLocks noChangeArrowheads="1"/>
            </p:cNvSpPr>
            <p:nvPr/>
          </p:nvSpPr>
          <p:spPr bwMode="auto">
            <a:xfrm>
              <a:off x="2322513" y="5900326"/>
              <a:ext cx="138112" cy="119062"/>
            </a:xfrm>
            <a:prstGeom prst="triangle">
              <a:avLst>
                <a:gd name="adj" fmla="val 50000"/>
              </a:avLst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AT" altLang="de-DE" sz="1600"/>
            </a:p>
          </p:txBody>
        </p:sp>
        <p:cxnSp>
          <p:nvCxnSpPr>
            <p:cNvPr id="46114" name="Straight Connector 56"/>
            <p:cNvCxnSpPr>
              <a:cxnSpLocks noChangeShapeType="1"/>
            </p:cNvCxnSpPr>
            <p:nvPr/>
          </p:nvCxnSpPr>
          <p:spPr bwMode="auto">
            <a:xfrm>
              <a:off x="2390775" y="6019388"/>
              <a:ext cx="0" cy="11271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115" name="Straight Connector 57"/>
            <p:cNvCxnSpPr>
              <a:cxnSpLocks noChangeShapeType="1"/>
            </p:cNvCxnSpPr>
            <p:nvPr/>
          </p:nvCxnSpPr>
          <p:spPr bwMode="auto">
            <a:xfrm>
              <a:off x="1819275" y="6136863"/>
              <a:ext cx="1265238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116" name="Straight Connector 58"/>
            <p:cNvCxnSpPr>
              <a:cxnSpLocks noChangeShapeType="1"/>
            </p:cNvCxnSpPr>
            <p:nvPr/>
          </p:nvCxnSpPr>
          <p:spPr bwMode="auto">
            <a:xfrm>
              <a:off x="3082925" y="6136863"/>
              <a:ext cx="0" cy="11112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117" name="Straight Connector 59"/>
            <p:cNvCxnSpPr>
              <a:cxnSpLocks noChangeShapeType="1"/>
            </p:cNvCxnSpPr>
            <p:nvPr/>
          </p:nvCxnSpPr>
          <p:spPr bwMode="auto">
            <a:xfrm>
              <a:off x="1819275" y="6136863"/>
              <a:ext cx="0" cy="11112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118" name="TextBox 43"/>
            <p:cNvSpPr txBox="1">
              <a:spLocks noChangeArrowheads="1"/>
            </p:cNvSpPr>
            <p:nvPr/>
          </p:nvSpPr>
          <p:spPr bwMode="auto">
            <a:xfrm>
              <a:off x="3470275" y="5523967"/>
              <a:ext cx="449897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Abstrakte Klasse/Methode: kursiv und in Klammern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66258" y="3592631"/>
            <a:ext cx="5064881" cy="1238251"/>
            <a:chOff x="3966258" y="3640137"/>
            <a:chExt cx="5064881" cy="1238251"/>
          </a:xfrm>
        </p:grpSpPr>
        <p:sp>
          <p:nvSpPr>
            <p:cNvPr id="3" name="TextBox 2"/>
            <p:cNvSpPr txBox="1"/>
            <p:nvPr/>
          </p:nvSpPr>
          <p:spPr>
            <a:xfrm>
              <a:off x="3974947" y="3640137"/>
              <a:ext cx="50561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mtClean="0"/>
                <a:t>Es dürfen keine Objekte abstrakter Klassen erzeugt werden</a:t>
              </a:r>
              <a:endParaRPr lang="de-AT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261835" y="3941443"/>
              <a:ext cx="26853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Stream stream = </a:t>
              </a:r>
              <a:r>
                <a:rPr lang="de-AT" sz="14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 Stream()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974947" y="4222750"/>
              <a:ext cx="502560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mtClean="0"/>
                <a:t>Abstr. Klassen dürfen aber als Datentyp verwendet werden</a:t>
              </a:r>
              <a:endParaRPr lang="de-AT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261835" y="4514454"/>
              <a:ext cx="27655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Stream stream = </a:t>
              </a:r>
              <a:r>
                <a:rPr lang="de-AT" sz="14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Console()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Rectangle 3"/>
            <p:cNvSpPr/>
            <p:nvPr/>
          </p:nvSpPr>
          <p:spPr bwMode="auto">
            <a:xfrm>
              <a:off x="3966258" y="3640137"/>
              <a:ext cx="5011838" cy="1238251"/>
            </a:xfrm>
            <a:prstGeom prst="rect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 flipV="1">
              <a:off x="5768051" y="3978691"/>
              <a:ext cx="860384" cy="244059"/>
            </a:xfrm>
            <a:prstGeom prst="line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41CEB7-A6AE-4A9A-B7BB-BE3809D3821F}" type="slidenum">
              <a:rPr kumimoji="0" lang="de-DE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de-DE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6943725" cy="685800"/>
          </a:xfrm>
        </p:spPr>
        <p:txBody>
          <a:bodyPr/>
          <a:lstStyle/>
          <a:p>
            <a:r>
              <a:rPr lang="de-AT" altLang="en-US" smtClean="0"/>
              <a:t>Abstrakte Klassen (Fortsetzung)</a:t>
            </a:r>
          </a:p>
        </p:txBody>
      </p:sp>
      <p:sp>
        <p:nvSpPr>
          <p:cNvPr id="47108" name="TextBox 2"/>
          <p:cNvSpPr txBox="1">
            <a:spLocks noChangeArrowheads="1"/>
          </p:cNvSpPr>
          <p:nvPr/>
        </p:nvSpPr>
        <p:spPr bwMode="auto">
          <a:xfrm>
            <a:off x="1914525" y="1728788"/>
            <a:ext cx="793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de-DE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Stream</a:t>
            </a:r>
          </a:p>
        </p:txBody>
      </p:sp>
      <p:sp>
        <p:nvSpPr>
          <p:cNvPr id="47109" name="Rectangle 3"/>
          <p:cNvSpPr>
            <a:spLocks noChangeArrowheads="1"/>
          </p:cNvSpPr>
          <p:nvPr/>
        </p:nvSpPr>
        <p:spPr bwMode="auto">
          <a:xfrm>
            <a:off x="1962150" y="1763713"/>
            <a:ext cx="858838" cy="315912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altLang="de-DE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47110" name="Straight Connector 9"/>
          <p:cNvCxnSpPr>
            <a:cxnSpLocks noChangeShapeType="1"/>
          </p:cNvCxnSpPr>
          <p:nvPr/>
        </p:nvCxnSpPr>
        <p:spPr bwMode="auto">
          <a:xfrm>
            <a:off x="1962150" y="2019300"/>
            <a:ext cx="85883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7111" name="TextBox 17"/>
          <p:cNvSpPr txBox="1">
            <a:spLocks noChangeArrowheads="1"/>
          </p:cNvSpPr>
          <p:nvPr/>
        </p:nvSpPr>
        <p:spPr bwMode="auto">
          <a:xfrm>
            <a:off x="1295400" y="2401888"/>
            <a:ext cx="871538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de-DE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write(ch)</a:t>
            </a:r>
          </a:p>
        </p:txBody>
      </p:sp>
      <p:sp>
        <p:nvSpPr>
          <p:cNvPr id="47112" name="Rectangle 18"/>
          <p:cNvSpPr>
            <a:spLocks noChangeArrowheads="1"/>
          </p:cNvSpPr>
          <p:nvPr/>
        </p:nvSpPr>
        <p:spPr bwMode="auto">
          <a:xfrm>
            <a:off x="1343025" y="2436813"/>
            <a:ext cx="858838" cy="514350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altLang="de-DE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47113" name="Straight Connector 19"/>
          <p:cNvCxnSpPr>
            <a:cxnSpLocks noChangeShapeType="1"/>
          </p:cNvCxnSpPr>
          <p:nvPr/>
        </p:nvCxnSpPr>
        <p:spPr bwMode="auto">
          <a:xfrm>
            <a:off x="1343025" y="2692400"/>
            <a:ext cx="85883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7114" name="TextBox 20"/>
          <p:cNvSpPr txBox="1">
            <a:spLocks noChangeArrowheads="1"/>
          </p:cNvSpPr>
          <p:nvPr/>
        </p:nvSpPr>
        <p:spPr bwMode="auto">
          <a:xfrm>
            <a:off x="2632075" y="2401888"/>
            <a:ext cx="890588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de-DE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Console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write(ch)</a:t>
            </a:r>
          </a:p>
        </p:txBody>
      </p:sp>
      <p:sp>
        <p:nvSpPr>
          <p:cNvPr id="47115" name="Rectangle 21"/>
          <p:cNvSpPr>
            <a:spLocks noChangeArrowheads="1"/>
          </p:cNvSpPr>
          <p:nvPr/>
        </p:nvSpPr>
        <p:spPr bwMode="auto">
          <a:xfrm>
            <a:off x="2679700" y="2436813"/>
            <a:ext cx="858838" cy="514350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altLang="de-DE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47116" name="Straight Connector 22"/>
          <p:cNvCxnSpPr>
            <a:cxnSpLocks noChangeShapeType="1"/>
          </p:cNvCxnSpPr>
          <p:nvPr/>
        </p:nvCxnSpPr>
        <p:spPr bwMode="auto">
          <a:xfrm>
            <a:off x="2679700" y="2692400"/>
            <a:ext cx="85883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7117" name="Isosceles Triangle 12"/>
          <p:cNvSpPr>
            <a:spLocks noChangeArrowheads="1"/>
          </p:cNvSpPr>
          <p:nvPr/>
        </p:nvSpPr>
        <p:spPr bwMode="auto">
          <a:xfrm>
            <a:off x="2322513" y="2090738"/>
            <a:ext cx="138112" cy="119062"/>
          </a:xfrm>
          <a:prstGeom prst="triangle">
            <a:avLst>
              <a:gd name="adj" fmla="val 50000"/>
            </a:avLst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altLang="de-DE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47118" name="Straight Connector 16"/>
          <p:cNvCxnSpPr>
            <a:cxnSpLocks noChangeShapeType="1"/>
          </p:cNvCxnSpPr>
          <p:nvPr/>
        </p:nvCxnSpPr>
        <p:spPr bwMode="auto">
          <a:xfrm>
            <a:off x="2390775" y="2209800"/>
            <a:ext cx="0" cy="11112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119" name="Straight Connector 24"/>
          <p:cNvCxnSpPr>
            <a:cxnSpLocks noChangeShapeType="1"/>
          </p:cNvCxnSpPr>
          <p:nvPr/>
        </p:nvCxnSpPr>
        <p:spPr bwMode="auto">
          <a:xfrm>
            <a:off x="1819275" y="2325688"/>
            <a:ext cx="126523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120" name="Straight Connector 29"/>
          <p:cNvCxnSpPr>
            <a:cxnSpLocks noChangeShapeType="1"/>
          </p:cNvCxnSpPr>
          <p:nvPr/>
        </p:nvCxnSpPr>
        <p:spPr bwMode="auto">
          <a:xfrm>
            <a:off x="3082925" y="2325688"/>
            <a:ext cx="0" cy="11112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121" name="Straight Connector 30"/>
          <p:cNvCxnSpPr>
            <a:cxnSpLocks noChangeShapeType="1"/>
          </p:cNvCxnSpPr>
          <p:nvPr/>
        </p:nvCxnSpPr>
        <p:spPr bwMode="auto">
          <a:xfrm>
            <a:off x="1819275" y="2325688"/>
            <a:ext cx="0" cy="11112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7122" name="TextBox 28"/>
          <p:cNvSpPr txBox="1">
            <a:spLocks noChangeArrowheads="1"/>
          </p:cNvSpPr>
          <p:nvPr/>
        </p:nvSpPr>
        <p:spPr bwMode="auto">
          <a:xfrm>
            <a:off x="685800" y="1268413"/>
            <a:ext cx="44132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Warum kann man </a:t>
            </a:r>
            <a:r>
              <a:rPr kumimoji="0" lang="de-AT" altLang="de-DE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write</a:t>
            </a: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in </a:t>
            </a:r>
            <a:r>
              <a:rPr kumimoji="0" lang="de-AT" altLang="de-DE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Stream</a:t>
            </a: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nicht weglassen?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685800" y="3344863"/>
            <a:ext cx="6161088" cy="1244600"/>
            <a:chOff x="685800" y="3345445"/>
            <a:chExt cx="6161837" cy="1243663"/>
          </a:xfrm>
        </p:grpSpPr>
        <p:sp>
          <p:nvSpPr>
            <p:cNvPr id="47125" name="TextBox 32"/>
            <p:cNvSpPr txBox="1">
              <a:spLocks noChangeArrowheads="1"/>
            </p:cNvSpPr>
            <p:nvPr/>
          </p:nvSpPr>
          <p:spPr bwMode="auto">
            <a:xfrm>
              <a:off x="1048189" y="3814285"/>
              <a:ext cx="2308645" cy="52322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9388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9388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93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9388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9388" algn="l"/>
                </a:tabLst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Stream s = new Console();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9388" algn="l"/>
                </a:tabLst>
                <a:defRPr/>
              </a:pPr>
              <a:r>
                <a:rPr kumimoji="0" lang="de-AT" altLang="de-DE" sz="1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s.write(ch);</a:t>
              </a:r>
            </a:p>
          </p:txBody>
        </p:sp>
        <p:sp>
          <p:nvSpPr>
            <p:cNvPr id="47126" name="TextBox 31"/>
            <p:cNvSpPr txBox="1">
              <a:spLocks noChangeArrowheads="1"/>
            </p:cNvSpPr>
            <p:nvPr/>
          </p:nvSpPr>
          <p:spPr bwMode="auto">
            <a:xfrm>
              <a:off x="685800" y="3345445"/>
              <a:ext cx="502374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Weil sonst dynamische Bindung nicht funktionieren würde</a:t>
              </a:r>
            </a:p>
          </p:txBody>
        </p:sp>
        <p:sp>
          <p:nvSpPr>
            <p:cNvPr id="47127" name="TextBox 1"/>
            <p:cNvSpPr txBox="1">
              <a:spLocks noChangeArrowheads="1"/>
            </p:cNvSpPr>
            <p:nvPr/>
          </p:nvSpPr>
          <p:spPr bwMode="auto">
            <a:xfrm>
              <a:off x="3590014" y="4004333"/>
              <a:ext cx="325762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6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Stream</a:t>
              </a:r>
              <a:r>
                <a:rPr kumimoji="0" lang="de-AT" altLang="de-DE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hat kein </a:t>
              </a:r>
              <a:r>
                <a:rPr kumimoji="0" lang="de-AT" altLang="de-DE" sz="16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write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Compiler würde einen Fehler melden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 bwMode="auto">
            <a:xfrm flipH="1">
              <a:off x="2202047" y="4214740"/>
              <a:ext cx="1319372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685800" y="5003800"/>
            <a:ext cx="81503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Alle </a:t>
            </a:r>
            <a:r>
              <a:rPr kumimoji="0" lang="de-AT" altLang="de-DE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Methoden, die man dynamisch gebunden aufrufen will, </a:t>
            </a: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müssen in </a:t>
            </a:r>
            <a:r>
              <a:rPr kumimoji="0" lang="de-AT" altLang="de-DE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Stream</a:t>
            </a: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deklariert werden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de-DE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(wenn auch nur </a:t>
            </a:r>
            <a:r>
              <a:rPr kumimoji="0" lang="de-AT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als abstrakt)</a:t>
            </a:r>
          </a:p>
        </p:txBody>
      </p:sp>
    </p:spTree>
    <p:extLst>
      <p:ext uri="{BB962C8B-B14F-4D97-AF65-F5344CB8AC3E}">
        <p14:creationId xmlns:p14="http://schemas.microsoft.com/office/powerpoint/2010/main" val="238908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Box 2"/>
          <p:cNvSpPr txBox="1">
            <a:spLocks noChangeArrowheads="1"/>
          </p:cNvSpPr>
          <p:nvPr/>
        </p:nvSpPr>
        <p:spPr bwMode="auto">
          <a:xfrm>
            <a:off x="1784350" y="1358900"/>
            <a:ext cx="1239838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300"/>
              </a:spcAft>
              <a:buFontTx/>
              <a:buNone/>
            </a:pPr>
            <a:r>
              <a:rPr lang="de-AT" altLang="de-DE" sz="1400" b="1" i="1">
                <a:latin typeface="Arial" panose="020B0604020202020204" pitchFamily="34" charset="0"/>
                <a:cs typeface="Arial" panose="020B0604020202020204" pitchFamily="34" charset="0"/>
              </a:rPr>
              <a:t>(Stream)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 i="1">
                <a:latin typeface="Arial" panose="020B0604020202020204" pitchFamily="34" charset="0"/>
                <a:cs typeface="Arial" panose="020B0604020202020204" pitchFamily="34" charset="0"/>
              </a:rPr>
              <a:t>(write(ch))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writeString(s)</a:t>
            </a:r>
          </a:p>
        </p:txBody>
      </p:sp>
      <p:sp>
        <p:nvSpPr>
          <p:cNvPr id="481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37AA3A-0669-4E3F-8A6E-B7623F396BBD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de-DE" altLang="en-US" sz="1400" smtClean="0"/>
          </a:p>
        </p:txBody>
      </p:sp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6943725" cy="685800"/>
          </a:xfrm>
        </p:spPr>
        <p:txBody>
          <a:bodyPr/>
          <a:lstStyle/>
          <a:p>
            <a:r>
              <a:rPr lang="de-AT" altLang="en-US" smtClean="0"/>
              <a:t>Halbabstrakte Klassen</a:t>
            </a:r>
          </a:p>
        </p:txBody>
      </p:sp>
      <p:sp>
        <p:nvSpPr>
          <p:cNvPr id="48133" name="Rectangle 3"/>
          <p:cNvSpPr>
            <a:spLocks noChangeArrowheads="1"/>
          </p:cNvSpPr>
          <p:nvPr/>
        </p:nvSpPr>
        <p:spPr bwMode="auto">
          <a:xfrm>
            <a:off x="1816100" y="1395413"/>
            <a:ext cx="1157288" cy="706437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48134" name="Straight Connector 9"/>
          <p:cNvCxnSpPr>
            <a:cxnSpLocks noChangeShapeType="1"/>
          </p:cNvCxnSpPr>
          <p:nvPr/>
        </p:nvCxnSpPr>
        <p:spPr bwMode="auto">
          <a:xfrm>
            <a:off x="1816100" y="1649413"/>
            <a:ext cx="115728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135" name="TextBox 17"/>
          <p:cNvSpPr txBox="1">
            <a:spLocks noChangeArrowheads="1"/>
          </p:cNvSpPr>
          <p:nvPr/>
        </p:nvSpPr>
        <p:spPr bwMode="auto">
          <a:xfrm>
            <a:off x="1295400" y="2417763"/>
            <a:ext cx="87153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300"/>
              </a:spcAft>
              <a:buFontTx/>
              <a:buNone/>
            </a:pP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File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write(ch)</a:t>
            </a:r>
          </a:p>
        </p:txBody>
      </p:sp>
      <p:sp>
        <p:nvSpPr>
          <p:cNvPr id="48136" name="Rectangle 18"/>
          <p:cNvSpPr>
            <a:spLocks noChangeArrowheads="1"/>
          </p:cNvSpPr>
          <p:nvPr/>
        </p:nvSpPr>
        <p:spPr bwMode="auto">
          <a:xfrm>
            <a:off x="1343025" y="2452688"/>
            <a:ext cx="858838" cy="514350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48137" name="Straight Connector 19"/>
          <p:cNvCxnSpPr>
            <a:cxnSpLocks noChangeShapeType="1"/>
          </p:cNvCxnSpPr>
          <p:nvPr/>
        </p:nvCxnSpPr>
        <p:spPr bwMode="auto">
          <a:xfrm>
            <a:off x="1343025" y="2706688"/>
            <a:ext cx="85883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138" name="TextBox 20"/>
          <p:cNvSpPr txBox="1">
            <a:spLocks noChangeArrowheads="1"/>
          </p:cNvSpPr>
          <p:nvPr/>
        </p:nvSpPr>
        <p:spPr bwMode="auto">
          <a:xfrm>
            <a:off x="2632075" y="2417763"/>
            <a:ext cx="89058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300"/>
              </a:spcAft>
              <a:buFontTx/>
              <a:buNone/>
            </a:pP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Console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write(ch)</a:t>
            </a:r>
          </a:p>
        </p:txBody>
      </p:sp>
      <p:sp>
        <p:nvSpPr>
          <p:cNvPr id="48139" name="Rectangle 21"/>
          <p:cNvSpPr>
            <a:spLocks noChangeArrowheads="1"/>
          </p:cNvSpPr>
          <p:nvPr/>
        </p:nvSpPr>
        <p:spPr bwMode="auto">
          <a:xfrm>
            <a:off x="2679700" y="2452688"/>
            <a:ext cx="858838" cy="514350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48140" name="Straight Connector 22"/>
          <p:cNvCxnSpPr>
            <a:cxnSpLocks noChangeShapeType="1"/>
          </p:cNvCxnSpPr>
          <p:nvPr/>
        </p:nvCxnSpPr>
        <p:spPr bwMode="auto">
          <a:xfrm>
            <a:off x="2679700" y="2706688"/>
            <a:ext cx="85883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141" name="Isosceles Triangle 12"/>
          <p:cNvSpPr>
            <a:spLocks noChangeArrowheads="1"/>
          </p:cNvSpPr>
          <p:nvPr/>
        </p:nvSpPr>
        <p:spPr bwMode="auto">
          <a:xfrm>
            <a:off x="2322513" y="2105025"/>
            <a:ext cx="138112" cy="120650"/>
          </a:xfrm>
          <a:prstGeom prst="triangle">
            <a:avLst>
              <a:gd name="adj" fmla="val 50000"/>
            </a:avLst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48142" name="Straight Connector 16"/>
          <p:cNvCxnSpPr>
            <a:cxnSpLocks noChangeShapeType="1"/>
          </p:cNvCxnSpPr>
          <p:nvPr/>
        </p:nvCxnSpPr>
        <p:spPr bwMode="auto">
          <a:xfrm>
            <a:off x="2390775" y="2225675"/>
            <a:ext cx="0" cy="11112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143" name="Straight Connector 24"/>
          <p:cNvCxnSpPr>
            <a:cxnSpLocks noChangeShapeType="1"/>
          </p:cNvCxnSpPr>
          <p:nvPr/>
        </p:nvCxnSpPr>
        <p:spPr bwMode="auto">
          <a:xfrm>
            <a:off x="1819275" y="2341563"/>
            <a:ext cx="126523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144" name="Straight Connector 29"/>
          <p:cNvCxnSpPr>
            <a:cxnSpLocks noChangeShapeType="1"/>
          </p:cNvCxnSpPr>
          <p:nvPr/>
        </p:nvCxnSpPr>
        <p:spPr bwMode="auto">
          <a:xfrm>
            <a:off x="3082925" y="2341563"/>
            <a:ext cx="0" cy="11112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145" name="Straight Connector 30"/>
          <p:cNvCxnSpPr>
            <a:cxnSpLocks noChangeShapeType="1"/>
          </p:cNvCxnSpPr>
          <p:nvPr/>
        </p:nvCxnSpPr>
        <p:spPr bwMode="auto">
          <a:xfrm>
            <a:off x="1819275" y="2341563"/>
            <a:ext cx="0" cy="11112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146" name="TextBox 28"/>
          <p:cNvSpPr txBox="1">
            <a:spLocks noChangeArrowheads="1"/>
          </p:cNvSpPr>
          <p:nvPr/>
        </p:nvSpPr>
        <p:spPr bwMode="auto">
          <a:xfrm>
            <a:off x="3284538" y="1501775"/>
            <a:ext cx="38750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 i="1"/>
              <a:t>write</a:t>
            </a:r>
            <a:r>
              <a:rPr lang="de-AT" altLang="de-DE" sz="1600"/>
              <a:t> abstrakt: muss überschrieben werden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600" i="1"/>
              <a:t>writeString</a:t>
            </a:r>
            <a:r>
              <a:rPr lang="de-AT" altLang="de-DE" sz="1600"/>
              <a:t> konkret: wird unverändert geerbt</a:t>
            </a: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922338" y="5176838"/>
            <a:ext cx="3167384" cy="138499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9388" algn="l"/>
                <a:tab pos="357188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9388" algn="l"/>
                <a:tab pos="357188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9388" algn="l"/>
                <a:tab pos="357188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9388" algn="l"/>
                <a:tab pos="357188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9388" algn="l"/>
                <a:tab pos="3571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9388" algn="l"/>
                <a:tab pos="3571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9388" algn="l"/>
                <a:tab pos="3571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9388" algn="l"/>
                <a:tab pos="3571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9388" algn="l"/>
                <a:tab pos="3571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Console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extends Stream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@Override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write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(char ch)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	Out.print(ch);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4319709" y="4787900"/>
            <a:ext cx="4411785" cy="1852760"/>
            <a:chOff x="4157662" y="4788372"/>
            <a:chExt cx="4411909" cy="1852722"/>
          </a:xfrm>
        </p:grpSpPr>
        <p:sp>
          <p:nvSpPr>
            <p:cNvPr id="48153" name="TextBox 31"/>
            <p:cNvSpPr txBox="1">
              <a:spLocks noChangeArrowheads="1"/>
            </p:cNvSpPr>
            <p:nvPr/>
          </p:nvSpPr>
          <p:spPr bwMode="auto">
            <a:xfrm>
              <a:off x="4227114" y="5176912"/>
              <a:ext cx="2940549" cy="523220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9388" algn="l"/>
                  <a:tab pos="357188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9388" algn="l"/>
                  <a:tab pos="357188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9388" algn="l"/>
                  <a:tab pos="357188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9388" algn="l"/>
                  <a:tab pos="357188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9388" algn="l"/>
                  <a:tab pos="3571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Stream </a:t>
              </a:r>
              <a:r>
                <a:rPr lang="de-AT" altLang="de-DE" sz="1400" smtClean="0">
                  <a:latin typeface="Arial" panose="020B0604020202020204" pitchFamily="34" charset="0"/>
                  <a:cs typeface="Arial" panose="020B0604020202020204" pitchFamily="34" charset="0"/>
                </a:rPr>
                <a:t>stream 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= new Console();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 smtClean="0">
                  <a:latin typeface="Arial" panose="020B0604020202020204" pitchFamily="34" charset="0"/>
                  <a:cs typeface="Arial" panose="020B0604020202020204" pitchFamily="34" charset="0"/>
                </a:rPr>
                <a:t>stream.writeString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("Hello");</a:t>
              </a:r>
            </a:p>
          </p:txBody>
        </p:sp>
        <p:sp>
          <p:nvSpPr>
            <p:cNvPr id="48154" name="TextBox 4"/>
            <p:cNvSpPr txBox="1">
              <a:spLocks noChangeArrowheads="1"/>
            </p:cNvSpPr>
            <p:nvPr/>
          </p:nvSpPr>
          <p:spPr bwMode="auto">
            <a:xfrm>
              <a:off x="4157662" y="5810114"/>
              <a:ext cx="4411909" cy="830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ruft </a:t>
              </a:r>
              <a:r>
                <a:rPr lang="de-AT" altLang="de-DE" sz="1600" i="1"/>
                <a:t>writeString</a:t>
              </a:r>
              <a:r>
                <a:rPr lang="de-AT" altLang="de-DE" sz="1600"/>
                <a:t> von </a:t>
              </a:r>
              <a:r>
                <a:rPr lang="de-AT" altLang="de-DE" sz="1600" i="1"/>
                <a:t>Stream</a:t>
              </a:r>
              <a:r>
                <a:rPr lang="de-AT" altLang="de-DE" sz="1600"/>
                <a:t> </a:t>
              </a:r>
              <a:r>
                <a:rPr lang="de-AT" altLang="de-DE" sz="1600" smtClean="0"/>
                <a:t>auf,</a:t>
              </a:r>
              <a:endParaRPr lang="de-AT" altLang="de-DE" sz="160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das mittels dyn. Bindung </a:t>
              </a:r>
              <a:r>
                <a:rPr lang="de-AT" altLang="de-DE" sz="1600" i="1"/>
                <a:t>write</a:t>
              </a:r>
              <a:r>
                <a:rPr lang="de-AT" altLang="de-DE" sz="1600"/>
                <a:t> von </a:t>
              </a:r>
              <a:r>
                <a:rPr lang="de-AT" altLang="de-DE" sz="1600" i="1"/>
                <a:t>Console</a:t>
              </a:r>
              <a:r>
                <a:rPr lang="de-AT" altLang="de-DE" sz="1600"/>
                <a:t> </a:t>
              </a:r>
              <a:r>
                <a:rPr lang="de-AT" altLang="de-DE" sz="1600" smtClean="0"/>
                <a:t>aufruft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(DT(</a:t>
              </a:r>
              <a:r>
                <a:rPr lang="de-AT" altLang="de-DE" sz="1600" i="1"/>
                <a:t>this</a:t>
              </a:r>
              <a:r>
                <a:rPr lang="de-AT" altLang="de-DE" sz="1600"/>
                <a:t>) == </a:t>
              </a:r>
              <a:r>
                <a:rPr lang="de-AT" altLang="de-DE" sz="1600" i="1"/>
                <a:t>Console</a:t>
              </a:r>
              <a:r>
                <a:rPr lang="de-AT" altLang="de-DE" sz="1600" smtClean="0"/>
                <a:t>)</a:t>
              </a:r>
              <a:endParaRPr lang="de-AT" altLang="de-DE" sz="1600"/>
            </a:p>
          </p:txBody>
        </p:sp>
        <p:sp>
          <p:nvSpPr>
            <p:cNvPr id="48155" name="TextBox 33"/>
            <p:cNvSpPr txBox="1">
              <a:spLocks noChangeArrowheads="1"/>
            </p:cNvSpPr>
            <p:nvPr/>
          </p:nvSpPr>
          <p:spPr bwMode="auto">
            <a:xfrm>
              <a:off x="4157662" y="4788372"/>
              <a:ext cx="113043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b="1"/>
                <a:t>Benutzung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922338" y="3227388"/>
            <a:ext cx="3167384" cy="1892300"/>
            <a:chOff x="922351" y="3227552"/>
            <a:chExt cx="3167922" cy="1892826"/>
          </a:xfrm>
        </p:grpSpPr>
        <p:sp>
          <p:nvSpPr>
            <p:cNvPr id="48150" name="TextBox 32"/>
            <p:cNvSpPr txBox="1">
              <a:spLocks noChangeArrowheads="1"/>
            </p:cNvSpPr>
            <p:nvPr/>
          </p:nvSpPr>
          <p:spPr bwMode="auto">
            <a:xfrm>
              <a:off x="922351" y="3227552"/>
              <a:ext cx="3167922" cy="1892826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9388" algn="l"/>
                  <a:tab pos="357188" algn="l"/>
                  <a:tab pos="5365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9388" algn="l"/>
                  <a:tab pos="357188" algn="l"/>
                  <a:tab pos="5365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9388" algn="l"/>
                  <a:tab pos="357188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9388" algn="l"/>
                  <a:tab pos="357188" algn="l"/>
                  <a:tab pos="5365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9388" algn="l"/>
                  <a:tab pos="357188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abstract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class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Stream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abstract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void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write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(char ch) 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void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writeString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(String s)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for (char ch: s.toCharArray())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	</a:t>
              </a:r>
              <a:r>
                <a:rPr lang="de-AT" altLang="de-DE" sz="1400" smtClean="0">
                  <a:latin typeface="Arial" panose="020B0604020202020204" pitchFamily="34" charset="0"/>
                  <a:cs typeface="Arial" panose="020B0604020202020204" pitchFamily="34" charset="0"/>
                </a:rPr>
                <a:t>this.write(ch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48151" name="TextBox 5"/>
            <p:cNvSpPr txBox="1">
              <a:spLocks noChangeArrowheads="1"/>
            </p:cNvSpPr>
            <p:nvPr/>
          </p:nvSpPr>
          <p:spPr bwMode="auto">
            <a:xfrm>
              <a:off x="2814068" y="4322832"/>
              <a:ext cx="1212191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Dynamische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Bindung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 bwMode="auto">
            <a:xfrm flipH="1" flipV="1">
              <a:off x="2632378" y="4316880"/>
              <a:ext cx="176243" cy="109567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ChangeArrowheads="1"/>
          </p:cNvSpPr>
          <p:nvPr/>
        </p:nvSpPr>
        <p:spPr bwMode="auto">
          <a:xfrm>
            <a:off x="1130300" y="4676775"/>
            <a:ext cx="3657600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4915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7F61D89-5B3D-4CD4-B6F1-62B448E4DF8F}" type="slidenum">
              <a:rPr lang="de-DE" altLang="de-DE" sz="1400" smtClean="0"/>
              <a:pPr/>
              <a:t>46</a:t>
            </a:fld>
            <a:endParaRPr lang="de-DE" altLang="de-DE" sz="1400" smtClean="0"/>
          </a:p>
        </p:txBody>
      </p:sp>
      <p:sp>
        <p:nvSpPr>
          <p:cNvPr id="49156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3907608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3200">
                <a:solidFill>
                  <a:srgbClr val="FF0000"/>
                </a:solidFill>
              </a:rPr>
              <a:t>11. Objektorientierung</a:t>
            </a:r>
          </a:p>
          <a:p>
            <a:r>
              <a:rPr lang="de-AT" altLang="de-DE" sz="2000">
                <a:solidFill>
                  <a:srgbClr val="FF0000"/>
                </a:solidFill>
              </a:rPr>
              <a:t>	</a:t>
            </a:r>
            <a:r>
              <a:rPr lang="de-AT" altLang="de-DE" sz="2000"/>
              <a:t>11.1	Methoden</a:t>
            </a:r>
          </a:p>
          <a:p>
            <a:r>
              <a:rPr lang="de-AT" altLang="de-DE" sz="2000"/>
              <a:t>	11.2	Konstruktoren</a:t>
            </a:r>
          </a:p>
          <a:p>
            <a:r>
              <a:rPr lang="de-AT" altLang="de-DE" sz="2000"/>
              <a:t>	11.3	static</a:t>
            </a:r>
          </a:p>
          <a:p>
            <a:r>
              <a:rPr lang="de-AT" altLang="de-DE" sz="2000"/>
              <a:t>	11.4	Beispiele für Klassen</a:t>
            </a:r>
          </a:p>
          <a:p>
            <a:r>
              <a:rPr lang="de-AT" altLang="de-DE" sz="2000"/>
              <a:t>	11.5	Vererbung</a:t>
            </a:r>
          </a:p>
          <a:p>
            <a:r>
              <a:rPr lang="de-AT" altLang="de-DE" sz="2000"/>
              <a:t>	11.6	Dynamische Bindung</a:t>
            </a:r>
          </a:p>
          <a:p>
            <a:r>
              <a:rPr lang="de-AT" altLang="de-DE" sz="2000"/>
              <a:t>	11.7	Klasse Object</a:t>
            </a:r>
          </a:p>
          <a:p>
            <a:r>
              <a:rPr lang="de-AT" altLang="de-DE" sz="2000"/>
              <a:t>	11.8	final</a:t>
            </a:r>
          </a:p>
          <a:p>
            <a:r>
              <a:rPr lang="de-AT" altLang="de-DE" sz="2000"/>
              <a:t>	11.9	Abstrakte Klassen</a:t>
            </a:r>
          </a:p>
          <a:p>
            <a:r>
              <a:rPr lang="de-AT" altLang="de-DE" sz="2000"/>
              <a:t>	</a:t>
            </a:r>
            <a:r>
              <a:rPr lang="de-AT" altLang="de-DE" sz="2000">
                <a:solidFill>
                  <a:srgbClr val="FF0000"/>
                </a:solidFill>
              </a:rPr>
              <a:t>11.10	</a:t>
            </a:r>
            <a:r>
              <a:rPr lang="de-AT" altLang="de-DE" sz="2000" smtClean="0">
                <a:solidFill>
                  <a:srgbClr val="FF0000"/>
                </a:solidFill>
              </a:rPr>
              <a:t>Interfaces</a:t>
            </a:r>
            <a:endParaRPr lang="de-AT" altLang="de-DE" sz="2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2"/>
          <p:cNvSpPr txBox="1">
            <a:spLocks noChangeArrowheads="1"/>
          </p:cNvSpPr>
          <p:nvPr/>
        </p:nvSpPr>
        <p:spPr bwMode="auto">
          <a:xfrm>
            <a:off x="1784350" y="1554163"/>
            <a:ext cx="871538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300"/>
              </a:spcAft>
              <a:buFontTx/>
              <a:buNone/>
            </a:pP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Stream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write(ch)</a:t>
            </a:r>
          </a:p>
        </p:txBody>
      </p:sp>
      <p:sp>
        <p:nvSpPr>
          <p:cNvPr id="501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0D5CE2B-24F1-4FE0-B635-F68E3174F97C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de-DE" altLang="en-US" sz="1400" smtClean="0"/>
          </a:p>
        </p:txBody>
      </p:sp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6943725" cy="685800"/>
          </a:xfrm>
        </p:spPr>
        <p:txBody>
          <a:bodyPr/>
          <a:lstStyle/>
          <a:p>
            <a:r>
              <a:rPr lang="de-AT" altLang="en-US" smtClean="0"/>
              <a:t>Interfaces</a:t>
            </a:r>
          </a:p>
        </p:txBody>
      </p:sp>
      <p:sp>
        <p:nvSpPr>
          <p:cNvPr id="50181" name="Rectangle 3"/>
          <p:cNvSpPr>
            <a:spLocks noChangeArrowheads="1"/>
          </p:cNvSpPr>
          <p:nvPr/>
        </p:nvSpPr>
        <p:spPr bwMode="auto">
          <a:xfrm>
            <a:off x="1816100" y="1395413"/>
            <a:ext cx="1157288" cy="706437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50182" name="Straight Connector 9"/>
          <p:cNvCxnSpPr>
            <a:cxnSpLocks noChangeShapeType="1"/>
          </p:cNvCxnSpPr>
          <p:nvPr/>
        </p:nvCxnSpPr>
        <p:spPr bwMode="auto">
          <a:xfrm>
            <a:off x="1816100" y="1844675"/>
            <a:ext cx="115728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183" name="TextBox 17"/>
          <p:cNvSpPr txBox="1">
            <a:spLocks noChangeArrowheads="1"/>
          </p:cNvSpPr>
          <p:nvPr/>
        </p:nvSpPr>
        <p:spPr bwMode="auto">
          <a:xfrm>
            <a:off x="1295400" y="2417763"/>
            <a:ext cx="87153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300"/>
              </a:spcAft>
              <a:buFontTx/>
              <a:buNone/>
            </a:pP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File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write(ch)</a:t>
            </a:r>
          </a:p>
        </p:txBody>
      </p:sp>
      <p:sp>
        <p:nvSpPr>
          <p:cNvPr id="50184" name="Rectangle 18"/>
          <p:cNvSpPr>
            <a:spLocks noChangeArrowheads="1"/>
          </p:cNvSpPr>
          <p:nvPr/>
        </p:nvSpPr>
        <p:spPr bwMode="auto">
          <a:xfrm>
            <a:off x="1343025" y="2452688"/>
            <a:ext cx="858838" cy="514350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50185" name="Straight Connector 19"/>
          <p:cNvCxnSpPr>
            <a:cxnSpLocks noChangeShapeType="1"/>
          </p:cNvCxnSpPr>
          <p:nvPr/>
        </p:nvCxnSpPr>
        <p:spPr bwMode="auto">
          <a:xfrm>
            <a:off x="1343025" y="2706688"/>
            <a:ext cx="85883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186" name="TextBox 20"/>
          <p:cNvSpPr txBox="1">
            <a:spLocks noChangeArrowheads="1"/>
          </p:cNvSpPr>
          <p:nvPr/>
        </p:nvSpPr>
        <p:spPr bwMode="auto">
          <a:xfrm>
            <a:off x="2632075" y="2417763"/>
            <a:ext cx="89058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300"/>
              </a:spcAft>
              <a:buFontTx/>
              <a:buNone/>
            </a:pP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Console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write(ch)</a:t>
            </a:r>
          </a:p>
        </p:txBody>
      </p:sp>
      <p:sp>
        <p:nvSpPr>
          <p:cNvPr id="50187" name="Rectangle 21"/>
          <p:cNvSpPr>
            <a:spLocks noChangeArrowheads="1"/>
          </p:cNvSpPr>
          <p:nvPr/>
        </p:nvSpPr>
        <p:spPr bwMode="auto">
          <a:xfrm>
            <a:off x="2679700" y="2452688"/>
            <a:ext cx="858838" cy="514350"/>
          </a:xfrm>
          <a:prstGeom prst="rect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50188" name="Straight Connector 22"/>
          <p:cNvCxnSpPr>
            <a:cxnSpLocks noChangeShapeType="1"/>
          </p:cNvCxnSpPr>
          <p:nvPr/>
        </p:nvCxnSpPr>
        <p:spPr bwMode="auto">
          <a:xfrm>
            <a:off x="2679700" y="2706688"/>
            <a:ext cx="85883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189" name="Isosceles Triangle 12"/>
          <p:cNvSpPr>
            <a:spLocks noChangeArrowheads="1"/>
          </p:cNvSpPr>
          <p:nvPr/>
        </p:nvSpPr>
        <p:spPr bwMode="auto">
          <a:xfrm>
            <a:off x="2322513" y="2105025"/>
            <a:ext cx="138112" cy="120650"/>
          </a:xfrm>
          <a:prstGeom prst="triangle">
            <a:avLst>
              <a:gd name="adj" fmla="val 50000"/>
            </a:avLst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cxnSp>
        <p:nvCxnSpPr>
          <p:cNvPr id="50190" name="Straight Connector 16"/>
          <p:cNvCxnSpPr>
            <a:cxnSpLocks noChangeShapeType="1"/>
          </p:cNvCxnSpPr>
          <p:nvPr/>
        </p:nvCxnSpPr>
        <p:spPr bwMode="auto">
          <a:xfrm>
            <a:off x="2390775" y="2225675"/>
            <a:ext cx="0" cy="111125"/>
          </a:xfrm>
          <a:prstGeom prst="line">
            <a:avLst/>
          </a:prstGeom>
          <a:noFill/>
          <a:ln w="6350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1" name="Straight Connector 24"/>
          <p:cNvCxnSpPr>
            <a:cxnSpLocks noChangeShapeType="1"/>
          </p:cNvCxnSpPr>
          <p:nvPr/>
        </p:nvCxnSpPr>
        <p:spPr bwMode="auto">
          <a:xfrm>
            <a:off x="1819275" y="2341563"/>
            <a:ext cx="126523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2" name="Straight Connector 29"/>
          <p:cNvCxnSpPr>
            <a:cxnSpLocks noChangeShapeType="1"/>
          </p:cNvCxnSpPr>
          <p:nvPr/>
        </p:nvCxnSpPr>
        <p:spPr bwMode="auto">
          <a:xfrm>
            <a:off x="3082925" y="2341563"/>
            <a:ext cx="0" cy="111125"/>
          </a:xfrm>
          <a:prstGeom prst="line">
            <a:avLst/>
          </a:prstGeom>
          <a:noFill/>
          <a:ln w="6350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3" name="Straight Connector 30"/>
          <p:cNvCxnSpPr>
            <a:cxnSpLocks noChangeShapeType="1"/>
          </p:cNvCxnSpPr>
          <p:nvPr/>
        </p:nvCxnSpPr>
        <p:spPr bwMode="auto">
          <a:xfrm>
            <a:off x="1819275" y="2341563"/>
            <a:ext cx="0" cy="111125"/>
          </a:xfrm>
          <a:prstGeom prst="line">
            <a:avLst/>
          </a:prstGeom>
          <a:noFill/>
          <a:ln w="6350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194" name="TextBox 1"/>
          <p:cNvSpPr txBox="1">
            <a:spLocks noChangeArrowheads="1"/>
          </p:cNvSpPr>
          <p:nvPr/>
        </p:nvSpPr>
        <p:spPr bwMode="auto">
          <a:xfrm>
            <a:off x="1795463" y="1374775"/>
            <a:ext cx="10525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100">
                <a:latin typeface="Arial" panose="020B0604020202020204" pitchFamily="34" charset="0"/>
                <a:cs typeface="Arial" panose="020B0604020202020204" pitchFamily="34" charset="0"/>
              </a:rPr>
              <a:t>&lt;&lt;interface&gt;&gt;</a:t>
            </a:r>
          </a:p>
        </p:txBody>
      </p:sp>
      <p:sp>
        <p:nvSpPr>
          <p:cNvPr id="50195" name="TextBox 6"/>
          <p:cNvSpPr txBox="1">
            <a:spLocks noChangeArrowheads="1"/>
          </p:cNvSpPr>
          <p:nvPr/>
        </p:nvSpPr>
        <p:spPr bwMode="auto">
          <a:xfrm>
            <a:off x="4030663" y="1347788"/>
            <a:ext cx="42116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/>
              <a:t>Interface entspricht </a:t>
            </a:r>
            <a:r>
              <a:rPr lang="de-AT" altLang="de-DE" sz="1600">
                <a:solidFill>
                  <a:srgbClr val="FF0000"/>
                </a:solidFill>
              </a:rPr>
              <a:t>vollständig abstrakter Klasse</a:t>
            </a:r>
          </a:p>
        </p:txBody>
      </p:sp>
      <p:sp>
        <p:nvSpPr>
          <p:cNvPr id="50196" name="TextBox 34"/>
          <p:cNvSpPr txBox="1">
            <a:spLocks noChangeArrowheads="1"/>
          </p:cNvSpPr>
          <p:nvPr/>
        </p:nvSpPr>
        <p:spPr bwMode="auto">
          <a:xfrm>
            <a:off x="4030663" y="1628775"/>
            <a:ext cx="23828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e-AT" altLang="de-DE" sz="1600"/>
              <a:t>nur Methoden</a:t>
            </a:r>
            <a:r>
              <a:rPr lang="de-AT" altLang="de-DE" sz="1600" u="sng"/>
              <a:t>signaturen</a:t>
            </a:r>
          </a:p>
          <a:p>
            <a:pPr>
              <a:spcBef>
                <a:spcPct val="0"/>
              </a:spcBef>
            </a:pPr>
            <a:r>
              <a:rPr lang="de-AT" altLang="de-DE" sz="1600"/>
              <a:t>keine Datenfelder</a:t>
            </a: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922338" y="3227388"/>
            <a:ext cx="6342062" cy="738187"/>
            <a:chOff x="922350" y="3227552"/>
            <a:chExt cx="6341597" cy="738664"/>
          </a:xfrm>
        </p:grpSpPr>
        <p:sp>
          <p:nvSpPr>
            <p:cNvPr id="50207" name="TextBox 32"/>
            <p:cNvSpPr txBox="1">
              <a:spLocks noChangeArrowheads="1"/>
            </p:cNvSpPr>
            <p:nvPr/>
          </p:nvSpPr>
          <p:spPr bwMode="auto">
            <a:xfrm>
              <a:off x="922350" y="3227552"/>
              <a:ext cx="3081293" cy="738664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9388" algn="l"/>
                  <a:tab pos="357188" algn="l"/>
                  <a:tab pos="5365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9388" algn="l"/>
                  <a:tab pos="357188" algn="l"/>
                  <a:tab pos="5365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9388" algn="l"/>
                  <a:tab pos="357188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9388" algn="l"/>
                  <a:tab pos="357188" algn="l"/>
                  <a:tab pos="5365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9388" algn="l"/>
                  <a:tab pos="357188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interface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Stream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void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write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(char ch);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50208" name="TextBox 35"/>
            <p:cNvSpPr txBox="1">
              <a:spLocks noChangeArrowheads="1"/>
            </p:cNvSpPr>
            <p:nvPr/>
          </p:nvSpPr>
          <p:spPr bwMode="auto">
            <a:xfrm>
              <a:off x="4078460" y="3427607"/>
              <a:ext cx="31854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Methoden sind automatisch </a:t>
              </a:r>
              <a:r>
                <a:rPr lang="de-AT" altLang="de-DE" sz="1600" i="1"/>
                <a:t>abstract</a:t>
              </a:r>
            </a:p>
          </p:txBody>
        </p: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835025" y="5582108"/>
            <a:ext cx="6521450" cy="860425"/>
            <a:chOff x="834887" y="5450940"/>
            <a:chExt cx="6522035" cy="861438"/>
          </a:xfrm>
        </p:grpSpPr>
        <p:sp>
          <p:nvSpPr>
            <p:cNvPr id="50200" name="TextBox 40"/>
            <p:cNvSpPr txBox="1">
              <a:spLocks noChangeArrowheads="1"/>
            </p:cNvSpPr>
            <p:nvPr/>
          </p:nvSpPr>
          <p:spPr bwMode="auto">
            <a:xfrm>
              <a:off x="922351" y="5789158"/>
              <a:ext cx="3081292" cy="52322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9388" algn="l"/>
                  <a:tab pos="357188" algn="l"/>
                  <a:tab pos="5365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9388" algn="l"/>
                  <a:tab pos="357188" algn="l"/>
                  <a:tab pos="5365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9388" algn="l"/>
                  <a:tab pos="357188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9388" algn="l"/>
                  <a:tab pos="357188" algn="l"/>
                  <a:tab pos="5365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9388" algn="l"/>
                  <a:tab pos="357188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Stream s = new Console();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s.write(ch);</a:t>
              </a:r>
            </a:p>
          </p:txBody>
        </p:sp>
        <p:sp>
          <p:nvSpPr>
            <p:cNvPr id="50201" name="TextBox 10"/>
            <p:cNvSpPr txBox="1">
              <a:spLocks noChangeArrowheads="1"/>
            </p:cNvSpPr>
            <p:nvPr/>
          </p:nvSpPr>
          <p:spPr bwMode="auto">
            <a:xfrm>
              <a:off x="834887" y="5450940"/>
              <a:ext cx="113043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b="1"/>
                <a:t>Benutzung</a:t>
              </a:r>
            </a:p>
          </p:txBody>
        </p:sp>
        <p:sp>
          <p:nvSpPr>
            <p:cNvPr id="50202" name="TextBox 15"/>
            <p:cNvSpPr txBox="1">
              <a:spLocks noChangeArrowheads="1"/>
            </p:cNvSpPr>
            <p:nvPr/>
          </p:nvSpPr>
          <p:spPr bwMode="auto">
            <a:xfrm>
              <a:off x="4078460" y="5973824"/>
              <a:ext cx="327846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dynamische Bindung wie bei Klassen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922338" y="4056063"/>
            <a:ext cx="7197669" cy="1384995"/>
            <a:chOff x="922338" y="4056063"/>
            <a:chExt cx="7197669" cy="1384995"/>
          </a:xfrm>
        </p:grpSpPr>
        <p:sp>
          <p:nvSpPr>
            <p:cNvPr id="50203" name="TextBox 36"/>
            <p:cNvSpPr txBox="1">
              <a:spLocks noChangeArrowheads="1"/>
            </p:cNvSpPr>
            <p:nvPr/>
          </p:nvSpPr>
          <p:spPr bwMode="auto">
            <a:xfrm>
              <a:off x="922338" y="4056063"/>
              <a:ext cx="3081293" cy="138499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9388" algn="l"/>
                  <a:tab pos="357188" algn="l"/>
                  <a:tab pos="5365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9388" algn="l"/>
                  <a:tab pos="357188" algn="l"/>
                  <a:tab pos="5365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9388" algn="l"/>
                  <a:tab pos="357188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9388" algn="l"/>
                  <a:tab pos="357188" algn="l"/>
                  <a:tab pos="5365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9388" algn="l"/>
                  <a:tab pos="357188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class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Console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implements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Stream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de-DE" sz="1400" smtClean="0">
                  <a:latin typeface="Arial" panose="020B0604020202020204" pitchFamily="34" charset="0"/>
                  <a:cs typeface="Arial" panose="020B0604020202020204" pitchFamily="34" charset="0"/>
                </a:rPr>
                <a:t>@Override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de-DE" sz="1400" smtClean="0">
                  <a:latin typeface="Arial" panose="020B0604020202020204" pitchFamily="34" charset="0"/>
                  <a:cs typeface="Arial" panose="020B0604020202020204" pitchFamily="34" charset="0"/>
                </a:rPr>
                <a:t>public void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write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(char ch)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	Out.print(ch);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50204" name="TextBox 37"/>
            <p:cNvSpPr txBox="1">
              <a:spLocks noChangeArrowheads="1"/>
            </p:cNvSpPr>
            <p:nvPr/>
          </p:nvSpPr>
          <p:spPr bwMode="auto">
            <a:xfrm>
              <a:off x="4078477" y="4056063"/>
              <a:ext cx="2222104" cy="338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i="1"/>
                <a:t>implements</a:t>
              </a:r>
              <a:r>
                <a:rPr lang="de-AT" altLang="de-DE" sz="1600"/>
                <a:t> statt </a:t>
              </a:r>
              <a:r>
                <a:rPr lang="de-AT" altLang="de-DE" sz="1600" i="1"/>
                <a:t>extends</a:t>
              </a:r>
            </a:p>
          </p:txBody>
        </p:sp>
        <p:sp>
          <p:nvSpPr>
            <p:cNvPr id="50205" name="TextBox 38"/>
            <p:cNvSpPr txBox="1">
              <a:spLocks noChangeArrowheads="1"/>
            </p:cNvSpPr>
            <p:nvPr/>
          </p:nvSpPr>
          <p:spPr bwMode="auto">
            <a:xfrm>
              <a:off x="4078477" y="4322097"/>
              <a:ext cx="4041530" cy="584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muss alle Methoden von </a:t>
              </a:r>
              <a:r>
                <a:rPr lang="de-AT" altLang="de-DE" sz="1600" i="1"/>
                <a:t>Stream</a:t>
              </a:r>
              <a:r>
                <a:rPr lang="de-AT" altLang="de-DE" sz="1600"/>
                <a:t> überschreiben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(implementieren)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078477" y="4895519"/>
            <a:ext cx="4918334" cy="888518"/>
            <a:chOff x="4078477" y="4895519"/>
            <a:chExt cx="4918334" cy="888518"/>
          </a:xfrm>
        </p:grpSpPr>
        <p:sp>
          <p:nvSpPr>
            <p:cNvPr id="50206" name="TextBox 39"/>
            <p:cNvSpPr txBox="1">
              <a:spLocks noChangeArrowheads="1"/>
            </p:cNvSpPr>
            <p:nvPr/>
          </p:nvSpPr>
          <p:spPr bwMode="auto">
            <a:xfrm>
              <a:off x="4078477" y="4895519"/>
              <a:ext cx="491833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Klassen können beliebig viele Interfaces </a:t>
              </a:r>
              <a:r>
                <a:rPr lang="de-AT" altLang="de-DE" sz="1600" smtClean="0"/>
                <a:t>implementieren,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 smtClean="0"/>
                <a:t>aber nur von 1 Klasse erben</a:t>
              </a:r>
              <a:endParaRPr lang="de-AT" altLang="de-DE" sz="160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4447309" y="5507038"/>
              <a:ext cx="3126177" cy="276999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class </a:t>
              </a:r>
              <a:r>
                <a:rPr lang="de-AT" sz="1200" b="1" smtClean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 extends </a:t>
              </a:r>
              <a:r>
                <a:rPr lang="de-AT" sz="1200" b="1" smtClean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 implements </a:t>
              </a:r>
              <a:r>
                <a:rPr lang="de-AT" sz="1200" b="1" smtClean="0">
                  <a:latin typeface="Arial" panose="020B0604020202020204" pitchFamily="34" charset="0"/>
                  <a:cs typeface="Arial" panose="020B0604020202020204" pitchFamily="34" charset="0"/>
                </a:rPr>
                <a:t>I1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de-AT" sz="1200" b="1" smtClean="0">
                  <a:latin typeface="Arial" panose="020B0604020202020204" pitchFamily="34" charset="0"/>
                  <a:cs typeface="Arial" panose="020B0604020202020204" pitchFamily="34" charset="0"/>
                </a:rPr>
                <a:t>I2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de-AT" sz="1200" b="1" smtClean="0">
                  <a:latin typeface="Arial" panose="020B0604020202020204" pitchFamily="34" charset="0"/>
                  <a:cs typeface="Arial" panose="020B0604020202020204" pitchFamily="34" charset="0"/>
                </a:rPr>
                <a:t>I3</a:t>
              </a:r>
              <a:r>
                <a:rPr lang="de-AT" sz="1200" smtClean="0">
                  <a:latin typeface="Arial" panose="020B0604020202020204" pitchFamily="34" charset="0"/>
                  <a:cs typeface="Arial" panose="020B0604020202020204" pitchFamily="34" charset="0"/>
                </a:rPr>
                <a:t> {...}</a:t>
              </a:r>
              <a:endParaRPr lang="de-AT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932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FC3B47-4894-48B5-A7F7-7A9736956B35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de-DE" altLang="en-US" sz="1400" smtClean="0"/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6943725" cy="685800"/>
          </a:xfrm>
        </p:spPr>
        <p:txBody>
          <a:bodyPr/>
          <a:lstStyle/>
          <a:p>
            <a:r>
              <a:rPr lang="de-AT" altLang="en-US" smtClean="0"/>
              <a:t>Interface Comparable</a:t>
            </a:r>
          </a:p>
        </p:txBody>
      </p:sp>
      <p:sp>
        <p:nvSpPr>
          <p:cNvPr id="51204" name="TextBox 40"/>
          <p:cNvSpPr txBox="1">
            <a:spLocks noChangeArrowheads="1"/>
          </p:cNvSpPr>
          <p:nvPr/>
        </p:nvSpPr>
        <p:spPr bwMode="auto">
          <a:xfrm>
            <a:off x="1049338" y="1514475"/>
            <a:ext cx="3081337" cy="738188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9388" algn="l"/>
                <a:tab pos="357188" algn="l"/>
                <a:tab pos="536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9388" algn="l"/>
                <a:tab pos="357188" algn="l"/>
                <a:tab pos="536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9388" algn="l"/>
                <a:tab pos="357188" algn="l"/>
                <a:tab pos="536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9388" algn="l"/>
                <a:tab pos="357188" algn="l"/>
                <a:tab pos="536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9388" algn="l"/>
                <a:tab pos="357188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9388" algn="l"/>
                <a:tab pos="357188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9388" algn="l"/>
                <a:tab pos="357188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9388" algn="l"/>
                <a:tab pos="357188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9388" algn="l"/>
                <a:tab pos="357188" algn="l"/>
                <a:tab pos="536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interface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Comparable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int </a:t>
            </a:r>
            <a:r>
              <a:rPr lang="de-AT" altLang="de-DE" sz="1400" b="1">
                <a:latin typeface="Arial" panose="020B0604020202020204" pitchFamily="34" charset="0"/>
                <a:cs typeface="Arial" panose="020B0604020202020204" pitchFamily="34" charset="0"/>
              </a:rPr>
              <a:t>compareTo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(Object other);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51205" name="TextBox 1"/>
          <p:cNvSpPr txBox="1">
            <a:spLocks noChangeArrowheads="1"/>
          </p:cNvSpPr>
          <p:nvPr/>
        </p:nvSpPr>
        <p:spPr bwMode="auto">
          <a:xfrm>
            <a:off x="685800" y="1120775"/>
            <a:ext cx="48545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Zum Vergleichen von Objekten; Teil der Java-Bibliothek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45025" y="1514475"/>
            <a:ext cx="1682750" cy="3079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a.compareTo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645025" y="1787525"/>
            <a:ext cx="1727200" cy="8318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536575" algn="l"/>
              </a:tabLst>
              <a:defRPr/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&lt; 0:	</a:t>
            </a:r>
            <a:r>
              <a:rPr lang="de-AT" dirty="0">
                <a:latin typeface="+mn-lt"/>
                <a:cs typeface="Arial" panose="020B0604020202020204" pitchFamily="34" charset="0"/>
              </a:rPr>
              <a:t>wenn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a &lt; b</a:t>
            </a:r>
          </a:p>
          <a:p>
            <a:pPr>
              <a:tabLst>
                <a:tab pos="536575" algn="l"/>
              </a:tabLst>
              <a:defRPr/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  0:	</a:t>
            </a:r>
            <a:r>
              <a:rPr lang="de-AT" dirty="0">
                <a:cs typeface="Arial" panose="020B0604020202020204" pitchFamily="34" charset="0"/>
              </a:rPr>
              <a:t>wenn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a == b</a:t>
            </a:r>
          </a:p>
          <a:p>
            <a:pPr>
              <a:tabLst>
                <a:tab pos="536575" algn="l"/>
              </a:tabLst>
              <a:defRPr/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&gt; 0:	</a:t>
            </a:r>
            <a:r>
              <a:rPr lang="de-AT" dirty="0">
                <a:cs typeface="Arial" panose="020B0604020202020204" pitchFamily="34" charset="0"/>
              </a:rPr>
              <a:t>wenn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a &gt; b</a:t>
            </a:r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1049338" y="5622925"/>
            <a:ext cx="5057775" cy="738188"/>
            <a:chOff x="1049969" y="5622367"/>
            <a:chExt cx="5057512" cy="738664"/>
          </a:xfrm>
        </p:grpSpPr>
        <p:sp>
          <p:nvSpPr>
            <p:cNvPr id="51210" name="TextBox 40"/>
            <p:cNvSpPr txBox="1">
              <a:spLocks noChangeArrowheads="1"/>
            </p:cNvSpPr>
            <p:nvPr/>
          </p:nvSpPr>
          <p:spPr bwMode="auto">
            <a:xfrm>
              <a:off x="1049969" y="5622367"/>
              <a:ext cx="3425575" cy="738664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Fraction a = new Fraction(1, 2);	// 1/2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Fraction b = new Fraction(2, 3);	// 2/3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Out.println(a.compareTo(b));	// -1</a:t>
              </a:r>
            </a:p>
          </p:txBody>
        </p:sp>
        <p:sp>
          <p:nvSpPr>
            <p:cNvPr id="51211" name="TextBox 58"/>
            <p:cNvSpPr txBox="1">
              <a:spLocks noChangeArrowheads="1"/>
            </p:cNvSpPr>
            <p:nvPr/>
          </p:nvSpPr>
          <p:spPr bwMode="auto">
            <a:xfrm>
              <a:off x="4664457" y="6028789"/>
              <a:ext cx="144302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1 * 3 - 2 * 2 = -1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660584" y="1893673"/>
            <a:ext cx="715947" cy="619553"/>
            <a:chOff x="6660584" y="1893673"/>
            <a:chExt cx="715947" cy="619553"/>
          </a:xfrm>
        </p:grpSpPr>
        <p:sp>
          <p:nvSpPr>
            <p:cNvPr id="2" name="Right Brace 1"/>
            <p:cNvSpPr/>
            <p:nvPr/>
          </p:nvSpPr>
          <p:spPr bwMode="auto">
            <a:xfrm>
              <a:off x="6660584" y="1893673"/>
              <a:ext cx="105125" cy="619553"/>
            </a:xfrm>
            <a:prstGeom prst="rightBrace">
              <a:avLst>
                <a:gd name="adj1" fmla="val 40285"/>
                <a:gd name="adj2" fmla="val 50000"/>
              </a:avLst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834395" y="2049560"/>
              <a:ext cx="5421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a - b</a:t>
              </a:r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85800" y="2662238"/>
            <a:ext cx="7031038" cy="2897187"/>
            <a:chOff x="685800" y="2662238"/>
            <a:chExt cx="7031038" cy="2897187"/>
          </a:xfrm>
        </p:grpSpPr>
        <p:sp>
          <p:nvSpPr>
            <p:cNvPr id="51212" name="TextBox 35"/>
            <p:cNvSpPr txBox="1">
              <a:spLocks noChangeArrowheads="1"/>
            </p:cNvSpPr>
            <p:nvPr/>
          </p:nvSpPr>
          <p:spPr bwMode="auto">
            <a:xfrm>
              <a:off x="685800" y="2662238"/>
              <a:ext cx="2210767" cy="369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800" b="1"/>
                <a:t>Anwendungsbeispiel</a:t>
              </a:r>
            </a:p>
          </p:txBody>
        </p:sp>
        <p:sp>
          <p:nvSpPr>
            <p:cNvPr id="51213" name="TextBox 36"/>
            <p:cNvSpPr txBox="1">
              <a:spLocks noChangeArrowheads="1"/>
            </p:cNvSpPr>
            <p:nvPr/>
          </p:nvSpPr>
          <p:spPr bwMode="auto">
            <a:xfrm>
              <a:off x="2896567" y="2689952"/>
              <a:ext cx="2990884" cy="338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Bruchzahlen vergleichbar machen</a:t>
              </a:r>
            </a:p>
          </p:txBody>
        </p:sp>
        <p:sp>
          <p:nvSpPr>
            <p:cNvPr id="51214" name="TextBox 40"/>
            <p:cNvSpPr txBox="1">
              <a:spLocks noChangeArrowheads="1"/>
            </p:cNvSpPr>
            <p:nvPr/>
          </p:nvSpPr>
          <p:spPr bwMode="auto">
            <a:xfrm>
              <a:off x="1049953" y="3097090"/>
              <a:ext cx="3425428" cy="2462335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9388" algn="l"/>
                  <a:tab pos="357188" algn="l"/>
                  <a:tab pos="53657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9388" algn="l"/>
                  <a:tab pos="357188" algn="l"/>
                  <a:tab pos="53657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9388" algn="l"/>
                  <a:tab pos="357188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9388" algn="l"/>
                  <a:tab pos="357188" algn="l"/>
                  <a:tab pos="53657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9388" algn="l"/>
                  <a:tab pos="357188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class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Fraction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implements Comparable 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int z;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int n;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51215" name="TextBox 3"/>
            <p:cNvSpPr txBox="1">
              <a:spLocks noChangeArrowheads="1"/>
            </p:cNvSpPr>
            <p:nvPr/>
          </p:nvSpPr>
          <p:spPr bwMode="auto">
            <a:xfrm>
              <a:off x="1226895" y="4025687"/>
              <a:ext cx="3095206" cy="1169551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7800" algn="l"/>
                  <a:tab pos="358775" algn="l"/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 smtClean="0">
                  <a:latin typeface="Arial" panose="020B0604020202020204" pitchFamily="34" charset="0"/>
                  <a:cs typeface="Arial" panose="020B0604020202020204" pitchFamily="34" charset="0"/>
                </a:rPr>
                <a:t>public int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compareTo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(Object other) {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Fraction f2 = (Fraction)other;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// return </a:t>
              </a:r>
              <a:r>
                <a:rPr lang="de-AT" altLang="de-DE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</a:t>
              </a:r>
              <a:r>
                <a:rPr lang="de-AT" altLang="de-DE" sz="140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 f2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return z * f2.n - f2.z * n;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51216" name="TextBox 39"/>
            <p:cNvSpPr txBox="1">
              <a:spLocks noChangeArrowheads="1"/>
            </p:cNvSpPr>
            <p:nvPr/>
          </p:nvSpPr>
          <p:spPr bwMode="auto">
            <a:xfrm>
              <a:off x="4888194" y="4326027"/>
              <a:ext cx="274422" cy="307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</a:p>
          </p:txBody>
        </p:sp>
        <p:sp>
          <p:nvSpPr>
            <p:cNvPr id="51217" name="TextBox 40"/>
            <p:cNvSpPr txBox="1">
              <a:spLocks noChangeArrowheads="1"/>
            </p:cNvSpPr>
            <p:nvPr/>
          </p:nvSpPr>
          <p:spPr bwMode="auto">
            <a:xfrm>
              <a:off x="4888194" y="4549815"/>
              <a:ext cx="284040" cy="307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51218" name="TextBox 41"/>
            <p:cNvSpPr txBox="1">
              <a:spLocks noChangeArrowheads="1"/>
            </p:cNvSpPr>
            <p:nvPr/>
          </p:nvSpPr>
          <p:spPr bwMode="auto">
            <a:xfrm>
              <a:off x="5433410" y="4326027"/>
              <a:ext cx="473186" cy="307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f2.z</a:t>
              </a:r>
            </a:p>
          </p:txBody>
        </p:sp>
        <p:sp>
          <p:nvSpPr>
            <p:cNvPr id="51219" name="TextBox 42"/>
            <p:cNvSpPr txBox="1">
              <a:spLocks noChangeArrowheads="1"/>
            </p:cNvSpPr>
            <p:nvPr/>
          </p:nvSpPr>
          <p:spPr bwMode="auto">
            <a:xfrm>
              <a:off x="5433410" y="4549815"/>
              <a:ext cx="482803" cy="307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f2.n</a:t>
              </a:r>
            </a:p>
          </p:txBody>
        </p:sp>
        <p:sp>
          <p:nvSpPr>
            <p:cNvPr id="51220" name="TextBox 43"/>
            <p:cNvSpPr txBox="1">
              <a:spLocks noChangeArrowheads="1"/>
            </p:cNvSpPr>
            <p:nvPr/>
          </p:nvSpPr>
          <p:spPr bwMode="auto">
            <a:xfrm>
              <a:off x="5151185" y="4437920"/>
              <a:ext cx="243968" cy="307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cxnSp>
          <p:nvCxnSpPr>
            <p:cNvPr id="51221" name="Straight Connector 46"/>
            <p:cNvCxnSpPr>
              <a:cxnSpLocks noChangeShapeType="1"/>
            </p:cNvCxnSpPr>
            <p:nvPr/>
          </p:nvCxnSpPr>
          <p:spPr bwMode="auto">
            <a:xfrm>
              <a:off x="5486194" y="4591816"/>
              <a:ext cx="401257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222" name="Straight Connector 50"/>
            <p:cNvCxnSpPr>
              <a:cxnSpLocks noChangeShapeType="1"/>
            </p:cNvCxnSpPr>
            <p:nvPr/>
          </p:nvCxnSpPr>
          <p:spPr bwMode="auto">
            <a:xfrm>
              <a:off x="4927277" y="4591816"/>
              <a:ext cx="196904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1223" name="TextBox 52"/>
            <p:cNvSpPr txBox="1">
              <a:spLocks noChangeArrowheads="1"/>
            </p:cNvSpPr>
            <p:nvPr/>
          </p:nvSpPr>
          <p:spPr bwMode="auto">
            <a:xfrm>
              <a:off x="5968997" y="4437920"/>
              <a:ext cx="288850" cy="307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=</a:t>
              </a:r>
            </a:p>
          </p:txBody>
        </p:sp>
        <p:sp>
          <p:nvSpPr>
            <p:cNvPr id="51224" name="TextBox 53"/>
            <p:cNvSpPr txBox="1">
              <a:spLocks noChangeArrowheads="1"/>
            </p:cNvSpPr>
            <p:nvPr/>
          </p:nvSpPr>
          <p:spPr bwMode="auto">
            <a:xfrm>
              <a:off x="6257847" y="4326027"/>
              <a:ext cx="1458991" cy="307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 * f2.n - f2.z * n</a:t>
              </a:r>
            </a:p>
          </p:txBody>
        </p:sp>
        <p:sp>
          <p:nvSpPr>
            <p:cNvPr id="51225" name="TextBox 54"/>
            <p:cNvSpPr txBox="1">
              <a:spLocks noChangeArrowheads="1"/>
            </p:cNvSpPr>
            <p:nvPr/>
          </p:nvSpPr>
          <p:spPr bwMode="auto">
            <a:xfrm>
              <a:off x="6624434" y="4549815"/>
              <a:ext cx="752097" cy="307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657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n * f2.n</a:t>
              </a:r>
            </a:p>
          </p:txBody>
        </p:sp>
        <p:cxnSp>
          <p:nvCxnSpPr>
            <p:cNvPr id="51226" name="Straight Connector 55"/>
            <p:cNvCxnSpPr>
              <a:cxnSpLocks noChangeShapeType="1"/>
            </p:cNvCxnSpPr>
            <p:nvPr/>
          </p:nvCxnSpPr>
          <p:spPr bwMode="auto">
            <a:xfrm>
              <a:off x="6327252" y="4591816"/>
              <a:ext cx="1346463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" name="TextBox 4"/>
            <p:cNvSpPr txBox="1"/>
            <p:nvPr/>
          </p:nvSpPr>
          <p:spPr>
            <a:xfrm>
              <a:off x="4779495" y="3926293"/>
              <a:ext cx="48282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smtClean="0"/>
                <a:t>this</a:t>
              </a:r>
              <a:endParaRPr lang="de-AT" i="1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97520" y="3926293"/>
              <a:ext cx="34496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smtClean="0"/>
                <a:t>f2</a:t>
              </a:r>
              <a:endParaRPr lang="de-AT" i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C37AB53-F11D-418A-87AE-A5021154F5E5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de-DE" altLang="en-US" sz="1400" smtClean="0"/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6943725" cy="685800"/>
          </a:xfrm>
        </p:spPr>
        <p:txBody>
          <a:bodyPr/>
          <a:lstStyle/>
          <a:p>
            <a:r>
              <a:rPr lang="de-AT" altLang="en-US" smtClean="0"/>
              <a:t>Interface Comparable (Fortsetzung)</a:t>
            </a:r>
          </a:p>
        </p:txBody>
      </p:sp>
      <p:sp>
        <p:nvSpPr>
          <p:cNvPr id="52228" name="TextBox 12"/>
          <p:cNvSpPr txBox="1">
            <a:spLocks noChangeArrowheads="1"/>
          </p:cNvSpPr>
          <p:nvPr/>
        </p:nvSpPr>
        <p:spPr bwMode="auto">
          <a:xfrm>
            <a:off x="685800" y="1273175"/>
            <a:ext cx="71199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Sortieralgorithmen, die mit </a:t>
            </a:r>
            <a:r>
              <a:rPr lang="de-AT" altLang="de-DE" i="1"/>
              <a:t>Comparable</a:t>
            </a:r>
            <a:r>
              <a:rPr lang="de-AT" altLang="de-DE"/>
              <a:t> arbeiten, können auch mit </a:t>
            </a:r>
            <a:r>
              <a:rPr lang="de-AT" altLang="de-DE" i="1"/>
              <a:t>Fraction</a:t>
            </a:r>
            <a:r>
              <a:rPr lang="de-AT" altLang="de-DE"/>
              <a:t> arbeiten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685800" y="1677988"/>
            <a:ext cx="8075613" cy="1422400"/>
            <a:chOff x="685800" y="1677263"/>
            <a:chExt cx="8076261" cy="1422948"/>
          </a:xfrm>
        </p:grpSpPr>
        <p:sp>
          <p:nvSpPr>
            <p:cNvPr id="52233" name="TextBox 40"/>
            <p:cNvSpPr txBox="1">
              <a:spLocks noChangeArrowheads="1"/>
            </p:cNvSpPr>
            <p:nvPr/>
          </p:nvSpPr>
          <p:spPr bwMode="auto">
            <a:xfrm>
              <a:off x="926505" y="2146104"/>
              <a:ext cx="3425575" cy="954107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class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Arrays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static void </a:t>
              </a:r>
              <a:r>
                <a:rPr lang="de-AT" altLang="de-DE" sz="1400" b="1">
                  <a:latin typeface="Arial" panose="020B0604020202020204" pitchFamily="34" charset="0"/>
                  <a:cs typeface="Arial" panose="020B0604020202020204" pitchFamily="34" charset="0"/>
                </a:rPr>
                <a:t>sort</a:t>
              </a: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(Object[] data) {...}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52234" name="TextBox 25"/>
            <p:cNvSpPr txBox="1">
              <a:spLocks noChangeArrowheads="1"/>
            </p:cNvSpPr>
            <p:nvPr/>
          </p:nvSpPr>
          <p:spPr bwMode="auto">
            <a:xfrm>
              <a:off x="685800" y="1677263"/>
              <a:ext cx="481574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b="1"/>
                <a:t>Beispiel</a:t>
              </a:r>
              <a:r>
                <a:rPr lang="de-AT" altLang="de-DE"/>
                <a:t>  Bibliotheksklasse </a:t>
              </a:r>
              <a:r>
                <a:rPr lang="de-AT" altLang="de-DE" i="1"/>
                <a:t>Arrays</a:t>
              </a:r>
              <a:r>
                <a:rPr lang="de-AT" altLang="de-DE"/>
                <a:t> enthält </a:t>
              </a:r>
              <a:r>
                <a:rPr lang="de-AT" altLang="de-DE" i="1"/>
                <a:t>sort</a:t>
              </a:r>
              <a:r>
                <a:rPr lang="de-AT" altLang="de-DE"/>
                <a:t>-Methode</a:t>
              </a:r>
            </a:p>
          </p:txBody>
        </p:sp>
        <p:sp>
          <p:nvSpPr>
            <p:cNvPr id="52235" name="TextBox 26"/>
            <p:cNvSpPr txBox="1">
              <a:spLocks noChangeArrowheads="1"/>
            </p:cNvSpPr>
            <p:nvPr/>
          </p:nvSpPr>
          <p:spPr bwMode="auto">
            <a:xfrm>
              <a:off x="4393557" y="2348595"/>
              <a:ext cx="436850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nimmt an, dass Elemente </a:t>
              </a:r>
              <a:r>
                <a:rPr lang="de-AT" altLang="de-DE" i="1"/>
                <a:t>Comparable</a:t>
              </a:r>
              <a:r>
                <a:rPr lang="de-AT" altLang="de-DE"/>
                <a:t> unterstützen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 bwMode="auto">
            <a:xfrm flipH="1">
              <a:off x="3889632" y="2536431"/>
              <a:ext cx="536618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927100" y="3322638"/>
            <a:ext cx="7069138" cy="1385887"/>
            <a:chOff x="926505" y="3322864"/>
            <a:chExt cx="7069438" cy="1384995"/>
          </a:xfrm>
        </p:grpSpPr>
        <p:sp>
          <p:nvSpPr>
            <p:cNvPr id="52231" name="TextBox 40"/>
            <p:cNvSpPr txBox="1">
              <a:spLocks noChangeArrowheads="1"/>
            </p:cNvSpPr>
            <p:nvPr/>
          </p:nvSpPr>
          <p:spPr bwMode="auto">
            <a:xfrm>
              <a:off x="926505" y="3322864"/>
              <a:ext cx="3425575" cy="138499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9388" algn="l"/>
                  <a:tab pos="357188" algn="l"/>
                  <a:tab pos="536575" algn="l"/>
                  <a:tab pos="2600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Fraction[] data = new Fraction[] {</a:t>
              </a:r>
            </a:p>
            <a:p>
              <a:pPr>
                <a:spcBef>
                  <a:spcPct val="0"/>
                </a:spcBef>
                <a:buFontTx/>
                <a:buNone/>
                <a:tabLst>
                  <a:tab pos="179388" algn="l"/>
                  <a:tab pos="357188" algn="l"/>
                  <a:tab pos="536575" algn="l"/>
                  <a:tab pos="1795463" algn="l"/>
                  <a:tab pos="2600325" algn="l"/>
                </a:tabLst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new Fraction(1, 2),	// 1/2</a:t>
              </a:r>
            </a:p>
            <a:p>
              <a:pPr>
                <a:spcBef>
                  <a:spcPct val="0"/>
                </a:spcBef>
                <a:buFontTx/>
                <a:buNone/>
                <a:tabLst>
                  <a:tab pos="179388" algn="l"/>
                  <a:tab pos="357188" algn="l"/>
                  <a:tab pos="536575" algn="l"/>
                  <a:tab pos="1795463" algn="l"/>
                  <a:tab pos="2600325" algn="l"/>
                </a:tabLst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new Fraction(1, 3),	// 1/3</a:t>
              </a:r>
            </a:p>
            <a:p>
              <a:pPr>
                <a:spcBef>
                  <a:spcPct val="0"/>
                </a:spcBef>
                <a:buFontTx/>
                <a:buNone/>
                <a:tabLst>
                  <a:tab pos="179388" algn="l"/>
                  <a:tab pos="357188" algn="l"/>
                  <a:tab pos="536575" algn="l"/>
                  <a:tab pos="1795463" algn="l"/>
                  <a:tab pos="2600325" algn="l"/>
                </a:tabLst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new Fraction(2, 3)	// 2/3</a:t>
              </a:r>
            </a:p>
            <a:p>
              <a:pPr>
                <a:spcBef>
                  <a:spcPct val="0"/>
                </a:spcBef>
                <a:buFontTx/>
                <a:buNone/>
                <a:tabLst>
                  <a:tab pos="179388" algn="l"/>
                  <a:tab pos="357188" algn="l"/>
                  <a:tab pos="536575" algn="l"/>
                  <a:tab pos="1795463" algn="l"/>
                  <a:tab pos="2600325" algn="l"/>
                </a:tabLst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};</a:t>
              </a:r>
            </a:p>
            <a:p>
              <a:pPr>
                <a:spcBef>
                  <a:spcPct val="0"/>
                </a:spcBef>
                <a:buFontTx/>
                <a:buNone/>
                <a:tabLst>
                  <a:tab pos="179388" algn="l"/>
                  <a:tab pos="357188" algn="l"/>
                  <a:tab pos="536575" algn="l"/>
                  <a:tab pos="1795463" algn="l"/>
                  <a:tab pos="2600325" algn="l"/>
                </a:tabLst>
              </a:pPr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Arrays.sort(data);	// 1/3, 1/2, 2/3</a:t>
              </a:r>
            </a:p>
          </p:txBody>
        </p:sp>
        <p:sp>
          <p:nvSpPr>
            <p:cNvPr id="52232" name="TextBox 10"/>
            <p:cNvSpPr txBox="1">
              <a:spLocks noChangeArrowheads="1"/>
            </p:cNvSpPr>
            <p:nvPr/>
          </p:nvSpPr>
          <p:spPr bwMode="auto">
            <a:xfrm>
              <a:off x="4502551" y="4369305"/>
              <a:ext cx="349339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sortiert </a:t>
              </a:r>
              <a:r>
                <a:rPr lang="de-AT" altLang="de-DE" i="1"/>
                <a:t>Fraction</a:t>
              </a:r>
              <a:r>
                <a:rPr lang="de-AT" altLang="de-DE"/>
                <a:t>-Array mit </a:t>
              </a:r>
              <a:r>
                <a:rPr lang="de-AT" altLang="de-DE" i="1"/>
                <a:t>compareTo()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3079</Words>
  <Application>Microsoft Office PowerPoint</Application>
  <PresentationFormat>On-screen Show (4:3)</PresentationFormat>
  <Paragraphs>1645</Paragraphs>
  <Slides>49</Slides>
  <Notes>49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7" baseType="lpstr">
      <vt:lpstr>Arial</vt:lpstr>
      <vt:lpstr>Courier</vt:lpstr>
      <vt:lpstr>Courier New</vt:lpstr>
      <vt:lpstr>Segoe UI Symbol</vt:lpstr>
      <vt:lpstr>Symbol</vt:lpstr>
      <vt:lpstr>Times New Roman</vt:lpstr>
      <vt:lpstr>Wingdings 2</vt:lpstr>
      <vt:lpstr>Standarddesign</vt:lpstr>
      <vt:lpstr>PowerPoint Presentation</vt:lpstr>
      <vt:lpstr>Klasse = Daten + Methoden</vt:lpstr>
      <vt:lpstr>Parameter</vt:lpstr>
      <vt:lpstr>Beispiel: Bruchzahlenklasse</vt:lpstr>
      <vt:lpstr>Grafische Notation für Klassen</vt:lpstr>
      <vt:lpstr>Klassen sind Abstrakte Datentypen</vt:lpstr>
      <vt:lpstr>PowerPoint Presentation</vt:lpstr>
      <vt:lpstr>Konstruktoren</vt:lpstr>
      <vt:lpstr>Bsp: Polygon-Aufbau mit Konstruktoren</vt:lpstr>
      <vt:lpstr>PowerPoint Presentation</vt:lpstr>
      <vt:lpstr>static</vt:lpstr>
      <vt:lpstr>static (Fortsetzung)</vt:lpstr>
      <vt:lpstr>static (Fortsetzung)</vt:lpstr>
      <vt:lpstr>PowerPoint Presentation</vt:lpstr>
      <vt:lpstr>Beispiel: Stack und Queue</vt:lpstr>
      <vt:lpstr>Klasse Stack</vt:lpstr>
      <vt:lpstr>Klasse Queue</vt:lpstr>
      <vt:lpstr>Klasse String</vt:lpstr>
      <vt:lpstr>Beispiel: Klasse für Zahlenmengen</vt:lpstr>
      <vt:lpstr>PowerPoint Presentation</vt:lpstr>
      <vt:lpstr>Klassifikation</vt:lpstr>
      <vt:lpstr>Vererbung</vt:lpstr>
      <vt:lpstr>Überschreiben von Methoden</vt:lpstr>
      <vt:lpstr>Überschreiben  Überladen</vt:lpstr>
      <vt:lpstr>Klassenhierarchien</vt:lpstr>
      <vt:lpstr>Kompatibilität zwischen Klassen</vt:lpstr>
      <vt:lpstr>Beispiele für Zuweisungen</vt:lpstr>
      <vt:lpstr>Typtest und Typumwandlung</vt:lpstr>
      <vt:lpstr>PowerPoint Presentation</vt:lpstr>
      <vt:lpstr>Dynamische Bindung</vt:lpstr>
      <vt:lpstr>Dyn. Bindung fördert Wiederverwendung</vt:lpstr>
      <vt:lpstr>PowerPoint Presentation</vt:lpstr>
      <vt:lpstr>Oberste Basisklasse Object</vt:lpstr>
      <vt:lpstr>Klasse Object</vt:lpstr>
      <vt:lpstr>Überschreiben von equals und toString</vt:lpstr>
      <vt:lpstr>Wrapper-Klassen für Werttypen</vt:lpstr>
      <vt:lpstr>Anwendungsbeispiel für Object</vt:lpstr>
      <vt:lpstr>PowerPoint Presentation</vt:lpstr>
      <vt:lpstr>final-Klassen</vt:lpstr>
      <vt:lpstr>final-Methoden</vt:lpstr>
      <vt:lpstr>final-Felder/Variablen/Parameter</vt:lpstr>
      <vt:lpstr>PowerPoint Presentation</vt:lpstr>
      <vt:lpstr>Abstrakte Klassen</vt:lpstr>
      <vt:lpstr>Abstrakte Klassen (Fortsetzung)</vt:lpstr>
      <vt:lpstr>Halbabstrakte Klassen</vt:lpstr>
      <vt:lpstr>PowerPoint Presentation</vt:lpstr>
      <vt:lpstr>Interfaces</vt:lpstr>
      <vt:lpstr>Interface Comparable</vt:lpstr>
      <vt:lpstr>Interface Comparable (Fortsetzung)</vt:lpstr>
    </vt:vector>
  </TitlesOfParts>
  <Company>Inst.f.Prakt.Informatik (SSW)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Javascript-Anweisungen</dc:title>
  <dc:creator>Mössenböck</dc:creator>
  <cp:lastModifiedBy>hm</cp:lastModifiedBy>
  <cp:revision>583</cp:revision>
  <cp:lastPrinted>2018-08-31T07:54:34Z</cp:lastPrinted>
  <dcterms:created xsi:type="dcterms:W3CDTF">2000-03-12T09:29:13Z</dcterms:created>
  <dcterms:modified xsi:type="dcterms:W3CDTF">2023-11-26T12:34:44Z</dcterms:modified>
</cp:coreProperties>
</file>