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304" r:id="rId3"/>
    <p:sldId id="291" r:id="rId4"/>
    <p:sldId id="292" r:id="rId5"/>
    <p:sldId id="310" r:id="rId6"/>
    <p:sldId id="294" r:id="rId7"/>
    <p:sldId id="311" r:id="rId8"/>
    <p:sldId id="305" r:id="rId9"/>
    <p:sldId id="296" r:id="rId10"/>
    <p:sldId id="297" r:id="rId11"/>
    <p:sldId id="306" r:id="rId12"/>
    <p:sldId id="299" r:id="rId13"/>
    <p:sldId id="298" r:id="rId14"/>
    <p:sldId id="309" r:id="rId15"/>
    <p:sldId id="307" r:id="rId16"/>
    <p:sldId id="312" r:id="rId17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996633"/>
    <a:srgbClr val="CC3300"/>
    <a:srgbClr val="FFFFCC"/>
    <a:srgbClr val="FF5050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11" Type="http://schemas.openxmlformats.org/officeDocument/2006/relationships/slide" Target="slides/slide15.xml"/><Relationship Id="rId5" Type="http://schemas.openxmlformats.org/officeDocument/2006/relationships/slide" Target="slides/slide6.xml"/><Relationship Id="rId10" Type="http://schemas.openxmlformats.org/officeDocument/2006/relationships/slide" Target="slides/slide13.xml"/><Relationship Id="rId4" Type="http://schemas.openxmlformats.org/officeDocument/2006/relationships/slide" Target="slides/slide5.xml"/><Relationship Id="rId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55DAE5-0F43-46A8-8A71-0B9B5D3BA3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DB701CD-7797-494A-9E85-C21BB6808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93988-C360-4FBC-AF5A-4DC586C7D74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0377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B3088-D503-4C02-8ED9-DA8077F68F0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407724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4CBD3-49DF-4943-BF9D-55775A3EAB9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0961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30459-808B-496C-913A-8BA6C23DB74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86449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677E3-BA05-442C-A2F4-72FEA01E2AB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2568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D98B-E802-4A76-8E2C-9E7AC0CA6D0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3014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06D3C-8A9C-484C-9E1B-E99FD08FC17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9113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AF7FE-DC11-4CBB-8061-9CC75E96DF7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7712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6DF78-D214-439C-A3C1-D4463B88BB2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3373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29B2F-926B-4952-A8DF-21FA59D0ACD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3699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61293-0D22-4C4B-AB8E-2B555B90119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236370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E93988-C360-4FBC-AF5A-4DC586C7D740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579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B3088-D503-4C02-8ED9-DA8077F68F08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715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4CBD3-49DF-4943-BF9D-55775A3EAB9C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120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830459-808B-496C-913A-8BA6C23DB740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858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77E3-BA05-442C-A2F4-72FEA01E2AB3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68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27D98B-E802-4A76-8E2C-9E7AC0CA6D01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189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E06D3C-8A9C-484C-9E1B-E99FD08FC174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816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1AF7FE-DC11-4CBB-8061-9CC75E96DF7C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10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06DF78-D214-439C-A3C1-D4463B88BB25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268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29B2F-926B-4952-A8DF-21FA59D0ACD4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546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361293-0D22-4C4B-AB8E-2B555B901197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38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AD27F33-620D-430F-AAF6-48E56712ED6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D27F33-620D-430F-AAF6-48E56712ED68}" type="slidenum">
              <a:rPr kumimoji="0" lang="de-DE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15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4803775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3CEE17-A13B-4831-8B12-6622BD6EF3E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1704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12. </a:t>
            </a:r>
            <a:r>
              <a:rPr lang="de-AT" altLang="de-DE" sz="3200">
                <a:solidFill>
                  <a:srgbClr val="FF0000"/>
                </a:solidFill>
              </a:rPr>
              <a:t>Pakete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>
                <a:solidFill>
                  <a:srgbClr val="FF0000"/>
                </a:solidFill>
              </a:rPr>
              <a:t>12.1</a:t>
            </a:r>
            <a:r>
              <a:rPr lang="de-AT" altLang="de-DE">
                <a:solidFill>
                  <a:srgbClr val="FF0000"/>
                </a:solidFill>
              </a:rPr>
              <a:t>	Idee, </a:t>
            </a:r>
            <a:r>
              <a:rPr lang="de-AT" altLang="de-DE" smtClean="0">
                <a:solidFill>
                  <a:srgbClr val="FF0000"/>
                </a:solidFill>
              </a:rPr>
              <a:t>Export </a:t>
            </a:r>
            <a:r>
              <a:rPr lang="de-AT" altLang="de-DE">
                <a:solidFill>
                  <a:srgbClr val="FF0000"/>
                </a:solidFill>
              </a:rPr>
              <a:t>und </a:t>
            </a:r>
            <a:r>
              <a:rPr lang="de-AT" altLang="de-DE" smtClean="0">
                <a:solidFill>
                  <a:srgbClr val="FF0000"/>
                </a:solidFill>
              </a:rPr>
              <a:t>Import</a:t>
            </a:r>
            <a:endParaRPr lang="de-AT" altLang="de-DE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12.2</a:t>
            </a:r>
            <a:r>
              <a:rPr lang="de-AT" altLang="de-DE"/>
              <a:t>	Pakete und Verzeichnisse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12.3</a:t>
            </a:r>
            <a:r>
              <a:rPr lang="de-AT" altLang="de-DE"/>
              <a:t>	Sichtbarkeitsattribute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12.4</a:t>
            </a:r>
            <a:r>
              <a:rPr lang="de-AT" altLang="de-DE"/>
              <a:t>	Beispielpakete aus der Java-Bibliothek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ED7FB3-1794-4718-940D-4D53D71B450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Idee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5848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Paket = Sammlung zusammengehöriger Klassen (Bibliothek)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69925" y="1965325"/>
            <a:ext cx="838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Zweck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1104900" y="2374900"/>
            <a:ext cx="57531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mehr Ordnung in Programme bringen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bessere Kontrolle der Zugriffsrechte (wer darf auf was zugreifen)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Vermeidung von Namenskonflikten</a:t>
            </a:r>
          </a:p>
        </p:txBody>
      </p:sp>
      <p:grpSp>
        <p:nvGrpSpPr>
          <p:cNvPr id="243722" name="Group 10"/>
          <p:cNvGrpSpPr>
            <a:grpSpLocks/>
          </p:cNvGrpSpPr>
          <p:nvPr/>
        </p:nvGrpSpPr>
        <p:grpSpPr bwMode="auto">
          <a:xfrm>
            <a:off x="669925" y="3567113"/>
            <a:ext cx="7756526" cy="2801937"/>
            <a:chOff x="422" y="2390"/>
            <a:chExt cx="4886" cy="1765"/>
          </a:xfrm>
        </p:grpSpPr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422" y="2390"/>
              <a:ext cx="28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Beispiele</a:t>
              </a:r>
              <a:r>
                <a:rPr lang="de-AT" altLang="en-US" b="1"/>
                <a:t> </a:t>
              </a:r>
              <a:r>
                <a:rPr lang="de-AT" altLang="en-US" sz="1600"/>
                <a:t>für Pakete in der Java-Klassenbibliothek</a:t>
              </a: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696" y="2736"/>
              <a:ext cx="4612" cy="1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176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176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176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176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i="1"/>
                <a:t>Paket	enthaltene Klassen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java.lang</a:t>
              </a:r>
              <a:r>
                <a:rPr lang="de-AT" altLang="en-US" sz="1600"/>
                <a:t>	System, </a:t>
              </a:r>
              <a:r>
                <a:rPr lang="de-AT" altLang="en-US" sz="1600" smtClean="0"/>
                <a:t>Object, String</a:t>
              </a:r>
              <a:r>
                <a:rPr lang="de-AT" altLang="en-US" sz="1600"/>
                <a:t>, Integer, </a:t>
              </a:r>
              <a:r>
                <a:rPr lang="de-AT" altLang="en-US" sz="1600" smtClean="0"/>
                <a:t>Character, </a:t>
              </a:r>
              <a:r>
                <a:rPr lang="de-AT" altLang="en-US" sz="1600"/>
                <a:t>Math,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java.io</a:t>
              </a:r>
              <a:r>
                <a:rPr lang="de-AT" altLang="en-US" sz="1600"/>
                <a:t>	File, InputStream, OutputStream, Reader, Writer,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java.awt</a:t>
              </a:r>
              <a:r>
                <a:rPr lang="de-AT" altLang="en-US" sz="1600"/>
                <a:t>	Button, CheckBox, Frame, Color, Cursor, Event,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java.util</a:t>
              </a:r>
              <a:r>
                <a:rPr lang="de-AT" altLang="en-US" sz="1600"/>
                <a:t>	ArrayList, Hashtable, BitSet, Stack, Vector, Random,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...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siehe: </a:t>
              </a:r>
              <a:r>
                <a:rPr lang="de-AT" altLang="en-US" sz="1600">
                  <a:solidFill>
                    <a:schemeClr val="accent2"/>
                  </a:solidFill>
                </a:rPr>
                <a:t>https://docs.oracle.com/javase/10/docs/api/index.html?overview-summary.html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5C33EB-9470-4BE9-BA90-507A90F8114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Anlegen von Paketen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974725" y="1585913"/>
            <a:ext cx="1692275" cy="107156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Circle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71800" y="1585913"/>
            <a:ext cx="1558925" cy="107156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Rectangle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914400" y="1219200"/>
            <a:ext cx="1587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Datei </a:t>
            </a:r>
            <a:r>
              <a:rPr lang="de-AT" altLang="en-US" sz="1600" i="1"/>
              <a:t>Circle.java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895600" y="1219200"/>
            <a:ext cx="1892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Datei </a:t>
            </a:r>
            <a:r>
              <a:rPr lang="de-AT" altLang="en-US" sz="1600" i="1"/>
              <a:t>Rectangle.java</a:t>
            </a:r>
          </a:p>
        </p:txBody>
      </p:sp>
      <p:grpSp>
        <p:nvGrpSpPr>
          <p:cNvPr id="253975" name="Group 23"/>
          <p:cNvGrpSpPr>
            <a:grpSpLocks/>
          </p:cNvGrpSpPr>
          <p:nvPr/>
        </p:nvGrpSpPr>
        <p:grpSpPr bwMode="auto">
          <a:xfrm>
            <a:off x="669925" y="3238500"/>
            <a:ext cx="5667375" cy="1641475"/>
            <a:chOff x="422" y="2040"/>
            <a:chExt cx="3570" cy="1034"/>
          </a:xfrm>
        </p:grpSpPr>
        <p:sp>
          <p:nvSpPr>
            <p:cNvPr id="6159" name="Rectangle 19"/>
            <p:cNvSpPr>
              <a:spLocks noChangeArrowheads="1"/>
            </p:cNvSpPr>
            <p:nvPr/>
          </p:nvSpPr>
          <p:spPr bwMode="auto">
            <a:xfrm>
              <a:off x="720" y="2352"/>
              <a:ext cx="2064" cy="72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6160" name="Rectangle 12"/>
            <p:cNvSpPr>
              <a:spLocks noChangeArrowheads="1"/>
            </p:cNvSpPr>
            <p:nvPr/>
          </p:nvSpPr>
          <p:spPr bwMode="auto">
            <a:xfrm>
              <a:off x="864" y="2448"/>
              <a:ext cx="624" cy="51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6161" name="Rectangle 16"/>
            <p:cNvSpPr>
              <a:spLocks noChangeArrowheads="1"/>
            </p:cNvSpPr>
            <p:nvPr/>
          </p:nvSpPr>
          <p:spPr bwMode="auto">
            <a:xfrm>
              <a:off x="1690" y="2448"/>
              <a:ext cx="624" cy="51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6162" name="Text Box 10"/>
            <p:cNvSpPr txBox="1">
              <a:spLocks noChangeArrowheads="1"/>
            </p:cNvSpPr>
            <p:nvPr/>
          </p:nvSpPr>
          <p:spPr bwMode="auto">
            <a:xfrm>
              <a:off x="422" y="2040"/>
              <a:ext cx="33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Paket </a:t>
              </a:r>
              <a:r>
                <a:rPr lang="de-AT" altLang="en-US" sz="1800" i="1"/>
                <a:t>graphics</a:t>
              </a:r>
              <a:r>
                <a:rPr lang="de-AT" altLang="en-US" sz="1800"/>
                <a:t> enthält die Klassen </a:t>
              </a:r>
              <a:r>
                <a:rPr lang="de-AT" altLang="en-US" sz="1800" i="1"/>
                <a:t>Circle</a:t>
              </a:r>
              <a:r>
                <a:rPr lang="de-AT" altLang="en-US" sz="1800"/>
                <a:t> und </a:t>
              </a:r>
              <a:r>
                <a:rPr lang="de-AT" altLang="en-US" sz="1800" i="1"/>
                <a:t>Rectangle</a:t>
              </a:r>
            </a:p>
          </p:txBody>
        </p:sp>
        <p:sp>
          <p:nvSpPr>
            <p:cNvPr id="6163" name="Text Box 11"/>
            <p:cNvSpPr txBox="1">
              <a:spLocks noChangeArrowheads="1"/>
            </p:cNvSpPr>
            <p:nvPr/>
          </p:nvSpPr>
          <p:spPr bwMode="auto">
            <a:xfrm>
              <a:off x="854" y="2439"/>
              <a:ext cx="61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Circle</a:t>
              </a:r>
            </a:p>
            <a:p>
              <a:pPr>
                <a:buFontTx/>
                <a:buNone/>
              </a:pP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Felder</a:t>
              </a:r>
            </a:p>
            <a:p>
              <a:pPr>
                <a:buFontTx/>
                <a:buNone/>
              </a:pP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Methoden</a:t>
              </a:r>
            </a:p>
          </p:txBody>
        </p:sp>
        <p:sp>
          <p:nvSpPr>
            <p:cNvPr id="6164" name="Line 13"/>
            <p:cNvSpPr>
              <a:spLocks noChangeShapeType="1"/>
            </p:cNvSpPr>
            <p:nvPr/>
          </p:nvSpPr>
          <p:spPr bwMode="auto">
            <a:xfrm>
              <a:off x="864" y="2618"/>
              <a:ext cx="6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5" name="Line 14"/>
            <p:cNvSpPr>
              <a:spLocks noChangeShapeType="1"/>
            </p:cNvSpPr>
            <p:nvPr/>
          </p:nvSpPr>
          <p:spPr bwMode="auto">
            <a:xfrm>
              <a:off x="864" y="2778"/>
              <a:ext cx="6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6" name="Text Box 15"/>
            <p:cNvSpPr txBox="1">
              <a:spLocks noChangeArrowheads="1"/>
            </p:cNvSpPr>
            <p:nvPr/>
          </p:nvSpPr>
          <p:spPr bwMode="auto">
            <a:xfrm>
              <a:off x="1680" y="2439"/>
              <a:ext cx="65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Rectangle</a:t>
              </a:r>
            </a:p>
            <a:p>
              <a:pPr>
                <a:buFontTx/>
                <a:buNone/>
              </a:pP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Felder</a:t>
              </a:r>
            </a:p>
            <a:p>
              <a:pPr>
                <a:buFontTx/>
                <a:buNone/>
              </a:pP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Methoden</a:t>
              </a:r>
            </a:p>
          </p:txBody>
        </p:sp>
        <p:sp>
          <p:nvSpPr>
            <p:cNvPr id="6167" name="Line 17"/>
            <p:cNvSpPr>
              <a:spLocks noChangeShapeType="1"/>
            </p:cNvSpPr>
            <p:nvPr/>
          </p:nvSpPr>
          <p:spPr bwMode="auto">
            <a:xfrm>
              <a:off x="1690" y="2618"/>
              <a:ext cx="6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8" name="Line 18"/>
            <p:cNvSpPr>
              <a:spLocks noChangeShapeType="1"/>
            </p:cNvSpPr>
            <p:nvPr/>
          </p:nvSpPr>
          <p:spPr bwMode="auto">
            <a:xfrm>
              <a:off x="1690" y="2778"/>
              <a:ext cx="6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9" name="Line 20"/>
            <p:cNvSpPr>
              <a:spLocks noChangeShapeType="1"/>
            </p:cNvSpPr>
            <p:nvPr/>
          </p:nvSpPr>
          <p:spPr bwMode="auto">
            <a:xfrm>
              <a:off x="2784" y="2544"/>
              <a:ext cx="28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0" name="Text Box 21"/>
            <p:cNvSpPr txBox="1">
              <a:spLocks noChangeArrowheads="1"/>
            </p:cNvSpPr>
            <p:nvPr/>
          </p:nvSpPr>
          <p:spPr bwMode="auto">
            <a:xfrm>
              <a:off x="3110" y="2439"/>
              <a:ext cx="8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Paket </a:t>
              </a:r>
              <a:r>
                <a:rPr lang="de-AT" altLang="en-US" sz="1600" i="1"/>
                <a:t>graphics</a:t>
              </a:r>
            </a:p>
          </p:txBody>
        </p:sp>
      </p:grpSp>
      <p:sp>
        <p:nvSpPr>
          <p:cNvPr id="253974" name="Text Box 22"/>
          <p:cNvSpPr txBox="1">
            <a:spLocks noChangeArrowheads="1"/>
          </p:cNvSpPr>
          <p:nvPr/>
        </p:nvSpPr>
        <p:spPr bwMode="auto">
          <a:xfrm>
            <a:off x="669925" y="5257800"/>
            <a:ext cx="800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Wenn </a:t>
            </a:r>
            <a:r>
              <a:rPr lang="de-AT" altLang="en-US" sz="1800" i="1"/>
              <a:t>package</a:t>
            </a:r>
            <a:r>
              <a:rPr lang="de-AT" altLang="en-US" sz="1800"/>
              <a:t>-Zeile fehlt, gehören die Klassen zu einem namenlosem Standardpaket</a:t>
            </a:r>
            <a:endParaRPr lang="de-AT" altLang="en-US" sz="1800" i="1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74725" y="1593850"/>
            <a:ext cx="5800725" cy="339725"/>
            <a:chOff x="974725" y="1594436"/>
            <a:chExt cx="5800725" cy="339139"/>
          </a:xfrm>
        </p:grpSpPr>
        <p:sp>
          <p:nvSpPr>
            <p:cNvPr id="6155" name="Line 8"/>
            <p:cNvSpPr>
              <a:spLocks noChangeShapeType="1"/>
            </p:cNvSpPr>
            <p:nvPr/>
          </p:nvSpPr>
          <p:spPr bwMode="auto">
            <a:xfrm flipH="1">
              <a:off x="4724400" y="1763713"/>
              <a:ext cx="381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56" name="Text Box 9"/>
            <p:cNvSpPr txBox="1">
              <a:spLocks noChangeArrowheads="1"/>
            </p:cNvSpPr>
            <p:nvPr/>
          </p:nvSpPr>
          <p:spPr bwMode="auto">
            <a:xfrm>
              <a:off x="5165725" y="1597025"/>
              <a:ext cx="16097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1. Zeile der Datei</a:t>
              </a:r>
            </a:p>
          </p:txBody>
        </p:sp>
        <p:sp>
          <p:nvSpPr>
            <p:cNvPr id="6157" name="TextBox 1"/>
            <p:cNvSpPr txBox="1">
              <a:spLocks noChangeArrowheads="1"/>
            </p:cNvSpPr>
            <p:nvPr/>
          </p:nvSpPr>
          <p:spPr bwMode="auto">
            <a:xfrm>
              <a:off x="974725" y="1594436"/>
              <a:ext cx="1636987" cy="307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package graphics;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8" name="TextBox 24"/>
            <p:cNvSpPr txBox="1">
              <a:spLocks noChangeArrowheads="1"/>
            </p:cNvSpPr>
            <p:nvPr/>
          </p:nvSpPr>
          <p:spPr bwMode="auto">
            <a:xfrm>
              <a:off x="2971800" y="1594436"/>
              <a:ext cx="1636987" cy="307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package graphics;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7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F5D159-ADDB-4246-B0FD-1F290F437E8B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Pakete sind Sichtbarkeitsgrenzen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46125" y="1309688"/>
            <a:ext cx="68945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Was in einem Paket deklariert ist, ist in anderen Paketen unsichtbar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050925" y="1890713"/>
            <a:ext cx="1258888" cy="9112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package one;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C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D {...}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276600" y="1890713"/>
            <a:ext cx="1239838" cy="10398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package two;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D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C obj;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54992" name="Group 16"/>
          <p:cNvGrpSpPr>
            <a:grpSpLocks/>
          </p:cNvGrpSpPr>
          <p:nvPr/>
        </p:nvGrpSpPr>
        <p:grpSpPr bwMode="auto">
          <a:xfrm>
            <a:off x="4191000" y="2389188"/>
            <a:ext cx="3286125" cy="581025"/>
            <a:chOff x="2640" y="1575"/>
            <a:chExt cx="2070" cy="366"/>
          </a:xfrm>
        </p:grpSpPr>
        <p:sp>
          <p:nvSpPr>
            <p:cNvPr id="7184" name="Line 7"/>
            <p:cNvSpPr>
              <a:spLocks noChangeShapeType="1"/>
            </p:cNvSpPr>
            <p:nvPr/>
          </p:nvSpPr>
          <p:spPr bwMode="auto">
            <a:xfrm flipH="1">
              <a:off x="2640" y="1680"/>
              <a:ext cx="33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85" name="Text Box 8"/>
            <p:cNvSpPr txBox="1">
              <a:spLocks noChangeArrowheads="1"/>
            </p:cNvSpPr>
            <p:nvPr/>
          </p:nvSpPr>
          <p:spPr bwMode="auto">
            <a:xfrm>
              <a:off x="3014" y="1575"/>
              <a:ext cx="169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Compiler meldet einen Fehler!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C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ist hier unsichtbar</a:t>
              </a:r>
            </a:p>
          </p:txBody>
        </p:sp>
      </p:grpSp>
      <p:grpSp>
        <p:nvGrpSpPr>
          <p:cNvPr id="254993" name="Group 17"/>
          <p:cNvGrpSpPr>
            <a:grpSpLocks/>
          </p:cNvGrpSpPr>
          <p:nvPr/>
        </p:nvGrpSpPr>
        <p:grpSpPr bwMode="auto">
          <a:xfrm>
            <a:off x="746125" y="3644902"/>
            <a:ext cx="6213475" cy="1277938"/>
            <a:chOff x="470" y="2554"/>
            <a:chExt cx="3914" cy="805"/>
          </a:xfrm>
        </p:grpSpPr>
        <p:sp>
          <p:nvSpPr>
            <p:cNvPr id="7182" name="Text Box 9"/>
            <p:cNvSpPr txBox="1">
              <a:spLocks noChangeArrowheads="1"/>
            </p:cNvSpPr>
            <p:nvPr/>
          </p:nvSpPr>
          <p:spPr bwMode="auto">
            <a:xfrm>
              <a:off x="470" y="2554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Zweck</a:t>
              </a:r>
            </a:p>
          </p:txBody>
        </p:sp>
        <p:sp>
          <p:nvSpPr>
            <p:cNvPr id="7183" name="Text Box 10"/>
            <p:cNvSpPr txBox="1">
              <a:spLocks noChangeArrowheads="1"/>
            </p:cNvSpPr>
            <p:nvPr/>
          </p:nvSpPr>
          <p:spPr bwMode="auto">
            <a:xfrm>
              <a:off x="614" y="2787"/>
              <a:ext cx="3770" cy="5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 verschiedenen Paketen können gleiche Namen verwendet werden</a:t>
              </a:r>
            </a:p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Programmierer müssen nicht Rücksicht nehmen, welche Namen</a:t>
              </a:r>
              <a:b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</a:b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schon woanders verwendet wurden</a:t>
              </a:r>
            </a:p>
          </p:txBody>
        </p:sp>
      </p:grpSp>
      <p:sp>
        <p:nvSpPr>
          <p:cNvPr id="7177" name="Line 11"/>
          <p:cNvSpPr>
            <a:spLocks noChangeShapeType="1"/>
          </p:cNvSpPr>
          <p:nvPr/>
        </p:nvSpPr>
        <p:spPr bwMode="auto">
          <a:xfrm flipH="1">
            <a:off x="2209800" y="2660650"/>
            <a:ext cx="533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>
            <a:off x="2895600" y="2357438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>
            <a:off x="2743200" y="2660650"/>
            <a:ext cx="0" cy="4587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80" name="Line 14"/>
          <p:cNvSpPr>
            <a:spLocks noChangeShapeType="1"/>
          </p:cNvSpPr>
          <p:nvPr/>
        </p:nvSpPr>
        <p:spPr bwMode="auto">
          <a:xfrm>
            <a:off x="2895600" y="2357438"/>
            <a:ext cx="0" cy="762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81" name="Text Box 15"/>
          <p:cNvSpPr txBox="1">
            <a:spLocks noChangeArrowheads="1"/>
          </p:cNvSpPr>
          <p:nvPr/>
        </p:nvSpPr>
        <p:spPr bwMode="auto">
          <a:xfrm>
            <a:off x="1981200" y="3168650"/>
            <a:ext cx="2251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gleicher Name stört nicht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6125" y="5323266"/>
            <a:ext cx="5294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Wie kann man Namen über Paketgrenzen hinweg verwenden?</a:t>
            </a:r>
            <a:endParaRPr lang="de-AT"/>
          </a:p>
        </p:txBody>
      </p:sp>
      <p:sp>
        <p:nvSpPr>
          <p:cNvPr id="19" name="TextBox 18"/>
          <p:cNvSpPr txBox="1"/>
          <p:nvPr/>
        </p:nvSpPr>
        <p:spPr>
          <a:xfrm>
            <a:off x="746125" y="5723692"/>
            <a:ext cx="3124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=&gt; </a:t>
            </a:r>
            <a:r>
              <a:rPr lang="de-AT" b="1" smtClean="0"/>
              <a:t>Export</a:t>
            </a:r>
            <a:r>
              <a:rPr lang="de-AT" smtClean="0"/>
              <a:t> und </a:t>
            </a:r>
            <a:r>
              <a:rPr lang="de-AT" b="1" smtClean="0"/>
              <a:t>Import</a:t>
            </a:r>
            <a:r>
              <a:rPr lang="de-AT" smtClean="0"/>
              <a:t> von Namen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065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85262E-51BC-4BE6-8E93-0277F1E1412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Export von Namen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57562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Namen können mit dem Zusatz </a:t>
            </a:r>
            <a:r>
              <a:rPr lang="de-AT" altLang="en-US" sz="1800" b="1" i="1"/>
              <a:t>public</a:t>
            </a:r>
            <a:r>
              <a:rPr lang="de-AT" altLang="en-US" sz="1800" b="1"/>
              <a:t> exportiert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(sie sind dann in anderen Paketen sichtbar)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73400" y="2057400"/>
            <a:ext cx="2263775" cy="2419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package one;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class C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int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p()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void q()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 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C (int x, int y)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D {...}</a:t>
            </a: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746125" y="5118100"/>
            <a:ext cx="76517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public</a:t>
            </a:r>
            <a:r>
              <a:rPr lang="de-AT" altLang="en-US" sz="1600"/>
              <a:t>-Felder und -Methoden werden nur dann exportiert, wenn die Klasse selbst </a:t>
            </a:r>
            <a:r>
              <a:rPr lang="de-AT" altLang="en-US" sz="1600" i="1"/>
              <a:t>public</a:t>
            </a:r>
            <a:r>
              <a:rPr lang="de-AT" altLang="en-US" sz="1600"/>
              <a:t> ist.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Lokale Variablen und Parameter können nicht exportiert werden.</a:t>
            </a: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2667000" y="2533650"/>
            <a:ext cx="4572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2667000" y="2967038"/>
            <a:ext cx="6096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667000" y="3384550"/>
            <a:ext cx="6096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2667000" y="3806825"/>
            <a:ext cx="6096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2667000" y="2533650"/>
            <a:ext cx="0" cy="1273175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438400" y="3175000"/>
            <a:ext cx="2286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801900" y="2898775"/>
            <a:ext cx="1750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auch </a:t>
            </a:r>
            <a:r>
              <a:rPr lang="de-AT" altLang="en-US" sz="1600" smtClean="0"/>
              <a:t>außerhalb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des Pakets </a:t>
            </a:r>
            <a:r>
              <a:rPr lang="de-AT" altLang="en-US" sz="1600"/>
              <a:t>sichtbar</a:t>
            </a: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H="1">
            <a:off x="3819525" y="2730500"/>
            <a:ext cx="1895475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H="1">
            <a:off x="4418013" y="3171825"/>
            <a:ext cx="12969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4062413" y="3597275"/>
            <a:ext cx="16525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5715000" y="2730500"/>
            <a:ext cx="0" cy="15938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6003925" y="3341688"/>
            <a:ext cx="2493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nur in diesem Paket sichtbar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>
            <a:off x="4167188" y="4324350"/>
            <a:ext cx="154781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5715000" y="3525838"/>
            <a:ext cx="2286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52818E-F54C-4A72-86CA-4CB4932CB66E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Import von Klassen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69925" y="3098800"/>
            <a:ext cx="74453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Exportierte Klassennamen können in anderen Paketen importiert werden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46125" y="3594100"/>
            <a:ext cx="2155825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Durch gezielten Import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der Klasse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823913" y="4222750"/>
            <a:ext cx="2125903" cy="162198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package myPack;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 graphics.Circle;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tools.SomeClass;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MyClass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Circle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...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57035" name="Group 11"/>
          <p:cNvGrpSpPr>
            <a:grpSpLocks/>
          </p:cNvGrpSpPr>
          <p:nvPr/>
        </p:nvGrpSpPr>
        <p:grpSpPr bwMode="auto">
          <a:xfrm>
            <a:off x="3486150" y="3594100"/>
            <a:ext cx="1944688" cy="2227263"/>
            <a:chOff x="2976" y="1089"/>
            <a:chExt cx="1225" cy="1403"/>
          </a:xfrm>
        </p:grpSpPr>
        <p:sp>
          <p:nvSpPr>
            <p:cNvPr id="9237" name="Text Box 7"/>
            <p:cNvSpPr txBox="1">
              <a:spLocks noChangeArrowheads="1"/>
            </p:cNvSpPr>
            <p:nvPr/>
          </p:nvSpPr>
          <p:spPr bwMode="auto">
            <a:xfrm>
              <a:off x="2976" y="1089"/>
              <a:ext cx="121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Durch Qualifikation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mit dem Paketnamen</a:t>
              </a:r>
            </a:p>
          </p:txBody>
        </p:sp>
        <p:sp>
          <p:nvSpPr>
            <p:cNvPr id="9238" name="Text Box 8"/>
            <p:cNvSpPr txBox="1">
              <a:spLocks noChangeArrowheads="1"/>
            </p:cNvSpPr>
            <p:nvPr/>
          </p:nvSpPr>
          <p:spPr bwMode="auto">
            <a:xfrm>
              <a:off x="3038" y="1476"/>
              <a:ext cx="1163" cy="101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package myPack;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class MyClass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graphics.Circle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c1;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figures.Circle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c2;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7036" name="Group 12"/>
          <p:cNvGrpSpPr>
            <a:grpSpLocks/>
          </p:cNvGrpSpPr>
          <p:nvPr/>
        </p:nvGrpSpPr>
        <p:grpSpPr bwMode="auto">
          <a:xfrm>
            <a:off x="6078538" y="3602038"/>
            <a:ext cx="2363787" cy="2217737"/>
            <a:chOff x="470" y="2688"/>
            <a:chExt cx="1489" cy="1397"/>
          </a:xfrm>
        </p:grpSpPr>
        <p:sp>
          <p:nvSpPr>
            <p:cNvPr id="9235" name="Text Box 9"/>
            <p:cNvSpPr txBox="1">
              <a:spLocks noChangeArrowheads="1"/>
            </p:cNvSpPr>
            <p:nvPr/>
          </p:nvSpPr>
          <p:spPr bwMode="auto">
            <a:xfrm>
              <a:off x="470" y="2688"/>
              <a:ext cx="148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Durch Import </a:t>
              </a:r>
              <a:r>
                <a:rPr kumimoji="0" lang="de-AT" altLang="en-US" sz="1600" b="0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aller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public-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Klassen eines Pakets</a:t>
              </a:r>
            </a:p>
          </p:txBody>
        </p:sp>
        <p:sp>
          <p:nvSpPr>
            <p:cNvPr id="9236" name="Text Box 10"/>
            <p:cNvSpPr txBox="1">
              <a:spLocks noChangeArrowheads="1"/>
            </p:cNvSpPr>
            <p:nvPr/>
          </p:nvSpPr>
          <p:spPr bwMode="auto">
            <a:xfrm>
              <a:off x="519" y="3063"/>
              <a:ext cx="1007" cy="102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package myPack;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import graphics.*;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class MyClass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Circle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Rectangle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r;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</p:grpSp>
      <p:sp>
        <p:nvSpPr>
          <p:cNvPr id="9225" name="Rectangle 19"/>
          <p:cNvSpPr>
            <a:spLocks noChangeArrowheads="1"/>
          </p:cNvSpPr>
          <p:nvPr/>
        </p:nvSpPr>
        <p:spPr bwMode="auto">
          <a:xfrm>
            <a:off x="1185863" y="1498600"/>
            <a:ext cx="3276600" cy="1146175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1414463" y="1651000"/>
            <a:ext cx="990600" cy="81121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27" name="Rectangle 16"/>
          <p:cNvSpPr>
            <a:spLocks noChangeArrowheads="1"/>
          </p:cNvSpPr>
          <p:nvPr/>
        </p:nvSpPr>
        <p:spPr bwMode="auto">
          <a:xfrm>
            <a:off x="2725738" y="1651000"/>
            <a:ext cx="990600" cy="81121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28" name="Text Box 11"/>
          <p:cNvSpPr txBox="1">
            <a:spLocks noChangeArrowheads="1"/>
          </p:cNvSpPr>
          <p:nvPr/>
        </p:nvSpPr>
        <p:spPr bwMode="auto">
          <a:xfrm>
            <a:off x="1398588" y="1636713"/>
            <a:ext cx="979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Circle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Felder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Methoden</a:t>
            </a:r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1414463" y="1920875"/>
            <a:ext cx="990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1414463" y="2174875"/>
            <a:ext cx="990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709863" y="1636713"/>
            <a:ext cx="103981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Rectangle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Felder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Methoden</a:t>
            </a:r>
          </a:p>
        </p:txBody>
      </p:sp>
      <p:sp>
        <p:nvSpPr>
          <p:cNvPr id="9232" name="Line 17"/>
          <p:cNvSpPr>
            <a:spLocks noChangeShapeType="1"/>
          </p:cNvSpPr>
          <p:nvPr/>
        </p:nvSpPr>
        <p:spPr bwMode="auto">
          <a:xfrm>
            <a:off x="2725738" y="1920875"/>
            <a:ext cx="990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33" name="Line 18"/>
          <p:cNvSpPr>
            <a:spLocks noChangeShapeType="1"/>
          </p:cNvSpPr>
          <p:nvPr/>
        </p:nvSpPr>
        <p:spPr bwMode="auto">
          <a:xfrm>
            <a:off x="2725738" y="2174875"/>
            <a:ext cx="990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34" name="Text Box 21"/>
          <p:cNvSpPr txBox="1">
            <a:spLocks noChangeArrowheads="1"/>
          </p:cNvSpPr>
          <p:nvPr/>
        </p:nvSpPr>
        <p:spPr bwMode="auto">
          <a:xfrm>
            <a:off x="3114675" y="1195388"/>
            <a:ext cx="1400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Paket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graphics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85756" y="1751610"/>
            <a:ext cx="3788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Annahme: </a:t>
            </a:r>
            <a:r>
              <a:rPr lang="de-AT" i="1" smtClean="0"/>
              <a:t>Circle</a:t>
            </a:r>
            <a:r>
              <a:rPr lang="de-AT" smtClean="0"/>
              <a:t> und </a:t>
            </a:r>
            <a:r>
              <a:rPr lang="de-AT" i="1" smtClean="0"/>
              <a:t>Rectangle</a:t>
            </a:r>
            <a:r>
              <a:rPr lang="de-AT" smtClean="0"/>
              <a:t> sind </a:t>
            </a:r>
            <a:r>
              <a:rPr lang="de-AT" i="1" smtClean="0"/>
              <a:t>public</a:t>
            </a:r>
          </a:p>
          <a:p>
            <a:r>
              <a:rPr lang="de-AT" smtClean="0"/>
              <a:t>(wurden exportiert)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027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1130300" y="2222500"/>
            <a:ext cx="4803775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38AD2F-E9BD-4323-9ECC-61E16B97D83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 smtClean="0"/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1704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12. </a:t>
            </a:r>
            <a:r>
              <a:rPr lang="de-AT" altLang="de-DE" sz="3200">
                <a:solidFill>
                  <a:srgbClr val="FF0000"/>
                </a:solidFill>
              </a:rPr>
              <a:t>Pakete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12.1</a:t>
            </a:r>
            <a:r>
              <a:rPr lang="de-AT" altLang="de-DE"/>
              <a:t>	Idee, </a:t>
            </a:r>
            <a:r>
              <a:rPr lang="de-AT" altLang="de-DE" smtClean="0"/>
              <a:t>Export </a:t>
            </a:r>
            <a:r>
              <a:rPr lang="de-AT" altLang="de-DE"/>
              <a:t>und </a:t>
            </a:r>
            <a:r>
              <a:rPr lang="de-AT" altLang="de-DE" smtClean="0"/>
              <a:t>Import</a:t>
            </a:r>
            <a:endParaRPr lang="de-AT" altLang="de-DE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12.2</a:t>
            </a:r>
            <a:r>
              <a:rPr lang="de-AT" altLang="de-DE">
                <a:solidFill>
                  <a:srgbClr val="FF0000"/>
                </a:solidFill>
              </a:rPr>
              <a:t>	Pakete und Verzeichnisse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12.3</a:t>
            </a:r>
            <a:r>
              <a:rPr lang="de-AT" altLang="de-DE"/>
              <a:t>	Sichtbarkeitsattribute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12.4</a:t>
            </a:r>
            <a:r>
              <a:rPr lang="de-AT" altLang="de-DE"/>
              <a:t>	Beispielpakete aus der Java-Bibliothek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5CD111-9E0C-40D4-9381-5667F8172CC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Pakete und Verzeichnisse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69925" y="1339850"/>
            <a:ext cx="6557963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10541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10541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10541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10541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Pakete werden auf Verzeichnisse abgebildet, Klassen auf Dateien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b="1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Klasse </a:t>
            </a:r>
            <a:r>
              <a:rPr lang="de-AT" altLang="en-US" sz="1600" i="1"/>
              <a:t>C</a:t>
            </a:r>
            <a:r>
              <a:rPr lang="de-AT" altLang="en-US" sz="1600"/>
              <a:t>	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Datei </a:t>
            </a:r>
            <a:r>
              <a:rPr lang="de-AT" altLang="en-US" sz="1600" i="1"/>
              <a:t>C.java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Paket </a:t>
            </a:r>
            <a:r>
              <a:rPr lang="de-AT" altLang="en-US" sz="1600" i="1"/>
              <a:t>P</a:t>
            </a:r>
            <a:r>
              <a:rPr lang="de-AT" altLang="en-US" sz="1600"/>
              <a:t>	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Verzeichnis </a:t>
            </a:r>
            <a:r>
              <a:rPr lang="de-AT" altLang="en-US" sz="1600" i="1"/>
              <a:t>P</a:t>
            </a:r>
          </a:p>
        </p:txBody>
      </p:sp>
      <p:grpSp>
        <p:nvGrpSpPr>
          <p:cNvPr id="258081" name="Group 33"/>
          <p:cNvGrpSpPr>
            <a:grpSpLocks/>
          </p:cNvGrpSpPr>
          <p:nvPr/>
        </p:nvGrpSpPr>
        <p:grpSpPr bwMode="auto">
          <a:xfrm>
            <a:off x="838200" y="2667000"/>
            <a:ext cx="6477000" cy="1905000"/>
            <a:chOff x="528" y="1680"/>
            <a:chExt cx="4080" cy="1200"/>
          </a:xfrm>
        </p:grpSpPr>
        <p:sp>
          <p:nvSpPr>
            <p:cNvPr id="11275" name="Rectangle 8"/>
            <p:cNvSpPr>
              <a:spLocks noChangeArrowheads="1"/>
            </p:cNvSpPr>
            <p:nvPr/>
          </p:nvSpPr>
          <p:spPr bwMode="auto">
            <a:xfrm>
              <a:off x="528" y="1939"/>
              <a:ext cx="2640" cy="576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76" name="Rectangle 11"/>
            <p:cNvSpPr>
              <a:spLocks noChangeArrowheads="1"/>
            </p:cNvSpPr>
            <p:nvPr/>
          </p:nvSpPr>
          <p:spPr bwMode="auto">
            <a:xfrm>
              <a:off x="3792" y="1999"/>
              <a:ext cx="144" cy="9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77" name="Text Box 5"/>
            <p:cNvSpPr txBox="1">
              <a:spLocks noChangeArrowheads="1"/>
            </p:cNvSpPr>
            <p:nvPr/>
          </p:nvSpPr>
          <p:spPr bwMode="auto">
            <a:xfrm>
              <a:off x="614" y="2074"/>
              <a:ext cx="687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{...}</a:t>
              </a:r>
            </a:p>
          </p:txBody>
        </p:sp>
        <p:sp>
          <p:nvSpPr>
            <p:cNvPr id="11278" name="Text Box 6"/>
            <p:cNvSpPr txBox="1">
              <a:spLocks noChangeArrowheads="1"/>
            </p:cNvSpPr>
            <p:nvPr/>
          </p:nvSpPr>
          <p:spPr bwMode="auto">
            <a:xfrm>
              <a:off x="1488" y="2074"/>
              <a:ext cx="687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{...}</a:t>
              </a:r>
            </a:p>
          </p:txBody>
        </p:sp>
        <p:sp>
          <p:nvSpPr>
            <p:cNvPr id="11279" name="Text Box 7"/>
            <p:cNvSpPr txBox="1">
              <a:spLocks noChangeArrowheads="1"/>
            </p:cNvSpPr>
            <p:nvPr/>
          </p:nvSpPr>
          <p:spPr bwMode="auto">
            <a:xfrm>
              <a:off x="2352" y="2074"/>
              <a:ext cx="687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{...}</a:t>
              </a:r>
            </a:p>
          </p:txBody>
        </p:sp>
        <p:sp>
          <p:nvSpPr>
            <p:cNvPr id="11280" name="Text Box 9"/>
            <p:cNvSpPr txBox="1">
              <a:spLocks noChangeArrowheads="1"/>
            </p:cNvSpPr>
            <p:nvPr/>
          </p:nvSpPr>
          <p:spPr bwMode="auto">
            <a:xfrm>
              <a:off x="2679" y="1740"/>
              <a:ext cx="5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Paket P</a:t>
              </a:r>
            </a:p>
          </p:txBody>
        </p:sp>
        <p:sp>
          <p:nvSpPr>
            <p:cNvPr id="11281" name="AutoShape 10"/>
            <p:cNvSpPr>
              <a:spLocks noChangeArrowheads="1"/>
            </p:cNvSpPr>
            <p:nvPr/>
          </p:nvSpPr>
          <p:spPr bwMode="auto">
            <a:xfrm flipH="1">
              <a:off x="3744" y="2020"/>
              <a:ext cx="192" cy="72"/>
            </a:xfrm>
            <a:prstGeom prst="parallelogram">
              <a:avLst>
                <a:gd name="adj" fmla="val 6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82" name="Text Box 12"/>
            <p:cNvSpPr txBox="1">
              <a:spLocks noChangeArrowheads="1"/>
            </p:cNvSpPr>
            <p:nvPr/>
          </p:nvSpPr>
          <p:spPr bwMode="auto">
            <a:xfrm>
              <a:off x="4022" y="1939"/>
              <a:ext cx="1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P</a:t>
              </a:r>
            </a:p>
          </p:txBody>
        </p:sp>
        <p:sp>
          <p:nvSpPr>
            <p:cNvPr id="11283" name="AutoShape 14"/>
            <p:cNvSpPr>
              <a:spLocks noChangeArrowheads="1"/>
            </p:cNvSpPr>
            <p:nvPr/>
          </p:nvSpPr>
          <p:spPr bwMode="auto">
            <a:xfrm rot="10800000">
              <a:off x="3999" y="2208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84" name="Text Box 15"/>
            <p:cNvSpPr txBox="1">
              <a:spLocks noChangeArrowheads="1"/>
            </p:cNvSpPr>
            <p:nvPr/>
          </p:nvSpPr>
          <p:spPr bwMode="auto">
            <a:xfrm>
              <a:off x="4133" y="2188"/>
              <a:ext cx="47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A.java</a:t>
              </a:r>
            </a:p>
          </p:txBody>
        </p:sp>
        <p:sp>
          <p:nvSpPr>
            <p:cNvPr id="11285" name="AutoShape 16"/>
            <p:cNvSpPr>
              <a:spLocks noChangeArrowheads="1"/>
            </p:cNvSpPr>
            <p:nvPr/>
          </p:nvSpPr>
          <p:spPr bwMode="auto">
            <a:xfrm rot="10800000">
              <a:off x="3999" y="2420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86" name="Text Box 17"/>
            <p:cNvSpPr txBox="1">
              <a:spLocks noChangeArrowheads="1"/>
            </p:cNvSpPr>
            <p:nvPr/>
          </p:nvSpPr>
          <p:spPr bwMode="auto">
            <a:xfrm>
              <a:off x="4133" y="2400"/>
              <a:ext cx="4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B.java</a:t>
              </a:r>
            </a:p>
          </p:txBody>
        </p:sp>
        <p:sp>
          <p:nvSpPr>
            <p:cNvPr id="11287" name="AutoShape 18"/>
            <p:cNvSpPr>
              <a:spLocks noChangeArrowheads="1"/>
            </p:cNvSpPr>
            <p:nvPr/>
          </p:nvSpPr>
          <p:spPr bwMode="auto">
            <a:xfrm rot="10800000">
              <a:off x="3999" y="2640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88" name="Text Box 19"/>
            <p:cNvSpPr txBox="1">
              <a:spLocks noChangeArrowheads="1"/>
            </p:cNvSpPr>
            <p:nvPr/>
          </p:nvSpPr>
          <p:spPr bwMode="auto">
            <a:xfrm>
              <a:off x="4133" y="2620"/>
              <a:ext cx="47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C.java</a:t>
              </a:r>
            </a:p>
          </p:txBody>
        </p:sp>
        <p:sp>
          <p:nvSpPr>
            <p:cNvPr id="11289" name="Line 20"/>
            <p:cNvSpPr>
              <a:spLocks noChangeShapeType="1"/>
            </p:cNvSpPr>
            <p:nvPr/>
          </p:nvSpPr>
          <p:spPr bwMode="auto">
            <a:xfrm>
              <a:off x="3840" y="2092"/>
              <a:ext cx="0" cy="62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0" name="Line 21"/>
            <p:cNvSpPr>
              <a:spLocks noChangeShapeType="1"/>
            </p:cNvSpPr>
            <p:nvPr/>
          </p:nvSpPr>
          <p:spPr bwMode="auto">
            <a:xfrm>
              <a:off x="3840" y="2716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1" name="Line 22"/>
            <p:cNvSpPr>
              <a:spLocks noChangeShapeType="1"/>
            </p:cNvSpPr>
            <p:nvPr/>
          </p:nvSpPr>
          <p:spPr bwMode="auto">
            <a:xfrm>
              <a:off x="3840" y="2497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2" name="Line 23"/>
            <p:cNvSpPr>
              <a:spLocks noChangeShapeType="1"/>
            </p:cNvSpPr>
            <p:nvPr/>
          </p:nvSpPr>
          <p:spPr bwMode="auto">
            <a:xfrm>
              <a:off x="3840" y="2302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3" name="Rectangle 24"/>
            <p:cNvSpPr>
              <a:spLocks noChangeArrowheads="1"/>
            </p:cNvSpPr>
            <p:nvPr/>
          </p:nvSpPr>
          <p:spPr bwMode="auto">
            <a:xfrm>
              <a:off x="3514" y="1728"/>
              <a:ext cx="144" cy="9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94" name="AutoShape 25"/>
            <p:cNvSpPr>
              <a:spLocks noChangeArrowheads="1"/>
            </p:cNvSpPr>
            <p:nvPr/>
          </p:nvSpPr>
          <p:spPr bwMode="auto">
            <a:xfrm flipH="1">
              <a:off x="3466" y="1749"/>
              <a:ext cx="192" cy="72"/>
            </a:xfrm>
            <a:prstGeom prst="parallelogram">
              <a:avLst>
                <a:gd name="adj" fmla="val 6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95" name="Text Box 26"/>
            <p:cNvSpPr txBox="1">
              <a:spLocks noChangeArrowheads="1"/>
            </p:cNvSpPr>
            <p:nvPr/>
          </p:nvSpPr>
          <p:spPr bwMode="auto">
            <a:xfrm>
              <a:off x="3744" y="1680"/>
              <a:ext cx="70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MyProject</a:t>
              </a:r>
            </a:p>
          </p:txBody>
        </p:sp>
        <p:sp>
          <p:nvSpPr>
            <p:cNvPr id="11296" name="Line 27"/>
            <p:cNvSpPr>
              <a:spLocks noChangeShapeType="1"/>
            </p:cNvSpPr>
            <p:nvPr/>
          </p:nvSpPr>
          <p:spPr bwMode="auto">
            <a:xfrm>
              <a:off x="3600" y="1824"/>
              <a:ext cx="0" cy="105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7" name="Line 28"/>
            <p:cNvSpPr>
              <a:spLocks noChangeShapeType="1"/>
            </p:cNvSpPr>
            <p:nvPr/>
          </p:nvSpPr>
          <p:spPr bwMode="auto">
            <a:xfrm>
              <a:off x="3600" y="2064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58082" name="Group 34"/>
          <p:cNvGrpSpPr>
            <a:grpSpLocks/>
          </p:cNvGrpSpPr>
          <p:nvPr/>
        </p:nvGrpSpPr>
        <p:grpSpPr bwMode="auto">
          <a:xfrm>
            <a:off x="746125" y="4708525"/>
            <a:ext cx="4022725" cy="1514475"/>
            <a:chOff x="470" y="2966"/>
            <a:chExt cx="2534" cy="954"/>
          </a:xfrm>
        </p:grpSpPr>
        <p:sp>
          <p:nvSpPr>
            <p:cNvPr id="11271" name="Text Box 29"/>
            <p:cNvSpPr txBox="1">
              <a:spLocks noChangeArrowheads="1"/>
            </p:cNvSpPr>
            <p:nvPr/>
          </p:nvSpPr>
          <p:spPr bwMode="auto">
            <a:xfrm>
              <a:off x="470" y="2966"/>
              <a:ext cx="253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Übersetzung und Ausführung mit dem JDK</a:t>
              </a:r>
            </a:p>
          </p:txBody>
        </p:sp>
        <p:sp>
          <p:nvSpPr>
            <p:cNvPr id="11272" name="Text Box 30"/>
            <p:cNvSpPr txBox="1">
              <a:spLocks noChangeArrowheads="1"/>
            </p:cNvSpPr>
            <p:nvPr/>
          </p:nvSpPr>
          <p:spPr bwMode="auto">
            <a:xfrm>
              <a:off x="710" y="3265"/>
              <a:ext cx="1131" cy="6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</a:rPr>
                <a:t>cd </a:t>
              </a:r>
              <a:r>
                <a:rPr lang="de-AT" altLang="en-US" sz="1400" b="1" smtClean="0">
                  <a:solidFill>
                    <a:schemeClr val="bg1"/>
                  </a:solidFill>
                  <a:latin typeface="Courier New" panose="02070309020205020404" pitchFamily="49" charset="0"/>
                </a:rPr>
                <a:t>C:/MyProject</a:t>
              </a:r>
              <a:endParaRPr lang="de-AT" altLang="en-US" sz="1400" b="1">
                <a:solidFill>
                  <a:schemeClr val="bg1"/>
                </a:solidFill>
                <a:latin typeface="Courier New" panose="02070309020205020404" pitchFamily="49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</a:rPr>
                <a:t>javac P/A.java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</a:rPr>
                <a:t>java  P/A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</a:rPr>
                <a:t>java  P.A</a:t>
              </a:r>
            </a:p>
          </p:txBody>
        </p:sp>
        <p:sp>
          <p:nvSpPr>
            <p:cNvPr id="11273" name="AutoShape 31"/>
            <p:cNvSpPr>
              <a:spLocks/>
            </p:cNvSpPr>
            <p:nvPr/>
          </p:nvSpPr>
          <p:spPr bwMode="auto">
            <a:xfrm>
              <a:off x="1875" y="3639"/>
              <a:ext cx="48" cy="24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74" name="Text Box 32"/>
            <p:cNvSpPr txBox="1">
              <a:spLocks noChangeArrowheads="1"/>
            </p:cNvSpPr>
            <p:nvPr/>
          </p:nvSpPr>
          <p:spPr bwMode="auto">
            <a:xfrm>
              <a:off x="1961" y="3630"/>
              <a:ext cx="8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beides möglich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11225" y="1905000"/>
            <a:ext cx="5337175" cy="2546350"/>
            <a:chOff x="911225" y="1905000"/>
            <a:chExt cx="5337175" cy="2546350"/>
          </a:xfrm>
        </p:grpSpPr>
        <p:sp>
          <p:nvSpPr>
            <p:cNvPr id="2" name="Rectangle 13"/>
            <p:cNvSpPr>
              <a:spLocks noChangeArrowheads="1"/>
            </p:cNvSpPr>
            <p:nvPr/>
          </p:nvSpPr>
          <p:spPr bwMode="auto">
            <a:xfrm>
              <a:off x="990600" y="1905000"/>
              <a:ext cx="5257800" cy="2209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n-US" altLang="en-US" sz="1600" smtClean="0"/>
            </a:p>
          </p:txBody>
        </p:sp>
        <p:sp>
          <p:nvSpPr>
            <p:cNvPr id="12335" name="Text Box 14"/>
            <p:cNvSpPr txBox="1">
              <a:spLocks noChangeArrowheads="1"/>
            </p:cNvSpPr>
            <p:nvPr/>
          </p:nvSpPr>
          <p:spPr bwMode="auto">
            <a:xfrm>
              <a:off x="911225" y="4114800"/>
              <a:ext cx="8413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samples</a:t>
              </a:r>
            </a:p>
          </p:txBody>
        </p:sp>
      </p:grp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B7883C-F9A5-4538-BF5B-2538C9BD681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Geschachtelte Pakete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687388" y="1203325"/>
            <a:ext cx="62976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Pakete können zu größeren Paketen zusammengefasst werden</a:t>
            </a:r>
          </a:p>
        </p:txBody>
      </p:sp>
      <p:grpSp>
        <p:nvGrpSpPr>
          <p:cNvPr id="259118" name="Group 46"/>
          <p:cNvGrpSpPr>
            <a:grpSpLocks/>
          </p:cNvGrpSpPr>
          <p:nvPr/>
        </p:nvGrpSpPr>
        <p:grpSpPr bwMode="auto">
          <a:xfrm>
            <a:off x="1127125" y="2057400"/>
            <a:ext cx="2606675" cy="1998663"/>
            <a:chOff x="710" y="1296"/>
            <a:chExt cx="1642" cy="1259"/>
          </a:xfrm>
        </p:grpSpPr>
        <p:sp>
          <p:nvSpPr>
            <p:cNvPr id="12330" name="Rectangle 10"/>
            <p:cNvSpPr>
              <a:spLocks noChangeArrowheads="1"/>
            </p:cNvSpPr>
            <p:nvPr/>
          </p:nvSpPr>
          <p:spPr bwMode="auto">
            <a:xfrm>
              <a:off x="720" y="1296"/>
              <a:ext cx="1632" cy="1056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31" name="Text Box 5"/>
            <p:cNvSpPr txBox="1">
              <a:spLocks noChangeArrowheads="1"/>
            </p:cNvSpPr>
            <p:nvPr/>
          </p:nvSpPr>
          <p:spPr bwMode="auto">
            <a:xfrm>
              <a:off x="806" y="1431"/>
              <a:ext cx="1483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</a:t>
              </a:r>
              <a:r>
                <a:rPr lang="de-AT" altLang="en-US" sz="1400">
                  <a:solidFill>
                    <a:srgbClr val="FF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graphics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Circle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2" name="Text Box 6"/>
            <p:cNvSpPr txBox="1">
              <a:spLocks noChangeArrowheads="1"/>
            </p:cNvSpPr>
            <p:nvPr/>
          </p:nvSpPr>
          <p:spPr bwMode="auto">
            <a:xfrm>
              <a:off x="806" y="1872"/>
              <a:ext cx="1483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</a:t>
              </a:r>
              <a:r>
                <a:rPr lang="de-AT" altLang="en-US" sz="1400">
                  <a:solidFill>
                    <a:srgbClr val="FF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graphics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Rectangle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3" name="Text Box 11"/>
            <p:cNvSpPr txBox="1">
              <a:spLocks noChangeArrowheads="1"/>
            </p:cNvSpPr>
            <p:nvPr/>
          </p:nvSpPr>
          <p:spPr bwMode="auto">
            <a:xfrm>
              <a:off x="710" y="2343"/>
              <a:ext cx="5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graphics</a:t>
              </a:r>
            </a:p>
          </p:txBody>
        </p:sp>
      </p:grpSp>
      <p:grpSp>
        <p:nvGrpSpPr>
          <p:cNvPr id="259119" name="Group 47"/>
          <p:cNvGrpSpPr>
            <a:grpSpLocks/>
          </p:cNvGrpSpPr>
          <p:nvPr/>
        </p:nvGrpSpPr>
        <p:grpSpPr bwMode="auto">
          <a:xfrm>
            <a:off x="3886200" y="2057400"/>
            <a:ext cx="2209800" cy="1998663"/>
            <a:chOff x="2448" y="1296"/>
            <a:chExt cx="1392" cy="1259"/>
          </a:xfrm>
        </p:grpSpPr>
        <p:sp>
          <p:nvSpPr>
            <p:cNvPr id="12326" name="Rectangle 9"/>
            <p:cNvSpPr>
              <a:spLocks noChangeArrowheads="1"/>
            </p:cNvSpPr>
            <p:nvPr/>
          </p:nvSpPr>
          <p:spPr bwMode="auto">
            <a:xfrm>
              <a:off x="2448" y="1296"/>
              <a:ext cx="1392" cy="1056"/>
            </a:xfrm>
            <a:prstGeom prst="rect">
              <a:avLst/>
            </a:prstGeom>
            <a:solidFill>
              <a:srgbClr val="CCCCFF"/>
            </a:solidFill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27" name="Text Box 7"/>
            <p:cNvSpPr txBox="1">
              <a:spLocks noChangeArrowheads="1"/>
            </p:cNvSpPr>
            <p:nvPr/>
          </p:nvSpPr>
          <p:spPr bwMode="auto">
            <a:xfrm>
              <a:off x="2546" y="1431"/>
              <a:ext cx="1144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</a:t>
              </a:r>
              <a:r>
                <a:rPr lang="de-AT" altLang="en-US" sz="1400">
                  <a:solidFill>
                    <a:srgbClr val="FF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io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8" name="Text Box 8"/>
            <p:cNvSpPr txBox="1">
              <a:spLocks noChangeArrowheads="1"/>
            </p:cNvSpPr>
            <p:nvPr/>
          </p:nvSpPr>
          <p:spPr bwMode="auto">
            <a:xfrm>
              <a:off x="2546" y="1872"/>
              <a:ext cx="1144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</a:t>
              </a:r>
              <a:r>
                <a:rPr lang="de-AT" altLang="en-US" sz="1400">
                  <a:solidFill>
                    <a:srgbClr val="FF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io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Output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9" name="Text Box 12"/>
            <p:cNvSpPr txBox="1">
              <a:spLocks noChangeArrowheads="1"/>
            </p:cNvSpPr>
            <p:nvPr/>
          </p:nvSpPr>
          <p:spPr bwMode="auto">
            <a:xfrm>
              <a:off x="2448" y="2343"/>
              <a:ext cx="2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io</a:t>
              </a:r>
            </a:p>
          </p:txBody>
        </p:sp>
      </p:grpSp>
      <p:grpSp>
        <p:nvGrpSpPr>
          <p:cNvPr id="259121" name="Group 49"/>
          <p:cNvGrpSpPr>
            <a:grpSpLocks/>
          </p:cNvGrpSpPr>
          <p:nvPr/>
        </p:nvGrpSpPr>
        <p:grpSpPr bwMode="auto">
          <a:xfrm>
            <a:off x="6492875" y="1905000"/>
            <a:ext cx="2525713" cy="2516188"/>
            <a:chOff x="4090" y="1200"/>
            <a:chExt cx="1591" cy="1585"/>
          </a:xfrm>
        </p:grpSpPr>
        <p:sp>
          <p:nvSpPr>
            <p:cNvPr id="12300" name="Rectangle 15"/>
            <p:cNvSpPr>
              <a:spLocks noChangeArrowheads="1"/>
            </p:cNvSpPr>
            <p:nvPr/>
          </p:nvSpPr>
          <p:spPr bwMode="auto">
            <a:xfrm>
              <a:off x="4416" y="1519"/>
              <a:ext cx="144" cy="9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1" name="AutoShape 16"/>
            <p:cNvSpPr>
              <a:spLocks noChangeArrowheads="1"/>
            </p:cNvSpPr>
            <p:nvPr/>
          </p:nvSpPr>
          <p:spPr bwMode="auto">
            <a:xfrm flipH="1">
              <a:off x="4368" y="1540"/>
              <a:ext cx="192" cy="72"/>
            </a:xfrm>
            <a:prstGeom prst="parallelogram">
              <a:avLst>
                <a:gd name="adj" fmla="val 6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2" name="Text Box 17"/>
            <p:cNvSpPr txBox="1">
              <a:spLocks noChangeArrowheads="1"/>
            </p:cNvSpPr>
            <p:nvPr/>
          </p:nvSpPr>
          <p:spPr bwMode="auto">
            <a:xfrm>
              <a:off x="4646" y="1459"/>
              <a:ext cx="5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graphics</a:t>
              </a:r>
            </a:p>
          </p:txBody>
        </p:sp>
        <p:sp>
          <p:nvSpPr>
            <p:cNvPr id="12303" name="AutoShape 18"/>
            <p:cNvSpPr>
              <a:spLocks noChangeArrowheads="1"/>
            </p:cNvSpPr>
            <p:nvPr/>
          </p:nvSpPr>
          <p:spPr bwMode="auto">
            <a:xfrm rot="10800000">
              <a:off x="4623" y="1728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4" name="Text Box 19"/>
            <p:cNvSpPr txBox="1">
              <a:spLocks noChangeArrowheads="1"/>
            </p:cNvSpPr>
            <p:nvPr/>
          </p:nvSpPr>
          <p:spPr bwMode="auto">
            <a:xfrm>
              <a:off x="4757" y="1708"/>
              <a:ext cx="7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Circle.java</a:t>
              </a:r>
            </a:p>
          </p:txBody>
        </p:sp>
        <p:sp>
          <p:nvSpPr>
            <p:cNvPr id="12305" name="AutoShape 20"/>
            <p:cNvSpPr>
              <a:spLocks noChangeArrowheads="1"/>
            </p:cNvSpPr>
            <p:nvPr/>
          </p:nvSpPr>
          <p:spPr bwMode="auto">
            <a:xfrm rot="10800000">
              <a:off x="4623" y="1940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6" name="Text Box 21"/>
            <p:cNvSpPr txBox="1">
              <a:spLocks noChangeArrowheads="1"/>
            </p:cNvSpPr>
            <p:nvPr/>
          </p:nvSpPr>
          <p:spPr bwMode="auto">
            <a:xfrm>
              <a:off x="4757" y="1920"/>
              <a:ext cx="9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Rectangle.java</a:t>
              </a:r>
            </a:p>
          </p:txBody>
        </p:sp>
        <p:sp>
          <p:nvSpPr>
            <p:cNvPr id="12307" name="Line 24"/>
            <p:cNvSpPr>
              <a:spLocks noChangeShapeType="1"/>
            </p:cNvSpPr>
            <p:nvPr/>
          </p:nvSpPr>
          <p:spPr bwMode="auto">
            <a:xfrm>
              <a:off x="4464" y="1612"/>
              <a:ext cx="0" cy="40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8" name="Line 26"/>
            <p:cNvSpPr>
              <a:spLocks noChangeShapeType="1"/>
            </p:cNvSpPr>
            <p:nvPr/>
          </p:nvSpPr>
          <p:spPr bwMode="auto">
            <a:xfrm>
              <a:off x="4464" y="2017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9" name="Line 27"/>
            <p:cNvSpPr>
              <a:spLocks noChangeShapeType="1"/>
            </p:cNvSpPr>
            <p:nvPr/>
          </p:nvSpPr>
          <p:spPr bwMode="auto">
            <a:xfrm>
              <a:off x="4464" y="1822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0" name="Rectangle 28"/>
            <p:cNvSpPr>
              <a:spLocks noChangeArrowheads="1"/>
            </p:cNvSpPr>
            <p:nvPr/>
          </p:nvSpPr>
          <p:spPr bwMode="auto">
            <a:xfrm>
              <a:off x="4138" y="1260"/>
              <a:ext cx="144" cy="9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1" name="AutoShape 29"/>
            <p:cNvSpPr>
              <a:spLocks noChangeArrowheads="1"/>
            </p:cNvSpPr>
            <p:nvPr/>
          </p:nvSpPr>
          <p:spPr bwMode="auto">
            <a:xfrm flipH="1">
              <a:off x="4090" y="1281"/>
              <a:ext cx="192" cy="72"/>
            </a:xfrm>
            <a:prstGeom prst="parallelogram">
              <a:avLst>
                <a:gd name="adj" fmla="val 6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2" name="Text Box 30"/>
            <p:cNvSpPr txBox="1">
              <a:spLocks noChangeArrowheads="1"/>
            </p:cNvSpPr>
            <p:nvPr/>
          </p:nvSpPr>
          <p:spPr bwMode="auto">
            <a:xfrm>
              <a:off x="4368" y="1200"/>
              <a:ext cx="5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samples</a:t>
              </a:r>
            </a:p>
          </p:txBody>
        </p:sp>
        <p:sp>
          <p:nvSpPr>
            <p:cNvPr id="12313" name="Line 31"/>
            <p:cNvSpPr>
              <a:spLocks noChangeShapeType="1"/>
            </p:cNvSpPr>
            <p:nvPr/>
          </p:nvSpPr>
          <p:spPr bwMode="auto">
            <a:xfrm>
              <a:off x="4224" y="1352"/>
              <a:ext cx="0" cy="88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4" name="Line 32"/>
            <p:cNvSpPr>
              <a:spLocks noChangeShapeType="1"/>
            </p:cNvSpPr>
            <p:nvPr/>
          </p:nvSpPr>
          <p:spPr bwMode="auto">
            <a:xfrm>
              <a:off x="4224" y="1584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5" name="Rectangle 33"/>
            <p:cNvSpPr>
              <a:spLocks noChangeArrowheads="1"/>
            </p:cNvSpPr>
            <p:nvPr/>
          </p:nvSpPr>
          <p:spPr bwMode="auto">
            <a:xfrm>
              <a:off x="4416" y="2172"/>
              <a:ext cx="144" cy="9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6" name="AutoShape 34"/>
            <p:cNvSpPr>
              <a:spLocks noChangeArrowheads="1"/>
            </p:cNvSpPr>
            <p:nvPr/>
          </p:nvSpPr>
          <p:spPr bwMode="auto">
            <a:xfrm flipH="1">
              <a:off x="4368" y="2193"/>
              <a:ext cx="192" cy="72"/>
            </a:xfrm>
            <a:prstGeom prst="parallelogram">
              <a:avLst>
                <a:gd name="adj" fmla="val 6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7" name="Text Box 35"/>
            <p:cNvSpPr txBox="1">
              <a:spLocks noChangeArrowheads="1"/>
            </p:cNvSpPr>
            <p:nvPr/>
          </p:nvSpPr>
          <p:spPr bwMode="auto">
            <a:xfrm>
              <a:off x="4646" y="2112"/>
              <a:ext cx="2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io</a:t>
              </a:r>
            </a:p>
          </p:txBody>
        </p:sp>
        <p:sp>
          <p:nvSpPr>
            <p:cNvPr id="12318" name="AutoShape 36"/>
            <p:cNvSpPr>
              <a:spLocks noChangeArrowheads="1"/>
            </p:cNvSpPr>
            <p:nvPr/>
          </p:nvSpPr>
          <p:spPr bwMode="auto">
            <a:xfrm rot="10800000">
              <a:off x="4623" y="2381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9" name="Text Box 37"/>
            <p:cNvSpPr txBox="1">
              <a:spLocks noChangeArrowheads="1"/>
            </p:cNvSpPr>
            <p:nvPr/>
          </p:nvSpPr>
          <p:spPr bwMode="auto">
            <a:xfrm>
              <a:off x="4757" y="2361"/>
              <a:ext cx="6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Input.java</a:t>
              </a:r>
            </a:p>
          </p:txBody>
        </p:sp>
        <p:sp>
          <p:nvSpPr>
            <p:cNvPr id="12320" name="AutoShape 38"/>
            <p:cNvSpPr>
              <a:spLocks noChangeArrowheads="1"/>
            </p:cNvSpPr>
            <p:nvPr/>
          </p:nvSpPr>
          <p:spPr bwMode="auto">
            <a:xfrm rot="10800000">
              <a:off x="4623" y="2593"/>
              <a:ext cx="96" cy="144"/>
            </a:xfrm>
            <a:prstGeom prst="foldedCorner">
              <a:avLst>
                <a:gd name="adj" fmla="val 25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21" name="Text Box 39"/>
            <p:cNvSpPr txBox="1">
              <a:spLocks noChangeArrowheads="1"/>
            </p:cNvSpPr>
            <p:nvPr/>
          </p:nvSpPr>
          <p:spPr bwMode="auto">
            <a:xfrm>
              <a:off x="4757" y="2573"/>
              <a:ext cx="7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Output.java</a:t>
              </a:r>
            </a:p>
          </p:txBody>
        </p:sp>
        <p:sp>
          <p:nvSpPr>
            <p:cNvPr id="12322" name="Line 40"/>
            <p:cNvSpPr>
              <a:spLocks noChangeShapeType="1"/>
            </p:cNvSpPr>
            <p:nvPr/>
          </p:nvSpPr>
          <p:spPr bwMode="auto">
            <a:xfrm>
              <a:off x="4464" y="2265"/>
              <a:ext cx="0" cy="40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3" name="Line 41"/>
            <p:cNvSpPr>
              <a:spLocks noChangeShapeType="1"/>
            </p:cNvSpPr>
            <p:nvPr/>
          </p:nvSpPr>
          <p:spPr bwMode="auto">
            <a:xfrm>
              <a:off x="4464" y="2670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4" name="Line 42"/>
            <p:cNvSpPr>
              <a:spLocks noChangeShapeType="1"/>
            </p:cNvSpPr>
            <p:nvPr/>
          </p:nvSpPr>
          <p:spPr bwMode="auto">
            <a:xfrm>
              <a:off x="4464" y="2475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5" name="Line 43"/>
            <p:cNvSpPr>
              <a:spLocks noChangeShapeType="1"/>
            </p:cNvSpPr>
            <p:nvPr/>
          </p:nvSpPr>
          <p:spPr bwMode="auto">
            <a:xfrm>
              <a:off x="4224" y="2237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59122" name="Group 50"/>
          <p:cNvGrpSpPr>
            <a:grpSpLocks/>
          </p:cNvGrpSpPr>
          <p:nvPr/>
        </p:nvGrpSpPr>
        <p:grpSpPr bwMode="auto">
          <a:xfrm>
            <a:off x="687388" y="4724400"/>
            <a:ext cx="7916862" cy="1668463"/>
            <a:chOff x="433" y="2976"/>
            <a:chExt cx="4987" cy="1051"/>
          </a:xfrm>
        </p:grpSpPr>
        <p:sp>
          <p:nvSpPr>
            <p:cNvPr id="12298" name="Text Box 44"/>
            <p:cNvSpPr txBox="1">
              <a:spLocks noChangeArrowheads="1"/>
            </p:cNvSpPr>
            <p:nvPr/>
          </p:nvSpPr>
          <p:spPr bwMode="auto">
            <a:xfrm>
              <a:off x="433" y="2976"/>
              <a:ext cx="71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Benutzung</a:t>
              </a:r>
            </a:p>
          </p:txBody>
        </p:sp>
        <p:sp>
          <p:nvSpPr>
            <p:cNvPr id="12299" name="Text Box 45"/>
            <p:cNvSpPr txBox="1">
              <a:spLocks noChangeArrowheads="1"/>
            </p:cNvSpPr>
            <p:nvPr/>
          </p:nvSpPr>
          <p:spPr bwMode="auto">
            <a:xfrm>
              <a:off x="566" y="3199"/>
              <a:ext cx="4854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7559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7559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7559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7559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7559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7559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7559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7559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7559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import samples.graphics.Circle;</a:t>
              </a:r>
              <a:r>
                <a:rPr lang="de-AT" altLang="en-US" sz="1600"/>
                <a:t>	importiert die Klasse </a:t>
              </a:r>
              <a:r>
                <a:rPr lang="de-AT" altLang="en-US" sz="1600" i="1"/>
                <a:t>Circle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import samples.graphics.*;</a:t>
              </a:r>
              <a:r>
                <a:rPr lang="de-AT" altLang="en-US" sz="1600"/>
                <a:t>	importiert alle public-Klassen aus </a:t>
              </a:r>
              <a:r>
                <a:rPr lang="de-AT" altLang="en-US" sz="1600" i="1"/>
                <a:t>samples.graphics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import samples.*;</a:t>
              </a:r>
              <a:r>
                <a:rPr lang="de-AT" altLang="en-US" sz="1600"/>
                <a:t>	importiert alle public-Klassen aus </a:t>
              </a:r>
              <a:r>
                <a:rPr lang="de-AT" altLang="en-US" sz="1600" i="1"/>
                <a:t>samples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(nicht aus </a:t>
              </a:r>
              <a:r>
                <a:rPr lang="de-AT" altLang="en-US" sz="1600" i="1"/>
                <a:t>samples.graphics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samples.io.Output out;</a:t>
              </a:r>
              <a:r>
                <a:rPr lang="de-AT" altLang="en-US" sz="1600"/>
                <a:t>	Qualifikation einer Klasse aus einem geschachtelten Paket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43777" y="2288302"/>
            <a:ext cx="3560079" cy="983146"/>
            <a:chOff x="2043777" y="2288302"/>
            <a:chExt cx="3560079" cy="983146"/>
          </a:xfrm>
        </p:grpSpPr>
        <p:sp>
          <p:nvSpPr>
            <p:cNvPr id="49" name="TextBox 48"/>
            <p:cNvSpPr txBox="1"/>
            <p:nvPr/>
          </p:nvSpPr>
          <p:spPr>
            <a:xfrm>
              <a:off x="2043777" y="2288302"/>
              <a:ext cx="789246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endParaRPr lang="de-AT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043777" y="2983301"/>
              <a:ext cx="789246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endParaRPr lang="de-AT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14610" y="2288302"/>
              <a:ext cx="789246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endParaRPr lang="de-AT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14610" y="2983301"/>
              <a:ext cx="789246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samples.</a:t>
              </a:r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130300" y="2535238"/>
            <a:ext cx="4803775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A52B72-98A9-43AA-B29F-53CAF21AB20D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 smtClean="0"/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1704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12. </a:t>
            </a:r>
            <a:r>
              <a:rPr lang="de-AT" altLang="de-DE" sz="3200">
                <a:solidFill>
                  <a:srgbClr val="FF0000"/>
                </a:solidFill>
              </a:rPr>
              <a:t>Pakete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12.1</a:t>
            </a:r>
            <a:r>
              <a:rPr lang="de-AT" altLang="de-DE"/>
              <a:t>	Idee, </a:t>
            </a:r>
            <a:r>
              <a:rPr lang="de-AT" altLang="de-DE" smtClean="0"/>
              <a:t>Export </a:t>
            </a:r>
            <a:r>
              <a:rPr lang="de-AT" altLang="de-DE"/>
              <a:t>und </a:t>
            </a:r>
            <a:r>
              <a:rPr lang="de-AT" altLang="de-DE" smtClean="0"/>
              <a:t>Import</a:t>
            </a:r>
            <a:endParaRPr lang="de-AT" altLang="de-DE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12.2</a:t>
            </a:r>
            <a:r>
              <a:rPr lang="de-AT" altLang="de-DE"/>
              <a:t>	Pakete und Verzeichnisse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12.3</a:t>
            </a:r>
            <a:r>
              <a:rPr lang="de-AT" altLang="de-DE">
                <a:solidFill>
                  <a:srgbClr val="FF0000"/>
                </a:solidFill>
              </a:rPr>
              <a:t>	Sichtbarkeitsattribute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12.4</a:t>
            </a:r>
            <a:r>
              <a:rPr lang="de-AT" altLang="de-DE"/>
              <a:t>	Beispielpakete aus der Java-Bibliothek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E2ABBA-3946-4438-BE0B-139A2BA838A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Sichtbarkeitsattribute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73100" y="1096963"/>
            <a:ext cx="70358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für Felder, Methoden, Konstruktoren, Klassen</a:t>
            </a:r>
            <a:r>
              <a:rPr lang="de-AT" altLang="en-US" sz="1600"/>
              <a:t> (nicht für lokale Variablen)</a:t>
            </a:r>
          </a:p>
        </p:txBody>
      </p:sp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681038" y="1497013"/>
            <a:ext cx="822375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054100" algn="l"/>
                <a:tab pos="1803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054100" algn="l"/>
                <a:tab pos="18034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54100" algn="l"/>
                <a:tab pos="18034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54100" algn="l"/>
                <a:tab pos="18034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54100" algn="l"/>
                <a:tab pos="1803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  <a:tab pos="1803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  <a:tab pos="1803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  <a:tab pos="1803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  <a:tab pos="1803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a;</a:t>
            </a:r>
            <a:r>
              <a:rPr lang="de-AT" altLang="en-US" sz="1800"/>
              <a:t>	nur in der Klasse sichtbar, in der das Element deklariert wurde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b;</a:t>
            </a:r>
            <a:r>
              <a:rPr lang="de-AT" altLang="en-US" sz="1800"/>
              <a:t>	nur im Paket sichtbar, in dem das Element deklariert wurde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protected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c;</a:t>
            </a:r>
            <a:r>
              <a:rPr lang="de-AT" altLang="en-US" sz="1800"/>
              <a:t>	sichtbar:</a:t>
            </a:r>
            <a:br>
              <a:rPr lang="de-AT" altLang="en-US" sz="1800"/>
            </a:br>
            <a:r>
              <a:rPr lang="de-AT" altLang="en-US" sz="1800"/>
              <a:t>		</a:t>
            </a:r>
            <a:r>
              <a:rPr lang="de-AT" altLang="en-US" sz="1800" smtClean="0"/>
              <a:t>- </a:t>
            </a:r>
            <a:r>
              <a:rPr lang="de-AT" altLang="en-US" sz="1800"/>
              <a:t>im deklarierenden </a:t>
            </a:r>
            <a:r>
              <a:rPr lang="de-AT" altLang="en-US" sz="1800" smtClean="0"/>
              <a:t>Paket (somit auch in der deklarierenden Klasse)</a:t>
            </a:r>
            <a:r>
              <a:rPr lang="de-AT" altLang="en-US" sz="1800"/>
              <a:t/>
            </a:r>
            <a:br>
              <a:rPr lang="de-AT" altLang="en-US" sz="1800"/>
            </a:br>
            <a:r>
              <a:rPr lang="de-AT" altLang="en-US" sz="1800"/>
              <a:t>		</a:t>
            </a:r>
            <a:r>
              <a:rPr lang="de-AT" altLang="en-US" sz="1800">
                <a:solidFill>
                  <a:schemeClr val="accent2"/>
                </a:solidFill>
              </a:rPr>
              <a:t>- in Unterklassen (selbst wenn diese in anderen Paketen liegen)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d;</a:t>
            </a:r>
            <a:r>
              <a:rPr lang="de-AT" altLang="en-US" sz="1800"/>
              <a:t>	auch in anderen Paketen sichtbar, wenn Klasse importiert</a:t>
            </a:r>
          </a:p>
        </p:txBody>
      </p:sp>
      <p:grpSp>
        <p:nvGrpSpPr>
          <p:cNvPr id="261146" name="Group 26"/>
          <p:cNvGrpSpPr>
            <a:grpSpLocks/>
          </p:cNvGrpSpPr>
          <p:nvPr/>
        </p:nvGrpSpPr>
        <p:grpSpPr bwMode="auto">
          <a:xfrm>
            <a:off x="914400" y="3537533"/>
            <a:ext cx="6477000" cy="2735262"/>
            <a:chOff x="576" y="2311"/>
            <a:chExt cx="4080" cy="1723"/>
          </a:xfrm>
        </p:grpSpPr>
        <p:sp>
          <p:nvSpPr>
            <p:cNvPr id="14343" name="Rectangle 21"/>
            <p:cNvSpPr>
              <a:spLocks noChangeArrowheads="1"/>
            </p:cNvSpPr>
            <p:nvPr/>
          </p:nvSpPr>
          <p:spPr bwMode="auto">
            <a:xfrm>
              <a:off x="2784" y="2342"/>
              <a:ext cx="1872" cy="169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44" name="Rectangle 20"/>
            <p:cNvSpPr>
              <a:spLocks noChangeArrowheads="1"/>
            </p:cNvSpPr>
            <p:nvPr/>
          </p:nvSpPr>
          <p:spPr bwMode="auto">
            <a:xfrm>
              <a:off x="576" y="2342"/>
              <a:ext cx="1632" cy="169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45" name="Text Box 6"/>
            <p:cNvSpPr txBox="1">
              <a:spLocks noChangeArrowheads="1"/>
            </p:cNvSpPr>
            <p:nvPr/>
          </p:nvSpPr>
          <p:spPr bwMode="auto">
            <a:xfrm>
              <a:off x="624" y="2402"/>
              <a:ext cx="1607" cy="1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one;                          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private int a;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b;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9966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protected int c;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int d;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4346" name="Line 7"/>
            <p:cNvSpPr>
              <a:spLocks noChangeShapeType="1"/>
            </p:cNvSpPr>
            <p:nvPr/>
          </p:nvSpPr>
          <p:spPr bwMode="auto">
            <a:xfrm>
              <a:off x="1632" y="2674"/>
              <a:ext cx="0" cy="59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47" name="Line 8"/>
            <p:cNvSpPr>
              <a:spLocks noChangeShapeType="1"/>
            </p:cNvSpPr>
            <p:nvPr/>
          </p:nvSpPr>
          <p:spPr bwMode="auto">
            <a:xfrm>
              <a:off x="1776" y="2498"/>
              <a:ext cx="0" cy="119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48" name="Text Box 9"/>
            <p:cNvSpPr txBox="1">
              <a:spLocks noChangeArrowheads="1"/>
            </p:cNvSpPr>
            <p:nvPr/>
          </p:nvSpPr>
          <p:spPr bwMode="auto">
            <a:xfrm>
              <a:off x="2832" y="2402"/>
              <a:ext cx="1782" cy="1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package two;                               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import one.C;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u="sng">
                  <a:latin typeface="Arial" panose="020B0604020202020204" pitchFamily="34" charset="0"/>
                  <a:cs typeface="Arial" panose="020B0604020202020204" pitchFamily="34" charset="0"/>
                </a:rPr>
                <a:t>extends C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C x = new C();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x.</a:t>
              </a: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...;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x.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...;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x.</a:t>
              </a:r>
              <a:r>
                <a:rPr lang="de-AT" altLang="en-US" sz="1400">
                  <a:solidFill>
                    <a:srgbClr val="9966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...;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x.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...;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4349" name="Line 10"/>
            <p:cNvSpPr>
              <a:spLocks noChangeShapeType="1"/>
            </p:cNvSpPr>
            <p:nvPr/>
          </p:nvSpPr>
          <p:spPr bwMode="auto">
            <a:xfrm>
              <a:off x="2064" y="2498"/>
              <a:ext cx="0" cy="11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50" name="Line 11"/>
            <p:cNvSpPr>
              <a:spLocks noChangeShapeType="1"/>
            </p:cNvSpPr>
            <p:nvPr/>
          </p:nvSpPr>
          <p:spPr bwMode="auto">
            <a:xfrm>
              <a:off x="4512" y="2498"/>
              <a:ext cx="0" cy="145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51" name="Line 12"/>
            <p:cNvSpPr>
              <a:spLocks noChangeShapeType="1"/>
            </p:cNvSpPr>
            <p:nvPr/>
          </p:nvSpPr>
          <p:spPr bwMode="auto">
            <a:xfrm>
              <a:off x="1920" y="2498"/>
              <a:ext cx="0" cy="1194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52" name="Line 13"/>
            <p:cNvSpPr>
              <a:spLocks noChangeShapeType="1"/>
            </p:cNvSpPr>
            <p:nvPr/>
          </p:nvSpPr>
          <p:spPr bwMode="auto">
            <a:xfrm>
              <a:off x="4416" y="2812"/>
              <a:ext cx="0" cy="717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53" name="Text Box 14"/>
            <p:cNvSpPr txBox="1">
              <a:spLocks noChangeArrowheads="1"/>
            </p:cNvSpPr>
            <p:nvPr/>
          </p:nvSpPr>
          <p:spPr bwMode="auto">
            <a:xfrm>
              <a:off x="1536" y="2482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008000"/>
                  </a:solidFill>
                </a:rPr>
                <a:t>a</a:t>
              </a:r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1680" y="2311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chemeClr val="accent2"/>
                  </a:solidFill>
                </a:rPr>
                <a:t>b</a:t>
              </a:r>
            </a:p>
          </p:txBody>
        </p:sp>
        <p:sp>
          <p:nvSpPr>
            <p:cNvPr id="14355" name="Text Box 16"/>
            <p:cNvSpPr txBox="1">
              <a:spLocks noChangeArrowheads="1"/>
            </p:cNvSpPr>
            <p:nvPr/>
          </p:nvSpPr>
          <p:spPr bwMode="auto">
            <a:xfrm>
              <a:off x="1968" y="2311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14356" name="Text Box 17"/>
            <p:cNvSpPr txBox="1">
              <a:spLocks noChangeArrowheads="1"/>
            </p:cNvSpPr>
            <p:nvPr/>
          </p:nvSpPr>
          <p:spPr bwMode="auto">
            <a:xfrm>
              <a:off x="1824" y="2311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996633"/>
                  </a:solidFill>
                </a:rPr>
                <a:t>c</a:t>
              </a:r>
            </a:p>
          </p:txBody>
        </p:sp>
        <p:sp>
          <p:nvSpPr>
            <p:cNvPr id="14357" name="Text Box 18"/>
            <p:cNvSpPr txBox="1">
              <a:spLocks noChangeArrowheads="1"/>
            </p:cNvSpPr>
            <p:nvPr/>
          </p:nvSpPr>
          <p:spPr bwMode="auto">
            <a:xfrm>
              <a:off x="4320" y="2620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996633"/>
                  </a:solidFill>
                </a:rPr>
                <a:t>c</a:t>
              </a:r>
            </a:p>
          </p:txBody>
        </p:sp>
        <p:sp>
          <p:nvSpPr>
            <p:cNvPr id="14358" name="Text Box 19"/>
            <p:cNvSpPr txBox="1">
              <a:spLocks noChangeArrowheads="1"/>
            </p:cNvSpPr>
            <p:nvPr/>
          </p:nvSpPr>
          <p:spPr bwMode="auto">
            <a:xfrm>
              <a:off x="4416" y="2311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14359" name="Line 24"/>
            <p:cNvSpPr>
              <a:spLocks noChangeShapeType="1"/>
            </p:cNvSpPr>
            <p:nvPr/>
          </p:nvSpPr>
          <p:spPr bwMode="auto">
            <a:xfrm>
              <a:off x="2971" y="3038"/>
              <a:ext cx="5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60" name="Line 25"/>
            <p:cNvSpPr>
              <a:spLocks noChangeShapeType="1"/>
            </p:cNvSpPr>
            <p:nvPr/>
          </p:nvSpPr>
          <p:spPr bwMode="auto">
            <a:xfrm>
              <a:off x="2971" y="3158"/>
              <a:ext cx="5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5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FC4957-AE6C-48C8-B17A-F38F2850104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371600" y="2895600"/>
            <a:ext cx="2667000" cy="685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1768475" y="2725738"/>
            <a:ext cx="685800" cy="3048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Information Hiding (Geheimnisprinzip)</a:t>
            </a:r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1828800" y="2711450"/>
            <a:ext cx="5730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</a:p>
        </p:txBody>
      </p:sp>
      <p:sp>
        <p:nvSpPr>
          <p:cNvPr id="15367" name="Rectangle 10"/>
          <p:cNvSpPr>
            <a:spLocks noChangeArrowheads="1"/>
          </p:cNvSpPr>
          <p:nvPr/>
        </p:nvSpPr>
        <p:spPr bwMode="auto">
          <a:xfrm>
            <a:off x="2911475" y="2725738"/>
            <a:ext cx="685800" cy="3048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2971800" y="271145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</a:p>
        </p:txBody>
      </p:sp>
      <p:sp>
        <p:nvSpPr>
          <p:cNvPr id="15369" name="Rectangle 12"/>
          <p:cNvSpPr>
            <a:spLocks noChangeArrowheads="1"/>
          </p:cNvSpPr>
          <p:nvPr/>
        </p:nvSpPr>
        <p:spPr bwMode="auto">
          <a:xfrm>
            <a:off x="21336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0" name="Rectangle 13"/>
          <p:cNvSpPr>
            <a:spLocks noChangeArrowheads="1"/>
          </p:cNvSpPr>
          <p:nvPr/>
        </p:nvSpPr>
        <p:spPr bwMode="auto">
          <a:xfrm>
            <a:off x="22860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1" name="Rectangle 14"/>
          <p:cNvSpPr>
            <a:spLocks noChangeArrowheads="1"/>
          </p:cNvSpPr>
          <p:nvPr/>
        </p:nvSpPr>
        <p:spPr bwMode="auto">
          <a:xfrm>
            <a:off x="24384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2" name="Rectangle 15"/>
          <p:cNvSpPr>
            <a:spLocks noChangeArrowheads="1"/>
          </p:cNvSpPr>
          <p:nvPr/>
        </p:nvSpPr>
        <p:spPr bwMode="auto">
          <a:xfrm>
            <a:off x="25908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3" name="Rectangle 16"/>
          <p:cNvSpPr>
            <a:spLocks noChangeArrowheads="1"/>
          </p:cNvSpPr>
          <p:nvPr/>
        </p:nvSpPr>
        <p:spPr bwMode="auto">
          <a:xfrm>
            <a:off x="27432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4" name="Rectangle 17"/>
          <p:cNvSpPr>
            <a:spLocks noChangeArrowheads="1"/>
          </p:cNvSpPr>
          <p:nvPr/>
        </p:nvSpPr>
        <p:spPr bwMode="auto">
          <a:xfrm>
            <a:off x="28956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5" name="Rectangle 18"/>
          <p:cNvSpPr>
            <a:spLocks noChangeArrowheads="1"/>
          </p:cNvSpPr>
          <p:nvPr/>
        </p:nvSpPr>
        <p:spPr bwMode="auto">
          <a:xfrm>
            <a:off x="30480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6" name="Rectangle 19"/>
          <p:cNvSpPr>
            <a:spLocks noChangeArrowheads="1"/>
          </p:cNvSpPr>
          <p:nvPr/>
        </p:nvSpPr>
        <p:spPr bwMode="auto">
          <a:xfrm>
            <a:off x="3200400" y="3290888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77" name="Text Box 20"/>
          <p:cNvSpPr txBox="1">
            <a:spLocks noChangeArrowheads="1"/>
          </p:cNvSpPr>
          <p:nvPr/>
        </p:nvSpPr>
        <p:spPr bwMode="auto">
          <a:xfrm>
            <a:off x="669925" y="1309688"/>
            <a:ext cx="98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Prinzip</a:t>
            </a:r>
          </a:p>
        </p:txBody>
      </p:sp>
      <p:sp>
        <p:nvSpPr>
          <p:cNvPr id="15378" name="Text Box 21"/>
          <p:cNvSpPr txBox="1">
            <a:spLocks noChangeArrowheads="1"/>
          </p:cNvSpPr>
          <p:nvPr/>
        </p:nvSpPr>
        <p:spPr bwMode="auto">
          <a:xfrm>
            <a:off x="1050925" y="1738313"/>
            <a:ext cx="58477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Verstecke die Implementierung komplexer </a:t>
            </a:r>
            <a:r>
              <a:rPr lang="de-AT" altLang="en-US" sz="1600" smtClean="0"/>
              <a:t>Daten </a:t>
            </a:r>
            <a:r>
              <a:rPr lang="de-AT" altLang="en-US" sz="1600"/>
              <a:t>vor Benutzern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Erlaube den Zugriff auf die Daten nur über Methoden</a:t>
            </a:r>
          </a:p>
        </p:txBody>
      </p:sp>
      <p:sp>
        <p:nvSpPr>
          <p:cNvPr id="15379" name="Line 22"/>
          <p:cNvSpPr>
            <a:spLocks noChangeShapeType="1"/>
          </p:cNvSpPr>
          <p:nvPr/>
        </p:nvSpPr>
        <p:spPr bwMode="auto">
          <a:xfrm>
            <a:off x="2133600" y="2514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0" name="Line 23"/>
          <p:cNvSpPr>
            <a:spLocks noChangeShapeType="1"/>
          </p:cNvSpPr>
          <p:nvPr/>
        </p:nvSpPr>
        <p:spPr bwMode="auto">
          <a:xfrm>
            <a:off x="3276600" y="2514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1" name="Line 24"/>
          <p:cNvSpPr>
            <a:spLocks noChangeShapeType="1"/>
          </p:cNvSpPr>
          <p:nvPr/>
        </p:nvSpPr>
        <p:spPr bwMode="auto">
          <a:xfrm>
            <a:off x="2133600" y="3048000"/>
            <a:ext cx="22860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2" name="Line 25"/>
          <p:cNvSpPr>
            <a:spLocks noChangeShapeType="1"/>
          </p:cNvSpPr>
          <p:nvPr/>
        </p:nvSpPr>
        <p:spPr bwMode="auto">
          <a:xfrm flipH="1">
            <a:off x="3048000" y="3048000"/>
            <a:ext cx="22860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3" name="Line 26"/>
          <p:cNvSpPr>
            <a:spLocks noChangeShapeType="1"/>
          </p:cNvSpPr>
          <p:nvPr/>
        </p:nvSpPr>
        <p:spPr bwMode="auto">
          <a:xfrm flipH="1">
            <a:off x="3429000" y="3367088"/>
            <a:ext cx="9144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4" name="Text Box 27"/>
          <p:cNvSpPr txBox="1">
            <a:spLocks noChangeArrowheads="1"/>
          </p:cNvSpPr>
          <p:nvPr/>
        </p:nvSpPr>
        <p:spPr bwMode="auto">
          <a:xfrm>
            <a:off x="4327525" y="320040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Daten</a:t>
            </a:r>
          </a:p>
        </p:txBody>
      </p:sp>
      <p:sp>
        <p:nvSpPr>
          <p:cNvPr id="15385" name="Line 28"/>
          <p:cNvSpPr>
            <a:spLocks noChangeShapeType="1"/>
          </p:cNvSpPr>
          <p:nvPr/>
        </p:nvSpPr>
        <p:spPr bwMode="auto">
          <a:xfrm flipH="1">
            <a:off x="3657600" y="2833688"/>
            <a:ext cx="6858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6" name="Text Box 29"/>
          <p:cNvSpPr txBox="1">
            <a:spLocks noChangeArrowheads="1"/>
          </p:cNvSpPr>
          <p:nvPr/>
        </p:nvSpPr>
        <p:spPr bwMode="auto">
          <a:xfrm>
            <a:off x="4327525" y="2667000"/>
            <a:ext cx="346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Zugriffsmethoden (Klassenschnittstelle)</a:t>
            </a:r>
          </a:p>
        </p:txBody>
      </p:sp>
      <p:sp>
        <p:nvSpPr>
          <p:cNvPr id="15387" name="Text Box 30"/>
          <p:cNvSpPr txBox="1">
            <a:spLocks noChangeArrowheads="1"/>
          </p:cNvSpPr>
          <p:nvPr/>
        </p:nvSpPr>
        <p:spPr bwMode="auto">
          <a:xfrm>
            <a:off x="5546725" y="3162300"/>
            <a:ext cx="1435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"Black Box"</a:t>
            </a:r>
          </a:p>
        </p:txBody>
      </p:sp>
      <p:grpSp>
        <p:nvGrpSpPr>
          <p:cNvPr id="260150" name="Group 54"/>
          <p:cNvGrpSpPr>
            <a:grpSpLocks/>
          </p:cNvGrpSpPr>
          <p:nvPr/>
        </p:nvGrpSpPr>
        <p:grpSpPr bwMode="auto">
          <a:xfrm>
            <a:off x="669925" y="3886200"/>
            <a:ext cx="7713663" cy="2438400"/>
            <a:chOff x="422" y="2448"/>
            <a:chExt cx="4859" cy="1536"/>
          </a:xfrm>
        </p:grpSpPr>
        <p:sp>
          <p:nvSpPr>
            <p:cNvPr id="15390" name="Text Box 31"/>
            <p:cNvSpPr txBox="1">
              <a:spLocks noChangeArrowheads="1"/>
            </p:cNvSpPr>
            <p:nvPr/>
          </p:nvSpPr>
          <p:spPr bwMode="auto">
            <a:xfrm>
              <a:off x="422" y="2448"/>
              <a:ext cx="72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Warum?</a:t>
              </a:r>
            </a:p>
          </p:txBody>
        </p:sp>
        <p:sp>
          <p:nvSpPr>
            <p:cNvPr id="15391" name="Text Box 32"/>
            <p:cNvSpPr txBox="1">
              <a:spLocks noChangeArrowheads="1"/>
            </p:cNvSpPr>
            <p:nvPr/>
          </p:nvSpPr>
          <p:spPr bwMode="auto">
            <a:xfrm>
              <a:off x="662" y="2718"/>
              <a:ext cx="4619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Verringert die Komplexität (Arbeiten mit den Daten wird einfacher)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Implementierung der Daten kann geändert werden, ohne dass Benutzer etwas merken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Schutz vor mutwilliger oder unabsichtlicher Zerstörung</a:t>
              </a:r>
            </a:p>
          </p:txBody>
        </p:sp>
        <p:sp>
          <p:nvSpPr>
            <p:cNvPr id="15392" name="Rectangle 33"/>
            <p:cNvSpPr>
              <a:spLocks noChangeArrowheads="1"/>
            </p:cNvSpPr>
            <p:nvPr/>
          </p:nvSpPr>
          <p:spPr bwMode="auto">
            <a:xfrm>
              <a:off x="864" y="3552"/>
              <a:ext cx="1680" cy="43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93" name="Rectangle 34"/>
            <p:cNvSpPr>
              <a:spLocks noChangeArrowheads="1"/>
            </p:cNvSpPr>
            <p:nvPr/>
          </p:nvSpPr>
          <p:spPr bwMode="auto">
            <a:xfrm>
              <a:off x="1114" y="3445"/>
              <a:ext cx="432" cy="19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94" name="Text Box 35"/>
            <p:cNvSpPr txBox="1">
              <a:spLocks noChangeArrowheads="1"/>
            </p:cNvSpPr>
            <p:nvPr/>
          </p:nvSpPr>
          <p:spPr bwMode="auto">
            <a:xfrm>
              <a:off x="1152" y="3436"/>
              <a:ext cx="3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push</a:t>
              </a:r>
            </a:p>
          </p:txBody>
        </p:sp>
        <p:sp>
          <p:nvSpPr>
            <p:cNvPr id="15395" name="Rectangle 36"/>
            <p:cNvSpPr>
              <a:spLocks noChangeArrowheads="1"/>
            </p:cNvSpPr>
            <p:nvPr/>
          </p:nvSpPr>
          <p:spPr bwMode="auto">
            <a:xfrm>
              <a:off x="1834" y="3445"/>
              <a:ext cx="432" cy="19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96" name="Text Box 37"/>
            <p:cNvSpPr txBox="1">
              <a:spLocks noChangeArrowheads="1"/>
            </p:cNvSpPr>
            <p:nvPr/>
          </p:nvSpPr>
          <p:spPr bwMode="auto">
            <a:xfrm>
              <a:off x="1872" y="3436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pop</a:t>
              </a:r>
            </a:p>
          </p:txBody>
        </p:sp>
        <p:sp>
          <p:nvSpPr>
            <p:cNvPr id="15397" name="Rectangle 38"/>
            <p:cNvSpPr>
              <a:spLocks noChangeArrowheads="1"/>
            </p:cNvSpPr>
            <p:nvPr/>
          </p:nvSpPr>
          <p:spPr bwMode="auto">
            <a:xfrm>
              <a:off x="1344" y="384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98" name="Rectangle 40"/>
            <p:cNvSpPr>
              <a:spLocks noChangeArrowheads="1"/>
            </p:cNvSpPr>
            <p:nvPr/>
          </p:nvSpPr>
          <p:spPr bwMode="auto">
            <a:xfrm>
              <a:off x="1584" y="384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99" name="Rectangle 42"/>
            <p:cNvSpPr>
              <a:spLocks noChangeArrowheads="1"/>
            </p:cNvSpPr>
            <p:nvPr/>
          </p:nvSpPr>
          <p:spPr bwMode="auto">
            <a:xfrm>
              <a:off x="1824" y="384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400" name="Rectangle 44"/>
            <p:cNvSpPr>
              <a:spLocks noChangeArrowheads="1"/>
            </p:cNvSpPr>
            <p:nvPr/>
          </p:nvSpPr>
          <p:spPr bwMode="auto">
            <a:xfrm>
              <a:off x="2064" y="384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401" name="Line 46"/>
            <p:cNvSpPr>
              <a:spLocks noChangeShapeType="1"/>
            </p:cNvSpPr>
            <p:nvPr/>
          </p:nvSpPr>
          <p:spPr bwMode="auto">
            <a:xfrm>
              <a:off x="1344" y="3312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2" name="Line 47"/>
            <p:cNvSpPr>
              <a:spLocks noChangeShapeType="1"/>
            </p:cNvSpPr>
            <p:nvPr/>
          </p:nvSpPr>
          <p:spPr bwMode="auto">
            <a:xfrm>
              <a:off x="2064" y="3312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3" name="Line 48"/>
            <p:cNvSpPr>
              <a:spLocks noChangeShapeType="1"/>
            </p:cNvSpPr>
            <p:nvPr/>
          </p:nvSpPr>
          <p:spPr bwMode="auto">
            <a:xfrm>
              <a:off x="1344" y="3648"/>
              <a:ext cx="144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4" name="Line 49"/>
            <p:cNvSpPr>
              <a:spLocks noChangeShapeType="1"/>
            </p:cNvSpPr>
            <p:nvPr/>
          </p:nvSpPr>
          <p:spPr bwMode="auto">
            <a:xfrm flipH="1">
              <a:off x="1920" y="3648"/>
              <a:ext cx="144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5" name="Line 50"/>
            <p:cNvSpPr>
              <a:spLocks noChangeShapeType="1"/>
            </p:cNvSpPr>
            <p:nvPr/>
          </p:nvSpPr>
          <p:spPr bwMode="auto">
            <a:xfrm>
              <a:off x="1440" y="3879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6" name="Line 51"/>
            <p:cNvSpPr>
              <a:spLocks noChangeShapeType="1"/>
            </p:cNvSpPr>
            <p:nvPr/>
          </p:nvSpPr>
          <p:spPr bwMode="auto">
            <a:xfrm>
              <a:off x="1680" y="3879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07" name="Line 52"/>
            <p:cNvSpPr>
              <a:spLocks noChangeShapeType="1"/>
            </p:cNvSpPr>
            <p:nvPr/>
          </p:nvSpPr>
          <p:spPr bwMode="auto">
            <a:xfrm>
              <a:off x="1920" y="3879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5389" name="Text Box 53"/>
          <p:cNvSpPr txBox="1">
            <a:spLocks noChangeArrowheads="1"/>
          </p:cNvSpPr>
          <p:nvPr/>
        </p:nvSpPr>
        <p:spPr bwMode="auto">
          <a:xfrm>
            <a:off x="2895600" y="3581400"/>
            <a:ext cx="121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Klasse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C384D9-078C-45BA-B6EE-B3BFEDDD2D98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Stack mit Information Hiding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46125" y="1281113"/>
            <a:ext cx="4376519" cy="4530471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class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Stack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int[] data;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 top;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Stack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 size)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data = new int[size]; top =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0;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void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push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 x)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if (top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==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data.length) error("stack overflow");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else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data[top++]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x;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if (top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==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0) { error("stack underflow"); return 0;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else return data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[--top];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void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error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(String msg)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Out.println(msg);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System.exit(0);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424613" y="1966913"/>
            <a:ext cx="101917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Stack()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push(int x)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pop(): int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424613" y="1981200"/>
            <a:ext cx="1066800" cy="11128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6424613" y="2251075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6424613" y="2373313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103938" y="1509713"/>
            <a:ext cx="1804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Klassenschnittstelle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206834" y="3546348"/>
            <a:ext cx="3540125" cy="2649665"/>
            <a:chOff x="5206834" y="3546348"/>
            <a:chExt cx="3540125" cy="2649665"/>
          </a:xfrm>
        </p:grpSpPr>
        <p:sp>
          <p:nvSpPr>
            <p:cNvPr id="16395" name="Text Box 4"/>
            <p:cNvSpPr txBox="1">
              <a:spLocks noChangeArrowheads="1"/>
            </p:cNvSpPr>
            <p:nvPr/>
          </p:nvSpPr>
          <p:spPr bwMode="auto">
            <a:xfrm>
              <a:off x="5206834" y="3908425"/>
              <a:ext cx="3440516" cy="19017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public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class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BetterStack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extends Stack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public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boolean </a:t>
              </a:r>
              <a:r>
                <a:rPr kumimoji="0" lang="de-AT" altLang="en-US" sz="1400" b="1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contains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(int x)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	for (int i = 0; i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&lt;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9966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top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; i++)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		if (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9966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data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[i]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==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x) return true;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	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	return false;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6281572" y="4895850"/>
              <a:ext cx="409575" cy="104140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 flipV="1">
              <a:off x="6718134" y="4676172"/>
              <a:ext cx="307699" cy="1261079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398" name="TextBox 4"/>
            <p:cNvSpPr txBox="1">
              <a:spLocks noChangeArrowheads="1"/>
            </p:cNvSpPr>
            <p:nvPr/>
          </p:nvSpPr>
          <p:spPr bwMode="auto">
            <a:xfrm>
              <a:off x="5645205" y="5857514"/>
              <a:ext cx="3101754" cy="3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Zugriff nur möglich, weil protected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537477" y="3546348"/>
              <a:ext cx="2109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 einem anderen Paket</a:t>
              </a:r>
              <a:endParaRPr kumimoji="0" lang="de-AT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0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130300" y="2851150"/>
            <a:ext cx="4803775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BA4123-094C-49CA-B889-4E18DCA89F9D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400" smtClean="0"/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1704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12. </a:t>
            </a:r>
            <a:r>
              <a:rPr lang="de-AT" altLang="de-DE" sz="3200">
                <a:solidFill>
                  <a:srgbClr val="FF0000"/>
                </a:solidFill>
              </a:rPr>
              <a:t>Pakete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12.1</a:t>
            </a:r>
            <a:r>
              <a:rPr lang="de-AT" altLang="de-DE"/>
              <a:t>	Idee, </a:t>
            </a:r>
            <a:r>
              <a:rPr lang="de-AT" altLang="de-DE" smtClean="0"/>
              <a:t>Export </a:t>
            </a:r>
            <a:r>
              <a:rPr lang="de-AT" altLang="de-DE"/>
              <a:t>und </a:t>
            </a:r>
            <a:r>
              <a:rPr lang="de-AT" altLang="de-DE" smtClean="0"/>
              <a:t>Import</a:t>
            </a:r>
            <a:endParaRPr lang="de-AT" altLang="de-DE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12.2</a:t>
            </a:r>
            <a:r>
              <a:rPr lang="de-AT" altLang="de-DE"/>
              <a:t>	Pakete und Verzeichnisse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12.3</a:t>
            </a:r>
            <a:r>
              <a:rPr lang="de-AT" altLang="de-DE"/>
              <a:t>	Sichtbarkeitsattribute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>
                <a:solidFill>
                  <a:srgbClr val="FF0000"/>
                </a:solidFill>
              </a:rPr>
              <a:t>12.4</a:t>
            </a:r>
            <a:r>
              <a:rPr lang="de-AT" altLang="de-DE">
                <a:solidFill>
                  <a:srgbClr val="FF0000"/>
                </a:solidFill>
              </a:rPr>
              <a:t>	Beispielpakete aus der Java-Bibliothek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306347-8A32-4628-89A6-2CC416C4522F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Beispielpakete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5800" y="1230313"/>
            <a:ext cx="5297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Bibliothek enthält derzeit ca. 330 Pakete mit ca. 6000 Klassen</a:t>
            </a:r>
          </a:p>
        </p:txBody>
      </p:sp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685800" y="1771650"/>
            <a:ext cx="3732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https://</a:t>
            </a:r>
            <a:r>
              <a:rPr kumimoji="0" lang="de-AT" altLang="de-DE" sz="16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docs.oracle.com/javase/10/docs/api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/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282825" y="3078163"/>
            <a:ext cx="1419225" cy="2990850"/>
            <a:chOff x="2283104" y="3078863"/>
            <a:chExt cx="1418338" cy="2990175"/>
          </a:xfrm>
        </p:grpSpPr>
        <p:sp>
          <p:nvSpPr>
            <p:cNvPr id="18446" name="TextBox 19"/>
            <p:cNvSpPr txBox="1">
              <a:spLocks noChangeArrowheads="1"/>
            </p:cNvSpPr>
            <p:nvPr/>
          </p:nvSpPr>
          <p:spPr bwMode="auto">
            <a:xfrm>
              <a:off x="2283104" y="3078863"/>
              <a:ext cx="1418337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java.util</a:t>
              </a:r>
            </a:p>
          </p:txBody>
        </p:sp>
        <p:sp>
          <p:nvSpPr>
            <p:cNvPr id="18447" name="TextBox 20"/>
            <p:cNvSpPr txBox="1">
              <a:spLocks noChangeArrowheads="1"/>
            </p:cNvSpPr>
            <p:nvPr/>
          </p:nvSpPr>
          <p:spPr bwMode="auto">
            <a:xfrm>
              <a:off x="2283105" y="3391382"/>
              <a:ext cx="1418337" cy="267765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Arrays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Random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StringTokenizer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ArrayList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LinkedList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Hashtable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HashMap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HashSet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TreeSet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979863" y="3078163"/>
            <a:ext cx="1587500" cy="2344737"/>
            <a:chOff x="3980128" y="3078863"/>
            <a:chExt cx="1587295" cy="2343844"/>
          </a:xfrm>
        </p:grpSpPr>
        <p:sp>
          <p:nvSpPr>
            <p:cNvPr id="18444" name="TextBox 21"/>
            <p:cNvSpPr txBox="1">
              <a:spLocks noChangeArrowheads="1"/>
            </p:cNvSpPr>
            <p:nvPr/>
          </p:nvSpPr>
          <p:spPr bwMode="auto">
            <a:xfrm>
              <a:off x="3980128" y="3078863"/>
              <a:ext cx="1587295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java.io</a:t>
              </a:r>
            </a:p>
          </p:txBody>
        </p:sp>
        <p:sp>
          <p:nvSpPr>
            <p:cNvPr id="18445" name="TextBox 22"/>
            <p:cNvSpPr txBox="1">
              <a:spLocks noChangeArrowheads="1"/>
            </p:cNvSpPr>
            <p:nvPr/>
          </p:nvSpPr>
          <p:spPr bwMode="auto">
            <a:xfrm>
              <a:off x="3980129" y="3391382"/>
              <a:ext cx="1587294" cy="203132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InputStream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OutputStream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FileInputStream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FileOutputStream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PrintStream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File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Reader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Writer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846763" y="3078163"/>
            <a:ext cx="1778000" cy="1698625"/>
            <a:chOff x="5846109" y="3078863"/>
            <a:chExt cx="1778052" cy="1697514"/>
          </a:xfrm>
        </p:grpSpPr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5846109" y="3078863"/>
              <a:ext cx="1778052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java.net</a:t>
              </a: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5846110" y="3391382"/>
              <a:ext cx="1778051" cy="138499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Socket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ServerSocket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URL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HttpURLConnection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CookieManager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87891" y="2652713"/>
            <a:ext cx="3793597" cy="3855671"/>
            <a:chOff x="487891" y="2652713"/>
            <a:chExt cx="3793597" cy="3855671"/>
          </a:xfrm>
        </p:grpSpPr>
        <p:sp>
          <p:nvSpPr>
            <p:cNvPr id="18448" name="TextBox 15"/>
            <p:cNvSpPr txBox="1">
              <a:spLocks noChangeArrowheads="1"/>
            </p:cNvSpPr>
            <p:nvPr/>
          </p:nvSpPr>
          <p:spPr bwMode="auto">
            <a:xfrm>
              <a:off x="793839" y="3079108"/>
              <a:ext cx="1210704" cy="30782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java.lang</a:t>
              </a:r>
            </a:p>
          </p:txBody>
        </p:sp>
        <p:sp>
          <p:nvSpPr>
            <p:cNvPr id="18449" name="TextBox 16"/>
            <p:cNvSpPr txBox="1">
              <a:spLocks noChangeArrowheads="1"/>
            </p:cNvSpPr>
            <p:nvPr/>
          </p:nvSpPr>
          <p:spPr bwMode="auto">
            <a:xfrm>
              <a:off x="793839" y="3391677"/>
              <a:ext cx="1210704" cy="224712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Object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System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StringBuilder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Math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Thread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Integer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Float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Character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18450" name="TextBox 17"/>
            <p:cNvSpPr txBox="1">
              <a:spLocks noChangeArrowheads="1"/>
            </p:cNvSpPr>
            <p:nvPr/>
          </p:nvSpPr>
          <p:spPr bwMode="auto">
            <a:xfrm>
              <a:off x="685800" y="2652713"/>
              <a:ext cx="3595688" cy="338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Einige Beispielpakete und ihre Klassen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V="1">
              <a:off x="1395351" y="5694218"/>
              <a:ext cx="0" cy="290946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TextBox 3"/>
            <p:cNvSpPr txBox="1"/>
            <p:nvPr/>
          </p:nvSpPr>
          <p:spPr>
            <a:xfrm>
              <a:off x="487891" y="5985164"/>
              <a:ext cx="18149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java.lang</a:t>
              </a: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wird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automatisch importiert</a:t>
              </a:r>
              <a:endPara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9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668</Words>
  <Application>Microsoft Office PowerPoint</Application>
  <PresentationFormat>On-screen Show (4:3)</PresentationFormat>
  <Paragraphs>333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Courier New</vt:lpstr>
      <vt:lpstr>Symbol</vt:lpstr>
      <vt:lpstr>Times New Roman</vt:lpstr>
      <vt:lpstr>Standarddesign</vt:lpstr>
      <vt:lpstr>1_Standarddesign</vt:lpstr>
      <vt:lpstr>PowerPoint Presentation</vt:lpstr>
      <vt:lpstr>Idee</vt:lpstr>
      <vt:lpstr>Anlegen von Paketen</vt:lpstr>
      <vt:lpstr>Pakete sind Sichtbarkeitsgrenzen</vt:lpstr>
      <vt:lpstr>Export von Namen</vt:lpstr>
      <vt:lpstr>Import von Klassen</vt:lpstr>
      <vt:lpstr>PowerPoint Presentation</vt:lpstr>
      <vt:lpstr>Pakete und Verzeichnisse</vt:lpstr>
      <vt:lpstr>Geschachtelte Pakete</vt:lpstr>
      <vt:lpstr>PowerPoint Presentation</vt:lpstr>
      <vt:lpstr>Sichtbarkeitsattribute</vt:lpstr>
      <vt:lpstr>Information Hiding (Geheimnisprinzip)</vt:lpstr>
      <vt:lpstr>Beispiel: Stack mit Information Hiding</vt:lpstr>
      <vt:lpstr>PowerPoint Presentation</vt:lpstr>
      <vt:lpstr>Beispielpakete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410</cp:revision>
  <cp:lastPrinted>2001-09-21T08:42:52Z</cp:lastPrinted>
  <dcterms:created xsi:type="dcterms:W3CDTF">2000-03-12T09:29:13Z</dcterms:created>
  <dcterms:modified xsi:type="dcterms:W3CDTF">2023-11-27T07:11:30Z</dcterms:modified>
</cp:coreProperties>
</file>