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98" r:id="rId2"/>
    <p:sldId id="290" r:id="rId3"/>
    <p:sldId id="291" r:id="rId4"/>
    <p:sldId id="299" r:id="rId5"/>
    <p:sldId id="292" r:id="rId6"/>
    <p:sldId id="304" r:id="rId7"/>
    <p:sldId id="295" r:id="rId8"/>
    <p:sldId id="301" r:id="rId9"/>
    <p:sldId id="302" r:id="rId10"/>
    <p:sldId id="297" r:id="rId11"/>
    <p:sldId id="296" r:id="rId12"/>
    <p:sldId id="300" r:id="rId13"/>
    <p:sldId id="305" r:id="rId14"/>
    <p:sldId id="322" r:id="rId15"/>
    <p:sldId id="306" r:id="rId16"/>
    <p:sldId id="308" r:id="rId17"/>
    <p:sldId id="307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</p:sldIdLst>
  <p:sldSz cx="9144000" cy="6858000" type="screen4x3"/>
  <p:notesSz cx="7315200" cy="96012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  <a:srgbClr val="66FF66"/>
    <a:srgbClr val="CCCCFF"/>
    <a:srgbClr val="FFFFCC"/>
    <a:srgbClr val="FF5050"/>
    <a:srgbClr val="FF99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85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6.xml"/><Relationship Id="rId18" Type="http://schemas.openxmlformats.org/officeDocument/2006/relationships/slide" Target="slides/slide22.xml"/><Relationship Id="rId26" Type="http://schemas.openxmlformats.org/officeDocument/2006/relationships/slide" Target="slides/slide30.xml"/><Relationship Id="rId3" Type="http://schemas.openxmlformats.org/officeDocument/2006/relationships/slide" Target="slides/slide5.xml"/><Relationship Id="rId21" Type="http://schemas.openxmlformats.org/officeDocument/2006/relationships/slide" Target="slides/slide25.xml"/><Relationship Id="rId7" Type="http://schemas.openxmlformats.org/officeDocument/2006/relationships/slide" Target="slides/slide9.xml"/><Relationship Id="rId12" Type="http://schemas.openxmlformats.org/officeDocument/2006/relationships/slide" Target="slides/slide15.xml"/><Relationship Id="rId17" Type="http://schemas.openxmlformats.org/officeDocument/2006/relationships/slide" Target="slides/slide21.xml"/><Relationship Id="rId25" Type="http://schemas.openxmlformats.org/officeDocument/2006/relationships/slide" Target="slides/slide29.xml"/><Relationship Id="rId2" Type="http://schemas.openxmlformats.org/officeDocument/2006/relationships/slide" Target="slides/slide3.xml"/><Relationship Id="rId16" Type="http://schemas.openxmlformats.org/officeDocument/2006/relationships/slide" Target="slides/slide20.xml"/><Relationship Id="rId20" Type="http://schemas.openxmlformats.org/officeDocument/2006/relationships/slide" Target="slides/slide24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11" Type="http://schemas.openxmlformats.org/officeDocument/2006/relationships/slide" Target="slides/slide14.xml"/><Relationship Id="rId24" Type="http://schemas.openxmlformats.org/officeDocument/2006/relationships/slide" Target="slides/slide28.xml"/><Relationship Id="rId5" Type="http://schemas.openxmlformats.org/officeDocument/2006/relationships/slide" Target="slides/slide7.xml"/><Relationship Id="rId15" Type="http://schemas.openxmlformats.org/officeDocument/2006/relationships/slide" Target="slides/slide19.xml"/><Relationship Id="rId23" Type="http://schemas.openxmlformats.org/officeDocument/2006/relationships/slide" Target="slides/slide27.xml"/><Relationship Id="rId10" Type="http://schemas.openxmlformats.org/officeDocument/2006/relationships/slide" Target="slides/slide13.xml"/><Relationship Id="rId19" Type="http://schemas.openxmlformats.org/officeDocument/2006/relationships/slide" Target="slides/slide23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7.xml"/><Relationship Id="rId22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531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25913" y="0"/>
            <a:ext cx="321786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3135313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25913" y="9142413"/>
            <a:ext cx="3217862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CBA73B5-21F3-4A81-A64C-199BEB00D480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531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25913" y="0"/>
            <a:ext cx="321786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93813" y="742950"/>
            <a:ext cx="4757737" cy="3568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13" y="4533900"/>
            <a:ext cx="5364162" cy="431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3135313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25913" y="9142413"/>
            <a:ext cx="3217862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74AA9F-0F33-4CB5-A4AF-595496CA06C6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6039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05815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7408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10624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4153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13364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08986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2317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45154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33413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89547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03414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61753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47378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5269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3338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54679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41709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19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85022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214428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9641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439059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638254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89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8392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18222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284711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336616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29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7830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74AA9F-0F33-4CB5-A4AF-595496CA06C6}" type="slidenum">
              <a:rPr lang="en-US" altLang="de-DE" smtClean="0"/>
              <a:pPr>
                <a:defRPr/>
              </a:pPr>
              <a:t>30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92227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82DF8-B676-46DC-8C9D-C3BA9D8135B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9110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D7BB0-0000-451F-8A90-147026ED0A7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944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3EE9C-36A1-4586-840A-36540804FF2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781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24C78-B3DE-4E59-8580-61F0E2C356C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868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8F92A-8157-47BE-B50B-B6503406EF4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7123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0866C-DC12-466D-B7FA-3DC653C3FD3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7330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D5568-655E-4B84-B0DC-BFE7C522880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907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C85EF-353D-42A5-8522-5C38AEEFCCC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677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C81F1-59FD-420B-A6C6-A67B65A826E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324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797FD-7DCA-4B6F-B3C1-EB30A5A346C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6691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872E0-6978-4B9B-930E-E257B21761F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0303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0196AF-A0D9-4347-B1C7-AC3766F37FB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5081588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C35D6B-3944-4913-9038-7D04F61DAB5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6007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13. </a:t>
            </a:r>
            <a:r>
              <a:rPr lang="de-AT" altLang="de-DE" sz="3200">
                <a:solidFill>
                  <a:srgbClr val="FF0000"/>
                </a:solidFill>
              </a:rPr>
              <a:t>Dynamische Datenstrukturen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>
                <a:solidFill>
                  <a:srgbClr val="FF0000"/>
                </a:solidFill>
              </a:rPr>
              <a:t>13.1</a:t>
            </a:r>
            <a:r>
              <a:rPr lang="de-AT" altLang="de-DE">
                <a:solidFill>
                  <a:srgbClr val="FF0000"/>
                </a:solidFill>
              </a:rPr>
              <a:t>	Objekte und Referenzen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13.2</a:t>
            </a:r>
            <a:r>
              <a:rPr lang="de-AT" altLang="de-DE"/>
              <a:t>	Unsortierte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13.3</a:t>
            </a:r>
            <a:r>
              <a:rPr lang="de-AT" altLang="de-DE"/>
              <a:t>	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13.4</a:t>
            </a:r>
            <a:r>
              <a:rPr lang="de-AT" altLang="de-DE"/>
              <a:t>	Bäume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443FDC-0E89-43B5-9D11-0ECA97FB52E3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de-DE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Warum "dynamisch"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74688" y="1257300"/>
            <a:ext cx="6413935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de-DE" sz="1800"/>
              <a:t>Elemente werden </a:t>
            </a:r>
            <a:r>
              <a:rPr lang="de-AT" altLang="de-DE" sz="1800" smtClean="0"/>
              <a:t>dynamisch (d.h. zur Laufzeit) </a:t>
            </a:r>
            <a:r>
              <a:rPr lang="de-AT" altLang="de-DE" sz="1800"/>
              <a:t>mit </a:t>
            </a:r>
            <a:r>
              <a:rPr lang="de-AT" altLang="de-DE" sz="1800" i="1"/>
              <a:t>new</a:t>
            </a:r>
            <a:r>
              <a:rPr lang="de-AT" altLang="de-DE" sz="1800"/>
              <a:t> angelegt</a:t>
            </a:r>
          </a:p>
          <a:p>
            <a:r>
              <a:rPr lang="de-AT" altLang="de-DE" sz="1800"/>
              <a:t>Datenstruktur kann dynamisch wachsen und schrumpfen</a:t>
            </a:r>
          </a:p>
        </p:txBody>
      </p:sp>
      <p:grpSp>
        <p:nvGrpSpPr>
          <p:cNvPr id="208964" name="Group 68"/>
          <p:cNvGrpSpPr>
            <a:grpSpLocks/>
          </p:cNvGrpSpPr>
          <p:nvPr/>
        </p:nvGrpSpPr>
        <p:grpSpPr bwMode="auto">
          <a:xfrm>
            <a:off x="746125" y="2376488"/>
            <a:ext cx="6238875" cy="4230687"/>
            <a:chOff x="470" y="1497"/>
            <a:chExt cx="3930" cy="2665"/>
          </a:xfrm>
        </p:grpSpPr>
        <p:sp>
          <p:nvSpPr>
            <p:cNvPr id="5126" name="Text Box 32"/>
            <p:cNvSpPr txBox="1">
              <a:spLocks noChangeArrowheads="1"/>
            </p:cNvSpPr>
            <p:nvPr/>
          </p:nvSpPr>
          <p:spPr bwMode="auto">
            <a:xfrm>
              <a:off x="470" y="1497"/>
              <a:ext cx="287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b="1"/>
                <a:t>Wichtigste dynamische Datenstrukturen</a:t>
              </a:r>
            </a:p>
          </p:txBody>
        </p:sp>
        <p:sp>
          <p:nvSpPr>
            <p:cNvPr id="5127" name="Rectangle 33"/>
            <p:cNvSpPr>
              <a:spLocks noChangeArrowheads="1"/>
            </p:cNvSpPr>
            <p:nvPr/>
          </p:nvSpPr>
          <p:spPr bwMode="auto">
            <a:xfrm>
              <a:off x="672" y="1968"/>
              <a:ext cx="144" cy="14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28" name="Line 34"/>
            <p:cNvSpPr>
              <a:spLocks noChangeShapeType="1"/>
            </p:cNvSpPr>
            <p:nvPr/>
          </p:nvSpPr>
          <p:spPr bwMode="auto">
            <a:xfrm>
              <a:off x="816" y="2016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29" name="Rectangle 35"/>
            <p:cNvSpPr>
              <a:spLocks noChangeArrowheads="1"/>
            </p:cNvSpPr>
            <p:nvPr/>
          </p:nvSpPr>
          <p:spPr bwMode="auto">
            <a:xfrm>
              <a:off x="960" y="1968"/>
              <a:ext cx="144" cy="14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0" name="Line 36"/>
            <p:cNvSpPr>
              <a:spLocks noChangeShapeType="1"/>
            </p:cNvSpPr>
            <p:nvPr/>
          </p:nvSpPr>
          <p:spPr bwMode="auto">
            <a:xfrm>
              <a:off x="1104" y="2016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31" name="Rectangle 37"/>
            <p:cNvSpPr>
              <a:spLocks noChangeArrowheads="1"/>
            </p:cNvSpPr>
            <p:nvPr/>
          </p:nvSpPr>
          <p:spPr bwMode="auto">
            <a:xfrm>
              <a:off x="1248" y="1968"/>
              <a:ext cx="144" cy="14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2" name="Line 38"/>
            <p:cNvSpPr>
              <a:spLocks noChangeShapeType="1"/>
            </p:cNvSpPr>
            <p:nvPr/>
          </p:nvSpPr>
          <p:spPr bwMode="auto">
            <a:xfrm>
              <a:off x="1392" y="2016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33" name="Rectangle 39"/>
            <p:cNvSpPr>
              <a:spLocks noChangeArrowheads="1"/>
            </p:cNvSpPr>
            <p:nvPr/>
          </p:nvSpPr>
          <p:spPr bwMode="auto">
            <a:xfrm>
              <a:off x="1536" y="1968"/>
              <a:ext cx="144" cy="14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4" name="Text Box 40"/>
            <p:cNvSpPr txBox="1">
              <a:spLocks noChangeArrowheads="1"/>
            </p:cNvSpPr>
            <p:nvPr/>
          </p:nvSpPr>
          <p:spPr bwMode="auto">
            <a:xfrm>
              <a:off x="864" y="2870"/>
              <a:ext cx="42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i="1"/>
                <a:t>Liste</a:t>
              </a:r>
            </a:p>
          </p:txBody>
        </p:sp>
        <p:sp>
          <p:nvSpPr>
            <p:cNvPr id="5135" name="Rectangle 41"/>
            <p:cNvSpPr>
              <a:spLocks noChangeArrowheads="1"/>
            </p:cNvSpPr>
            <p:nvPr/>
          </p:nvSpPr>
          <p:spPr bwMode="auto">
            <a:xfrm>
              <a:off x="2496" y="1968"/>
              <a:ext cx="144" cy="14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6" name="Line 42"/>
            <p:cNvSpPr>
              <a:spLocks noChangeShapeType="1"/>
            </p:cNvSpPr>
            <p:nvPr/>
          </p:nvSpPr>
          <p:spPr bwMode="auto">
            <a:xfrm flipH="1">
              <a:off x="2400" y="2112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37" name="Line 43"/>
            <p:cNvSpPr>
              <a:spLocks noChangeShapeType="1"/>
            </p:cNvSpPr>
            <p:nvPr/>
          </p:nvSpPr>
          <p:spPr bwMode="auto">
            <a:xfrm>
              <a:off x="2640" y="2112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38" name="Rectangle 44"/>
            <p:cNvSpPr>
              <a:spLocks noChangeArrowheads="1"/>
            </p:cNvSpPr>
            <p:nvPr/>
          </p:nvSpPr>
          <p:spPr bwMode="auto">
            <a:xfrm>
              <a:off x="2256" y="2208"/>
              <a:ext cx="144" cy="14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9" name="Rectangle 45"/>
            <p:cNvSpPr>
              <a:spLocks noChangeArrowheads="1"/>
            </p:cNvSpPr>
            <p:nvPr/>
          </p:nvSpPr>
          <p:spPr bwMode="auto">
            <a:xfrm>
              <a:off x="2736" y="2208"/>
              <a:ext cx="144" cy="14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0" name="Rectangle 46"/>
            <p:cNvSpPr>
              <a:spLocks noChangeArrowheads="1"/>
            </p:cNvSpPr>
            <p:nvPr/>
          </p:nvSpPr>
          <p:spPr bwMode="auto">
            <a:xfrm>
              <a:off x="2112" y="2496"/>
              <a:ext cx="144" cy="14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1" name="Rectangle 47"/>
            <p:cNvSpPr>
              <a:spLocks noChangeArrowheads="1"/>
            </p:cNvSpPr>
            <p:nvPr/>
          </p:nvSpPr>
          <p:spPr bwMode="auto">
            <a:xfrm>
              <a:off x="2400" y="2496"/>
              <a:ext cx="144" cy="14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2" name="Line 48"/>
            <p:cNvSpPr>
              <a:spLocks noChangeShapeType="1"/>
            </p:cNvSpPr>
            <p:nvPr/>
          </p:nvSpPr>
          <p:spPr bwMode="auto">
            <a:xfrm flipH="1">
              <a:off x="2208" y="2352"/>
              <a:ext cx="48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3" name="Line 49"/>
            <p:cNvSpPr>
              <a:spLocks noChangeShapeType="1"/>
            </p:cNvSpPr>
            <p:nvPr/>
          </p:nvSpPr>
          <p:spPr bwMode="auto">
            <a:xfrm>
              <a:off x="2400" y="2352"/>
              <a:ext cx="48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4" name="Text Box 51"/>
            <p:cNvSpPr txBox="1">
              <a:spLocks noChangeArrowheads="1"/>
            </p:cNvSpPr>
            <p:nvPr/>
          </p:nvSpPr>
          <p:spPr bwMode="auto">
            <a:xfrm>
              <a:off x="2208" y="2870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i="1"/>
                <a:t>Baum</a:t>
              </a:r>
            </a:p>
          </p:txBody>
        </p:sp>
        <p:sp>
          <p:nvSpPr>
            <p:cNvPr id="5145" name="Rectangle 52"/>
            <p:cNvSpPr>
              <a:spLocks noChangeArrowheads="1"/>
            </p:cNvSpPr>
            <p:nvPr/>
          </p:nvSpPr>
          <p:spPr bwMode="auto">
            <a:xfrm>
              <a:off x="3840" y="1968"/>
              <a:ext cx="144" cy="144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6" name="Line 53"/>
            <p:cNvSpPr>
              <a:spLocks noChangeShapeType="1"/>
            </p:cNvSpPr>
            <p:nvPr/>
          </p:nvSpPr>
          <p:spPr bwMode="auto">
            <a:xfrm flipH="1">
              <a:off x="3744" y="2112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7" name="Line 54"/>
            <p:cNvSpPr>
              <a:spLocks noChangeShapeType="1"/>
            </p:cNvSpPr>
            <p:nvPr/>
          </p:nvSpPr>
          <p:spPr bwMode="auto">
            <a:xfrm>
              <a:off x="3984" y="2112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8" name="Rectangle 55"/>
            <p:cNvSpPr>
              <a:spLocks noChangeArrowheads="1"/>
            </p:cNvSpPr>
            <p:nvPr/>
          </p:nvSpPr>
          <p:spPr bwMode="auto">
            <a:xfrm>
              <a:off x="3600" y="2208"/>
              <a:ext cx="144" cy="144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9" name="Rectangle 56"/>
            <p:cNvSpPr>
              <a:spLocks noChangeArrowheads="1"/>
            </p:cNvSpPr>
            <p:nvPr/>
          </p:nvSpPr>
          <p:spPr bwMode="auto">
            <a:xfrm>
              <a:off x="4080" y="2208"/>
              <a:ext cx="144" cy="144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50" name="Rectangle 57"/>
            <p:cNvSpPr>
              <a:spLocks noChangeArrowheads="1"/>
            </p:cNvSpPr>
            <p:nvPr/>
          </p:nvSpPr>
          <p:spPr bwMode="auto">
            <a:xfrm>
              <a:off x="4176" y="2496"/>
              <a:ext cx="144" cy="144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51" name="Rectangle 58"/>
            <p:cNvSpPr>
              <a:spLocks noChangeArrowheads="1"/>
            </p:cNvSpPr>
            <p:nvPr/>
          </p:nvSpPr>
          <p:spPr bwMode="auto">
            <a:xfrm>
              <a:off x="3840" y="2496"/>
              <a:ext cx="144" cy="144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52" name="Line 59"/>
            <p:cNvSpPr>
              <a:spLocks noChangeShapeType="1"/>
            </p:cNvSpPr>
            <p:nvPr/>
          </p:nvSpPr>
          <p:spPr bwMode="auto">
            <a:xfrm flipH="1">
              <a:off x="3984" y="2352"/>
              <a:ext cx="96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3" name="Line 60"/>
            <p:cNvSpPr>
              <a:spLocks noChangeShapeType="1"/>
            </p:cNvSpPr>
            <p:nvPr/>
          </p:nvSpPr>
          <p:spPr bwMode="auto">
            <a:xfrm>
              <a:off x="3744" y="2352"/>
              <a:ext cx="96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4" name="Text Box 61"/>
            <p:cNvSpPr txBox="1">
              <a:spLocks noChangeArrowheads="1"/>
            </p:cNvSpPr>
            <p:nvPr/>
          </p:nvSpPr>
          <p:spPr bwMode="auto">
            <a:xfrm>
              <a:off x="3696" y="2880"/>
              <a:ext cx="5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i="1"/>
                <a:t>Graph</a:t>
              </a:r>
            </a:p>
          </p:txBody>
        </p:sp>
        <p:sp>
          <p:nvSpPr>
            <p:cNvPr id="5155" name="Line 62"/>
            <p:cNvSpPr>
              <a:spLocks noChangeShapeType="1"/>
            </p:cNvSpPr>
            <p:nvPr/>
          </p:nvSpPr>
          <p:spPr bwMode="auto">
            <a:xfrm>
              <a:off x="3984" y="2592"/>
              <a:ext cx="1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6" name="Line 63"/>
            <p:cNvSpPr>
              <a:spLocks noChangeShapeType="1"/>
            </p:cNvSpPr>
            <p:nvPr/>
          </p:nvSpPr>
          <p:spPr bwMode="auto">
            <a:xfrm>
              <a:off x="4224" y="2352"/>
              <a:ext cx="48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7" name="Text Box 66"/>
            <p:cNvSpPr txBox="1">
              <a:spLocks noChangeArrowheads="1"/>
            </p:cNvSpPr>
            <p:nvPr/>
          </p:nvSpPr>
          <p:spPr bwMode="auto">
            <a:xfrm>
              <a:off x="614" y="3603"/>
              <a:ext cx="3786" cy="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953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953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953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953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953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53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53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53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53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Bestehen aus "Knoten", die über "Kanten" miteinander verbunden sind.</a:t>
              </a:r>
            </a:p>
            <a:p>
              <a:pPr>
                <a:spcBef>
                  <a:spcPct val="25000"/>
                </a:spcBef>
                <a:buFontTx/>
                <a:buNone/>
              </a:pPr>
              <a:r>
                <a:rPr lang="de-AT" altLang="de-DE" sz="1600"/>
                <a:t>Knoten ...	Objekte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Kanten ...	Zeiger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93E285-A7E5-4CD4-A7D1-8C1B580F4E7B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de-DE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Verknüpfen von Knoten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974725" y="1433513"/>
            <a:ext cx="2039938" cy="12128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7143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7143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7143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7143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7143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7143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7143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7143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7143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	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	next;</a:t>
            </a:r>
          </a:p>
          <a:p>
            <a:pPr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Node(int v) {val = v;}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22325" y="2957513"/>
            <a:ext cx="5426075" cy="928687"/>
            <a:chOff x="822325" y="2957513"/>
            <a:chExt cx="5426075" cy="928687"/>
          </a:xfrm>
        </p:grpSpPr>
        <p:sp>
          <p:nvSpPr>
            <p:cNvPr id="6173" name="Text Box 9"/>
            <p:cNvSpPr txBox="1">
              <a:spLocks noChangeArrowheads="1"/>
            </p:cNvSpPr>
            <p:nvPr/>
          </p:nvSpPr>
          <p:spPr bwMode="auto">
            <a:xfrm>
              <a:off x="822325" y="2957513"/>
              <a:ext cx="10080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Erzeugen</a:t>
              </a:r>
            </a:p>
          </p:txBody>
        </p:sp>
        <p:sp>
          <p:nvSpPr>
            <p:cNvPr id="6174" name="Text Box 10"/>
            <p:cNvSpPr txBox="1">
              <a:spLocks noChangeArrowheads="1"/>
            </p:cNvSpPr>
            <p:nvPr/>
          </p:nvSpPr>
          <p:spPr bwMode="auto">
            <a:xfrm>
              <a:off x="974725" y="3352800"/>
              <a:ext cx="2039938" cy="5238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Node a = new Node(3);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Node b = new Node(5);</a:t>
              </a:r>
            </a:p>
          </p:txBody>
        </p:sp>
        <p:sp>
          <p:nvSpPr>
            <p:cNvPr id="6175" name="Rectangle 11"/>
            <p:cNvSpPr>
              <a:spLocks noChangeArrowheads="1"/>
            </p:cNvSpPr>
            <p:nvPr/>
          </p:nvSpPr>
          <p:spPr bwMode="auto">
            <a:xfrm>
              <a:off x="4191000" y="3429000"/>
              <a:ext cx="5334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76" name="Rectangle 12"/>
            <p:cNvSpPr>
              <a:spLocks noChangeArrowheads="1"/>
            </p:cNvSpPr>
            <p:nvPr/>
          </p:nvSpPr>
          <p:spPr bwMode="auto">
            <a:xfrm>
              <a:off x="4191000" y="3657600"/>
              <a:ext cx="5334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77" name="Text Box 13"/>
            <p:cNvSpPr txBox="1">
              <a:spLocks noChangeArrowheads="1"/>
            </p:cNvSpPr>
            <p:nvPr/>
          </p:nvSpPr>
          <p:spPr bwMode="auto">
            <a:xfrm>
              <a:off x="4311650" y="339090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6178" name="Line 14"/>
            <p:cNvSpPr>
              <a:spLocks noChangeShapeType="1"/>
            </p:cNvSpPr>
            <p:nvPr/>
          </p:nvSpPr>
          <p:spPr bwMode="auto">
            <a:xfrm>
              <a:off x="3962400" y="3429000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9" name="Text Box 15"/>
            <p:cNvSpPr txBox="1">
              <a:spLocks noChangeArrowheads="1"/>
            </p:cNvSpPr>
            <p:nvPr/>
          </p:nvSpPr>
          <p:spPr bwMode="auto">
            <a:xfrm>
              <a:off x="3722688" y="3249613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6180" name="Line 16"/>
            <p:cNvSpPr>
              <a:spLocks noChangeShapeType="1"/>
            </p:cNvSpPr>
            <p:nvPr/>
          </p:nvSpPr>
          <p:spPr bwMode="auto">
            <a:xfrm>
              <a:off x="4572000" y="3810000"/>
              <a:ext cx="3048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81" name="Line 17"/>
            <p:cNvSpPr>
              <a:spLocks noChangeShapeType="1"/>
            </p:cNvSpPr>
            <p:nvPr/>
          </p:nvSpPr>
          <p:spPr bwMode="auto">
            <a:xfrm>
              <a:off x="4876800" y="37338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82" name="Rectangle 18"/>
            <p:cNvSpPr>
              <a:spLocks noChangeArrowheads="1"/>
            </p:cNvSpPr>
            <p:nvPr/>
          </p:nvSpPr>
          <p:spPr bwMode="auto">
            <a:xfrm>
              <a:off x="5562600" y="3429000"/>
              <a:ext cx="5334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83" name="Rectangle 19"/>
            <p:cNvSpPr>
              <a:spLocks noChangeArrowheads="1"/>
            </p:cNvSpPr>
            <p:nvPr/>
          </p:nvSpPr>
          <p:spPr bwMode="auto">
            <a:xfrm>
              <a:off x="5562600" y="3657600"/>
              <a:ext cx="5334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84" name="Text Box 20"/>
            <p:cNvSpPr txBox="1">
              <a:spLocks noChangeArrowheads="1"/>
            </p:cNvSpPr>
            <p:nvPr/>
          </p:nvSpPr>
          <p:spPr bwMode="auto">
            <a:xfrm>
              <a:off x="5683250" y="339090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6185" name="Line 21"/>
            <p:cNvSpPr>
              <a:spLocks noChangeShapeType="1"/>
            </p:cNvSpPr>
            <p:nvPr/>
          </p:nvSpPr>
          <p:spPr bwMode="auto">
            <a:xfrm>
              <a:off x="5334000" y="3429000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86" name="Text Box 22"/>
            <p:cNvSpPr txBox="1">
              <a:spLocks noChangeArrowheads="1"/>
            </p:cNvSpPr>
            <p:nvPr/>
          </p:nvSpPr>
          <p:spPr bwMode="auto">
            <a:xfrm>
              <a:off x="5094288" y="3249613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6187" name="Line 23"/>
            <p:cNvSpPr>
              <a:spLocks noChangeShapeType="1"/>
            </p:cNvSpPr>
            <p:nvPr/>
          </p:nvSpPr>
          <p:spPr bwMode="auto">
            <a:xfrm>
              <a:off x="5943600" y="3810000"/>
              <a:ext cx="3048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88" name="Line 24"/>
            <p:cNvSpPr>
              <a:spLocks noChangeShapeType="1"/>
            </p:cNvSpPr>
            <p:nvPr/>
          </p:nvSpPr>
          <p:spPr bwMode="auto">
            <a:xfrm>
              <a:off x="6248400" y="37338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6588" name="Group 44"/>
          <p:cNvGrpSpPr>
            <a:grpSpLocks/>
          </p:cNvGrpSpPr>
          <p:nvPr/>
        </p:nvGrpSpPr>
        <p:grpSpPr bwMode="auto">
          <a:xfrm>
            <a:off x="822325" y="4329113"/>
            <a:ext cx="5426075" cy="928687"/>
            <a:chOff x="518" y="2727"/>
            <a:chExt cx="3418" cy="585"/>
          </a:xfrm>
        </p:grpSpPr>
        <p:sp>
          <p:nvSpPr>
            <p:cNvPr id="6158" name="Text Box 25"/>
            <p:cNvSpPr txBox="1">
              <a:spLocks noChangeArrowheads="1"/>
            </p:cNvSpPr>
            <p:nvPr/>
          </p:nvSpPr>
          <p:spPr bwMode="auto">
            <a:xfrm>
              <a:off x="518" y="2727"/>
              <a:ext cx="77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Verknüpfen</a:t>
              </a:r>
            </a:p>
          </p:txBody>
        </p:sp>
        <p:sp>
          <p:nvSpPr>
            <p:cNvPr id="6159" name="Text Box 26"/>
            <p:cNvSpPr txBox="1">
              <a:spLocks noChangeArrowheads="1"/>
            </p:cNvSpPr>
            <p:nvPr/>
          </p:nvSpPr>
          <p:spPr bwMode="auto">
            <a:xfrm>
              <a:off x="614" y="2976"/>
              <a:ext cx="1285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a.next = b;</a:t>
              </a:r>
            </a:p>
          </p:txBody>
        </p:sp>
        <p:sp>
          <p:nvSpPr>
            <p:cNvPr id="6160" name="Rectangle 27"/>
            <p:cNvSpPr>
              <a:spLocks noChangeArrowheads="1"/>
            </p:cNvSpPr>
            <p:nvPr/>
          </p:nvSpPr>
          <p:spPr bwMode="auto">
            <a:xfrm>
              <a:off x="2640" y="3024"/>
              <a:ext cx="336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61" name="Rectangle 28"/>
            <p:cNvSpPr>
              <a:spLocks noChangeArrowheads="1"/>
            </p:cNvSpPr>
            <p:nvPr/>
          </p:nvSpPr>
          <p:spPr bwMode="auto">
            <a:xfrm>
              <a:off x="2640" y="3168"/>
              <a:ext cx="336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62" name="Text Box 29"/>
            <p:cNvSpPr txBox="1">
              <a:spLocks noChangeArrowheads="1"/>
            </p:cNvSpPr>
            <p:nvPr/>
          </p:nvSpPr>
          <p:spPr bwMode="auto">
            <a:xfrm>
              <a:off x="2716" y="300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6163" name="Line 30"/>
            <p:cNvSpPr>
              <a:spLocks noChangeShapeType="1"/>
            </p:cNvSpPr>
            <p:nvPr/>
          </p:nvSpPr>
          <p:spPr bwMode="auto">
            <a:xfrm>
              <a:off x="2496" y="3024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4" name="Text Box 31"/>
            <p:cNvSpPr txBox="1">
              <a:spLocks noChangeArrowheads="1"/>
            </p:cNvSpPr>
            <p:nvPr/>
          </p:nvSpPr>
          <p:spPr bwMode="auto">
            <a:xfrm>
              <a:off x="2345" y="290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6165" name="Rectangle 34"/>
            <p:cNvSpPr>
              <a:spLocks noChangeArrowheads="1"/>
            </p:cNvSpPr>
            <p:nvPr/>
          </p:nvSpPr>
          <p:spPr bwMode="auto">
            <a:xfrm>
              <a:off x="3504" y="3024"/>
              <a:ext cx="336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66" name="Rectangle 35"/>
            <p:cNvSpPr>
              <a:spLocks noChangeArrowheads="1"/>
            </p:cNvSpPr>
            <p:nvPr/>
          </p:nvSpPr>
          <p:spPr bwMode="auto">
            <a:xfrm>
              <a:off x="3504" y="3168"/>
              <a:ext cx="336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6167" name="Text Box 36"/>
            <p:cNvSpPr txBox="1">
              <a:spLocks noChangeArrowheads="1"/>
            </p:cNvSpPr>
            <p:nvPr/>
          </p:nvSpPr>
          <p:spPr bwMode="auto">
            <a:xfrm>
              <a:off x="3580" y="300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6168" name="Line 37"/>
            <p:cNvSpPr>
              <a:spLocks noChangeShapeType="1"/>
            </p:cNvSpPr>
            <p:nvPr/>
          </p:nvSpPr>
          <p:spPr bwMode="auto">
            <a:xfrm>
              <a:off x="3360" y="3024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9" name="Text Box 38"/>
            <p:cNvSpPr txBox="1">
              <a:spLocks noChangeArrowheads="1"/>
            </p:cNvSpPr>
            <p:nvPr/>
          </p:nvSpPr>
          <p:spPr bwMode="auto">
            <a:xfrm>
              <a:off x="3209" y="291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6170" name="Line 39"/>
            <p:cNvSpPr>
              <a:spLocks noChangeShapeType="1"/>
            </p:cNvSpPr>
            <p:nvPr/>
          </p:nvSpPr>
          <p:spPr bwMode="auto">
            <a:xfrm>
              <a:off x="3744" y="3264"/>
              <a:ext cx="1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1" name="Line 40"/>
            <p:cNvSpPr>
              <a:spLocks noChangeShapeType="1"/>
            </p:cNvSpPr>
            <p:nvPr/>
          </p:nvSpPr>
          <p:spPr bwMode="auto">
            <a:xfrm>
              <a:off x="3936" y="3216"/>
              <a:ext cx="0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2" name="Line 41"/>
            <p:cNvSpPr>
              <a:spLocks noChangeShapeType="1"/>
            </p:cNvSpPr>
            <p:nvPr/>
          </p:nvSpPr>
          <p:spPr bwMode="auto">
            <a:xfrm flipV="1">
              <a:off x="2880" y="3072"/>
              <a:ext cx="624" cy="192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130300" y="2230438"/>
            <a:ext cx="5081588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717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D02B0-D792-411F-B576-0F4BDB761DA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de-DE" sz="1400" smtClean="0"/>
          </a:p>
        </p:txBody>
      </p:sp>
      <p:sp>
        <p:nvSpPr>
          <p:cNvPr id="717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6007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13. </a:t>
            </a:r>
            <a:r>
              <a:rPr lang="de-AT" altLang="de-DE" sz="3200">
                <a:solidFill>
                  <a:srgbClr val="FF0000"/>
                </a:solidFill>
              </a:rPr>
              <a:t>Dynamische Datenstrukturen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13.1</a:t>
            </a:r>
            <a:r>
              <a:rPr lang="de-AT" altLang="de-DE"/>
              <a:t>	Objekte und Referenzen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>
                <a:solidFill>
                  <a:srgbClr val="FF0000"/>
                </a:solidFill>
              </a:rPr>
              <a:t>13.2</a:t>
            </a:r>
            <a:r>
              <a:rPr lang="de-AT" altLang="de-DE">
                <a:solidFill>
                  <a:srgbClr val="FF0000"/>
                </a:solidFill>
              </a:rPr>
              <a:t>	Unsortierte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13.3</a:t>
            </a:r>
            <a:r>
              <a:rPr lang="de-AT" altLang="de-DE"/>
              <a:t>	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13.4</a:t>
            </a:r>
            <a:r>
              <a:rPr lang="de-AT" altLang="de-DE"/>
              <a:t>	Bäume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B9740C-2658-4949-9F14-99F2942CA943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de-DE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Unsortierte Listen</a:t>
            </a:r>
          </a:p>
        </p:txBody>
      </p:sp>
      <p:grpSp>
        <p:nvGrpSpPr>
          <p:cNvPr id="8196" name="Group 31"/>
          <p:cNvGrpSpPr>
            <a:grpSpLocks/>
          </p:cNvGrpSpPr>
          <p:nvPr/>
        </p:nvGrpSpPr>
        <p:grpSpPr bwMode="auto">
          <a:xfrm>
            <a:off x="4759325" y="1873250"/>
            <a:ext cx="2590800" cy="838200"/>
            <a:chOff x="624" y="624"/>
            <a:chExt cx="1632" cy="528"/>
          </a:xfrm>
        </p:grpSpPr>
        <p:sp>
          <p:nvSpPr>
            <p:cNvPr id="8236" name="Rectangle 4"/>
            <p:cNvSpPr>
              <a:spLocks noChangeArrowheads="1"/>
            </p:cNvSpPr>
            <p:nvPr/>
          </p:nvSpPr>
          <p:spPr bwMode="auto">
            <a:xfrm>
              <a:off x="9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37" name="Text Box 5"/>
            <p:cNvSpPr txBox="1">
              <a:spLocks noChangeArrowheads="1"/>
            </p:cNvSpPr>
            <p:nvPr/>
          </p:nvSpPr>
          <p:spPr bwMode="auto">
            <a:xfrm>
              <a:off x="940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8238" name="Rectangle 6"/>
            <p:cNvSpPr>
              <a:spLocks noChangeArrowheads="1"/>
            </p:cNvSpPr>
            <p:nvPr/>
          </p:nvSpPr>
          <p:spPr bwMode="auto">
            <a:xfrm>
              <a:off x="9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39" name="Rectangle 8"/>
            <p:cNvSpPr>
              <a:spLocks noChangeArrowheads="1"/>
            </p:cNvSpPr>
            <p:nvPr/>
          </p:nvSpPr>
          <p:spPr bwMode="auto">
            <a:xfrm>
              <a:off x="13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40" name="Text Box 9"/>
            <p:cNvSpPr txBox="1">
              <a:spLocks noChangeArrowheads="1"/>
            </p:cNvSpPr>
            <p:nvPr/>
          </p:nvSpPr>
          <p:spPr bwMode="auto">
            <a:xfrm>
              <a:off x="1372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8241" name="Rectangle 10"/>
            <p:cNvSpPr>
              <a:spLocks noChangeArrowheads="1"/>
            </p:cNvSpPr>
            <p:nvPr/>
          </p:nvSpPr>
          <p:spPr bwMode="auto">
            <a:xfrm>
              <a:off x="13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42" name="Rectangle 11"/>
            <p:cNvSpPr>
              <a:spLocks noChangeArrowheads="1"/>
            </p:cNvSpPr>
            <p:nvPr/>
          </p:nvSpPr>
          <p:spPr bwMode="auto">
            <a:xfrm>
              <a:off x="17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43" name="Text Box 12"/>
            <p:cNvSpPr txBox="1">
              <a:spLocks noChangeArrowheads="1"/>
            </p:cNvSpPr>
            <p:nvPr/>
          </p:nvSpPr>
          <p:spPr bwMode="auto">
            <a:xfrm>
              <a:off x="1804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8244" name="Rectangle 13"/>
            <p:cNvSpPr>
              <a:spLocks noChangeArrowheads="1"/>
            </p:cNvSpPr>
            <p:nvPr/>
          </p:nvSpPr>
          <p:spPr bwMode="auto">
            <a:xfrm>
              <a:off x="17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45" name="Line 14"/>
            <p:cNvSpPr>
              <a:spLocks noChangeShapeType="1"/>
            </p:cNvSpPr>
            <p:nvPr/>
          </p:nvSpPr>
          <p:spPr bwMode="auto">
            <a:xfrm>
              <a:off x="8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46" name="Text Box 15"/>
            <p:cNvSpPr txBox="1">
              <a:spLocks noChangeArrowheads="1"/>
            </p:cNvSpPr>
            <p:nvPr/>
          </p:nvSpPr>
          <p:spPr bwMode="auto">
            <a:xfrm>
              <a:off x="6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8247" name="Line 16"/>
            <p:cNvSpPr>
              <a:spLocks noChangeShapeType="1"/>
            </p:cNvSpPr>
            <p:nvPr/>
          </p:nvSpPr>
          <p:spPr bwMode="auto">
            <a:xfrm flipV="1">
              <a:off x="11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48" name="Line 17"/>
            <p:cNvSpPr>
              <a:spLocks noChangeShapeType="1"/>
            </p:cNvSpPr>
            <p:nvPr/>
          </p:nvSpPr>
          <p:spPr bwMode="auto">
            <a:xfrm flipV="1">
              <a:off x="15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49" name="Line 18"/>
            <p:cNvSpPr>
              <a:spLocks noChangeShapeType="1"/>
            </p:cNvSpPr>
            <p:nvPr/>
          </p:nvSpPr>
          <p:spPr bwMode="auto">
            <a:xfrm flipH="1">
              <a:off x="20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50" name="Text Box 19"/>
            <p:cNvSpPr txBox="1">
              <a:spLocks noChangeArrowheads="1"/>
            </p:cNvSpPr>
            <p:nvPr/>
          </p:nvSpPr>
          <p:spPr bwMode="auto">
            <a:xfrm>
              <a:off x="2016" y="624"/>
              <a:ext cx="2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</a:p>
          </p:txBody>
        </p:sp>
      </p:grpSp>
      <p:sp>
        <p:nvSpPr>
          <p:cNvPr id="8197" name="Text Box 20"/>
          <p:cNvSpPr txBox="1">
            <a:spLocks noChangeArrowheads="1"/>
          </p:cNvSpPr>
          <p:nvPr/>
        </p:nvSpPr>
        <p:spPr bwMode="auto">
          <a:xfrm>
            <a:off x="974725" y="1947863"/>
            <a:ext cx="3216275" cy="300037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tail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37592" name="Line 24"/>
          <p:cNvSpPr>
            <a:spLocks noChangeShapeType="1"/>
          </p:cNvSpPr>
          <p:nvPr/>
        </p:nvSpPr>
        <p:spPr bwMode="auto">
          <a:xfrm flipV="1">
            <a:off x="6892925" y="2254250"/>
            <a:ext cx="381000" cy="3810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37603" name="Group 35"/>
          <p:cNvGrpSpPr>
            <a:grpSpLocks/>
          </p:cNvGrpSpPr>
          <p:nvPr/>
        </p:nvGrpSpPr>
        <p:grpSpPr bwMode="auto">
          <a:xfrm>
            <a:off x="7273925" y="2101850"/>
            <a:ext cx="879475" cy="609600"/>
            <a:chOff x="2208" y="768"/>
            <a:chExt cx="554" cy="384"/>
          </a:xfrm>
        </p:grpSpPr>
        <p:sp>
          <p:nvSpPr>
            <p:cNvPr id="8231" name="Rectangle 21"/>
            <p:cNvSpPr>
              <a:spLocks noChangeArrowheads="1"/>
            </p:cNvSpPr>
            <p:nvPr/>
          </p:nvSpPr>
          <p:spPr bwMode="auto">
            <a:xfrm>
              <a:off x="2208" y="864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32" name="Text Box 22"/>
            <p:cNvSpPr txBox="1">
              <a:spLocks noChangeArrowheads="1"/>
            </p:cNvSpPr>
            <p:nvPr/>
          </p:nvSpPr>
          <p:spPr bwMode="auto">
            <a:xfrm>
              <a:off x="2208" y="856"/>
              <a:ext cx="24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8233" name="Rectangle 23"/>
            <p:cNvSpPr>
              <a:spLocks noChangeArrowheads="1"/>
            </p:cNvSpPr>
            <p:nvPr/>
          </p:nvSpPr>
          <p:spPr bwMode="auto">
            <a:xfrm>
              <a:off x="2208" y="1008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34" name="Line 25"/>
            <p:cNvSpPr>
              <a:spLocks noChangeShapeType="1"/>
            </p:cNvSpPr>
            <p:nvPr/>
          </p:nvSpPr>
          <p:spPr bwMode="auto">
            <a:xfrm flipH="1">
              <a:off x="2448" y="864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35" name="Text Box 26"/>
            <p:cNvSpPr txBox="1">
              <a:spLocks noChangeArrowheads="1"/>
            </p:cNvSpPr>
            <p:nvPr/>
          </p:nvSpPr>
          <p:spPr bwMode="auto">
            <a:xfrm>
              <a:off x="2592" y="76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37602" name="Group 34"/>
          <p:cNvGrpSpPr>
            <a:grpSpLocks/>
          </p:cNvGrpSpPr>
          <p:nvPr/>
        </p:nvGrpSpPr>
        <p:grpSpPr bwMode="auto">
          <a:xfrm>
            <a:off x="7045325" y="1873250"/>
            <a:ext cx="990600" cy="381000"/>
            <a:chOff x="2064" y="624"/>
            <a:chExt cx="624" cy="240"/>
          </a:xfrm>
        </p:grpSpPr>
        <p:sp>
          <p:nvSpPr>
            <p:cNvPr id="8228" name="Line 29"/>
            <p:cNvSpPr>
              <a:spLocks noChangeShapeType="1"/>
            </p:cNvSpPr>
            <p:nvPr/>
          </p:nvSpPr>
          <p:spPr bwMode="auto">
            <a:xfrm flipH="1">
              <a:off x="2448" y="768"/>
              <a:ext cx="96" cy="9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29" name="Text Box 30"/>
            <p:cNvSpPr txBox="1">
              <a:spLocks noChangeArrowheads="1"/>
            </p:cNvSpPr>
            <p:nvPr/>
          </p:nvSpPr>
          <p:spPr bwMode="auto">
            <a:xfrm>
              <a:off x="2448" y="624"/>
              <a:ext cx="2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</a:p>
          </p:txBody>
        </p:sp>
        <p:sp>
          <p:nvSpPr>
            <p:cNvPr id="8230" name="Line 32"/>
            <p:cNvSpPr>
              <a:spLocks noChangeShapeType="1"/>
            </p:cNvSpPr>
            <p:nvPr/>
          </p:nvSpPr>
          <p:spPr bwMode="auto">
            <a:xfrm>
              <a:off x="2064" y="624"/>
              <a:ext cx="144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8201" name="Text Box 68"/>
          <p:cNvSpPr txBox="1">
            <a:spLocks noChangeArrowheads="1"/>
          </p:cNvSpPr>
          <p:nvPr/>
        </p:nvSpPr>
        <p:spPr bwMode="auto">
          <a:xfrm>
            <a:off x="685800" y="1333500"/>
            <a:ext cx="2559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Einfügen am Listenende</a:t>
            </a:r>
          </a:p>
        </p:txBody>
      </p:sp>
      <p:grpSp>
        <p:nvGrpSpPr>
          <p:cNvPr id="237653" name="Group 85"/>
          <p:cNvGrpSpPr>
            <a:grpSpLocks/>
          </p:cNvGrpSpPr>
          <p:nvPr/>
        </p:nvGrpSpPr>
        <p:grpSpPr bwMode="auto">
          <a:xfrm>
            <a:off x="4857750" y="3157538"/>
            <a:ext cx="1481138" cy="392112"/>
            <a:chOff x="686" y="3551"/>
            <a:chExt cx="933" cy="247"/>
          </a:xfrm>
        </p:grpSpPr>
        <p:sp>
          <p:nvSpPr>
            <p:cNvPr id="8222" name="Text Box 69"/>
            <p:cNvSpPr txBox="1">
              <a:spLocks noChangeArrowheads="1"/>
            </p:cNvSpPr>
            <p:nvPr/>
          </p:nvSpPr>
          <p:spPr bwMode="auto">
            <a:xfrm>
              <a:off x="686" y="3551"/>
              <a:ext cx="214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8223" name="Line 70"/>
            <p:cNvSpPr>
              <a:spLocks noChangeShapeType="1"/>
            </p:cNvSpPr>
            <p:nvPr/>
          </p:nvSpPr>
          <p:spPr bwMode="auto">
            <a:xfrm>
              <a:off x="774" y="3690"/>
              <a:ext cx="0" cy="10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24" name="Line 71"/>
            <p:cNvSpPr>
              <a:spLocks noChangeShapeType="1"/>
            </p:cNvSpPr>
            <p:nvPr/>
          </p:nvSpPr>
          <p:spPr bwMode="auto">
            <a:xfrm>
              <a:off x="744" y="3798"/>
              <a:ext cx="6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25" name="Text Box 72"/>
            <p:cNvSpPr txBox="1">
              <a:spLocks noChangeArrowheads="1"/>
            </p:cNvSpPr>
            <p:nvPr/>
          </p:nvSpPr>
          <p:spPr bwMode="auto">
            <a:xfrm>
              <a:off x="1496" y="3551"/>
              <a:ext cx="123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</a:p>
          </p:txBody>
        </p:sp>
        <p:sp>
          <p:nvSpPr>
            <p:cNvPr id="8226" name="Line 73"/>
            <p:cNvSpPr>
              <a:spLocks noChangeShapeType="1"/>
            </p:cNvSpPr>
            <p:nvPr/>
          </p:nvSpPr>
          <p:spPr bwMode="auto">
            <a:xfrm>
              <a:off x="1554" y="3690"/>
              <a:ext cx="0" cy="10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27" name="Line 74"/>
            <p:cNvSpPr>
              <a:spLocks noChangeShapeType="1"/>
            </p:cNvSpPr>
            <p:nvPr/>
          </p:nvSpPr>
          <p:spPr bwMode="auto">
            <a:xfrm>
              <a:off x="1524" y="3798"/>
              <a:ext cx="6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7654" name="Group 86"/>
          <p:cNvGrpSpPr>
            <a:grpSpLocks/>
          </p:cNvGrpSpPr>
          <p:nvPr/>
        </p:nvGrpSpPr>
        <p:grpSpPr bwMode="auto">
          <a:xfrm>
            <a:off x="5435600" y="3444875"/>
            <a:ext cx="746125" cy="609600"/>
            <a:chOff x="1050" y="3732"/>
            <a:chExt cx="470" cy="384"/>
          </a:xfrm>
        </p:grpSpPr>
        <p:sp>
          <p:nvSpPr>
            <p:cNvPr id="8217" name="Rectangle 76"/>
            <p:cNvSpPr>
              <a:spLocks noChangeArrowheads="1"/>
            </p:cNvSpPr>
            <p:nvPr/>
          </p:nvSpPr>
          <p:spPr bwMode="auto">
            <a:xfrm>
              <a:off x="1050" y="3828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18" name="Text Box 77"/>
            <p:cNvSpPr txBox="1">
              <a:spLocks noChangeArrowheads="1"/>
            </p:cNvSpPr>
            <p:nvPr/>
          </p:nvSpPr>
          <p:spPr bwMode="auto">
            <a:xfrm>
              <a:off x="1050" y="3820"/>
              <a:ext cx="24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8219" name="Rectangle 78"/>
            <p:cNvSpPr>
              <a:spLocks noChangeArrowheads="1"/>
            </p:cNvSpPr>
            <p:nvPr/>
          </p:nvSpPr>
          <p:spPr bwMode="auto">
            <a:xfrm>
              <a:off x="1050" y="3972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8220" name="Line 79"/>
            <p:cNvSpPr>
              <a:spLocks noChangeShapeType="1"/>
            </p:cNvSpPr>
            <p:nvPr/>
          </p:nvSpPr>
          <p:spPr bwMode="auto">
            <a:xfrm flipH="1">
              <a:off x="1290" y="3828"/>
              <a:ext cx="96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21" name="Text Box 80"/>
            <p:cNvSpPr txBox="1">
              <a:spLocks noChangeArrowheads="1"/>
            </p:cNvSpPr>
            <p:nvPr/>
          </p:nvSpPr>
          <p:spPr bwMode="auto">
            <a:xfrm>
              <a:off x="1350" y="3732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37655" name="Group 87"/>
          <p:cNvGrpSpPr>
            <a:grpSpLocks/>
          </p:cNvGrpSpPr>
          <p:nvPr/>
        </p:nvGrpSpPr>
        <p:grpSpPr bwMode="auto">
          <a:xfrm>
            <a:off x="4921250" y="3349625"/>
            <a:ext cx="495300" cy="228600"/>
            <a:chOff x="726" y="3672"/>
            <a:chExt cx="312" cy="144"/>
          </a:xfrm>
        </p:grpSpPr>
        <p:sp>
          <p:nvSpPr>
            <p:cNvPr id="8215" name="Line 81"/>
            <p:cNvSpPr>
              <a:spLocks noChangeShapeType="1"/>
            </p:cNvSpPr>
            <p:nvPr/>
          </p:nvSpPr>
          <p:spPr bwMode="auto">
            <a:xfrm>
              <a:off x="876" y="3672"/>
              <a:ext cx="162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16" name="Line 83"/>
            <p:cNvSpPr>
              <a:spLocks noChangeShapeType="1"/>
            </p:cNvSpPr>
            <p:nvPr/>
          </p:nvSpPr>
          <p:spPr bwMode="auto">
            <a:xfrm flipV="1">
              <a:off x="726" y="3702"/>
              <a:ext cx="84" cy="8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7656" name="Group 88"/>
          <p:cNvGrpSpPr>
            <a:grpSpLocks/>
          </p:cNvGrpSpPr>
          <p:nvPr/>
        </p:nvGrpSpPr>
        <p:grpSpPr bwMode="auto">
          <a:xfrm>
            <a:off x="5845175" y="3349625"/>
            <a:ext cx="457200" cy="228600"/>
            <a:chOff x="1308" y="3672"/>
            <a:chExt cx="288" cy="144"/>
          </a:xfrm>
        </p:grpSpPr>
        <p:sp>
          <p:nvSpPr>
            <p:cNvPr id="8213" name="Line 82"/>
            <p:cNvSpPr>
              <a:spLocks noChangeShapeType="1"/>
            </p:cNvSpPr>
            <p:nvPr/>
          </p:nvSpPr>
          <p:spPr bwMode="auto">
            <a:xfrm flipH="1">
              <a:off x="1308" y="3672"/>
              <a:ext cx="162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14" name="Line 84"/>
            <p:cNvSpPr>
              <a:spLocks noChangeShapeType="1"/>
            </p:cNvSpPr>
            <p:nvPr/>
          </p:nvSpPr>
          <p:spPr bwMode="auto">
            <a:xfrm flipV="1">
              <a:off x="1512" y="3702"/>
              <a:ext cx="84" cy="8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7659" name="Group 91"/>
          <p:cNvGrpSpPr>
            <a:grpSpLocks/>
          </p:cNvGrpSpPr>
          <p:nvPr/>
        </p:nvGrpSpPr>
        <p:grpSpPr bwMode="auto">
          <a:xfrm>
            <a:off x="890588" y="5045075"/>
            <a:ext cx="1847850" cy="1531938"/>
            <a:chOff x="3644" y="2835"/>
            <a:chExt cx="1164" cy="965"/>
          </a:xfrm>
        </p:grpSpPr>
        <p:sp>
          <p:nvSpPr>
            <p:cNvPr id="8211" name="Text Box 89"/>
            <p:cNvSpPr txBox="1">
              <a:spLocks noChangeArrowheads="1"/>
            </p:cNvSpPr>
            <p:nvPr/>
          </p:nvSpPr>
          <p:spPr bwMode="auto">
            <a:xfrm>
              <a:off x="3644" y="2835"/>
              <a:ext cx="6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sp>
          <p:nvSpPr>
            <p:cNvPr id="8212" name="Text Box 90"/>
            <p:cNvSpPr txBox="1">
              <a:spLocks noChangeArrowheads="1"/>
            </p:cNvSpPr>
            <p:nvPr/>
          </p:nvSpPr>
          <p:spPr bwMode="auto">
            <a:xfrm>
              <a:off x="3698" y="3063"/>
              <a:ext cx="1110" cy="73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 list = new List();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list.append(8);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list.append(3);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list.append(7);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810125" y="5121275"/>
            <a:ext cx="3760788" cy="966788"/>
            <a:chOff x="4996407" y="4404048"/>
            <a:chExt cx="3760453" cy="965776"/>
          </a:xfrm>
        </p:grpSpPr>
        <p:sp>
          <p:nvSpPr>
            <p:cNvPr id="8209" name="TextBox 1"/>
            <p:cNvSpPr txBox="1">
              <a:spLocks noChangeArrowheads="1"/>
            </p:cNvSpPr>
            <p:nvPr/>
          </p:nvSpPr>
          <p:spPr bwMode="auto">
            <a:xfrm>
              <a:off x="4996407" y="4404048"/>
              <a:ext cx="24976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Unterschied zu einem Array</a:t>
              </a:r>
            </a:p>
          </p:txBody>
        </p:sp>
        <p:sp>
          <p:nvSpPr>
            <p:cNvPr id="8210" name="TextBox 55"/>
            <p:cNvSpPr txBox="1">
              <a:spLocks noChangeArrowheads="1"/>
            </p:cNvSpPr>
            <p:nvPr/>
          </p:nvSpPr>
          <p:spPr bwMode="auto">
            <a:xfrm>
              <a:off x="4996407" y="4785049"/>
              <a:ext cx="376045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+	Liste kann beliebig lang werden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-	Kein direkter Zugriff über Index möglich</a:t>
              </a:r>
            </a:p>
          </p:txBody>
        </p:sp>
      </p:grpSp>
      <p:sp>
        <p:nvSpPr>
          <p:cNvPr id="8208" name="TextBox 3"/>
          <p:cNvSpPr txBox="1">
            <a:spLocks noChangeArrowheads="1"/>
          </p:cNvSpPr>
          <p:nvPr/>
        </p:nvSpPr>
        <p:spPr bwMode="auto">
          <a:xfrm>
            <a:off x="1152525" y="2809875"/>
            <a:ext cx="2825750" cy="183673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append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new Node(val);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(head == null)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head = p;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tail.next = p;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tail = p;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9E3EE-AE9B-4B4E-831D-67C74177A9B3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de-DE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26263" cy="685800"/>
          </a:xfrm>
        </p:spPr>
        <p:txBody>
          <a:bodyPr/>
          <a:lstStyle/>
          <a:p>
            <a:r>
              <a:rPr lang="de-AT" altLang="de-DE" smtClean="0"/>
              <a:t>Unsortierte Listen (Einfügen am Anfang)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974725" y="2033588"/>
            <a:ext cx="3389313" cy="2032000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6240463" y="2352675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6284913" y="2336800"/>
            <a:ext cx="26987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223" name="Rectangle 9"/>
          <p:cNvSpPr>
            <a:spLocks noChangeArrowheads="1"/>
          </p:cNvSpPr>
          <p:nvPr/>
        </p:nvSpPr>
        <p:spPr bwMode="auto">
          <a:xfrm>
            <a:off x="6240463" y="2581275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6926263" y="2352675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6970713" y="2336800"/>
            <a:ext cx="26987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6926263" y="2581275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7612063" y="2352675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9228" name="Text Box 14"/>
          <p:cNvSpPr txBox="1">
            <a:spLocks noChangeArrowheads="1"/>
          </p:cNvSpPr>
          <p:nvPr/>
        </p:nvSpPr>
        <p:spPr bwMode="auto">
          <a:xfrm>
            <a:off x="7656513" y="2336800"/>
            <a:ext cx="26987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229" name="Rectangle 15"/>
          <p:cNvSpPr>
            <a:spLocks noChangeArrowheads="1"/>
          </p:cNvSpPr>
          <p:nvPr/>
        </p:nvSpPr>
        <p:spPr bwMode="auto">
          <a:xfrm>
            <a:off x="7612063" y="2581275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>
            <a:off x="6088063" y="2200275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31" name="Text Box 17"/>
          <p:cNvSpPr txBox="1">
            <a:spLocks noChangeArrowheads="1"/>
          </p:cNvSpPr>
          <p:nvPr/>
        </p:nvSpPr>
        <p:spPr bwMode="auto">
          <a:xfrm>
            <a:off x="5783263" y="1971675"/>
            <a:ext cx="523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9232" name="Line 18"/>
          <p:cNvSpPr>
            <a:spLocks noChangeShapeType="1"/>
          </p:cNvSpPr>
          <p:nvPr/>
        </p:nvSpPr>
        <p:spPr bwMode="auto">
          <a:xfrm flipV="1">
            <a:off x="6545263" y="2352675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33" name="Line 19"/>
          <p:cNvSpPr>
            <a:spLocks noChangeShapeType="1"/>
          </p:cNvSpPr>
          <p:nvPr/>
        </p:nvSpPr>
        <p:spPr bwMode="auto">
          <a:xfrm flipV="1">
            <a:off x="7231063" y="2352675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9636" name="Line 20"/>
          <p:cNvSpPr>
            <a:spLocks noChangeShapeType="1"/>
          </p:cNvSpPr>
          <p:nvPr/>
        </p:nvSpPr>
        <p:spPr bwMode="auto">
          <a:xfrm flipV="1">
            <a:off x="5859463" y="2352675"/>
            <a:ext cx="381000" cy="3810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39637" name="Group 21"/>
          <p:cNvGrpSpPr>
            <a:grpSpLocks/>
          </p:cNvGrpSpPr>
          <p:nvPr/>
        </p:nvGrpSpPr>
        <p:grpSpPr bwMode="auto">
          <a:xfrm>
            <a:off x="5065713" y="2200275"/>
            <a:ext cx="869950" cy="609600"/>
            <a:chOff x="700" y="3504"/>
            <a:chExt cx="548" cy="384"/>
          </a:xfrm>
        </p:grpSpPr>
        <p:sp>
          <p:nvSpPr>
            <p:cNvPr id="9262" name="Rectangle 22"/>
            <p:cNvSpPr>
              <a:spLocks noChangeArrowheads="1"/>
            </p:cNvSpPr>
            <p:nvPr/>
          </p:nvSpPr>
          <p:spPr bwMode="auto">
            <a:xfrm>
              <a:off x="1008" y="3600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9263" name="Text Box 23"/>
            <p:cNvSpPr txBox="1">
              <a:spLocks noChangeArrowheads="1"/>
            </p:cNvSpPr>
            <p:nvPr/>
          </p:nvSpPr>
          <p:spPr bwMode="auto">
            <a:xfrm>
              <a:off x="1008" y="3592"/>
              <a:ext cx="24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9264" name="Rectangle 24"/>
            <p:cNvSpPr>
              <a:spLocks noChangeArrowheads="1"/>
            </p:cNvSpPr>
            <p:nvPr/>
          </p:nvSpPr>
          <p:spPr bwMode="auto">
            <a:xfrm>
              <a:off x="1008" y="3744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9265" name="Line 25"/>
            <p:cNvSpPr>
              <a:spLocks noChangeShapeType="1"/>
            </p:cNvSpPr>
            <p:nvPr/>
          </p:nvSpPr>
          <p:spPr bwMode="auto">
            <a:xfrm>
              <a:off x="864" y="3600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66" name="Text Box 26"/>
            <p:cNvSpPr txBox="1">
              <a:spLocks noChangeArrowheads="1"/>
            </p:cNvSpPr>
            <p:nvPr/>
          </p:nvSpPr>
          <p:spPr bwMode="auto">
            <a:xfrm>
              <a:off x="700" y="3504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39643" name="Group 27"/>
          <p:cNvGrpSpPr>
            <a:grpSpLocks/>
          </p:cNvGrpSpPr>
          <p:nvPr/>
        </p:nvGrpSpPr>
        <p:grpSpPr bwMode="auto">
          <a:xfrm>
            <a:off x="5097463" y="1971675"/>
            <a:ext cx="1095375" cy="381000"/>
            <a:chOff x="720" y="3360"/>
            <a:chExt cx="690" cy="240"/>
          </a:xfrm>
        </p:grpSpPr>
        <p:sp>
          <p:nvSpPr>
            <p:cNvPr id="9259" name="Line 28"/>
            <p:cNvSpPr>
              <a:spLocks noChangeShapeType="1"/>
            </p:cNvSpPr>
            <p:nvPr/>
          </p:nvSpPr>
          <p:spPr bwMode="auto">
            <a:xfrm>
              <a:off x="912" y="3504"/>
              <a:ext cx="96" cy="9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60" name="Text Box 29"/>
            <p:cNvSpPr txBox="1">
              <a:spLocks noChangeArrowheads="1"/>
            </p:cNvSpPr>
            <p:nvPr/>
          </p:nvSpPr>
          <p:spPr bwMode="auto">
            <a:xfrm>
              <a:off x="720" y="3360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9261" name="Line 30"/>
            <p:cNvSpPr>
              <a:spLocks noChangeShapeType="1"/>
            </p:cNvSpPr>
            <p:nvPr/>
          </p:nvSpPr>
          <p:spPr bwMode="auto">
            <a:xfrm flipV="1">
              <a:off x="1218" y="3376"/>
              <a:ext cx="192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9237" name="Text Box 31"/>
          <p:cNvSpPr txBox="1">
            <a:spLocks noChangeArrowheads="1"/>
          </p:cNvSpPr>
          <p:nvPr/>
        </p:nvSpPr>
        <p:spPr bwMode="auto">
          <a:xfrm>
            <a:off x="685800" y="1409700"/>
            <a:ext cx="4565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Einfacher ist es, am Listenanfang einzufügen</a:t>
            </a:r>
          </a:p>
        </p:txBody>
      </p:sp>
      <p:sp>
        <p:nvSpPr>
          <p:cNvPr id="9238" name="Line 32"/>
          <p:cNvSpPr>
            <a:spLocks noChangeShapeType="1"/>
          </p:cNvSpPr>
          <p:nvPr/>
        </p:nvSpPr>
        <p:spPr bwMode="auto">
          <a:xfrm>
            <a:off x="7854950" y="2697163"/>
            <a:ext cx="2159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39" name="Line 33"/>
          <p:cNvSpPr>
            <a:spLocks noChangeShapeType="1"/>
          </p:cNvSpPr>
          <p:nvPr/>
        </p:nvSpPr>
        <p:spPr bwMode="auto">
          <a:xfrm>
            <a:off x="8070850" y="2624138"/>
            <a:ext cx="0" cy="1444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39653" name="Group 37"/>
          <p:cNvGrpSpPr>
            <a:grpSpLocks/>
          </p:cNvGrpSpPr>
          <p:nvPr/>
        </p:nvGrpSpPr>
        <p:grpSpPr bwMode="auto">
          <a:xfrm>
            <a:off x="5062538" y="3076575"/>
            <a:ext cx="523875" cy="428625"/>
            <a:chOff x="622" y="3474"/>
            <a:chExt cx="330" cy="270"/>
          </a:xfrm>
        </p:grpSpPr>
        <p:sp>
          <p:nvSpPr>
            <p:cNvPr id="9256" name="Text Box 34"/>
            <p:cNvSpPr txBox="1">
              <a:spLocks noChangeArrowheads="1"/>
            </p:cNvSpPr>
            <p:nvPr/>
          </p:nvSpPr>
          <p:spPr bwMode="auto">
            <a:xfrm>
              <a:off x="622" y="347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9257" name="Line 35"/>
            <p:cNvSpPr>
              <a:spLocks noChangeShapeType="1"/>
            </p:cNvSpPr>
            <p:nvPr/>
          </p:nvSpPr>
          <p:spPr bwMode="auto">
            <a:xfrm>
              <a:off x="786" y="3630"/>
              <a:ext cx="0" cy="11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58" name="Line 36"/>
            <p:cNvSpPr>
              <a:spLocks noChangeShapeType="1"/>
            </p:cNvSpPr>
            <p:nvPr/>
          </p:nvSpPr>
          <p:spPr bwMode="auto">
            <a:xfrm>
              <a:off x="750" y="3744"/>
              <a:ext cx="7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39661" name="Line 45"/>
          <p:cNvSpPr>
            <a:spLocks noChangeShapeType="1"/>
          </p:cNvSpPr>
          <p:nvPr/>
        </p:nvSpPr>
        <p:spPr bwMode="auto">
          <a:xfrm>
            <a:off x="5484813" y="3295650"/>
            <a:ext cx="152400" cy="15240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39665" name="Group 49"/>
          <p:cNvGrpSpPr>
            <a:grpSpLocks/>
          </p:cNvGrpSpPr>
          <p:nvPr/>
        </p:nvGrpSpPr>
        <p:grpSpPr bwMode="auto">
          <a:xfrm>
            <a:off x="5659438" y="3305175"/>
            <a:ext cx="847725" cy="609600"/>
            <a:chOff x="998" y="3618"/>
            <a:chExt cx="534" cy="384"/>
          </a:xfrm>
        </p:grpSpPr>
        <p:sp>
          <p:nvSpPr>
            <p:cNvPr id="9251" name="Rectangle 39"/>
            <p:cNvSpPr>
              <a:spLocks noChangeArrowheads="1"/>
            </p:cNvSpPr>
            <p:nvPr/>
          </p:nvSpPr>
          <p:spPr bwMode="auto">
            <a:xfrm>
              <a:off x="998" y="3714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9252" name="Text Box 40"/>
            <p:cNvSpPr txBox="1">
              <a:spLocks noChangeArrowheads="1"/>
            </p:cNvSpPr>
            <p:nvPr/>
          </p:nvSpPr>
          <p:spPr bwMode="auto">
            <a:xfrm>
              <a:off x="998" y="3704"/>
              <a:ext cx="24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9253" name="Rectangle 41"/>
            <p:cNvSpPr>
              <a:spLocks noChangeArrowheads="1"/>
            </p:cNvSpPr>
            <p:nvPr/>
          </p:nvSpPr>
          <p:spPr bwMode="auto">
            <a:xfrm>
              <a:off x="998" y="3858"/>
              <a:ext cx="240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9254" name="Line 42"/>
            <p:cNvSpPr>
              <a:spLocks noChangeShapeType="1"/>
            </p:cNvSpPr>
            <p:nvPr/>
          </p:nvSpPr>
          <p:spPr bwMode="auto">
            <a:xfrm flipH="1" flipV="1">
              <a:off x="1244" y="3714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55" name="Text Box 43"/>
            <p:cNvSpPr txBox="1">
              <a:spLocks noChangeArrowheads="1"/>
            </p:cNvSpPr>
            <p:nvPr/>
          </p:nvSpPr>
          <p:spPr bwMode="auto">
            <a:xfrm>
              <a:off x="1362" y="361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39666" name="Group 50"/>
          <p:cNvGrpSpPr>
            <a:grpSpLocks/>
          </p:cNvGrpSpPr>
          <p:nvPr/>
        </p:nvGrpSpPr>
        <p:grpSpPr bwMode="auto">
          <a:xfrm>
            <a:off x="5940425" y="3738563"/>
            <a:ext cx="215900" cy="144462"/>
            <a:chOff x="1175" y="3891"/>
            <a:chExt cx="136" cy="91"/>
          </a:xfrm>
        </p:grpSpPr>
        <p:sp>
          <p:nvSpPr>
            <p:cNvPr id="9249" name="Line 46"/>
            <p:cNvSpPr>
              <a:spLocks noChangeShapeType="1"/>
            </p:cNvSpPr>
            <p:nvPr/>
          </p:nvSpPr>
          <p:spPr bwMode="auto">
            <a:xfrm>
              <a:off x="1175" y="3937"/>
              <a:ext cx="136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50" name="Line 47"/>
            <p:cNvSpPr>
              <a:spLocks noChangeShapeType="1"/>
            </p:cNvSpPr>
            <p:nvPr/>
          </p:nvSpPr>
          <p:spPr bwMode="auto">
            <a:xfrm>
              <a:off x="1311" y="3891"/>
              <a:ext cx="0" cy="91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9667" name="Group 51"/>
          <p:cNvGrpSpPr>
            <a:grpSpLocks/>
          </p:cNvGrpSpPr>
          <p:nvPr/>
        </p:nvGrpSpPr>
        <p:grpSpPr bwMode="auto">
          <a:xfrm>
            <a:off x="895350" y="4322763"/>
            <a:ext cx="1841500" cy="1531937"/>
            <a:chOff x="3648" y="2835"/>
            <a:chExt cx="1160" cy="965"/>
          </a:xfrm>
        </p:grpSpPr>
        <p:sp>
          <p:nvSpPr>
            <p:cNvPr id="9247" name="Text Box 52"/>
            <p:cNvSpPr txBox="1">
              <a:spLocks noChangeArrowheads="1"/>
            </p:cNvSpPr>
            <p:nvPr/>
          </p:nvSpPr>
          <p:spPr bwMode="auto">
            <a:xfrm>
              <a:off x="3648" y="2835"/>
              <a:ext cx="6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sp>
          <p:nvSpPr>
            <p:cNvPr id="9248" name="Text Box 53"/>
            <p:cNvSpPr txBox="1">
              <a:spLocks noChangeArrowheads="1"/>
            </p:cNvSpPr>
            <p:nvPr/>
          </p:nvSpPr>
          <p:spPr bwMode="auto">
            <a:xfrm>
              <a:off x="3698" y="3063"/>
              <a:ext cx="1110" cy="73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 list = new List();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list.prepend(7);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list.prepend(3);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list.prepend(8);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</p:grpSp>
      <p:sp>
        <p:nvSpPr>
          <p:cNvPr id="9246" name="TextBox 2"/>
          <p:cNvSpPr txBox="1">
            <a:spLocks noChangeArrowheads="1"/>
          </p:cNvSpPr>
          <p:nvPr/>
        </p:nvSpPr>
        <p:spPr bwMode="auto">
          <a:xfrm>
            <a:off x="1176338" y="2690813"/>
            <a:ext cx="2913062" cy="106203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prepend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new Node(val);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p.next = head;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head = p;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65688" y="4406900"/>
            <a:ext cx="3843337" cy="2181225"/>
            <a:chOff x="4865688" y="4406900"/>
            <a:chExt cx="3843337" cy="2181225"/>
          </a:xfrm>
        </p:grpSpPr>
        <p:sp>
          <p:nvSpPr>
            <p:cNvPr id="2" name="TextBox 1"/>
            <p:cNvSpPr txBox="1">
              <a:spLocks noChangeArrowheads="1"/>
            </p:cNvSpPr>
            <p:nvPr/>
          </p:nvSpPr>
          <p:spPr bwMode="auto">
            <a:xfrm>
              <a:off x="4865688" y="4406900"/>
              <a:ext cx="384333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de-DE" sz="1600"/>
                <a:t>Man braucht kein </a:t>
              </a:r>
              <a:r>
                <a:rPr lang="de-AT" altLang="de-DE" sz="1600" i="1"/>
                <a:t>tail</a:t>
              </a:r>
            </a:p>
            <a:p>
              <a:pPr>
                <a:spcBef>
                  <a:spcPct val="0"/>
                </a:spcBef>
              </a:pPr>
              <a:r>
                <a:rPr lang="de-AT" altLang="de-DE" sz="1600"/>
                <a:t>Keine Sonderbehandlung bei leerer Liste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160343" y="4999998"/>
              <a:ext cx="2064989" cy="158812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append</a:t>
              </a: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 (int val) { 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Node p = new Node(val);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if (head == null) {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	head = p; 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} else {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	tail.next = p;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	tail = p;</a:t>
              </a:r>
            </a:p>
            <a:p>
              <a:pPr>
                <a:lnSpc>
                  <a:spcPct val="90000"/>
                </a:lnSpc>
                <a:tabLst>
                  <a:tab pos="177800" algn="l"/>
                  <a:tab pos="358775" algn="l"/>
                </a:tabLst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5A1606-71F4-4F73-A5E9-E387DD6E3D6E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de-DE" sz="14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Unsortierte Listen (Suchen)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17550" y="1946275"/>
            <a:ext cx="4038600" cy="228917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43717" name="Group 5"/>
          <p:cNvGrpSpPr>
            <a:grpSpLocks/>
          </p:cNvGrpSpPr>
          <p:nvPr/>
        </p:nvGrpSpPr>
        <p:grpSpPr bwMode="auto">
          <a:xfrm>
            <a:off x="5375275" y="2774950"/>
            <a:ext cx="269875" cy="458788"/>
            <a:chOff x="3224" y="1152"/>
            <a:chExt cx="170" cy="289"/>
          </a:xfrm>
        </p:grpSpPr>
        <p:sp>
          <p:nvSpPr>
            <p:cNvPr id="10304" name="Line 6"/>
            <p:cNvSpPr>
              <a:spLocks noChangeShapeType="1"/>
            </p:cNvSpPr>
            <p:nvPr/>
          </p:nvSpPr>
          <p:spPr bwMode="auto">
            <a:xfrm flipV="1">
              <a:off x="3312" y="1152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05" name="Text Box 7"/>
            <p:cNvSpPr txBox="1">
              <a:spLocks noChangeArrowheads="1"/>
            </p:cNvSpPr>
            <p:nvPr/>
          </p:nvSpPr>
          <p:spPr bwMode="auto">
            <a:xfrm>
              <a:off x="3224" y="1267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43720" name="Group 8"/>
          <p:cNvGrpSpPr>
            <a:grpSpLocks/>
          </p:cNvGrpSpPr>
          <p:nvPr/>
        </p:nvGrpSpPr>
        <p:grpSpPr bwMode="auto">
          <a:xfrm>
            <a:off x="6061075" y="2774950"/>
            <a:ext cx="269875" cy="458788"/>
            <a:chOff x="3656" y="1152"/>
            <a:chExt cx="170" cy="289"/>
          </a:xfrm>
        </p:grpSpPr>
        <p:sp>
          <p:nvSpPr>
            <p:cNvPr id="10302" name="Line 9"/>
            <p:cNvSpPr>
              <a:spLocks noChangeShapeType="1"/>
            </p:cNvSpPr>
            <p:nvPr/>
          </p:nvSpPr>
          <p:spPr bwMode="auto">
            <a:xfrm flipV="1">
              <a:off x="3744" y="1152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03" name="Text Box 10"/>
            <p:cNvSpPr txBox="1">
              <a:spLocks noChangeArrowheads="1"/>
            </p:cNvSpPr>
            <p:nvPr/>
          </p:nvSpPr>
          <p:spPr bwMode="auto">
            <a:xfrm>
              <a:off x="3656" y="1267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43723" name="Group 11"/>
          <p:cNvGrpSpPr>
            <a:grpSpLocks/>
          </p:cNvGrpSpPr>
          <p:nvPr/>
        </p:nvGrpSpPr>
        <p:grpSpPr bwMode="auto">
          <a:xfrm>
            <a:off x="6746875" y="2774950"/>
            <a:ext cx="269875" cy="458788"/>
            <a:chOff x="3656" y="1152"/>
            <a:chExt cx="170" cy="289"/>
          </a:xfrm>
        </p:grpSpPr>
        <p:sp>
          <p:nvSpPr>
            <p:cNvPr id="10300" name="Line 12"/>
            <p:cNvSpPr>
              <a:spLocks noChangeShapeType="1"/>
            </p:cNvSpPr>
            <p:nvPr/>
          </p:nvSpPr>
          <p:spPr bwMode="auto">
            <a:xfrm flipV="1">
              <a:off x="3744" y="1152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01" name="Text Box 13"/>
            <p:cNvSpPr txBox="1">
              <a:spLocks noChangeArrowheads="1"/>
            </p:cNvSpPr>
            <p:nvPr/>
          </p:nvSpPr>
          <p:spPr bwMode="auto">
            <a:xfrm>
              <a:off x="3656" y="1267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43744" name="Group 32"/>
          <p:cNvGrpSpPr>
            <a:grpSpLocks/>
          </p:cNvGrpSpPr>
          <p:nvPr/>
        </p:nvGrpSpPr>
        <p:grpSpPr bwMode="auto">
          <a:xfrm>
            <a:off x="5057775" y="1936750"/>
            <a:ext cx="3789363" cy="838200"/>
            <a:chOff x="3024" y="624"/>
            <a:chExt cx="2387" cy="528"/>
          </a:xfrm>
        </p:grpSpPr>
        <p:sp>
          <p:nvSpPr>
            <p:cNvPr id="10284" name="Rectangle 33"/>
            <p:cNvSpPr>
              <a:spLocks noChangeArrowheads="1"/>
            </p:cNvSpPr>
            <p:nvPr/>
          </p:nvSpPr>
          <p:spPr bwMode="auto">
            <a:xfrm>
              <a:off x="33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85" name="Text Box 34"/>
            <p:cNvSpPr txBox="1">
              <a:spLocks noChangeArrowheads="1"/>
            </p:cNvSpPr>
            <p:nvPr/>
          </p:nvSpPr>
          <p:spPr bwMode="auto">
            <a:xfrm>
              <a:off x="3340" y="856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0286" name="Rectangle 35"/>
            <p:cNvSpPr>
              <a:spLocks noChangeArrowheads="1"/>
            </p:cNvSpPr>
            <p:nvPr/>
          </p:nvSpPr>
          <p:spPr bwMode="auto">
            <a:xfrm>
              <a:off x="33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87" name="Rectangle 36"/>
            <p:cNvSpPr>
              <a:spLocks noChangeArrowheads="1"/>
            </p:cNvSpPr>
            <p:nvPr/>
          </p:nvSpPr>
          <p:spPr bwMode="auto">
            <a:xfrm>
              <a:off x="37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88" name="Text Box 37"/>
            <p:cNvSpPr txBox="1">
              <a:spLocks noChangeArrowheads="1"/>
            </p:cNvSpPr>
            <p:nvPr/>
          </p:nvSpPr>
          <p:spPr bwMode="auto">
            <a:xfrm>
              <a:off x="3772" y="856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89" name="Rectangle 38"/>
            <p:cNvSpPr>
              <a:spLocks noChangeArrowheads="1"/>
            </p:cNvSpPr>
            <p:nvPr/>
          </p:nvSpPr>
          <p:spPr bwMode="auto">
            <a:xfrm>
              <a:off x="37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90" name="Rectangle 39"/>
            <p:cNvSpPr>
              <a:spLocks noChangeArrowheads="1"/>
            </p:cNvSpPr>
            <p:nvPr/>
          </p:nvSpPr>
          <p:spPr bwMode="auto">
            <a:xfrm>
              <a:off x="41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91" name="Text Box 40"/>
            <p:cNvSpPr txBox="1">
              <a:spLocks noChangeArrowheads="1"/>
            </p:cNvSpPr>
            <p:nvPr/>
          </p:nvSpPr>
          <p:spPr bwMode="auto">
            <a:xfrm>
              <a:off x="4204" y="856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292" name="Rectangle 41"/>
            <p:cNvSpPr>
              <a:spLocks noChangeArrowheads="1"/>
            </p:cNvSpPr>
            <p:nvPr/>
          </p:nvSpPr>
          <p:spPr bwMode="auto">
            <a:xfrm>
              <a:off x="41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93" name="Line 42"/>
            <p:cNvSpPr>
              <a:spLocks noChangeShapeType="1"/>
            </p:cNvSpPr>
            <p:nvPr/>
          </p:nvSpPr>
          <p:spPr bwMode="auto">
            <a:xfrm>
              <a:off x="32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94" name="Text Box 43"/>
            <p:cNvSpPr txBox="1">
              <a:spLocks noChangeArrowheads="1"/>
            </p:cNvSpPr>
            <p:nvPr/>
          </p:nvSpPr>
          <p:spPr bwMode="auto">
            <a:xfrm>
              <a:off x="30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0295" name="Line 44"/>
            <p:cNvSpPr>
              <a:spLocks noChangeShapeType="1"/>
            </p:cNvSpPr>
            <p:nvPr/>
          </p:nvSpPr>
          <p:spPr bwMode="auto">
            <a:xfrm flipV="1">
              <a:off x="35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96" name="Line 45"/>
            <p:cNvSpPr>
              <a:spLocks noChangeShapeType="1"/>
            </p:cNvSpPr>
            <p:nvPr/>
          </p:nvSpPr>
          <p:spPr bwMode="auto">
            <a:xfrm flipV="1">
              <a:off x="39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97" name="Text Box 46"/>
            <p:cNvSpPr txBox="1">
              <a:spLocks noChangeArrowheads="1"/>
            </p:cNvSpPr>
            <p:nvPr/>
          </p:nvSpPr>
          <p:spPr bwMode="auto">
            <a:xfrm>
              <a:off x="4598" y="844"/>
              <a:ext cx="81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7</a:t>
              </a:r>
            </a:p>
          </p:txBody>
        </p:sp>
        <p:sp>
          <p:nvSpPr>
            <p:cNvPr id="10298" name="Line 47"/>
            <p:cNvSpPr>
              <a:spLocks noChangeShapeType="1"/>
            </p:cNvSpPr>
            <p:nvPr/>
          </p:nvSpPr>
          <p:spPr bwMode="auto">
            <a:xfrm>
              <a:off x="4362" y="1080"/>
              <a:ext cx="12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99" name="Line 48"/>
            <p:cNvSpPr>
              <a:spLocks noChangeShapeType="1"/>
            </p:cNvSpPr>
            <p:nvPr/>
          </p:nvSpPr>
          <p:spPr bwMode="auto">
            <a:xfrm>
              <a:off x="4488" y="1044"/>
              <a:ext cx="0" cy="7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3781" name="Group 69"/>
          <p:cNvGrpSpPr>
            <a:grpSpLocks/>
          </p:cNvGrpSpPr>
          <p:nvPr/>
        </p:nvGrpSpPr>
        <p:grpSpPr bwMode="auto">
          <a:xfrm>
            <a:off x="5375275" y="3994150"/>
            <a:ext cx="269875" cy="458788"/>
            <a:chOff x="3224" y="1152"/>
            <a:chExt cx="170" cy="289"/>
          </a:xfrm>
        </p:grpSpPr>
        <p:sp>
          <p:nvSpPr>
            <p:cNvPr id="10282" name="Line 70"/>
            <p:cNvSpPr>
              <a:spLocks noChangeShapeType="1"/>
            </p:cNvSpPr>
            <p:nvPr/>
          </p:nvSpPr>
          <p:spPr bwMode="auto">
            <a:xfrm flipV="1">
              <a:off x="3312" y="1152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83" name="Text Box 71"/>
            <p:cNvSpPr txBox="1">
              <a:spLocks noChangeArrowheads="1"/>
            </p:cNvSpPr>
            <p:nvPr/>
          </p:nvSpPr>
          <p:spPr bwMode="auto">
            <a:xfrm>
              <a:off x="3224" y="1267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43784" name="Group 72"/>
          <p:cNvGrpSpPr>
            <a:grpSpLocks/>
          </p:cNvGrpSpPr>
          <p:nvPr/>
        </p:nvGrpSpPr>
        <p:grpSpPr bwMode="auto">
          <a:xfrm>
            <a:off x="6061075" y="3994150"/>
            <a:ext cx="269875" cy="458788"/>
            <a:chOff x="3656" y="1152"/>
            <a:chExt cx="170" cy="289"/>
          </a:xfrm>
        </p:grpSpPr>
        <p:sp>
          <p:nvSpPr>
            <p:cNvPr id="10280" name="Line 73"/>
            <p:cNvSpPr>
              <a:spLocks noChangeShapeType="1"/>
            </p:cNvSpPr>
            <p:nvPr/>
          </p:nvSpPr>
          <p:spPr bwMode="auto">
            <a:xfrm flipV="1">
              <a:off x="3744" y="1152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81" name="Text Box 74"/>
            <p:cNvSpPr txBox="1">
              <a:spLocks noChangeArrowheads="1"/>
            </p:cNvSpPr>
            <p:nvPr/>
          </p:nvSpPr>
          <p:spPr bwMode="auto">
            <a:xfrm>
              <a:off x="3656" y="1267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43787" name="Group 75"/>
          <p:cNvGrpSpPr>
            <a:grpSpLocks/>
          </p:cNvGrpSpPr>
          <p:nvPr/>
        </p:nvGrpSpPr>
        <p:grpSpPr bwMode="auto">
          <a:xfrm>
            <a:off x="6746875" y="3994150"/>
            <a:ext cx="269875" cy="458788"/>
            <a:chOff x="3656" y="1152"/>
            <a:chExt cx="170" cy="289"/>
          </a:xfrm>
        </p:grpSpPr>
        <p:sp>
          <p:nvSpPr>
            <p:cNvPr id="10278" name="Line 76"/>
            <p:cNvSpPr>
              <a:spLocks noChangeShapeType="1"/>
            </p:cNvSpPr>
            <p:nvPr/>
          </p:nvSpPr>
          <p:spPr bwMode="auto">
            <a:xfrm flipV="1">
              <a:off x="3744" y="1152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9" name="Text Box 77"/>
            <p:cNvSpPr txBox="1">
              <a:spLocks noChangeArrowheads="1"/>
            </p:cNvSpPr>
            <p:nvPr/>
          </p:nvSpPr>
          <p:spPr bwMode="auto">
            <a:xfrm>
              <a:off x="3656" y="1267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243790" name="Group 78"/>
          <p:cNvGrpSpPr>
            <a:grpSpLocks/>
          </p:cNvGrpSpPr>
          <p:nvPr/>
        </p:nvGrpSpPr>
        <p:grpSpPr bwMode="auto">
          <a:xfrm>
            <a:off x="5057775" y="3155950"/>
            <a:ext cx="3789363" cy="838200"/>
            <a:chOff x="3024" y="624"/>
            <a:chExt cx="2387" cy="528"/>
          </a:xfrm>
        </p:grpSpPr>
        <p:sp>
          <p:nvSpPr>
            <p:cNvPr id="10262" name="Rectangle 79"/>
            <p:cNvSpPr>
              <a:spLocks noChangeArrowheads="1"/>
            </p:cNvSpPr>
            <p:nvPr/>
          </p:nvSpPr>
          <p:spPr bwMode="auto">
            <a:xfrm>
              <a:off x="33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63" name="Text Box 80"/>
            <p:cNvSpPr txBox="1">
              <a:spLocks noChangeArrowheads="1"/>
            </p:cNvSpPr>
            <p:nvPr/>
          </p:nvSpPr>
          <p:spPr bwMode="auto">
            <a:xfrm>
              <a:off x="3340" y="856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0264" name="Rectangle 81"/>
            <p:cNvSpPr>
              <a:spLocks noChangeArrowheads="1"/>
            </p:cNvSpPr>
            <p:nvPr/>
          </p:nvSpPr>
          <p:spPr bwMode="auto">
            <a:xfrm>
              <a:off x="33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65" name="Rectangle 82"/>
            <p:cNvSpPr>
              <a:spLocks noChangeArrowheads="1"/>
            </p:cNvSpPr>
            <p:nvPr/>
          </p:nvSpPr>
          <p:spPr bwMode="auto">
            <a:xfrm>
              <a:off x="37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66" name="Text Box 83"/>
            <p:cNvSpPr txBox="1">
              <a:spLocks noChangeArrowheads="1"/>
            </p:cNvSpPr>
            <p:nvPr/>
          </p:nvSpPr>
          <p:spPr bwMode="auto">
            <a:xfrm>
              <a:off x="3772" y="856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67" name="Rectangle 84"/>
            <p:cNvSpPr>
              <a:spLocks noChangeArrowheads="1"/>
            </p:cNvSpPr>
            <p:nvPr/>
          </p:nvSpPr>
          <p:spPr bwMode="auto">
            <a:xfrm>
              <a:off x="37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68" name="Rectangle 85"/>
            <p:cNvSpPr>
              <a:spLocks noChangeArrowheads="1"/>
            </p:cNvSpPr>
            <p:nvPr/>
          </p:nvSpPr>
          <p:spPr bwMode="auto">
            <a:xfrm>
              <a:off x="41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69" name="Text Box 86"/>
            <p:cNvSpPr txBox="1">
              <a:spLocks noChangeArrowheads="1"/>
            </p:cNvSpPr>
            <p:nvPr/>
          </p:nvSpPr>
          <p:spPr bwMode="auto">
            <a:xfrm>
              <a:off x="4204" y="856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270" name="Rectangle 87"/>
            <p:cNvSpPr>
              <a:spLocks noChangeArrowheads="1"/>
            </p:cNvSpPr>
            <p:nvPr/>
          </p:nvSpPr>
          <p:spPr bwMode="auto">
            <a:xfrm>
              <a:off x="41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0271" name="Line 88"/>
            <p:cNvSpPr>
              <a:spLocks noChangeShapeType="1"/>
            </p:cNvSpPr>
            <p:nvPr/>
          </p:nvSpPr>
          <p:spPr bwMode="auto">
            <a:xfrm>
              <a:off x="32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2" name="Text Box 89"/>
            <p:cNvSpPr txBox="1">
              <a:spLocks noChangeArrowheads="1"/>
            </p:cNvSpPr>
            <p:nvPr/>
          </p:nvSpPr>
          <p:spPr bwMode="auto">
            <a:xfrm>
              <a:off x="30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0273" name="Line 90"/>
            <p:cNvSpPr>
              <a:spLocks noChangeShapeType="1"/>
            </p:cNvSpPr>
            <p:nvPr/>
          </p:nvSpPr>
          <p:spPr bwMode="auto">
            <a:xfrm flipV="1">
              <a:off x="35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4" name="Line 91"/>
            <p:cNvSpPr>
              <a:spLocks noChangeShapeType="1"/>
            </p:cNvSpPr>
            <p:nvPr/>
          </p:nvSpPr>
          <p:spPr bwMode="auto">
            <a:xfrm flipV="1">
              <a:off x="39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5" name="Text Box 92"/>
            <p:cNvSpPr txBox="1">
              <a:spLocks noChangeArrowheads="1"/>
            </p:cNvSpPr>
            <p:nvPr/>
          </p:nvSpPr>
          <p:spPr bwMode="auto">
            <a:xfrm>
              <a:off x="4598" y="844"/>
              <a:ext cx="81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5</a:t>
              </a:r>
            </a:p>
          </p:txBody>
        </p:sp>
        <p:sp>
          <p:nvSpPr>
            <p:cNvPr id="10276" name="Line 93"/>
            <p:cNvSpPr>
              <a:spLocks noChangeShapeType="1"/>
            </p:cNvSpPr>
            <p:nvPr/>
          </p:nvSpPr>
          <p:spPr bwMode="auto">
            <a:xfrm>
              <a:off x="4362" y="1080"/>
              <a:ext cx="12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7" name="Line 94"/>
            <p:cNvSpPr>
              <a:spLocks noChangeShapeType="1"/>
            </p:cNvSpPr>
            <p:nvPr/>
          </p:nvSpPr>
          <p:spPr bwMode="auto">
            <a:xfrm>
              <a:off x="4488" y="1044"/>
              <a:ext cx="0" cy="7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3807" name="Group 95"/>
          <p:cNvGrpSpPr>
            <a:grpSpLocks/>
          </p:cNvGrpSpPr>
          <p:nvPr/>
        </p:nvGrpSpPr>
        <p:grpSpPr bwMode="auto">
          <a:xfrm>
            <a:off x="7489825" y="3994150"/>
            <a:ext cx="269875" cy="458788"/>
            <a:chOff x="4718" y="2040"/>
            <a:chExt cx="170" cy="289"/>
          </a:xfrm>
        </p:grpSpPr>
        <p:sp>
          <p:nvSpPr>
            <p:cNvPr id="10259" name="Line 96"/>
            <p:cNvSpPr>
              <a:spLocks noChangeShapeType="1"/>
            </p:cNvSpPr>
            <p:nvPr/>
          </p:nvSpPr>
          <p:spPr bwMode="auto">
            <a:xfrm flipV="1">
              <a:off x="4806" y="2040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60" name="Text Box 97"/>
            <p:cNvSpPr txBox="1">
              <a:spLocks noChangeArrowheads="1"/>
            </p:cNvSpPr>
            <p:nvPr/>
          </p:nvSpPr>
          <p:spPr bwMode="auto">
            <a:xfrm>
              <a:off x="4718" y="2155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0261" name="Line 98"/>
            <p:cNvSpPr>
              <a:spLocks noChangeShapeType="1"/>
            </p:cNvSpPr>
            <p:nvPr/>
          </p:nvSpPr>
          <p:spPr bwMode="auto">
            <a:xfrm>
              <a:off x="4770" y="2040"/>
              <a:ext cx="78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254" name="TextBox 1"/>
          <p:cNvSpPr txBox="1">
            <a:spLocks noChangeArrowheads="1"/>
          </p:cNvSpPr>
          <p:nvPr/>
        </p:nvSpPr>
        <p:spPr bwMode="auto">
          <a:xfrm>
            <a:off x="911225" y="2651125"/>
            <a:ext cx="3765550" cy="12557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boolean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contains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(int val) {  // Suchen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head;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!= null &amp;&amp; p.val != val) p = p.next;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p.val == val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return p !=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0255" name="Text Box 31"/>
          <p:cNvSpPr txBox="1">
            <a:spLocks noChangeArrowheads="1"/>
          </p:cNvSpPr>
          <p:nvPr/>
        </p:nvSpPr>
        <p:spPr bwMode="auto">
          <a:xfrm>
            <a:off x="685800" y="1409700"/>
            <a:ext cx="20907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Suchen eines Werts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7700" y="4587875"/>
            <a:ext cx="1865313" cy="1722438"/>
            <a:chOff x="647220" y="4587437"/>
            <a:chExt cx="1866014" cy="1723549"/>
          </a:xfrm>
        </p:grpSpPr>
        <p:sp>
          <p:nvSpPr>
            <p:cNvPr id="10257" name="TextBox 2"/>
            <p:cNvSpPr txBox="1">
              <a:spLocks noChangeArrowheads="1"/>
            </p:cNvSpPr>
            <p:nvPr/>
          </p:nvSpPr>
          <p:spPr bwMode="auto">
            <a:xfrm>
              <a:off x="647220" y="4587437"/>
              <a:ext cx="1074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sp>
          <p:nvSpPr>
            <p:cNvPr id="10258" name="TextBox 129"/>
            <p:cNvSpPr txBox="1">
              <a:spLocks noChangeArrowheads="1"/>
            </p:cNvSpPr>
            <p:nvPr/>
          </p:nvSpPr>
          <p:spPr bwMode="auto">
            <a:xfrm>
              <a:off x="717550" y="4925991"/>
              <a:ext cx="1795684" cy="138499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 list = new List();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list.append(8);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list.append(3);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list.append(7);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if (list.contains(7)) ...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68010" y="3665316"/>
            <a:ext cx="2834190" cy="1223290"/>
            <a:chOff x="2068010" y="3665316"/>
            <a:chExt cx="2834190" cy="1223290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2068010" y="3665316"/>
              <a:ext cx="1018572" cy="679049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TextBox 4"/>
            <p:cNvSpPr txBox="1"/>
            <p:nvPr/>
          </p:nvSpPr>
          <p:spPr>
            <a:xfrm>
              <a:off x="2700956" y="4303831"/>
              <a:ext cx="22012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kann man hier schreiben</a:t>
              </a:r>
            </a:p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return p.val == val;  </a:t>
              </a:r>
              <a:r>
                <a:rPr lang="de-AT" smtClean="0">
                  <a:latin typeface="+mn-lt"/>
                  <a:cs typeface="Arial" panose="020B0604020202020204" pitchFamily="34" charset="0"/>
                </a:rPr>
                <a:t>?</a:t>
              </a:r>
              <a:endParaRPr lang="de-AT"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985125" y="2788236"/>
            <a:ext cx="787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=&gt; true</a:t>
            </a:r>
            <a:endParaRPr lang="de-AT"/>
          </a:p>
        </p:txBody>
      </p:sp>
      <p:sp>
        <p:nvSpPr>
          <p:cNvPr id="70" name="TextBox 69"/>
          <p:cNvSpPr txBox="1"/>
          <p:nvPr/>
        </p:nvSpPr>
        <p:spPr>
          <a:xfrm>
            <a:off x="7985125" y="3976271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=&gt; false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E75A7A-4933-4570-8FFA-E37ECB00F6E1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de-DE" sz="14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Unsortierte Listen (Löschen am Anfang)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17550" y="1946275"/>
            <a:ext cx="3889375" cy="287155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Rectangle 33"/>
          <p:cNvSpPr>
            <a:spLocks noChangeArrowheads="1"/>
          </p:cNvSpPr>
          <p:nvPr/>
        </p:nvSpPr>
        <p:spPr bwMode="auto">
          <a:xfrm>
            <a:off x="5514975" y="23177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1270" name="Text Box 34"/>
          <p:cNvSpPr txBox="1">
            <a:spLocks noChangeArrowheads="1"/>
          </p:cNvSpPr>
          <p:nvPr/>
        </p:nvSpPr>
        <p:spPr bwMode="auto">
          <a:xfrm>
            <a:off x="5559425" y="23050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1271" name="Rectangle 35"/>
          <p:cNvSpPr>
            <a:spLocks noChangeArrowheads="1"/>
          </p:cNvSpPr>
          <p:nvPr/>
        </p:nvSpPr>
        <p:spPr bwMode="auto">
          <a:xfrm>
            <a:off x="5514975" y="25463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1272" name="Rectangle 36"/>
          <p:cNvSpPr>
            <a:spLocks noChangeArrowheads="1"/>
          </p:cNvSpPr>
          <p:nvPr/>
        </p:nvSpPr>
        <p:spPr bwMode="auto">
          <a:xfrm>
            <a:off x="6200775" y="23177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1273" name="Text Box 37"/>
          <p:cNvSpPr txBox="1">
            <a:spLocks noChangeArrowheads="1"/>
          </p:cNvSpPr>
          <p:nvPr/>
        </p:nvSpPr>
        <p:spPr bwMode="auto">
          <a:xfrm>
            <a:off x="6245225" y="23050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274" name="Rectangle 38"/>
          <p:cNvSpPr>
            <a:spLocks noChangeArrowheads="1"/>
          </p:cNvSpPr>
          <p:nvPr/>
        </p:nvSpPr>
        <p:spPr bwMode="auto">
          <a:xfrm>
            <a:off x="6200775" y="25463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1275" name="Rectangle 39"/>
          <p:cNvSpPr>
            <a:spLocks noChangeArrowheads="1"/>
          </p:cNvSpPr>
          <p:nvPr/>
        </p:nvSpPr>
        <p:spPr bwMode="auto">
          <a:xfrm>
            <a:off x="6886575" y="23177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1276" name="Text Box 40"/>
          <p:cNvSpPr txBox="1">
            <a:spLocks noChangeArrowheads="1"/>
          </p:cNvSpPr>
          <p:nvPr/>
        </p:nvSpPr>
        <p:spPr bwMode="auto">
          <a:xfrm>
            <a:off x="6931025" y="23050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1277" name="Rectangle 41"/>
          <p:cNvSpPr>
            <a:spLocks noChangeArrowheads="1"/>
          </p:cNvSpPr>
          <p:nvPr/>
        </p:nvSpPr>
        <p:spPr bwMode="auto">
          <a:xfrm>
            <a:off x="6886575" y="25463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1278" name="Line 42"/>
          <p:cNvSpPr>
            <a:spLocks noChangeShapeType="1"/>
          </p:cNvSpPr>
          <p:nvPr/>
        </p:nvSpPr>
        <p:spPr bwMode="auto">
          <a:xfrm>
            <a:off x="5362575" y="216535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9" name="Text Box 43"/>
          <p:cNvSpPr txBox="1">
            <a:spLocks noChangeArrowheads="1"/>
          </p:cNvSpPr>
          <p:nvPr/>
        </p:nvSpPr>
        <p:spPr bwMode="auto">
          <a:xfrm>
            <a:off x="5057775" y="1936750"/>
            <a:ext cx="523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11280" name="Line 44"/>
          <p:cNvSpPr>
            <a:spLocks noChangeShapeType="1"/>
          </p:cNvSpPr>
          <p:nvPr/>
        </p:nvSpPr>
        <p:spPr bwMode="auto">
          <a:xfrm flipV="1">
            <a:off x="5819775" y="2317750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1" name="Line 45"/>
          <p:cNvSpPr>
            <a:spLocks noChangeShapeType="1"/>
          </p:cNvSpPr>
          <p:nvPr/>
        </p:nvSpPr>
        <p:spPr bwMode="auto">
          <a:xfrm flipV="1">
            <a:off x="6505575" y="2317750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2" name="Line 47"/>
          <p:cNvSpPr>
            <a:spLocks noChangeShapeType="1"/>
          </p:cNvSpPr>
          <p:nvPr/>
        </p:nvSpPr>
        <p:spPr bwMode="auto">
          <a:xfrm>
            <a:off x="7181850" y="2660650"/>
            <a:ext cx="200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3" name="Line 48"/>
          <p:cNvSpPr>
            <a:spLocks noChangeShapeType="1"/>
          </p:cNvSpPr>
          <p:nvPr/>
        </p:nvSpPr>
        <p:spPr bwMode="auto">
          <a:xfrm>
            <a:off x="7381875" y="2603500"/>
            <a:ext cx="0" cy="1238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4" name="TextBox 1"/>
          <p:cNvSpPr txBox="1">
            <a:spLocks noChangeArrowheads="1"/>
          </p:cNvSpPr>
          <p:nvPr/>
        </p:nvSpPr>
        <p:spPr bwMode="auto">
          <a:xfrm>
            <a:off x="911225" y="2651125"/>
            <a:ext cx="3429000" cy="1837426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removeFirst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{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(head == null)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-1;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{ 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head != null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int val = head.val;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head = head.next;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val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1285" name="Text Box 31"/>
          <p:cNvSpPr txBox="1">
            <a:spLocks noChangeArrowheads="1"/>
          </p:cNvSpPr>
          <p:nvPr/>
        </p:nvSpPr>
        <p:spPr bwMode="auto">
          <a:xfrm>
            <a:off x="685800" y="1409700"/>
            <a:ext cx="33337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e-DE" sz="1800" b="1"/>
              <a:t>Entnehmen des ersten Elements</a:t>
            </a:r>
            <a:endParaRPr lang="de-AT" altLang="de-DE" sz="1800" b="1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7700" y="5096293"/>
            <a:ext cx="2308225" cy="862013"/>
            <a:chOff x="647220" y="4822786"/>
            <a:chExt cx="2308476" cy="861629"/>
          </a:xfrm>
        </p:grpSpPr>
        <p:sp>
          <p:nvSpPr>
            <p:cNvPr id="11308" name="TextBox 2"/>
            <p:cNvSpPr txBox="1">
              <a:spLocks noChangeArrowheads="1"/>
            </p:cNvSpPr>
            <p:nvPr/>
          </p:nvSpPr>
          <p:spPr bwMode="auto">
            <a:xfrm>
              <a:off x="647220" y="4822786"/>
              <a:ext cx="1074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sp>
          <p:nvSpPr>
            <p:cNvPr id="11309" name="TextBox 129"/>
            <p:cNvSpPr txBox="1">
              <a:spLocks noChangeArrowheads="1"/>
            </p:cNvSpPr>
            <p:nvPr/>
          </p:nvSpPr>
          <p:spPr bwMode="auto">
            <a:xfrm>
              <a:off x="717550" y="5161340"/>
              <a:ext cx="2238146" cy="52307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val = list.removeFirst();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827963" y="2212975"/>
            <a:ext cx="381000" cy="525463"/>
            <a:chOff x="7827983" y="2213533"/>
            <a:chExt cx="380232" cy="524594"/>
          </a:xfrm>
        </p:grpSpPr>
        <p:sp>
          <p:nvSpPr>
            <p:cNvPr id="11306" name="Text Box 43"/>
            <p:cNvSpPr txBox="1">
              <a:spLocks noChangeArrowheads="1"/>
            </p:cNvSpPr>
            <p:nvPr/>
          </p:nvSpPr>
          <p:spPr bwMode="auto">
            <a:xfrm>
              <a:off x="7827983" y="2213533"/>
              <a:ext cx="3802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11307" name="Text Box 43"/>
            <p:cNvSpPr txBox="1">
              <a:spLocks noChangeArrowheads="1"/>
            </p:cNvSpPr>
            <p:nvPr/>
          </p:nvSpPr>
          <p:spPr bwMode="auto">
            <a:xfrm>
              <a:off x="7878137" y="2461128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5292725" y="2163763"/>
            <a:ext cx="908050" cy="141287"/>
            <a:chOff x="5293489" y="2164466"/>
            <a:chExt cx="907286" cy="141142"/>
          </a:xfrm>
        </p:grpSpPr>
        <p:cxnSp>
          <p:nvCxnSpPr>
            <p:cNvPr id="11304" name="Straight Arrow Connector 6"/>
            <p:cNvCxnSpPr>
              <a:cxnSpLocks noChangeShapeType="1"/>
            </p:cNvCxnSpPr>
            <p:nvPr/>
          </p:nvCxnSpPr>
          <p:spPr bwMode="auto">
            <a:xfrm>
              <a:off x="5370653" y="2164466"/>
              <a:ext cx="830122" cy="141142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305" name="Straight Connector 9"/>
            <p:cNvCxnSpPr>
              <a:cxnSpLocks noChangeShapeType="1"/>
            </p:cNvCxnSpPr>
            <p:nvPr/>
          </p:nvCxnSpPr>
          <p:spPr bwMode="auto">
            <a:xfrm>
              <a:off x="5293489" y="2222339"/>
              <a:ext cx="216060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057775" y="3090863"/>
            <a:ext cx="938213" cy="838200"/>
            <a:chOff x="5057775" y="3090918"/>
            <a:chExt cx="938212" cy="838200"/>
          </a:xfrm>
        </p:grpSpPr>
        <p:sp>
          <p:nvSpPr>
            <p:cNvPr id="11297" name="Rectangle 33"/>
            <p:cNvSpPr>
              <a:spLocks noChangeArrowheads="1"/>
            </p:cNvSpPr>
            <p:nvPr/>
          </p:nvSpPr>
          <p:spPr bwMode="auto">
            <a:xfrm>
              <a:off x="5514975" y="347191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1298" name="Text Box 34"/>
            <p:cNvSpPr txBox="1">
              <a:spLocks noChangeArrowheads="1"/>
            </p:cNvSpPr>
            <p:nvPr/>
          </p:nvSpPr>
          <p:spPr bwMode="auto">
            <a:xfrm>
              <a:off x="5559425" y="3459218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1299" name="Rectangle 35"/>
            <p:cNvSpPr>
              <a:spLocks noChangeArrowheads="1"/>
            </p:cNvSpPr>
            <p:nvPr/>
          </p:nvSpPr>
          <p:spPr bwMode="auto">
            <a:xfrm>
              <a:off x="5514975" y="370051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1300" name="Line 42"/>
            <p:cNvSpPr>
              <a:spLocks noChangeShapeType="1"/>
            </p:cNvSpPr>
            <p:nvPr/>
          </p:nvSpPr>
          <p:spPr bwMode="auto">
            <a:xfrm>
              <a:off x="5362575" y="3319518"/>
              <a:ext cx="15240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1" name="Text Box 43"/>
            <p:cNvSpPr txBox="1">
              <a:spLocks noChangeArrowheads="1"/>
            </p:cNvSpPr>
            <p:nvPr/>
          </p:nvSpPr>
          <p:spPr bwMode="auto">
            <a:xfrm>
              <a:off x="5057775" y="3090918"/>
              <a:ext cx="523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1302" name="Line 47"/>
            <p:cNvSpPr>
              <a:spLocks noChangeShapeType="1"/>
            </p:cNvSpPr>
            <p:nvPr/>
          </p:nvSpPr>
          <p:spPr bwMode="auto">
            <a:xfrm>
              <a:off x="5795962" y="3810960"/>
              <a:ext cx="20002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3" name="Line 48"/>
            <p:cNvSpPr>
              <a:spLocks noChangeShapeType="1"/>
            </p:cNvSpPr>
            <p:nvPr/>
          </p:nvSpPr>
          <p:spPr bwMode="auto">
            <a:xfrm>
              <a:off x="5995987" y="3753810"/>
              <a:ext cx="0" cy="12382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7827963" y="3368675"/>
            <a:ext cx="381000" cy="523875"/>
            <a:chOff x="7827983" y="2213533"/>
            <a:chExt cx="380232" cy="524594"/>
          </a:xfrm>
        </p:grpSpPr>
        <p:sp>
          <p:nvSpPr>
            <p:cNvPr id="11295" name="Text Box 43"/>
            <p:cNvSpPr txBox="1">
              <a:spLocks noChangeArrowheads="1"/>
            </p:cNvSpPr>
            <p:nvPr/>
          </p:nvSpPr>
          <p:spPr bwMode="auto">
            <a:xfrm>
              <a:off x="7827983" y="2213533"/>
              <a:ext cx="3802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11296" name="Text Box 43"/>
            <p:cNvSpPr txBox="1">
              <a:spLocks noChangeArrowheads="1"/>
            </p:cNvSpPr>
            <p:nvPr/>
          </p:nvSpPr>
          <p:spPr bwMode="auto">
            <a:xfrm>
              <a:off x="7878137" y="2461128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353050" y="3159125"/>
            <a:ext cx="446088" cy="207963"/>
            <a:chOff x="5353049" y="3159888"/>
            <a:chExt cx="446771" cy="207255"/>
          </a:xfrm>
        </p:grpSpPr>
        <p:cxnSp>
          <p:nvCxnSpPr>
            <p:cNvPr id="11292" name="Straight Connector 14"/>
            <p:cNvCxnSpPr>
              <a:cxnSpLocks noChangeShapeType="1"/>
              <a:stCxn id="11301" idx="3"/>
            </p:cNvCxnSpPr>
            <p:nvPr/>
          </p:nvCxnSpPr>
          <p:spPr bwMode="auto">
            <a:xfrm>
              <a:off x="5581650" y="3229031"/>
              <a:ext cx="217266" cy="306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93" name="Straight Connector 16"/>
            <p:cNvCxnSpPr>
              <a:cxnSpLocks noChangeShapeType="1"/>
            </p:cNvCxnSpPr>
            <p:nvPr/>
          </p:nvCxnSpPr>
          <p:spPr bwMode="auto">
            <a:xfrm>
              <a:off x="5799820" y="3159888"/>
              <a:ext cx="0" cy="1360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94" name="Straight Connector 20"/>
            <p:cNvCxnSpPr>
              <a:cxnSpLocks noChangeShapeType="1"/>
            </p:cNvCxnSpPr>
            <p:nvPr/>
          </p:nvCxnSpPr>
          <p:spPr bwMode="auto">
            <a:xfrm>
              <a:off x="5353049" y="3367143"/>
              <a:ext cx="156500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5400846" y="4098925"/>
            <a:ext cx="25539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/>
              <a:t>Nicht mehr referenziertes Objekt</a:t>
            </a:r>
          </a:p>
          <a:p>
            <a:r>
              <a:rPr lang="de-AT" sz="1400" smtClean="0"/>
              <a:t>wird vom Garbage Collector</a:t>
            </a:r>
          </a:p>
          <a:p>
            <a:r>
              <a:rPr lang="de-AT" sz="1400" smtClean="0"/>
              <a:t>eingesammelt</a:t>
            </a:r>
            <a:endParaRPr lang="de-AT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39BF54-EB0F-4EBB-AA91-30E168168B6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de-DE" sz="14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Unsortierte Listen (Löschen am Ende)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17550" y="1946275"/>
            <a:ext cx="3889375" cy="4616450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tail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2293" name="TextBox 1"/>
          <p:cNvSpPr txBox="1">
            <a:spLocks noChangeArrowheads="1"/>
          </p:cNvSpPr>
          <p:nvPr/>
        </p:nvSpPr>
        <p:spPr bwMode="auto">
          <a:xfrm>
            <a:off x="911225" y="2824163"/>
            <a:ext cx="3429000" cy="33877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removeLast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{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(head == null)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-1;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if (head == tail) {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just 1 elem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int val = tail.val;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head = tail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val;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{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more than 1 elem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Node p = head;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while (p.next != tail) p = p.next;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p.next == tail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int val = tail.val;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p.next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tail = p;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val;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2294" name="Text Box 31"/>
          <p:cNvSpPr txBox="1">
            <a:spLocks noChangeArrowheads="1"/>
          </p:cNvSpPr>
          <p:nvPr/>
        </p:nvSpPr>
        <p:spPr bwMode="auto">
          <a:xfrm>
            <a:off x="685800" y="1409700"/>
            <a:ext cx="33845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e-DE" sz="1800" b="1"/>
              <a:t>Entnehmen des letzten Elements</a:t>
            </a:r>
            <a:endParaRPr lang="de-AT" altLang="de-DE" sz="1800" b="1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051425" y="5097463"/>
            <a:ext cx="2298700" cy="860425"/>
            <a:chOff x="647220" y="4822786"/>
            <a:chExt cx="2298857" cy="861629"/>
          </a:xfrm>
        </p:grpSpPr>
        <p:sp>
          <p:nvSpPr>
            <p:cNvPr id="12351" name="TextBox 2"/>
            <p:cNvSpPr txBox="1">
              <a:spLocks noChangeArrowheads="1"/>
            </p:cNvSpPr>
            <p:nvPr/>
          </p:nvSpPr>
          <p:spPr bwMode="auto">
            <a:xfrm>
              <a:off x="647220" y="4822786"/>
              <a:ext cx="1074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sp>
          <p:nvSpPr>
            <p:cNvPr id="12352" name="TextBox 129"/>
            <p:cNvSpPr txBox="1">
              <a:spLocks noChangeArrowheads="1"/>
            </p:cNvSpPr>
            <p:nvPr/>
          </p:nvSpPr>
          <p:spPr bwMode="auto">
            <a:xfrm>
              <a:off x="717550" y="5161340"/>
              <a:ext cx="2228527" cy="52307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val = list.removeLast();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827963" y="3497263"/>
            <a:ext cx="381000" cy="525462"/>
            <a:chOff x="7827983" y="2213533"/>
            <a:chExt cx="380232" cy="524594"/>
          </a:xfrm>
        </p:grpSpPr>
        <p:sp>
          <p:nvSpPr>
            <p:cNvPr id="12349" name="Text Box 43"/>
            <p:cNvSpPr txBox="1">
              <a:spLocks noChangeArrowheads="1"/>
            </p:cNvSpPr>
            <p:nvPr/>
          </p:nvSpPr>
          <p:spPr bwMode="auto">
            <a:xfrm>
              <a:off x="7827983" y="2213533"/>
              <a:ext cx="3802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12350" name="Text Box 43"/>
            <p:cNvSpPr txBox="1">
              <a:spLocks noChangeArrowheads="1"/>
            </p:cNvSpPr>
            <p:nvPr/>
          </p:nvSpPr>
          <p:spPr bwMode="auto">
            <a:xfrm>
              <a:off x="7878137" y="2461128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sp>
        <p:nvSpPr>
          <p:cNvPr id="12297" name="Rectangle 33"/>
          <p:cNvSpPr>
            <a:spLocks noChangeArrowheads="1"/>
          </p:cNvSpPr>
          <p:nvPr/>
        </p:nvSpPr>
        <p:spPr bwMode="auto">
          <a:xfrm>
            <a:off x="5514975" y="24320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2298" name="Text Box 34"/>
          <p:cNvSpPr txBox="1">
            <a:spLocks noChangeArrowheads="1"/>
          </p:cNvSpPr>
          <p:nvPr/>
        </p:nvSpPr>
        <p:spPr bwMode="auto">
          <a:xfrm>
            <a:off x="5559425" y="24193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299" name="Rectangle 35"/>
          <p:cNvSpPr>
            <a:spLocks noChangeArrowheads="1"/>
          </p:cNvSpPr>
          <p:nvPr/>
        </p:nvSpPr>
        <p:spPr bwMode="auto">
          <a:xfrm>
            <a:off x="5514975" y="26606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12300" name="Line 42"/>
          <p:cNvSpPr>
            <a:spLocks noChangeShapeType="1"/>
          </p:cNvSpPr>
          <p:nvPr/>
        </p:nvSpPr>
        <p:spPr bwMode="auto">
          <a:xfrm>
            <a:off x="5362575" y="227965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1" name="Text Box 43"/>
          <p:cNvSpPr txBox="1">
            <a:spLocks noChangeArrowheads="1"/>
          </p:cNvSpPr>
          <p:nvPr/>
        </p:nvSpPr>
        <p:spPr bwMode="auto">
          <a:xfrm>
            <a:off x="5057775" y="2051050"/>
            <a:ext cx="523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12302" name="Line 47"/>
          <p:cNvSpPr>
            <a:spLocks noChangeShapeType="1"/>
          </p:cNvSpPr>
          <p:nvPr/>
        </p:nvSpPr>
        <p:spPr bwMode="auto">
          <a:xfrm>
            <a:off x="5795963" y="2771775"/>
            <a:ext cx="200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3" name="Line 48"/>
          <p:cNvSpPr>
            <a:spLocks noChangeShapeType="1"/>
          </p:cNvSpPr>
          <p:nvPr/>
        </p:nvSpPr>
        <p:spPr bwMode="auto">
          <a:xfrm>
            <a:off x="5995988" y="2714625"/>
            <a:ext cx="0" cy="1238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7827963" y="2328863"/>
            <a:ext cx="381000" cy="523875"/>
            <a:chOff x="7827983" y="2213533"/>
            <a:chExt cx="380232" cy="524594"/>
          </a:xfrm>
        </p:grpSpPr>
        <p:sp>
          <p:nvSpPr>
            <p:cNvPr id="12347" name="Text Box 43"/>
            <p:cNvSpPr txBox="1">
              <a:spLocks noChangeArrowheads="1"/>
            </p:cNvSpPr>
            <p:nvPr/>
          </p:nvSpPr>
          <p:spPr bwMode="auto">
            <a:xfrm>
              <a:off x="7827983" y="2213533"/>
              <a:ext cx="3802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12348" name="Text Box 43"/>
            <p:cNvSpPr txBox="1">
              <a:spLocks noChangeArrowheads="1"/>
            </p:cNvSpPr>
            <p:nvPr/>
          </p:nvSpPr>
          <p:spPr bwMode="auto">
            <a:xfrm>
              <a:off x="7878137" y="2461128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12305" name="Text Box 43"/>
          <p:cNvSpPr txBox="1">
            <a:spLocks noChangeArrowheads="1"/>
          </p:cNvSpPr>
          <p:nvPr/>
        </p:nvSpPr>
        <p:spPr bwMode="auto">
          <a:xfrm>
            <a:off x="5940425" y="2051050"/>
            <a:ext cx="379413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</a:p>
        </p:txBody>
      </p:sp>
      <p:sp>
        <p:nvSpPr>
          <p:cNvPr id="12306" name="Line 42"/>
          <p:cNvSpPr>
            <a:spLocks noChangeShapeType="1"/>
          </p:cNvSpPr>
          <p:nvPr/>
        </p:nvSpPr>
        <p:spPr bwMode="auto">
          <a:xfrm flipH="1">
            <a:off x="5897563" y="227965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207000" y="2276475"/>
            <a:ext cx="1008063" cy="220663"/>
            <a:chOff x="5206771" y="2276803"/>
            <a:chExt cx="1007518" cy="220111"/>
          </a:xfrm>
        </p:grpSpPr>
        <p:cxnSp>
          <p:nvCxnSpPr>
            <p:cNvPr id="12341" name="Straight Connector 20"/>
            <p:cNvCxnSpPr>
              <a:cxnSpLocks noChangeShapeType="1"/>
            </p:cNvCxnSpPr>
            <p:nvPr/>
          </p:nvCxnSpPr>
          <p:spPr bwMode="auto">
            <a:xfrm>
              <a:off x="5324606" y="2327912"/>
              <a:ext cx="156261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42" name="Straight Connector 20"/>
            <p:cNvCxnSpPr>
              <a:cxnSpLocks noChangeShapeType="1"/>
            </p:cNvCxnSpPr>
            <p:nvPr/>
          </p:nvCxnSpPr>
          <p:spPr bwMode="auto">
            <a:xfrm>
              <a:off x="5917857" y="2327912"/>
              <a:ext cx="156261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43" name="Straight Connector 14"/>
            <p:cNvCxnSpPr>
              <a:cxnSpLocks noChangeShapeType="1"/>
            </p:cNvCxnSpPr>
            <p:nvPr/>
          </p:nvCxnSpPr>
          <p:spPr bwMode="auto">
            <a:xfrm rot="5400000">
              <a:off x="5162734" y="2385116"/>
              <a:ext cx="216934" cy="307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44" name="Straight Connector 16"/>
            <p:cNvCxnSpPr>
              <a:cxnSpLocks noChangeShapeType="1"/>
            </p:cNvCxnSpPr>
            <p:nvPr/>
          </p:nvCxnSpPr>
          <p:spPr bwMode="auto">
            <a:xfrm rot="5400000">
              <a:off x="5275049" y="2428635"/>
              <a:ext cx="0" cy="136555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45" name="Straight Connector 14"/>
            <p:cNvCxnSpPr>
              <a:cxnSpLocks noChangeShapeType="1"/>
            </p:cNvCxnSpPr>
            <p:nvPr/>
          </p:nvCxnSpPr>
          <p:spPr bwMode="auto">
            <a:xfrm rot="5400000">
              <a:off x="6033697" y="2385117"/>
              <a:ext cx="216934" cy="307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46" name="Straight Connector 16"/>
            <p:cNvCxnSpPr>
              <a:cxnSpLocks noChangeShapeType="1"/>
            </p:cNvCxnSpPr>
            <p:nvPr/>
          </p:nvCxnSpPr>
          <p:spPr bwMode="auto">
            <a:xfrm rot="5400000">
              <a:off x="6146012" y="2428636"/>
              <a:ext cx="0" cy="136555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057775" y="3221038"/>
            <a:ext cx="2625725" cy="838200"/>
            <a:chOff x="5057775" y="3221025"/>
            <a:chExt cx="2626321" cy="838200"/>
          </a:xfrm>
        </p:grpSpPr>
        <p:sp>
          <p:nvSpPr>
            <p:cNvPr id="12324" name="Rectangle 33"/>
            <p:cNvSpPr>
              <a:spLocks noChangeArrowheads="1"/>
            </p:cNvSpPr>
            <p:nvPr/>
          </p:nvSpPr>
          <p:spPr bwMode="auto">
            <a:xfrm>
              <a:off x="5514975" y="3602025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2325" name="Text Box 34"/>
            <p:cNvSpPr txBox="1">
              <a:spLocks noChangeArrowheads="1"/>
            </p:cNvSpPr>
            <p:nvPr/>
          </p:nvSpPr>
          <p:spPr bwMode="auto">
            <a:xfrm>
              <a:off x="5559425" y="3589325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2326" name="Rectangle 35"/>
            <p:cNvSpPr>
              <a:spLocks noChangeArrowheads="1"/>
            </p:cNvSpPr>
            <p:nvPr/>
          </p:nvSpPr>
          <p:spPr bwMode="auto">
            <a:xfrm>
              <a:off x="5514975" y="3830625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2327" name="Rectangle 36"/>
            <p:cNvSpPr>
              <a:spLocks noChangeArrowheads="1"/>
            </p:cNvSpPr>
            <p:nvPr/>
          </p:nvSpPr>
          <p:spPr bwMode="auto">
            <a:xfrm>
              <a:off x="6200775" y="3602025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2328" name="Text Box 37"/>
            <p:cNvSpPr txBox="1">
              <a:spLocks noChangeArrowheads="1"/>
            </p:cNvSpPr>
            <p:nvPr/>
          </p:nvSpPr>
          <p:spPr bwMode="auto">
            <a:xfrm>
              <a:off x="6245225" y="3589325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2329" name="Rectangle 38"/>
            <p:cNvSpPr>
              <a:spLocks noChangeArrowheads="1"/>
            </p:cNvSpPr>
            <p:nvPr/>
          </p:nvSpPr>
          <p:spPr bwMode="auto">
            <a:xfrm>
              <a:off x="6200775" y="3830625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2330" name="Rectangle 39"/>
            <p:cNvSpPr>
              <a:spLocks noChangeArrowheads="1"/>
            </p:cNvSpPr>
            <p:nvPr/>
          </p:nvSpPr>
          <p:spPr bwMode="auto">
            <a:xfrm>
              <a:off x="6886575" y="3602025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2331" name="Text Box 40"/>
            <p:cNvSpPr txBox="1">
              <a:spLocks noChangeArrowheads="1"/>
            </p:cNvSpPr>
            <p:nvPr/>
          </p:nvSpPr>
          <p:spPr bwMode="auto">
            <a:xfrm>
              <a:off x="6931025" y="3589325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2332" name="Rectangle 41"/>
            <p:cNvSpPr>
              <a:spLocks noChangeArrowheads="1"/>
            </p:cNvSpPr>
            <p:nvPr/>
          </p:nvSpPr>
          <p:spPr bwMode="auto">
            <a:xfrm>
              <a:off x="6886575" y="3830625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2333" name="Line 42"/>
            <p:cNvSpPr>
              <a:spLocks noChangeShapeType="1"/>
            </p:cNvSpPr>
            <p:nvPr/>
          </p:nvSpPr>
          <p:spPr bwMode="auto">
            <a:xfrm>
              <a:off x="5362575" y="3449625"/>
              <a:ext cx="15240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4" name="Text Box 43"/>
            <p:cNvSpPr txBox="1">
              <a:spLocks noChangeArrowheads="1"/>
            </p:cNvSpPr>
            <p:nvPr/>
          </p:nvSpPr>
          <p:spPr bwMode="auto">
            <a:xfrm>
              <a:off x="5057775" y="3221025"/>
              <a:ext cx="523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2335" name="Line 44"/>
            <p:cNvSpPr>
              <a:spLocks noChangeShapeType="1"/>
            </p:cNvSpPr>
            <p:nvPr/>
          </p:nvSpPr>
          <p:spPr bwMode="auto">
            <a:xfrm flipV="1">
              <a:off x="5819775" y="3602025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6" name="Line 45"/>
            <p:cNvSpPr>
              <a:spLocks noChangeShapeType="1"/>
            </p:cNvSpPr>
            <p:nvPr/>
          </p:nvSpPr>
          <p:spPr bwMode="auto">
            <a:xfrm flipV="1">
              <a:off x="6505575" y="3602025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7" name="Line 47"/>
            <p:cNvSpPr>
              <a:spLocks noChangeShapeType="1"/>
            </p:cNvSpPr>
            <p:nvPr/>
          </p:nvSpPr>
          <p:spPr bwMode="auto">
            <a:xfrm>
              <a:off x="7181850" y="3944925"/>
              <a:ext cx="20002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8" name="Line 48"/>
            <p:cNvSpPr>
              <a:spLocks noChangeShapeType="1"/>
            </p:cNvSpPr>
            <p:nvPr/>
          </p:nvSpPr>
          <p:spPr bwMode="auto">
            <a:xfrm>
              <a:off x="7381875" y="3887775"/>
              <a:ext cx="0" cy="12382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9" name="Text Box 43"/>
            <p:cNvSpPr txBox="1">
              <a:spLocks noChangeArrowheads="1"/>
            </p:cNvSpPr>
            <p:nvPr/>
          </p:nvSpPr>
          <p:spPr bwMode="auto">
            <a:xfrm>
              <a:off x="7303864" y="3221025"/>
              <a:ext cx="3802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</a:p>
          </p:txBody>
        </p:sp>
        <p:sp>
          <p:nvSpPr>
            <p:cNvPr id="12340" name="Line 42"/>
            <p:cNvSpPr>
              <a:spLocks noChangeShapeType="1"/>
            </p:cNvSpPr>
            <p:nvPr/>
          </p:nvSpPr>
          <p:spPr bwMode="auto">
            <a:xfrm flipH="1">
              <a:off x="7267212" y="3449625"/>
              <a:ext cx="15240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380038" y="4059238"/>
            <a:ext cx="269875" cy="404812"/>
            <a:chOff x="5380162" y="4059225"/>
            <a:chExt cx="269626" cy="404466"/>
          </a:xfrm>
        </p:grpSpPr>
        <p:cxnSp>
          <p:nvCxnSpPr>
            <p:cNvPr id="12322" name="Straight Arrow Connector 6"/>
            <p:cNvCxnSpPr>
              <a:cxnSpLocks noChangeShapeType="1"/>
            </p:cNvCxnSpPr>
            <p:nvPr/>
          </p:nvCxnSpPr>
          <p:spPr bwMode="auto">
            <a:xfrm flipV="1">
              <a:off x="5514975" y="4059225"/>
              <a:ext cx="0" cy="195374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23" name="TextBox 7"/>
            <p:cNvSpPr txBox="1">
              <a:spLocks noChangeArrowheads="1"/>
            </p:cNvSpPr>
            <p:nvPr/>
          </p:nvSpPr>
          <p:spPr bwMode="auto">
            <a:xfrm>
              <a:off x="5380162" y="4186692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6065838" y="4059238"/>
            <a:ext cx="269875" cy="404812"/>
            <a:chOff x="5380162" y="4059225"/>
            <a:chExt cx="269626" cy="404466"/>
          </a:xfrm>
        </p:grpSpPr>
        <p:cxnSp>
          <p:nvCxnSpPr>
            <p:cNvPr id="12320" name="Straight Arrow Connector 66"/>
            <p:cNvCxnSpPr>
              <a:cxnSpLocks noChangeShapeType="1"/>
            </p:cNvCxnSpPr>
            <p:nvPr/>
          </p:nvCxnSpPr>
          <p:spPr bwMode="auto">
            <a:xfrm flipV="1">
              <a:off x="5514975" y="4059225"/>
              <a:ext cx="0" cy="195374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21" name="TextBox 67"/>
            <p:cNvSpPr txBox="1">
              <a:spLocks noChangeArrowheads="1"/>
            </p:cNvSpPr>
            <p:nvPr/>
          </p:nvSpPr>
          <p:spPr bwMode="auto">
            <a:xfrm>
              <a:off x="5380162" y="4186692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511925" y="3775075"/>
            <a:ext cx="296863" cy="271463"/>
            <a:chOff x="6512478" y="3774708"/>
            <a:chExt cx="296281" cy="271746"/>
          </a:xfrm>
        </p:grpSpPr>
        <p:cxnSp>
          <p:nvCxnSpPr>
            <p:cNvPr id="12317" name="Straight Connector 14"/>
            <p:cNvCxnSpPr>
              <a:cxnSpLocks noChangeShapeType="1"/>
            </p:cNvCxnSpPr>
            <p:nvPr/>
          </p:nvCxnSpPr>
          <p:spPr bwMode="auto">
            <a:xfrm>
              <a:off x="6512478" y="3979696"/>
              <a:ext cx="216934" cy="307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18" name="Straight Connector 16"/>
            <p:cNvCxnSpPr>
              <a:cxnSpLocks noChangeShapeType="1"/>
            </p:cNvCxnSpPr>
            <p:nvPr/>
          </p:nvCxnSpPr>
          <p:spPr bwMode="auto">
            <a:xfrm>
              <a:off x="6732879" y="3909899"/>
              <a:ext cx="0" cy="136555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19" name="Straight Connector 20"/>
            <p:cNvCxnSpPr>
              <a:cxnSpLocks noChangeShapeType="1"/>
            </p:cNvCxnSpPr>
            <p:nvPr/>
          </p:nvCxnSpPr>
          <p:spPr bwMode="auto">
            <a:xfrm>
              <a:off x="6652498" y="3774708"/>
              <a:ext cx="156261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589713" y="3224213"/>
            <a:ext cx="1027112" cy="381000"/>
            <a:chOff x="6589573" y="3224621"/>
            <a:chExt cx="1027703" cy="381000"/>
          </a:xfrm>
        </p:grpSpPr>
        <p:cxnSp>
          <p:nvCxnSpPr>
            <p:cNvPr id="12313" name="Straight Connector 20"/>
            <p:cNvCxnSpPr>
              <a:cxnSpLocks noChangeShapeType="1"/>
            </p:cNvCxnSpPr>
            <p:nvPr/>
          </p:nvCxnSpPr>
          <p:spPr bwMode="auto">
            <a:xfrm flipV="1">
              <a:off x="7360604" y="3305550"/>
              <a:ext cx="256672" cy="13455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14" name="Text Box 43"/>
            <p:cNvSpPr txBox="1">
              <a:spLocks noChangeArrowheads="1"/>
            </p:cNvSpPr>
            <p:nvPr/>
          </p:nvSpPr>
          <p:spPr bwMode="auto">
            <a:xfrm>
              <a:off x="6626225" y="3224621"/>
              <a:ext cx="3802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</a:p>
          </p:txBody>
        </p:sp>
        <p:sp>
          <p:nvSpPr>
            <p:cNvPr id="12315" name="Line 42"/>
            <p:cNvSpPr>
              <a:spLocks noChangeShapeType="1"/>
            </p:cNvSpPr>
            <p:nvPr/>
          </p:nvSpPr>
          <p:spPr bwMode="auto">
            <a:xfrm flipH="1">
              <a:off x="6589573" y="3453221"/>
              <a:ext cx="152400" cy="15240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cxnSp>
          <p:nvCxnSpPr>
            <p:cNvPr id="12316" name="Straight Connector 20"/>
            <p:cNvCxnSpPr>
              <a:cxnSpLocks noChangeShapeType="1"/>
            </p:cNvCxnSpPr>
            <p:nvPr/>
          </p:nvCxnSpPr>
          <p:spPr bwMode="auto">
            <a:xfrm>
              <a:off x="7282474" y="3497250"/>
              <a:ext cx="156261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D9C562-4CD3-47A0-A2BC-A0999283C8D6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de-DE" sz="14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884988" cy="685800"/>
          </a:xfrm>
        </p:spPr>
        <p:txBody>
          <a:bodyPr/>
          <a:lstStyle/>
          <a:p>
            <a:r>
              <a:rPr lang="de-AT" altLang="de-DE" smtClean="0"/>
              <a:t>Unsortierte Listen (Löschen eines Werts)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717550" y="1579563"/>
            <a:ext cx="3816350" cy="4227512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null;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null;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43726" name="Group 14"/>
          <p:cNvGrpSpPr>
            <a:grpSpLocks/>
          </p:cNvGrpSpPr>
          <p:nvPr/>
        </p:nvGrpSpPr>
        <p:grpSpPr bwMode="auto">
          <a:xfrm>
            <a:off x="4772025" y="2352675"/>
            <a:ext cx="815975" cy="458788"/>
            <a:chOff x="2880" y="5791208"/>
            <a:chExt cx="514" cy="458788"/>
          </a:xfrm>
        </p:grpSpPr>
        <p:grpSp>
          <p:nvGrpSpPr>
            <p:cNvPr id="13419" name="Group 15"/>
            <p:cNvGrpSpPr>
              <a:grpSpLocks/>
            </p:cNvGrpSpPr>
            <p:nvPr/>
          </p:nvGrpSpPr>
          <p:grpSpPr bwMode="auto">
            <a:xfrm>
              <a:off x="3224" y="5791208"/>
              <a:ext cx="170" cy="458788"/>
              <a:chOff x="3224" y="1152"/>
              <a:chExt cx="170" cy="289"/>
            </a:xfrm>
          </p:grpSpPr>
          <p:sp>
            <p:nvSpPr>
              <p:cNvPr id="13423" name="Line 16"/>
              <p:cNvSpPr>
                <a:spLocks noChangeShapeType="1"/>
              </p:cNvSpPr>
              <p:nvPr/>
            </p:nvSpPr>
            <p:spPr bwMode="auto">
              <a:xfrm flipV="1">
                <a:off x="3312" y="1152"/>
                <a:ext cx="0" cy="144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3424" name="Text Box 17"/>
              <p:cNvSpPr txBox="1">
                <a:spLocks noChangeArrowheads="1"/>
              </p:cNvSpPr>
              <p:nvPr/>
            </p:nvSpPr>
            <p:spPr bwMode="auto">
              <a:xfrm>
                <a:off x="3224" y="1267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sp>
          <p:nvSpPr>
            <p:cNvPr id="13420" name="Text Box 18"/>
            <p:cNvSpPr txBox="1">
              <a:spLocks noChangeArrowheads="1"/>
            </p:cNvSpPr>
            <p:nvPr/>
          </p:nvSpPr>
          <p:spPr bwMode="auto">
            <a:xfrm>
              <a:off x="2880" y="5973769"/>
              <a:ext cx="304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421" name="Line 19"/>
            <p:cNvSpPr>
              <a:spLocks noChangeShapeType="1"/>
            </p:cNvSpPr>
            <p:nvPr/>
          </p:nvSpPr>
          <p:spPr bwMode="auto">
            <a:xfrm flipV="1">
              <a:off x="3024" y="5867406"/>
              <a:ext cx="0" cy="15240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22" name="Line 20"/>
            <p:cNvSpPr>
              <a:spLocks noChangeShapeType="1"/>
            </p:cNvSpPr>
            <p:nvPr/>
          </p:nvSpPr>
          <p:spPr bwMode="auto">
            <a:xfrm>
              <a:off x="2976" y="5867406"/>
              <a:ext cx="96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3733" name="Group 21"/>
          <p:cNvGrpSpPr>
            <a:grpSpLocks/>
          </p:cNvGrpSpPr>
          <p:nvPr/>
        </p:nvGrpSpPr>
        <p:grpSpPr bwMode="auto">
          <a:xfrm>
            <a:off x="5229225" y="2352675"/>
            <a:ext cx="1044575" cy="458788"/>
            <a:chOff x="5029200" y="3888"/>
            <a:chExt cx="1044575" cy="289"/>
          </a:xfrm>
        </p:grpSpPr>
        <p:sp>
          <p:nvSpPr>
            <p:cNvPr id="13415" name="Line 22"/>
            <p:cNvSpPr>
              <a:spLocks noChangeShapeType="1"/>
            </p:cNvSpPr>
            <p:nvPr/>
          </p:nvSpPr>
          <p:spPr bwMode="auto">
            <a:xfrm flipV="1">
              <a:off x="5943600" y="3888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16" name="Text Box 23"/>
            <p:cNvSpPr txBox="1">
              <a:spLocks noChangeArrowheads="1"/>
            </p:cNvSpPr>
            <p:nvPr/>
          </p:nvSpPr>
          <p:spPr bwMode="auto">
            <a:xfrm>
              <a:off x="5803900" y="4003"/>
              <a:ext cx="26987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3417" name="Text Box 24"/>
            <p:cNvSpPr txBox="1">
              <a:spLocks noChangeArrowheads="1"/>
            </p:cNvSpPr>
            <p:nvPr/>
          </p:nvSpPr>
          <p:spPr bwMode="auto">
            <a:xfrm>
              <a:off x="5029200" y="4003"/>
              <a:ext cx="48260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418" name="Line 25"/>
            <p:cNvSpPr>
              <a:spLocks noChangeShapeType="1"/>
            </p:cNvSpPr>
            <p:nvPr/>
          </p:nvSpPr>
          <p:spPr bwMode="auto">
            <a:xfrm flipV="1">
              <a:off x="5257800" y="3888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320" name="Group 51"/>
          <p:cNvGrpSpPr>
            <a:grpSpLocks/>
          </p:cNvGrpSpPr>
          <p:nvPr/>
        </p:nvGrpSpPr>
        <p:grpSpPr bwMode="auto">
          <a:xfrm>
            <a:off x="5000625" y="1514475"/>
            <a:ext cx="2209800" cy="838200"/>
            <a:chOff x="3024" y="3120"/>
            <a:chExt cx="1392" cy="528"/>
          </a:xfrm>
        </p:grpSpPr>
        <p:sp>
          <p:nvSpPr>
            <p:cNvPr id="13397" name="Rectangle 52"/>
            <p:cNvSpPr>
              <a:spLocks noChangeArrowheads="1"/>
            </p:cNvSpPr>
            <p:nvPr/>
          </p:nvSpPr>
          <p:spPr bwMode="auto">
            <a:xfrm>
              <a:off x="3312" y="3360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98" name="Text Box 53"/>
            <p:cNvSpPr txBox="1">
              <a:spLocks noChangeArrowheads="1"/>
            </p:cNvSpPr>
            <p:nvPr/>
          </p:nvSpPr>
          <p:spPr bwMode="auto">
            <a:xfrm>
              <a:off x="3340" y="3352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3399" name="Rectangle 54"/>
            <p:cNvSpPr>
              <a:spLocks noChangeArrowheads="1"/>
            </p:cNvSpPr>
            <p:nvPr/>
          </p:nvSpPr>
          <p:spPr bwMode="auto">
            <a:xfrm>
              <a:off x="3312" y="350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400" name="Rectangle 55"/>
            <p:cNvSpPr>
              <a:spLocks noChangeArrowheads="1"/>
            </p:cNvSpPr>
            <p:nvPr/>
          </p:nvSpPr>
          <p:spPr bwMode="auto">
            <a:xfrm>
              <a:off x="3744" y="3360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401" name="Text Box 56"/>
            <p:cNvSpPr txBox="1">
              <a:spLocks noChangeArrowheads="1"/>
            </p:cNvSpPr>
            <p:nvPr/>
          </p:nvSpPr>
          <p:spPr bwMode="auto">
            <a:xfrm>
              <a:off x="3772" y="3352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402" name="Rectangle 57"/>
            <p:cNvSpPr>
              <a:spLocks noChangeArrowheads="1"/>
            </p:cNvSpPr>
            <p:nvPr/>
          </p:nvSpPr>
          <p:spPr bwMode="auto">
            <a:xfrm>
              <a:off x="3744" y="350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403" name="Rectangle 58"/>
            <p:cNvSpPr>
              <a:spLocks noChangeArrowheads="1"/>
            </p:cNvSpPr>
            <p:nvPr/>
          </p:nvSpPr>
          <p:spPr bwMode="auto">
            <a:xfrm>
              <a:off x="4176" y="3360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404" name="Text Box 59"/>
            <p:cNvSpPr txBox="1">
              <a:spLocks noChangeArrowheads="1"/>
            </p:cNvSpPr>
            <p:nvPr/>
          </p:nvSpPr>
          <p:spPr bwMode="auto">
            <a:xfrm>
              <a:off x="4204" y="3352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3405" name="Rectangle 60"/>
            <p:cNvSpPr>
              <a:spLocks noChangeArrowheads="1"/>
            </p:cNvSpPr>
            <p:nvPr/>
          </p:nvSpPr>
          <p:spPr bwMode="auto">
            <a:xfrm>
              <a:off x="4176" y="350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406" name="Line 61"/>
            <p:cNvSpPr>
              <a:spLocks noChangeShapeType="1"/>
            </p:cNvSpPr>
            <p:nvPr/>
          </p:nvSpPr>
          <p:spPr bwMode="auto">
            <a:xfrm>
              <a:off x="3216" y="3264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07" name="Text Box 62"/>
            <p:cNvSpPr txBox="1">
              <a:spLocks noChangeArrowheads="1"/>
            </p:cNvSpPr>
            <p:nvPr/>
          </p:nvSpPr>
          <p:spPr bwMode="auto">
            <a:xfrm>
              <a:off x="3024" y="3120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3408" name="Line 63"/>
            <p:cNvSpPr>
              <a:spLocks noChangeShapeType="1"/>
            </p:cNvSpPr>
            <p:nvPr/>
          </p:nvSpPr>
          <p:spPr bwMode="auto">
            <a:xfrm flipV="1">
              <a:off x="3504" y="3360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09" name="Line 64"/>
            <p:cNvSpPr>
              <a:spLocks noChangeShapeType="1"/>
            </p:cNvSpPr>
            <p:nvPr/>
          </p:nvSpPr>
          <p:spPr bwMode="auto">
            <a:xfrm flipV="1">
              <a:off x="3936" y="3360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7241" name="Text Box 65"/>
          <p:cNvSpPr txBox="1">
            <a:spLocks noChangeArrowheads="1"/>
          </p:cNvSpPr>
          <p:nvPr/>
        </p:nvSpPr>
        <p:spPr bwMode="auto">
          <a:xfrm>
            <a:off x="889000" y="2466975"/>
            <a:ext cx="3435350" cy="30003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 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prev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null;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(p != null &amp;&amp;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p.val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!=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prev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p; p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p.next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}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p.val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==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endParaRPr lang="de-AT" altLang="de-DE" sz="1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(p != null) { 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p.val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==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endParaRPr lang="de-AT" altLang="de-DE" sz="1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(p ==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p.next</a:t>
            </a: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}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prev.next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p.next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de-DE" sz="1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 == </a:t>
            </a:r>
            <a:r>
              <a:rPr lang="de-AT" altLang="de-DE" sz="1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altLang="de-DE" sz="1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de-DE" sz="1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</a:t>
            </a:r>
            <a:r>
              <a:rPr lang="de-AT" altLang="de-DE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defRPr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3322" name="Text Box 66"/>
          <p:cNvSpPr txBox="1">
            <a:spLocks noChangeArrowheads="1"/>
          </p:cNvSpPr>
          <p:nvPr/>
        </p:nvSpPr>
        <p:spPr bwMode="auto">
          <a:xfrm>
            <a:off x="7423150" y="1863725"/>
            <a:ext cx="1381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Löschen von 3</a:t>
            </a:r>
          </a:p>
        </p:txBody>
      </p:sp>
      <p:sp>
        <p:nvSpPr>
          <p:cNvPr id="13323" name="Line 67"/>
          <p:cNvSpPr>
            <a:spLocks noChangeShapeType="1"/>
          </p:cNvSpPr>
          <p:nvPr/>
        </p:nvSpPr>
        <p:spPr bwMode="auto">
          <a:xfrm>
            <a:off x="7115175" y="2238375"/>
            <a:ext cx="200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3324" name="Line 68"/>
          <p:cNvSpPr>
            <a:spLocks noChangeShapeType="1"/>
          </p:cNvSpPr>
          <p:nvPr/>
        </p:nvSpPr>
        <p:spPr bwMode="auto">
          <a:xfrm>
            <a:off x="7315200" y="2181225"/>
            <a:ext cx="0" cy="1238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43811" name="Group 99"/>
          <p:cNvGrpSpPr>
            <a:grpSpLocks/>
          </p:cNvGrpSpPr>
          <p:nvPr/>
        </p:nvGrpSpPr>
        <p:grpSpPr bwMode="auto">
          <a:xfrm>
            <a:off x="5000625" y="2981325"/>
            <a:ext cx="3803650" cy="838200"/>
            <a:chOff x="3150" y="3402"/>
            <a:chExt cx="2396" cy="528"/>
          </a:xfrm>
        </p:grpSpPr>
        <p:grpSp>
          <p:nvGrpSpPr>
            <p:cNvPr id="13380" name="Group 100"/>
            <p:cNvGrpSpPr>
              <a:grpSpLocks/>
            </p:cNvGrpSpPr>
            <p:nvPr/>
          </p:nvGrpSpPr>
          <p:grpSpPr bwMode="auto">
            <a:xfrm>
              <a:off x="3150" y="3402"/>
              <a:ext cx="1392" cy="528"/>
              <a:chOff x="3024" y="3120"/>
              <a:chExt cx="1392" cy="528"/>
            </a:xfrm>
          </p:grpSpPr>
          <p:sp>
            <p:nvSpPr>
              <p:cNvPr id="13384" name="Rectangle 101"/>
              <p:cNvSpPr>
                <a:spLocks noChangeArrowheads="1"/>
              </p:cNvSpPr>
              <p:nvPr/>
            </p:nvSpPr>
            <p:spPr bwMode="auto">
              <a:xfrm>
                <a:off x="3312" y="3360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3385" name="Text Box 102"/>
              <p:cNvSpPr txBox="1">
                <a:spLocks noChangeArrowheads="1"/>
              </p:cNvSpPr>
              <p:nvPr/>
            </p:nvSpPr>
            <p:spPr bwMode="auto">
              <a:xfrm>
                <a:off x="3340" y="3352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3386" name="Rectangle 103"/>
              <p:cNvSpPr>
                <a:spLocks noChangeArrowheads="1"/>
              </p:cNvSpPr>
              <p:nvPr/>
            </p:nvSpPr>
            <p:spPr bwMode="auto">
              <a:xfrm>
                <a:off x="3312" y="350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3387" name="Rectangle 104"/>
              <p:cNvSpPr>
                <a:spLocks noChangeArrowheads="1"/>
              </p:cNvSpPr>
              <p:nvPr/>
            </p:nvSpPr>
            <p:spPr bwMode="auto">
              <a:xfrm>
                <a:off x="3744" y="3360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3388" name="Text Box 105"/>
              <p:cNvSpPr txBox="1">
                <a:spLocks noChangeArrowheads="1"/>
              </p:cNvSpPr>
              <p:nvPr/>
            </p:nvSpPr>
            <p:spPr bwMode="auto">
              <a:xfrm>
                <a:off x="3772" y="3352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3389" name="Rectangle 106"/>
              <p:cNvSpPr>
                <a:spLocks noChangeArrowheads="1"/>
              </p:cNvSpPr>
              <p:nvPr/>
            </p:nvSpPr>
            <p:spPr bwMode="auto">
              <a:xfrm>
                <a:off x="3744" y="350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3390" name="Rectangle 107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3391" name="Text Box 108"/>
              <p:cNvSpPr txBox="1">
                <a:spLocks noChangeArrowheads="1"/>
              </p:cNvSpPr>
              <p:nvPr/>
            </p:nvSpPr>
            <p:spPr bwMode="auto">
              <a:xfrm>
                <a:off x="4204" y="3352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13392" name="Rectangle 109"/>
              <p:cNvSpPr>
                <a:spLocks noChangeArrowheads="1"/>
              </p:cNvSpPr>
              <p:nvPr/>
            </p:nvSpPr>
            <p:spPr bwMode="auto">
              <a:xfrm>
                <a:off x="4176" y="350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3393" name="Line 110"/>
              <p:cNvSpPr>
                <a:spLocks noChangeShapeType="1"/>
              </p:cNvSpPr>
              <p:nvPr/>
            </p:nvSpPr>
            <p:spPr bwMode="auto">
              <a:xfrm>
                <a:off x="3216" y="3264"/>
                <a:ext cx="96" cy="9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3394" name="Text Box 111"/>
              <p:cNvSpPr txBox="1">
                <a:spLocks noChangeArrowheads="1"/>
              </p:cNvSpPr>
              <p:nvPr/>
            </p:nvSpPr>
            <p:spPr bwMode="auto">
              <a:xfrm>
                <a:off x="3024" y="3120"/>
                <a:ext cx="33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head</a:t>
                </a:r>
              </a:p>
            </p:txBody>
          </p:sp>
          <p:sp>
            <p:nvSpPr>
              <p:cNvPr id="13395" name="Line 112"/>
              <p:cNvSpPr>
                <a:spLocks noChangeShapeType="1"/>
              </p:cNvSpPr>
              <p:nvPr/>
            </p:nvSpPr>
            <p:spPr bwMode="auto">
              <a:xfrm flipV="1">
                <a:off x="3504" y="3360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3396" name="Line 113"/>
              <p:cNvSpPr>
                <a:spLocks noChangeShapeType="1"/>
              </p:cNvSpPr>
              <p:nvPr/>
            </p:nvSpPr>
            <p:spPr bwMode="auto">
              <a:xfrm flipV="1">
                <a:off x="3936" y="3360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sp>
          <p:nvSpPr>
            <p:cNvPr id="13381" name="Line 114"/>
            <p:cNvSpPr>
              <a:spLocks noChangeShapeType="1"/>
            </p:cNvSpPr>
            <p:nvPr/>
          </p:nvSpPr>
          <p:spPr bwMode="auto">
            <a:xfrm>
              <a:off x="4482" y="3858"/>
              <a:ext cx="12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82" name="Line 115"/>
            <p:cNvSpPr>
              <a:spLocks noChangeShapeType="1"/>
            </p:cNvSpPr>
            <p:nvPr/>
          </p:nvSpPr>
          <p:spPr bwMode="auto">
            <a:xfrm>
              <a:off x="4608" y="3822"/>
              <a:ext cx="0" cy="7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83" name="Text Box 116"/>
            <p:cNvSpPr txBox="1">
              <a:spLocks noChangeArrowheads="1"/>
            </p:cNvSpPr>
            <p:nvPr/>
          </p:nvSpPr>
          <p:spPr bwMode="auto">
            <a:xfrm>
              <a:off x="4676" y="3616"/>
              <a:ext cx="87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Löschen von 8</a:t>
              </a:r>
            </a:p>
          </p:txBody>
        </p:sp>
      </p:grpSp>
      <p:grpSp>
        <p:nvGrpSpPr>
          <p:cNvPr id="243829" name="Group 117"/>
          <p:cNvGrpSpPr>
            <a:grpSpLocks/>
          </p:cNvGrpSpPr>
          <p:nvPr/>
        </p:nvGrpSpPr>
        <p:grpSpPr bwMode="auto">
          <a:xfrm>
            <a:off x="4908550" y="3819525"/>
            <a:ext cx="600075" cy="344488"/>
            <a:chOff x="3092" y="3930"/>
            <a:chExt cx="378" cy="217"/>
          </a:xfrm>
        </p:grpSpPr>
        <p:sp>
          <p:nvSpPr>
            <p:cNvPr id="13375" name="Line 118"/>
            <p:cNvSpPr>
              <a:spLocks noChangeShapeType="1"/>
            </p:cNvSpPr>
            <p:nvPr/>
          </p:nvSpPr>
          <p:spPr bwMode="auto">
            <a:xfrm flipV="1">
              <a:off x="3438" y="3930"/>
              <a:ext cx="0" cy="11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76" name="Text Box 119"/>
            <p:cNvSpPr txBox="1">
              <a:spLocks noChangeArrowheads="1"/>
            </p:cNvSpPr>
            <p:nvPr/>
          </p:nvSpPr>
          <p:spPr bwMode="auto">
            <a:xfrm>
              <a:off x="3416" y="4031"/>
              <a:ext cx="54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3377" name="Line 120"/>
            <p:cNvSpPr>
              <a:spLocks noChangeShapeType="1"/>
            </p:cNvSpPr>
            <p:nvPr/>
          </p:nvSpPr>
          <p:spPr bwMode="auto">
            <a:xfrm flipV="1">
              <a:off x="3180" y="3930"/>
              <a:ext cx="0" cy="11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78" name="Text Box 121"/>
            <p:cNvSpPr txBox="1">
              <a:spLocks noChangeArrowheads="1"/>
            </p:cNvSpPr>
            <p:nvPr/>
          </p:nvSpPr>
          <p:spPr bwMode="auto">
            <a:xfrm>
              <a:off x="3092" y="4031"/>
              <a:ext cx="188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379" name="Line 122"/>
            <p:cNvSpPr>
              <a:spLocks noChangeShapeType="1"/>
            </p:cNvSpPr>
            <p:nvPr/>
          </p:nvSpPr>
          <p:spPr bwMode="auto">
            <a:xfrm>
              <a:off x="3144" y="3930"/>
              <a:ext cx="78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3835" name="Group 123"/>
          <p:cNvGrpSpPr>
            <a:grpSpLocks/>
          </p:cNvGrpSpPr>
          <p:nvPr/>
        </p:nvGrpSpPr>
        <p:grpSpPr bwMode="auto">
          <a:xfrm>
            <a:off x="5286375" y="3171825"/>
            <a:ext cx="838200" cy="152400"/>
            <a:chOff x="3330" y="3522"/>
            <a:chExt cx="528" cy="96"/>
          </a:xfrm>
        </p:grpSpPr>
        <p:sp>
          <p:nvSpPr>
            <p:cNvPr id="13373" name="Line 124"/>
            <p:cNvSpPr>
              <a:spLocks noChangeShapeType="1"/>
            </p:cNvSpPr>
            <p:nvPr/>
          </p:nvSpPr>
          <p:spPr bwMode="auto">
            <a:xfrm>
              <a:off x="3414" y="3522"/>
              <a:ext cx="444" cy="9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74" name="Line 125"/>
            <p:cNvSpPr>
              <a:spLocks noChangeShapeType="1"/>
            </p:cNvSpPr>
            <p:nvPr/>
          </p:nvSpPr>
          <p:spPr bwMode="auto">
            <a:xfrm flipV="1">
              <a:off x="3330" y="3564"/>
              <a:ext cx="68" cy="18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3328" name="Text Box 31"/>
          <p:cNvSpPr txBox="1">
            <a:spLocks noChangeArrowheads="1"/>
          </p:cNvSpPr>
          <p:nvPr/>
        </p:nvSpPr>
        <p:spPr bwMode="auto">
          <a:xfrm>
            <a:off x="685800" y="1135063"/>
            <a:ext cx="3405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Löschen eines </a:t>
            </a:r>
            <a:r>
              <a:rPr lang="de-AT" altLang="de-DE" sz="1800" b="1" smtClean="0"/>
              <a:t>bestimmten Werts</a:t>
            </a:r>
            <a:endParaRPr lang="de-AT" altLang="de-DE" sz="1800" b="1"/>
          </a:p>
        </p:txBody>
      </p:sp>
      <p:grpSp>
        <p:nvGrpSpPr>
          <p:cNvPr id="127" name="Group 14"/>
          <p:cNvGrpSpPr>
            <a:grpSpLocks/>
          </p:cNvGrpSpPr>
          <p:nvPr/>
        </p:nvGrpSpPr>
        <p:grpSpPr bwMode="auto">
          <a:xfrm>
            <a:off x="4772025" y="5238750"/>
            <a:ext cx="815975" cy="458788"/>
            <a:chOff x="2880" y="5791208"/>
            <a:chExt cx="514" cy="458788"/>
          </a:xfrm>
        </p:grpSpPr>
        <p:grpSp>
          <p:nvGrpSpPr>
            <p:cNvPr id="13367" name="Group 15"/>
            <p:cNvGrpSpPr>
              <a:grpSpLocks/>
            </p:cNvGrpSpPr>
            <p:nvPr/>
          </p:nvGrpSpPr>
          <p:grpSpPr bwMode="auto">
            <a:xfrm>
              <a:off x="3224" y="5791208"/>
              <a:ext cx="170" cy="458788"/>
              <a:chOff x="3224" y="1152"/>
              <a:chExt cx="170" cy="289"/>
            </a:xfrm>
          </p:grpSpPr>
          <p:sp>
            <p:nvSpPr>
              <p:cNvPr id="13371" name="Line 16"/>
              <p:cNvSpPr>
                <a:spLocks noChangeShapeType="1"/>
              </p:cNvSpPr>
              <p:nvPr/>
            </p:nvSpPr>
            <p:spPr bwMode="auto">
              <a:xfrm flipV="1">
                <a:off x="3312" y="1152"/>
                <a:ext cx="0" cy="144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3372" name="Text Box 17"/>
              <p:cNvSpPr txBox="1">
                <a:spLocks noChangeArrowheads="1"/>
              </p:cNvSpPr>
              <p:nvPr/>
            </p:nvSpPr>
            <p:spPr bwMode="auto">
              <a:xfrm>
                <a:off x="3224" y="1267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sp>
          <p:nvSpPr>
            <p:cNvPr id="13368" name="Text Box 18"/>
            <p:cNvSpPr txBox="1">
              <a:spLocks noChangeArrowheads="1"/>
            </p:cNvSpPr>
            <p:nvPr/>
          </p:nvSpPr>
          <p:spPr bwMode="auto">
            <a:xfrm>
              <a:off x="2880" y="5973769"/>
              <a:ext cx="304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369" name="Line 19"/>
            <p:cNvSpPr>
              <a:spLocks noChangeShapeType="1"/>
            </p:cNvSpPr>
            <p:nvPr/>
          </p:nvSpPr>
          <p:spPr bwMode="auto">
            <a:xfrm flipV="1">
              <a:off x="3024" y="5867406"/>
              <a:ext cx="0" cy="15240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70" name="Line 20"/>
            <p:cNvSpPr>
              <a:spLocks noChangeShapeType="1"/>
            </p:cNvSpPr>
            <p:nvPr/>
          </p:nvSpPr>
          <p:spPr bwMode="auto">
            <a:xfrm>
              <a:off x="2976" y="5867406"/>
              <a:ext cx="96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4" name="Group 21"/>
          <p:cNvGrpSpPr>
            <a:grpSpLocks/>
          </p:cNvGrpSpPr>
          <p:nvPr/>
        </p:nvGrpSpPr>
        <p:grpSpPr bwMode="auto">
          <a:xfrm>
            <a:off x="5229225" y="5238750"/>
            <a:ext cx="1044575" cy="458788"/>
            <a:chOff x="5029200" y="3888"/>
            <a:chExt cx="1044575" cy="289"/>
          </a:xfrm>
        </p:grpSpPr>
        <p:sp>
          <p:nvSpPr>
            <p:cNvPr id="13363" name="Line 22"/>
            <p:cNvSpPr>
              <a:spLocks noChangeShapeType="1"/>
            </p:cNvSpPr>
            <p:nvPr/>
          </p:nvSpPr>
          <p:spPr bwMode="auto">
            <a:xfrm flipV="1">
              <a:off x="5943600" y="3888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64" name="Text Box 23"/>
            <p:cNvSpPr txBox="1">
              <a:spLocks noChangeArrowheads="1"/>
            </p:cNvSpPr>
            <p:nvPr/>
          </p:nvSpPr>
          <p:spPr bwMode="auto">
            <a:xfrm>
              <a:off x="5803900" y="4003"/>
              <a:ext cx="26987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3365" name="Text Box 24"/>
            <p:cNvSpPr txBox="1">
              <a:spLocks noChangeArrowheads="1"/>
            </p:cNvSpPr>
            <p:nvPr/>
          </p:nvSpPr>
          <p:spPr bwMode="auto">
            <a:xfrm>
              <a:off x="5029200" y="4003"/>
              <a:ext cx="48260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366" name="Line 25"/>
            <p:cNvSpPr>
              <a:spLocks noChangeShapeType="1"/>
            </p:cNvSpPr>
            <p:nvPr/>
          </p:nvSpPr>
          <p:spPr bwMode="auto">
            <a:xfrm flipV="1">
              <a:off x="5257800" y="3888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000625" y="4400550"/>
            <a:ext cx="3803650" cy="838200"/>
            <a:chOff x="5000625" y="4400288"/>
            <a:chExt cx="3803650" cy="838200"/>
          </a:xfrm>
        </p:grpSpPr>
        <p:sp>
          <p:nvSpPr>
            <p:cNvPr id="13347" name="Text Box 66"/>
            <p:cNvSpPr txBox="1">
              <a:spLocks noChangeArrowheads="1"/>
            </p:cNvSpPr>
            <p:nvPr/>
          </p:nvSpPr>
          <p:spPr bwMode="auto">
            <a:xfrm>
              <a:off x="7423150" y="4749538"/>
              <a:ext cx="13811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Löschen von 5</a:t>
              </a:r>
            </a:p>
          </p:txBody>
        </p:sp>
        <p:sp>
          <p:nvSpPr>
            <p:cNvPr id="13348" name="Rectangle 52"/>
            <p:cNvSpPr>
              <a:spLocks noChangeArrowheads="1"/>
            </p:cNvSpPr>
            <p:nvPr/>
          </p:nvSpPr>
          <p:spPr bwMode="auto">
            <a:xfrm>
              <a:off x="5457825" y="478128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49" name="Text Box 53"/>
            <p:cNvSpPr txBox="1">
              <a:spLocks noChangeArrowheads="1"/>
            </p:cNvSpPr>
            <p:nvPr/>
          </p:nvSpPr>
          <p:spPr bwMode="auto">
            <a:xfrm>
              <a:off x="5502275" y="4768588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3350" name="Rectangle 54"/>
            <p:cNvSpPr>
              <a:spLocks noChangeArrowheads="1"/>
            </p:cNvSpPr>
            <p:nvPr/>
          </p:nvSpPr>
          <p:spPr bwMode="auto">
            <a:xfrm>
              <a:off x="5457825" y="500988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51" name="Rectangle 55"/>
            <p:cNvSpPr>
              <a:spLocks noChangeArrowheads="1"/>
            </p:cNvSpPr>
            <p:nvPr/>
          </p:nvSpPr>
          <p:spPr bwMode="auto">
            <a:xfrm>
              <a:off x="6143625" y="478128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52" name="Text Box 56"/>
            <p:cNvSpPr txBox="1">
              <a:spLocks noChangeArrowheads="1"/>
            </p:cNvSpPr>
            <p:nvPr/>
          </p:nvSpPr>
          <p:spPr bwMode="auto">
            <a:xfrm>
              <a:off x="6188075" y="4768588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53" name="Rectangle 57"/>
            <p:cNvSpPr>
              <a:spLocks noChangeArrowheads="1"/>
            </p:cNvSpPr>
            <p:nvPr/>
          </p:nvSpPr>
          <p:spPr bwMode="auto">
            <a:xfrm>
              <a:off x="6143625" y="500988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54" name="Rectangle 58"/>
            <p:cNvSpPr>
              <a:spLocks noChangeArrowheads="1"/>
            </p:cNvSpPr>
            <p:nvPr/>
          </p:nvSpPr>
          <p:spPr bwMode="auto">
            <a:xfrm>
              <a:off x="6829425" y="478128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55" name="Text Box 59"/>
            <p:cNvSpPr txBox="1">
              <a:spLocks noChangeArrowheads="1"/>
            </p:cNvSpPr>
            <p:nvPr/>
          </p:nvSpPr>
          <p:spPr bwMode="auto">
            <a:xfrm>
              <a:off x="6873875" y="4768588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3356" name="Rectangle 60"/>
            <p:cNvSpPr>
              <a:spLocks noChangeArrowheads="1"/>
            </p:cNvSpPr>
            <p:nvPr/>
          </p:nvSpPr>
          <p:spPr bwMode="auto">
            <a:xfrm>
              <a:off x="6829425" y="500988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3357" name="Line 61"/>
            <p:cNvSpPr>
              <a:spLocks noChangeShapeType="1"/>
            </p:cNvSpPr>
            <p:nvPr/>
          </p:nvSpPr>
          <p:spPr bwMode="auto">
            <a:xfrm>
              <a:off x="5305425" y="4628888"/>
              <a:ext cx="15240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58" name="Text Box 62"/>
            <p:cNvSpPr txBox="1">
              <a:spLocks noChangeArrowheads="1"/>
            </p:cNvSpPr>
            <p:nvPr/>
          </p:nvSpPr>
          <p:spPr bwMode="auto">
            <a:xfrm>
              <a:off x="5000625" y="4400288"/>
              <a:ext cx="523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3359" name="Line 63"/>
            <p:cNvSpPr>
              <a:spLocks noChangeShapeType="1"/>
            </p:cNvSpPr>
            <p:nvPr/>
          </p:nvSpPr>
          <p:spPr bwMode="auto">
            <a:xfrm flipV="1">
              <a:off x="5762625" y="4781288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60" name="Line 64"/>
            <p:cNvSpPr>
              <a:spLocks noChangeShapeType="1"/>
            </p:cNvSpPr>
            <p:nvPr/>
          </p:nvSpPr>
          <p:spPr bwMode="auto">
            <a:xfrm flipV="1">
              <a:off x="6448425" y="4781288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61" name="Line 67"/>
            <p:cNvSpPr>
              <a:spLocks noChangeShapeType="1"/>
            </p:cNvSpPr>
            <p:nvPr/>
          </p:nvSpPr>
          <p:spPr bwMode="auto">
            <a:xfrm>
              <a:off x="7115175" y="5124188"/>
              <a:ext cx="20002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62" name="Line 68"/>
            <p:cNvSpPr>
              <a:spLocks noChangeShapeType="1"/>
            </p:cNvSpPr>
            <p:nvPr/>
          </p:nvSpPr>
          <p:spPr bwMode="auto">
            <a:xfrm>
              <a:off x="7315200" y="5067038"/>
              <a:ext cx="0" cy="12382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64" name="Group 21"/>
          <p:cNvGrpSpPr>
            <a:grpSpLocks/>
          </p:cNvGrpSpPr>
          <p:nvPr/>
        </p:nvGrpSpPr>
        <p:grpSpPr bwMode="auto">
          <a:xfrm>
            <a:off x="5915025" y="5238750"/>
            <a:ext cx="1044575" cy="458788"/>
            <a:chOff x="5029200" y="3888"/>
            <a:chExt cx="1044575" cy="289"/>
          </a:xfrm>
        </p:grpSpPr>
        <p:sp>
          <p:nvSpPr>
            <p:cNvPr id="13343" name="Line 22"/>
            <p:cNvSpPr>
              <a:spLocks noChangeShapeType="1"/>
            </p:cNvSpPr>
            <p:nvPr/>
          </p:nvSpPr>
          <p:spPr bwMode="auto">
            <a:xfrm flipV="1">
              <a:off x="5943600" y="3888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44" name="Text Box 23"/>
            <p:cNvSpPr txBox="1">
              <a:spLocks noChangeArrowheads="1"/>
            </p:cNvSpPr>
            <p:nvPr/>
          </p:nvSpPr>
          <p:spPr bwMode="auto">
            <a:xfrm>
              <a:off x="5803900" y="4003"/>
              <a:ext cx="26987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3345" name="Text Box 24"/>
            <p:cNvSpPr txBox="1">
              <a:spLocks noChangeArrowheads="1"/>
            </p:cNvSpPr>
            <p:nvPr/>
          </p:nvSpPr>
          <p:spPr bwMode="auto">
            <a:xfrm>
              <a:off x="5029200" y="4003"/>
              <a:ext cx="48260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346" name="Line 25"/>
            <p:cNvSpPr>
              <a:spLocks noChangeShapeType="1"/>
            </p:cNvSpPr>
            <p:nvPr/>
          </p:nvSpPr>
          <p:spPr bwMode="auto">
            <a:xfrm flipV="1">
              <a:off x="5257800" y="3888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596063" y="5238750"/>
            <a:ext cx="1044575" cy="458788"/>
            <a:chOff x="6595464" y="5238488"/>
            <a:chExt cx="1044575" cy="458793"/>
          </a:xfrm>
        </p:grpSpPr>
        <p:sp>
          <p:nvSpPr>
            <p:cNvPr id="13338" name="Line 22"/>
            <p:cNvSpPr>
              <a:spLocks noChangeShapeType="1"/>
            </p:cNvSpPr>
            <p:nvPr/>
          </p:nvSpPr>
          <p:spPr bwMode="auto">
            <a:xfrm flipV="1">
              <a:off x="7509864" y="5238493"/>
              <a:ext cx="0" cy="22860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39" name="Text Box 23"/>
            <p:cNvSpPr txBox="1">
              <a:spLocks noChangeArrowheads="1"/>
            </p:cNvSpPr>
            <p:nvPr/>
          </p:nvSpPr>
          <p:spPr bwMode="auto">
            <a:xfrm>
              <a:off x="7370164" y="5421056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3340" name="Text Box 24"/>
            <p:cNvSpPr txBox="1">
              <a:spLocks noChangeArrowheads="1"/>
            </p:cNvSpPr>
            <p:nvPr/>
          </p:nvSpPr>
          <p:spPr bwMode="auto">
            <a:xfrm>
              <a:off x="6595464" y="5421056"/>
              <a:ext cx="4826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sp>
          <p:nvSpPr>
            <p:cNvPr id="13341" name="Line 25"/>
            <p:cNvSpPr>
              <a:spLocks noChangeShapeType="1"/>
            </p:cNvSpPr>
            <p:nvPr/>
          </p:nvSpPr>
          <p:spPr bwMode="auto">
            <a:xfrm flipV="1">
              <a:off x="6824064" y="5238493"/>
              <a:ext cx="0" cy="22860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cxnSp>
          <p:nvCxnSpPr>
            <p:cNvPr id="13342" name="Straight Connector 5"/>
            <p:cNvCxnSpPr>
              <a:cxnSpLocks noChangeShapeType="1"/>
            </p:cNvCxnSpPr>
            <p:nvPr/>
          </p:nvCxnSpPr>
          <p:spPr bwMode="auto">
            <a:xfrm>
              <a:off x="7442522" y="5238488"/>
              <a:ext cx="127321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48250" y="5924550"/>
            <a:ext cx="26400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Im Gegensatz zu einem Array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muss beim Löschen nichts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verschoben werden!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6588" y="5905500"/>
            <a:ext cx="1290637" cy="822325"/>
            <a:chOff x="636531" y="5905008"/>
            <a:chExt cx="1290004" cy="822483"/>
          </a:xfrm>
        </p:grpSpPr>
        <p:sp>
          <p:nvSpPr>
            <p:cNvPr id="13336" name="TextBox 9"/>
            <p:cNvSpPr txBox="1">
              <a:spLocks noChangeArrowheads="1"/>
            </p:cNvSpPr>
            <p:nvPr/>
          </p:nvSpPr>
          <p:spPr bwMode="auto">
            <a:xfrm>
              <a:off x="636531" y="5905008"/>
              <a:ext cx="1074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sp>
          <p:nvSpPr>
            <p:cNvPr id="13337" name="TextBox 179"/>
            <p:cNvSpPr txBox="1">
              <a:spLocks noChangeArrowheads="1"/>
            </p:cNvSpPr>
            <p:nvPr/>
          </p:nvSpPr>
          <p:spPr bwMode="auto">
            <a:xfrm>
              <a:off x="717550" y="6204271"/>
              <a:ext cx="1208985" cy="523220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list.delete(3);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71909" y="1751559"/>
            <a:ext cx="1041721" cy="518097"/>
            <a:chOff x="5771909" y="1751559"/>
            <a:chExt cx="1041721" cy="518097"/>
          </a:xfrm>
        </p:grpSpPr>
        <p:sp>
          <p:nvSpPr>
            <p:cNvPr id="2" name="Freeform 1"/>
            <p:cNvSpPr/>
            <p:nvPr/>
          </p:nvSpPr>
          <p:spPr bwMode="auto">
            <a:xfrm>
              <a:off x="5771909" y="1751559"/>
              <a:ext cx="1041721" cy="518097"/>
            </a:xfrm>
            <a:custGeom>
              <a:avLst/>
              <a:gdLst>
                <a:gd name="connsiteX0" fmla="*/ 0 w 1041721"/>
                <a:gd name="connsiteY0" fmla="*/ 517079 h 518097"/>
                <a:gd name="connsiteX1" fmla="*/ 100314 w 1041721"/>
                <a:gd name="connsiteY1" fmla="*/ 459206 h 518097"/>
                <a:gd name="connsiteX2" fmla="*/ 243068 w 1041721"/>
                <a:gd name="connsiteY2" fmla="*/ 138973 h 518097"/>
                <a:gd name="connsiteX3" fmla="*/ 536294 w 1041721"/>
                <a:gd name="connsiteY3" fmla="*/ 76 h 518097"/>
                <a:gd name="connsiteX4" fmla="*/ 1041721 w 1041721"/>
                <a:gd name="connsiteY4" fmla="*/ 123540 h 51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721" h="518097">
                  <a:moveTo>
                    <a:pt x="0" y="517079"/>
                  </a:moveTo>
                  <a:cubicBezTo>
                    <a:pt x="29901" y="519651"/>
                    <a:pt x="59803" y="522224"/>
                    <a:pt x="100314" y="459206"/>
                  </a:cubicBezTo>
                  <a:cubicBezTo>
                    <a:pt x="140825" y="396188"/>
                    <a:pt x="170405" y="215495"/>
                    <a:pt x="243068" y="138973"/>
                  </a:cubicBezTo>
                  <a:cubicBezTo>
                    <a:pt x="315731" y="62451"/>
                    <a:pt x="403185" y="2648"/>
                    <a:pt x="536294" y="76"/>
                  </a:cubicBezTo>
                  <a:cubicBezTo>
                    <a:pt x="669403" y="-2496"/>
                    <a:pt x="855562" y="60522"/>
                    <a:pt x="1041721" y="123540"/>
                  </a:cubicBez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5972537" y="2002420"/>
              <a:ext cx="61731" cy="57874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E38A7A-5DE9-43B2-8124-F16FD30DC4FC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de-DE" sz="14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Unsortierte Listen (Zusammenfassung)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01688" y="1447800"/>
            <a:ext cx="4038600" cy="2108200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tail = null;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void 	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append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(int val)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void 	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prepend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(int val)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boolean	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contains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(int val)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	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removeFirst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	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removeLast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void 	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(int val)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25500" y="4259263"/>
            <a:ext cx="5432425" cy="1593850"/>
            <a:chOff x="825500" y="4259263"/>
            <a:chExt cx="5432425" cy="1593850"/>
          </a:xfrm>
        </p:grpSpPr>
        <p:sp>
          <p:nvSpPr>
            <p:cNvPr id="14342" name="Rectangle 13"/>
            <p:cNvSpPr>
              <a:spLocks noChangeArrowheads="1"/>
            </p:cNvSpPr>
            <p:nvPr/>
          </p:nvSpPr>
          <p:spPr bwMode="auto">
            <a:xfrm>
              <a:off x="825500" y="4702674"/>
              <a:ext cx="5432425" cy="1150439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14349" name="Straight Arrow Connector 4"/>
            <p:cNvCxnSpPr>
              <a:cxnSpLocks noChangeShapeType="1"/>
            </p:cNvCxnSpPr>
            <p:nvPr/>
          </p:nvCxnSpPr>
          <p:spPr bwMode="auto">
            <a:xfrm>
              <a:off x="2612187" y="5337380"/>
              <a:ext cx="57865" cy="8876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50" name="Straight Arrow Connector 133"/>
            <p:cNvCxnSpPr>
              <a:cxnSpLocks noChangeShapeType="1"/>
            </p:cNvCxnSpPr>
            <p:nvPr/>
          </p:nvCxnSpPr>
          <p:spPr bwMode="auto">
            <a:xfrm flipH="1">
              <a:off x="4277858" y="5337381"/>
              <a:ext cx="57865" cy="8876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53" name="TextBox 11"/>
            <p:cNvSpPr txBox="1">
              <a:spLocks noChangeArrowheads="1"/>
            </p:cNvSpPr>
            <p:nvPr/>
          </p:nvSpPr>
          <p:spPr bwMode="auto">
            <a:xfrm>
              <a:off x="2391645" y="5134801"/>
              <a:ext cx="441084" cy="230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9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4354" name="TextBox 142"/>
            <p:cNvSpPr txBox="1">
              <a:spLocks noChangeArrowheads="1"/>
            </p:cNvSpPr>
            <p:nvPr/>
          </p:nvSpPr>
          <p:spPr bwMode="auto">
            <a:xfrm>
              <a:off x="4190495" y="5134801"/>
              <a:ext cx="332096" cy="230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900">
                  <a:latin typeface="Arial" panose="020B0604020202020204" pitchFamily="34" charset="0"/>
                  <a:cs typeface="Arial" panose="020B0604020202020204" pitchFamily="34" charset="0"/>
                </a:rPr>
                <a:t>tail</a:t>
              </a:r>
            </a:p>
          </p:txBody>
        </p:sp>
        <p:sp>
          <p:nvSpPr>
            <p:cNvPr id="14355" name="TextBox 12"/>
            <p:cNvSpPr txBox="1">
              <a:spLocks noChangeArrowheads="1"/>
            </p:cNvSpPr>
            <p:nvPr/>
          </p:nvSpPr>
          <p:spPr bwMode="auto">
            <a:xfrm>
              <a:off x="1026101" y="4564140"/>
              <a:ext cx="694325" cy="2770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append</a:t>
              </a:r>
            </a:p>
          </p:txBody>
        </p:sp>
        <p:sp>
          <p:nvSpPr>
            <p:cNvPr id="14356" name="TextBox 144"/>
            <p:cNvSpPr txBox="1">
              <a:spLocks noChangeArrowheads="1"/>
            </p:cNvSpPr>
            <p:nvPr/>
          </p:nvSpPr>
          <p:spPr bwMode="auto">
            <a:xfrm>
              <a:off x="1768765" y="4564140"/>
              <a:ext cx="745613" cy="2770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prepend</a:t>
              </a:r>
            </a:p>
          </p:txBody>
        </p:sp>
        <p:sp>
          <p:nvSpPr>
            <p:cNvPr id="14357" name="TextBox 145"/>
            <p:cNvSpPr txBox="1">
              <a:spLocks noChangeArrowheads="1"/>
            </p:cNvSpPr>
            <p:nvPr/>
          </p:nvSpPr>
          <p:spPr bwMode="auto">
            <a:xfrm>
              <a:off x="2562718" y="4564140"/>
              <a:ext cx="755230" cy="2770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contains</a:t>
              </a:r>
            </a:p>
          </p:txBody>
        </p:sp>
        <p:sp>
          <p:nvSpPr>
            <p:cNvPr id="14358" name="TextBox 146"/>
            <p:cNvSpPr txBox="1">
              <a:spLocks noChangeArrowheads="1"/>
            </p:cNvSpPr>
            <p:nvPr/>
          </p:nvSpPr>
          <p:spPr bwMode="auto">
            <a:xfrm>
              <a:off x="3366288" y="4564140"/>
              <a:ext cx="995763" cy="2769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removeFirst</a:t>
              </a:r>
            </a:p>
          </p:txBody>
        </p:sp>
        <p:cxnSp>
          <p:nvCxnSpPr>
            <p:cNvPr id="14359" name="Straight Arrow Connector 15"/>
            <p:cNvCxnSpPr>
              <a:cxnSpLocks noChangeShapeType="1"/>
            </p:cNvCxnSpPr>
            <p:nvPr/>
          </p:nvCxnSpPr>
          <p:spPr bwMode="auto">
            <a:xfrm>
              <a:off x="1377232" y="4259263"/>
              <a:ext cx="0" cy="3048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60" name="Straight Arrow Connector 150"/>
            <p:cNvCxnSpPr>
              <a:cxnSpLocks noChangeShapeType="1"/>
            </p:cNvCxnSpPr>
            <p:nvPr/>
          </p:nvCxnSpPr>
          <p:spPr bwMode="auto">
            <a:xfrm>
              <a:off x="2160259" y="4259263"/>
              <a:ext cx="0" cy="3048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61" name="Straight Arrow Connector 151"/>
            <p:cNvCxnSpPr>
              <a:cxnSpLocks noChangeShapeType="1"/>
            </p:cNvCxnSpPr>
            <p:nvPr/>
          </p:nvCxnSpPr>
          <p:spPr bwMode="auto">
            <a:xfrm>
              <a:off x="2939513" y="4259263"/>
              <a:ext cx="0" cy="3048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62" name="Straight Arrow Connector 152"/>
            <p:cNvCxnSpPr>
              <a:cxnSpLocks noChangeShapeType="1"/>
            </p:cNvCxnSpPr>
            <p:nvPr/>
          </p:nvCxnSpPr>
          <p:spPr bwMode="auto">
            <a:xfrm>
              <a:off x="3838380" y="4259263"/>
              <a:ext cx="0" cy="3048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63" name="TextBox 146"/>
            <p:cNvSpPr txBox="1">
              <a:spLocks noChangeArrowheads="1"/>
            </p:cNvSpPr>
            <p:nvPr/>
          </p:nvSpPr>
          <p:spPr bwMode="auto">
            <a:xfrm>
              <a:off x="4410391" y="4564140"/>
              <a:ext cx="986145" cy="2769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removeLast</a:t>
              </a:r>
            </a:p>
          </p:txBody>
        </p:sp>
        <p:sp>
          <p:nvSpPr>
            <p:cNvPr id="14364" name="TextBox 146"/>
            <p:cNvSpPr txBox="1">
              <a:spLocks noChangeArrowheads="1"/>
            </p:cNvSpPr>
            <p:nvPr/>
          </p:nvSpPr>
          <p:spPr bwMode="auto">
            <a:xfrm>
              <a:off x="5448833" y="4564140"/>
              <a:ext cx="601434" cy="2769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</a:p>
          </p:txBody>
        </p:sp>
        <p:sp>
          <p:nvSpPr>
            <p:cNvPr id="2" name="Rectangle 1"/>
            <p:cNvSpPr/>
            <p:nvPr/>
          </p:nvSpPr>
          <p:spPr bwMode="auto">
            <a:xfrm>
              <a:off x="2666036" y="5421312"/>
              <a:ext cx="397398" cy="144751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666036" y="5566063"/>
              <a:ext cx="397398" cy="144751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275696" y="5421312"/>
              <a:ext cx="397398" cy="144751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75696" y="5566063"/>
              <a:ext cx="397398" cy="144751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4351" name="Straight Arrow Connector 6"/>
            <p:cNvCxnSpPr>
              <a:cxnSpLocks noChangeShapeType="1"/>
              <a:endCxn id="31" idx="1"/>
            </p:cNvCxnSpPr>
            <p:nvPr/>
          </p:nvCxnSpPr>
          <p:spPr bwMode="auto">
            <a:xfrm flipV="1">
              <a:off x="3005659" y="5493688"/>
              <a:ext cx="270037" cy="13605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Rectangle 33"/>
            <p:cNvSpPr/>
            <p:nvPr/>
          </p:nvSpPr>
          <p:spPr bwMode="auto">
            <a:xfrm>
              <a:off x="3891015" y="5421312"/>
              <a:ext cx="397398" cy="144751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891015" y="5566063"/>
              <a:ext cx="397398" cy="144751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6" name="Straight Arrow Connector 6"/>
            <p:cNvCxnSpPr>
              <a:cxnSpLocks noChangeShapeType="1"/>
              <a:endCxn id="34" idx="1"/>
            </p:cNvCxnSpPr>
            <p:nvPr/>
          </p:nvCxnSpPr>
          <p:spPr bwMode="auto">
            <a:xfrm flipV="1">
              <a:off x="3620978" y="5493688"/>
              <a:ext cx="270037" cy="13605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152"/>
            <p:cNvCxnSpPr>
              <a:cxnSpLocks noChangeShapeType="1"/>
            </p:cNvCxnSpPr>
            <p:nvPr/>
          </p:nvCxnSpPr>
          <p:spPr bwMode="auto">
            <a:xfrm>
              <a:off x="4887818" y="4259263"/>
              <a:ext cx="0" cy="3048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152"/>
            <p:cNvCxnSpPr>
              <a:cxnSpLocks noChangeShapeType="1"/>
            </p:cNvCxnSpPr>
            <p:nvPr/>
          </p:nvCxnSpPr>
          <p:spPr bwMode="auto">
            <a:xfrm>
              <a:off x="5736629" y="4259263"/>
              <a:ext cx="0" cy="3048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130300" y="2535238"/>
            <a:ext cx="5081588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536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35D30E-84B6-4656-85F6-CDA71DD6C17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de-DE" sz="1400" smtClean="0"/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6007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13. </a:t>
            </a:r>
            <a:r>
              <a:rPr lang="de-AT" altLang="de-DE" sz="3200">
                <a:solidFill>
                  <a:srgbClr val="FF0000"/>
                </a:solidFill>
              </a:rPr>
              <a:t>Dynamische Datenstrukturen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13.1</a:t>
            </a:r>
            <a:r>
              <a:rPr lang="de-AT" altLang="de-DE"/>
              <a:t>	Objekte und Referenzen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13.2</a:t>
            </a:r>
            <a:r>
              <a:rPr lang="de-AT" altLang="de-DE"/>
              <a:t>	Unsortierte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>
                <a:solidFill>
                  <a:srgbClr val="FF0000"/>
                </a:solidFill>
              </a:rPr>
              <a:t>13.3</a:t>
            </a:r>
            <a:r>
              <a:rPr lang="de-AT" altLang="de-DE">
                <a:solidFill>
                  <a:srgbClr val="FF0000"/>
                </a:solidFill>
              </a:rPr>
              <a:t>	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13.4</a:t>
            </a:r>
            <a:r>
              <a:rPr lang="de-AT" altLang="de-DE"/>
              <a:t>	Bäume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41ABF7-DB2A-44E1-B5A9-80841A43A075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de-DE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Sortierte Listen (Einfügen)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08413" y="1331913"/>
            <a:ext cx="4068762" cy="908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dirty="0"/>
              <a:t>Elemente (z.B. aufsteigend) sortiert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Einfügen </a:t>
            </a:r>
            <a:r>
              <a:rPr lang="de-AT" dirty="0">
                <a:sym typeface="Symbol" panose="05050102010706020507" pitchFamily="18" charset="2"/>
              </a:rPr>
              <a:t></a:t>
            </a:r>
            <a:r>
              <a:rPr lang="de-AT" dirty="0"/>
              <a:t> Einsortieren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Suchen im Mittel nur bis zur Hälfte der Liste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387850" y="3578225"/>
            <a:ext cx="903288" cy="384175"/>
            <a:chOff x="4387975" y="3578708"/>
            <a:chExt cx="902997" cy="383009"/>
          </a:xfrm>
        </p:grpSpPr>
        <p:cxnSp>
          <p:nvCxnSpPr>
            <p:cNvPr id="16485" name="Straight Arrow Connector 5"/>
            <p:cNvCxnSpPr>
              <a:cxnSpLocks noChangeShapeType="1"/>
            </p:cNvCxnSpPr>
            <p:nvPr/>
          </p:nvCxnSpPr>
          <p:spPr bwMode="auto">
            <a:xfrm flipV="1">
              <a:off x="5156035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6" name="TextBox 6"/>
            <p:cNvSpPr txBox="1">
              <a:spLocks noChangeArrowheads="1"/>
            </p:cNvSpPr>
            <p:nvPr/>
          </p:nvSpPr>
          <p:spPr bwMode="auto">
            <a:xfrm>
              <a:off x="5021346" y="3684718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87" name="Straight Arrow Connector 77"/>
            <p:cNvCxnSpPr>
              <a:cxnSpLocks noChangeShapeType="1"/>
            </p:cNvCxnSpPr>
            <p:nvPr/>
          </p:nvCxnSpPr>
          <p:spPr bwMode="auto">
            <a:xfrm flipV="1">
              <a:off x="4629263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8" name="TextBox 78"/>
            <p:cNvSpPr txBox="1">
              <a:spLocks noChangeArrowheads="1"/>
            </p:cNvSpPr>
            <p:nvPr/>
          </p:nvSpPr>
          <p:spPr bwMode="auto">
            <a:xfrm>
              <a:off x="4387975" y="3684718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6489" name="Straight Connector 8"/>
            <p:cNvCxnSpPr>
              <a:cxnSpLocks noChangeShapeType="1"/>
            </p:cNvCxnSpPr>
            <p:nvPr/>
          </p:nvCxnSpPr>
          <p:spPr bwMode="auto">
            <a:xfrm>
              <a:off x="4573725" y="3578708"/>
              <a:ext cx="10417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908550" y="3582988"/>
            <a:ext cx="1068388" cy="382587"/>
            <a:chOff x="4387975" y="4096645"/>
            <a:chExt cx="1068898" cy="383009"/>
          </a:xfrm>
        </p:grpSpPr>
        <p:cxnSp>
          <p:nvCxnSpPr>
            <p:cNvPr id="16481" name="Straight Arrow Connector 85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2" name="TextBox 86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83" name="Straight Arrow Connector 87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4" name="TextBox 88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</p:grp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5603875" y="3582988"/>
            <a:ext cx="1069975" cy="382587"/>
            <a:chOff x="4387975" y="4096645"/>
            <a:chExt cx="1068898" cy="383009"/>
          </a:xfrm>
        </p:grpSpPr>
        <p:cxnSp>
          <p:nvCxnSpPr>
            <p:cNvPr id="16477" name="Straight Arrow Connector 99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78" name="TextBox 100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79" name="Straight Arrow Connector 101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0" name="TextBox 102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685800" y="2355850"/>
            <a:ext cx="8037513" cy="4221163"/>
            <a:chOff x="685800" y="2356501"/>
            <a:chExt cx="8037997" cy="4220163"/>
          </a:xfrm>
        </p:grpSpPr>
        <p:grpSp>
          <p:nvGrpSpPr>
            <p:cNvPr id="16457" name="Group 31"/>
            <p:cNvGrpSpPr>
              <a:grpSpLocks/>
            </p:cNvGrpSpPr>
            <p:nvPr/>
          </p:nvGrpSpPr>
          <p:grpSpPr bwMode="auto">
            <a:xfrm>
              <a:off x="4698959" y="2725833"/>
              <a:ext cx="2209800" cy="838200"/>
              <a:chOff x="624" y="624"/>
              <a:chExt cx="1392" cy="528"/>
            </a:xfrm>
          </p:grpSpPr>
          <p:sp>
            <p:nvSpPr>
              <p:cNvPr id="16464" name="Rectangle 4"/>
              <p:cNvSpPr>
                <a:spLocks noChangeArrowheads="1"/>
              </p:cNvSpPr>
              <p:nvPr/>
            </p:nvSpPr>
            <p:spPr bwMode="auto">
              <a:xfrm>
                <a:off x="912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65" name="Text Box 5"/>
              <p:cNvSpPr txBox="1">
                <a:spLocks noChangeArrowheads="1"/>
              </p:cNvSpPr>
              <p:nvPr/>
            </p:nvSpPr>
            <p:spPr bwMode="auto">
              <a:xfrm>
                <a:off x="940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6466" name="Rectangle 6"/>
              <p:cNvSpPr>
                <a:spLocks noChangeArrowheads="1"/>
              </p:cNvSpPr>
              <p:nvPr/>
            </p:nvSpPr>
            <p:spPr bwMode="auto">
              <a:xfrm>
                <a:off x="912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67" name="Rectangle 8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68" name="Text Box 9"/>
              <p:cNvSpPr txBox="1">
                <a:spLocks noChangeArrowheads="1"/>
              </p:cNvSpPr>
              <p:nvPr/>
            </p:nvSpPr>
            <p:spPr bwMode="auto">
              <a:xfrm>
                <a:off x="1372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16469" name="Rectangle 10"/>
              <p:cNvSpPr>
                <a:spLocks noChangeArrowheads="1"/>
              </p:cNvSpPr>
              <p:nvPr/>
            </p:nvSpPr>
            <p:spPr bwMode="auto">
              <a:xfrm>
                <a:off x="1344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70" name="Rectangle 11"/>
              <p:cNvSpPr>
                <a:spLocks noChangeArrowheads="1"/>
              </p:cNvSpPr>
              <p:nvPr/>
            </p:nvSpPr>
            <p:spPr bwMode="auto">
              <a:xfrm>
                <a:off x="1776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71" name="Text Box 12"/>
              <p:cNvSpPr txBox="1">
                <a:spLocks noChangeArrowheads="1"/>
              </p:cNvSpPr>
              <p:nvPr/>
            </p:nvSpPr>
            <p:spPr bwMode="auto">
              <a:xfrm>
                <a:off x="1804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6472" name="Rectangle 13"/>
              <p:cNvSpPr>
                <a:spLocks noChangeArrowheads="1"/>
              </p:cNvSpPr>
              <p:nvPr/>
            </p:nvSpPr>
            <p:spPr bwMode="auto">
              <a:xfrm>
                <a:off x="1776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73" name="Line 14"/>
              <p:cNvSpPr>
                <a:spLocks noChangeShapeType="1"/>
              </p:cNvSpPr>
              <p:nvPr/>
            </p:nvSpPr>
            <p:spPr bwMode="auto">
              <a:xfrm>
                <a:off x="816" y="768"/>
                <a:ext cx="96" cy="9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6474" name="Text Box 15"/>
              <p:cNvSpPr txBox="1">
                <a:spLocks noChangeArrowheads="1"/>
              </p:cNvSpPr>
              <p:nvPr/>
            </p:nvSpPr>
            <p:spPr bwMode="auto">
              <a:xfrm>
                <a:off x="624" y="624"/>
                <a:ext cx="33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head</a:t>
                </a:r>
              </a:p>
            </p:txBody>
          </p:sp>
          <p:sp>
            <p:nvSpPr>
              <p:cNvPr id="16475" name="Line 16"/>
              <p:cNvSpPr>
                <a:spLocks noChangeShapeType="1"/>
              </p:cNvSpPr>
              <p:nvPr/>
            </p:nvSpPr>
            <p:spPr bwMode="auto">
              <a:xfrm flipV="1">
                <a:off x="1104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6476" name="Line 17"/>
              <p:cNvSpPr>
                <a:spLocks noChangeShapeType="1"/>
              </p:cNvSpPr>
              <p:nvPr/>
            </p:nvSpPr>
            <p:spPr bwMode="auto">
              <a:xfrm flipV="1">
                <a:off x="1536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sp>
          <p:nvSpPr>
            <p:cNvPr id="16458" name="Text Box 20"/>
            <p:cNvSpPr txBox="1">
              <a:spLocks noChangeArrowheads="1"/>
            </p:cNvSpPr>
            <p:nvPr/>
          </p:nvSpPr>
          <p:spPr bwMode="auto">
            <a:xfrm>
              <a:off x="974724" y="2800246"/>
              <a:ext cx="3217039" cy="377641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SortedList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Node head = null;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6459" name="Text Box 68"/>
            <p:cNvSpPr txBox="1">
              <a:spLocks noChangeArrowheads="1"/>
            </p:cNvSpPr>
            <p:nvPr/>
          </p:nvSpPr>
          <p:spPr bwMode="auto">
            <a:xfrm>
              <a:off x="685800" y="2356501"/>
              <a:ext cx="252088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Einfügen (Einsortieren)</a:t>
              </a:r>
            </a:p>
          </p:txBody>
        </p:sp>
        <p:sp>
          <p:nvSpPr>
            <p:cNvPr id="16460" name="TextBox 3"/>
            <p:cNvSpPr txBox="1">
              <a:spLocks noChangeArrowheads="1"/>
            </p:cNvSpPr>
            <p:nvPr/>
          </p:nvSpPr>
          <p:spPr bwMode="auto">
            <a:xfrm>
              <a:off x="1152524" y="3449733"/>
              <a:ext cx="2952629" cy="280692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(int val)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Node p = head, prev = null;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while (p ! = null &amp;&amp; p.val &lt; val)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prev = p; p = p.next;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p == null || p.val &gt;= val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Node n = new Node(val);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n.next = p;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if (prev == null)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head = n;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 else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prev.next = n;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6461" name="TextBox 3"/>
            <p:cNvSpPr txBox="1">
              <a:spLocks noChangeArrowheads="1"/>
            </p:cNvSpPr>
            <p:nvPr/>
          </p:nvSpPr>
          <p:spPr bwMode="auto">
            <a:xfrm>
              <a:off x="7272759" y="3149279"/>
              <a:ext cx="1451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Einfügen von 7</a:t>
              </a:r>
            </a:p>
          </p:txBody>
        </p:sp>
        <p:cxnSp>
          <p:nvCxnSpPr>
            <p:cNvPr id="16462" name="Straight Connector 13"/>
            <p:cNvCxnSpPr>
              <a:cxnSpLocks noChangeShapeType="1"/>
            </p:cNvCxnSpPr>
            <p:nvPr/>
          </p:nvCxnSpPr>
          <p:spPr bwMode="auto">
            <a:xfrm>
              <a:off x="6842084" y="3444147"/>
              <a:ext cx="19677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63" name="Straight Connector 15"/>
            <p:cNvCxnSpPr>
              <a:cxnSpLocks noChangeShapeType="1"/>
            </p:cNvCxnSpPr>
            <p:nvPr/>
          </p:nvCxnSpPr>
          <p:spPr bwMode="auto">
            <a:xfrm>
              <a:off x="7038854" y="3368821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824538" y="3868738"/>
            <a:ext cx="763587" cy="596900"/>
            <a:chOff x="5825195" y="3869302"/>
            <a:chExt cx="763214" cy="595700"/>
          </a:xfrm>
        </p:grpSpPr>
        <p:sp>
          <p:nvSpPr>
            <p:cNvPr id="16452" name="Rectangle 11"/>
            <p:cNvSpPr>
              <a:spLocks noChangeArrowheads="1"/>
            </p:cNvSpPr>
            <p:nvPr/>
          </p:nvSpPr>
          <p:spPr bwMode="auto">
            <a:xfrm>
              <a:off x="6207409" y="4007802"/>
              <a:ext cx="381000" cy="22860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53" name="Text Box 12"/>
            <p:cNvSpPr txBox="1">
              <a:spLocks noChangeArrowheads="1"/>
            </p:cNvSpPr>
            <p:nvPr/>
          </p:nvSpPr>
          <p:spPr bwMode="auto">
            <a:xfrm>
              <a:off x="6251859" y="3998277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6454" name="Rectangle 13"/>
            <p:cNvSpPr>
              <a:spLocks noChangeArrowheads="1"/>
            </p:cNvSpPr>
            <p:nvPr/>
          </p:nvSpPr>
          <p:spPr bwMode="auto">
            <a:xfrm>
              <a:off x="6207409" y="4236402"/>
              <a:ext cx="381000" cy="22860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cxnSp>
          <p:nvCxnSpPr>
            <p:cNvPr id="16455" name="Straight Arrow Connector 18"/>
            <p:cNvCxnSpPr>
              <a:cxnSpLocks noChangeShapeType="1"/>
            </p:cNvCxnSpPr>
            <p:nvPr/>
          </p:nvCxnSpPr>
          <p:spPr bwMode="auto">
            <a:xfrm>
              <a:off x="6036882" y="4011660"/>
              <a:ext cx="170527" cy="0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56" name="Text Box 12"/>
            <p:cNvSpPr txBox="1">
              <a:spLocks noChangeArrowheads="1"/>
            </p:cNvSpPr>
            <p:nvPr/>
          </p:nvSpPr>
          <p:spPr bwMode="auto">
            <a:xfrm>
              <a:off x="5825195" y="386930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6489700" y="3563938"/>
            <a:ext cx="273050" cy="787400"/>
            <a:chOff x="6489539" y="3564033"/>
            <a:chExt cx="273934" cy="786669"/>
          </a:xfrm>
        </p:grpSpPr>
        <p:cxnSp>
          <p:nvCxnSpPr>
            <p:cNvPr id="16450" name="Straight Arrow Connector 21"/>
            <p:cNvCxnSpPr>
              <a:cxnSpLocks noChangeShapeType="1"/>
            </p:cNvCxnSpPr>
            <p:nvPr/>
          </p:nvCxnSpPr>
          <p:spPr bwMode="auto">
            <a:xfrm flipV="1">
              <a:off x="6763473" y="3564033"/>
              <a:ext cx="0" cy="786669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51" name="Straight Connector 23"/>
            <p:cNvCxnSpPr>
              <a:cxnSpLocks noChangeShapeType="1"/>
            </p:cNvCxnSpPr>
            <p:nvPr/>
          </p:nvCxnSpPr>
          <p:spPr bwMode="auto">
            <a:xfrm>
              <a:off x="6489539" y="4350702"/>
              <a:ext cx="273934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146800" y="3316288"/>
            <a:ext cx="239713" cy="682625"/>
            <a:chOff x="6146759" y="3316624"/>
            <a:chExt cx="240037" cy="681653"/>
          </a:xfrm>
        </p:grpSpPr>
        <p:cxnSp>
          <p:nvCxnSpPr>
            <p:cNvPr id="16448" name="Straight Arrow Connector 26"/>
            <p:cNvCxnSpPr>
              <a:cxnSpLocks noChangeShapeType="1"/>
            </p:cNvCxnSpPr>
            <p:nvPr/>
          </p:nvCxnSpPr>
          <p:spPr bwMode="auto">
            <a:xfrm>
              <a:off x="6146759" y="3487833"/>
              <a:ext cx="105100" cy="510444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49" name="Straight Connector 28"/>
            <p:cNvCxnSpPr>
              <a:cxnSpLocks noChangeShapeType="1"/>
            </p:cNvCxnSpPr>
            <p:nvPr/>
          </p:nvCxnSpPr>
          <p:spPr bwMode="auto">
            <a:xfrm>
              <a:off x="6265421" y="3316624"/>
              <a:ext cx="121375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396" name="Group 30"/>
          <p:cNvGrpSpPr>
            <a:grpSpLocks/>
          </p:cNvGrpSpPr>
          <p:nvPr/>
        </p:nvGrpSpPr>
        <p:grpSpPr bwMode="auto">
          <a:xfrm>
            <a:off x="974725" y="1193800"/>
            <a:ext cx="2328863" cy="838200"/>
            <a:chOff x="974724" y="1193558"/>
            <a:chExt cx="2328922" cy="838200"/>
          </a:xfrm>
        </p:grpSpPr>
        <p:sp>
          <p:nvSpPr>
            <p:cNvPr id="16433" name="Rectangle 4"/>
            <p:cNvSpPr>
              <a:spLocks noChangeArrowheads="1"/>
            </p:cNvSpPr>
            <p:nvPr/>
          </p:nvSpPr>
          <p:spPr bwMode="auto">
            <a:xfrm>
              <a:off x="1431924" y="15745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4" name="Text Box 5"/>
            <p:cNvSpPr txBox="1">
              <a:spLocks noChangeArrowheads="1"/>
            </p:cNvSpPr>
            <p:nvPr/>
          </p:nvSpPr>
          <p:spPr bwMode="auto">
            <a:xfrm>
              <a:off x="1476374" y="15650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435" name="Rectangle 6"/>
            <p:cNvSpPr>
              <a:spLocks noChangeArrowheads="1"/>
            </p:cNvSpPr>
            <p:nvPr/>
          </p:nvSpPr>
          <p:spPr bwMode="auto">
            <a:xfrm>
              <a:off x="1431924" y="18031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6" name="Rectangle 8"/>
            <p:cNvSpPr>
              <a:spLocks noChangeArrowheads="1"/>
            </p:cNvSpPr>
            <p:nvPr/>
          </p:nvSpPr>
          <p:spPr bwMode="auto">
            <a:xfrm>
              <a:off x="2117724" y="15745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7" name="Text Box 9"/>
            <p:cNvSpPr txBox="1">
              <a:spLocks noChangeArrowheads="1"/>
            </p:cNvSpPr>
            <p:nvPr/>
          </p:nvSpPr>
          <p:spPr bwMode="auto">
            <a:xfrm>
              <a:off x="2162174" y="15650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6438" name="Rectangle 10"/>
            <p:cNvSpPr>
              <a:spLocks noChangeArrowheads="1"/>
            </p:cNvSpPr>
            <p:nvPr/>
          </p:nvSpPr>
          <p:spPr bwMode="auto">
            <a:xfrm>
              <a:off x="2117724" y="18031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9" name="Rectangle 11"/>
            <p:cNvSpPr>
              <a:spLocks noChangeArrowheads="1"/>
            </p:cNvSpPr>
            <p:nvPr/>
          </p:nvSpPr>
          <p:spPr bwMode="auto">
            <a:xfrm>
              <a:off x="2803524" y="15745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40" name="Text Box 12"/>
            <p:cNvSpPr txBox="1">
              <a:spLocks noChangeArrowheads="1"/>
            </p:cNvSpPr>
            <p:nvPr/>
          </p:nvSpPr>
          <p:spPr bwMode="auto">
            <a:xfrm>
              <a:off x="2847974" y="15650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6441" name="Rectangle 13"/>
            <p:cNvSpPr>
              <a:spLocks noChangeArrowheads="1"/>
            </p:cNvSpPr>
            <p:nvPr/>
          </p:nvSpPr>
          <p:spPr bwMode="auto">
            <a:xfrm>
              <a:off x="2803524" y="18031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42" name="Line 14"/>
            <p:cNvSpPr>
              <a:spLocks noChangeShapeType="1"/>
            </p:cNvSpPr>
            <p:nvPr/>
          </p:nvSpPr>
          <p:spPr bwMode="auto">
            <a:xfrm>
              <a:off x="1279524" y="1422158"/>
              <a:ext cx="15240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43" name="Text Box 15"/>
            <p:cNvSpPr txBox="1">
              <a:spLocks noChangeArrowheads="1"/>
            </p:cNvSpPr>
            <p:nvPr/>
          </p:nvSpPr>
          <p:spPr bwMode="auto">
            <a:xfrm>
              <a:off x="974724" y="1193558"/>
              <a:ext cx="523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6444" name="Line 16"/>
            <p:cNvSpPr>
              <a:spLocks noChangeShapeType="1"/>
            </p:cNvSpPr>
            <p:nvPr/>
          </p:nvSpPr>
          <p:spPr bwMode="auto">
            <a:xfrm flipV="1">
              <a:off x="1736724" y="1574558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45" name="Line 17"/>
            <p:cNvSpPr>
              <a:spLocks noChangeShapeType="1"/>
            </p:cNvSpPr>
            <p:nvPr/>
          </p:nvSpPr>
          <p:spPr bwMode="auto">
            <a:xfrm flipV="1">
              <a:off x="2422524" y="1574558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cxnSp>
          <p:nvCxnSpPr>
            <p:cNvPr id="16446" name="Straight Connector 125"/>
            <p:cNvCxnSpPr>
              <a:cxnSpLocks noChangeShapeType="1"/>
            </p:cNvCxnSpPr>
            <p:nvPr/>
          </p:nvCxnSpPr>
          <p:spPr bwMode="auto">
            <a:xfrm>
              <a:off x="3106876" y="1917458"/>
              <a:ext cx="19677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47" name="Straight Connector 126"/>
            <p:cNvCxnSpPr>
              <a:cxnSpLocks noChangeShapeType="1"/>
            </p:cNvCxnSpPr>
            <p:nvPr/>
          </p:nvCxnSpPr>
          <p:spPr bwMode="auto">
            <a:xfrm>
              <a:off x="3303646" y="1842132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4686300" y="4641850"/>
            <a:ext cx="4037013" cy="838200"/>
            <a:chOff x="4686784" y="4642071"/>
            <a:chExt cx="4037013" cy="838200"/>
          </a:xfrm>
        </p:grpSpPr>
        <p:grpSp>
          <p:nvGrpSpPr>
            <p:cNvPr id="16416" name="Group 128"/>
            <p:cNvGrpSpPr>
              <a:grpSpLocks/>
            </p:cNvGrpSpPr>
            <p:nvPr/>
          </p:nvGrpSpPr>
          <p:grpSpPr bwMode="auto">
            <a:xfrm>
              <a:off x="4686784" y="4642071"/>
              <a:ext cx="2328922" cy="838200"/>
              <a:chOff x="974724" y="1193558"/>
              <a:chExt cx="2328922" cy="838200"/>
            </a:xfrm>
          </p:grpSpPr>
          <p:sp>
            <p:nvSpPr>
              <p:cNvPr id="16418" name="Rectangle 4"/>
              <p:cNvSpPr>
                <a:spLocks noChangeArrowheads="1"/>
              </p:cNvSpPr>
              <p:nvPr/>
            </p:nvSpPr>
            <p:spPr bwMode="auto">
              <a:xfrm>
                <a:off x="1431924" y="1574558"/>
                <a:ext cx="381000" cy="2286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19" name="Text Box 5"/>
              <p:cNvSpPr txBox="1">
                <a:spLocks noChangeArrowheads="1"/>
              </p:cNvSpPr>
              <p:nvPr/>
            </p:nvSpPr>
            <p:spPr bwMode="auto">
              <a:xfrm>
                <a:off x="1476374" y="1565033"/>
                <a:ext cx="269875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6420" name="Rectangle 6"/>
              <p:cNvSpPr>
                <a:spLocks noChangeArrowheads="1"/>
              </p:cNvSpPr>
              <p:nvPr/>
            </p:nvSpPr>
            <p:spPr bwMode="auto">
              <a:xfrm>
                <a:off x="1431924" y="1803158"/>
                <a:ext cx="381000" cy="2286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21" name="Rectangle 8"/>
              <p:cNvSpPr>
                <a:spLocks noChangeArrowheads="1"/>
              </p:cNvSpPr>
              <p:nvPr/>
            </p:nvSpPr>
            <p:spPr bwMode="auto">
              <a:xfrm>
                <a:off x="2117724" y="1574558"/>
                <a:ext cx="381000" cy="2286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22" name="Text Box 9"/>
              <p:cNvSpPr txBox="1">
                <a:spLocks noChangeArrowheads="1"/>
              </p:cNvSpPr>
              <p:nvPr/>
            </p:nvSpPr>
            <p:spPr bwMode="auto">
              <a:xfrm>
                <a:off x="2162174" y="1565033"/>
                <a:ext cx="269875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16423" name="Rectangle 10"/>
              <p:cNvSpPr>
                <a:spLocks noChangeArrowheads="1"/>
              </p:cNvSpPr>
              <p:nvPr/>
            </p:nvSpPr>
            <p:spPr bwMode="auto">
              <a:xfrm>
                <a:off x="2117724" y="1803158"/>
                <a:ext cx="381000" cy="2286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24" name="Rectangle 11"/>
              <p:cNvSpPr>
                <a:spLocks noChangeArrowheads="1"/>
              </p:cNvSpPr>
              <p:nvPr/>
            </p:nvSpPr>
            <p:spPr bwMode="auto">
              <a:xfrm>
                <a:off x="2803524" y="1574558"/>
                <a:ext cx="381000" cy="2286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25" name="Text Box 12"/>
              <p:cNvSpPr txBox="1">
                <a:spLocks noChangeArrowheads="1"/>
              </p:cNvSpPr>
              <p:nvPr/>
            </p:nvSpPr>
            <p:spPr bwMode="auto">
              <a:xfrm>
                <a:off x="2847974" y="1565033"/>
                <a:ext cx="269875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6426" name="Rectangle 13"/>
              <p:cNvSpPr>
                <a:spLocks noChangeArrowheads="1"/>
              </p:cNvSpPr>
              <p:nvPr/>
            </p:nvSpPr>
            <p:spPr bwMode="auto">
              <a:xfrm>
                <a:off x="2803524" y="1803158"/>
                <a:ext cx="381000" cy="2286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6427" name="Line 14"/>
              <p:cNvSpPr>
                <a:spLocks noChangeShapeType="1"/>
              </p:cNvSpPr>
              <p:nvPr/>
            </p:nvSpPr>
            <p:spPr bwMode="auto">
              <a:xfrm>
                <a:off x="1279524" y="1422158"/>
                <a:ext cx="152400" cy="15240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6428" name="Text Box 15"/>
              <p:cNvSpPr txBox="1">
                <a:spLocks noChangeArrowheads="1"/>
              </p:cNvSpPr>
              <p:nvPr/>
            </p:nvSpPr>
            <p:spPr bwMode="auto">
              <a:xfrm>
                <a:off x="974724" y="1193558"/>
                <a:ext cx="523875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head</a:t>
                </a:r>
              </a:p>
            </p:txBody>
          </p:sp>
          <p:sp>
            <p:nvSpPr>
              <p:cNvPr id="16429" name="Line 16"/>
              <p:cNvSpPr>
                <a:spLocks noChangeShapeType="1"/>
              </p:cNvSpPr>
              <p:nvPr/>
            </p:nvSpPr>
            <p:spPr bwMode="auto">
              <a:xfrm flipV="1">
                <a:off x="1736724" y="1574558"/>
                <a:ext cx="381000" cy="38100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6430" name="Line 17"/>
              <p:cNvSpPr>
                <a:spLocks noChangeShapeType="1"/>
              </p:cNvSpPr>
              <p:nvPr/>
            </p:nvSpPr>
            <p:spPr bwMode="auto">
              <a:xfrm flipV="1">
                <a:off x="2422524" y="1574558"/>
                <a:ext cx="381000" cy="38100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cxnSp>
            <p:nvCxnSpPr>
              <p:cNvPr id="16431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3106876" y="1917458"/>
                <a:ext cx="196770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432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3303646" y="1842132"/>
                <a:ext cx="0" cy="146502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6417" name="TextBox 33"/>
            <p:cNvSpPr txBox="1">
              <a:spLocks noChangeArrowheads="1"/>
            </p:cNvSpPr>
            <p:nvPr/>
          </p:nvSpPr>
          <p:spPr bwMode="auto">
            <a:xfrm>
              <a:off x="7272759" y="5044294"/>
              <a:ext cx="1451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Einfügen von 2</a:t>
              </a:r>
            </a:p>
          </p:txBody>
        </p:sp>
      </p:grpSp>
      <p:grpSp>
        <p:nvGrpSpPr>
          <p:cNvPr id="149" name="Group 148"/>
          <p:cNvGrpSpPr>
            <a:grpSpLocks/>
          </p:cNvGrpSpPr>
          <p:nvPr/>
        </p:nvGrpSpPr>
        <p:grpSpPr bwMode="auto">
          <a:xfrm>
            <a:off x="4383088" y="5480050"/>
            <a:ext cx="901700" cy="382588"/>
            <a:chOff x="4387975" y="3578708"/>
            <a:chExt cx="902997" cy="383009"/>
          </a:xfrm>
        </p:grpSpPr>
        <p:cxnSp>
          <p:nvCxnSpPr>
            <p:cNvPr id="16411" name="Straight Arrow Connector 149"/>
            <p:cNvCxnSpPr>
              <a:cxnSpLocks noChangeShapeType="1"/>
            </p:cNvCxnSpPr>
            <p:nvPr/>
          </p:nvCxnSpPr>
          <p:spPr bwMode="auto">
            <a:xfrm flipV="1">
              <a:off x="5156035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12" name="TextBox 150"/>
            <p:cNvSpPr txBox="1">
              <a:spLocks noChangeArrowheads="1"/>
            </p:cNvSpPr>
            <p:nvPr/>
          </p:nvSpPr>
          <p:spPr bwMode="auto">
            <a:xfrm>
              <a:off x="5021346" y="3684718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13" name="Straight Arrow Connector 151"/>
            <p:cNvCxnSpPr>
              <a:cxnSpLocks noChangeShapeType="1"/>
            </p:cNvCxnSpPr>
            <p:nvPr/>
          </p:nvCxnSpPr>
          <p:spPr bwMode="auto">
            <a:xfrm flipV="1">
              <a:off x="4629263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14" name="TextBox 152"/>
            <p:cNvSpPr txBox="1">
              <a:spLocks noChangeArrowheads="1"/>
            </p:cNvSpPr>
            <p:nvPr/>
          </p:nvSpPr>
          <p:spPr bwMode="auto">
            <a:xfrm>
              <a:off x="4387975" y="3684718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6415" name="Straight Connector 153"/>
            <p:cNvCxnSpPr>
              <a:cxnSpLocks noChangeShapeType="1"/>
            </p:cNvCxnSpPr>
            <p:nvPr/>
          </p:nvCxnSpPr>
          <p:spPr bwMode="auto">
            <a:xfrm>
              <a:off x="4573725" y="3578708"/>
              <a:ext cx="10417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55" name="Group 154"/>
          <p:cNvGrpSpPr>
            <a:grpSpLocks/>
          </p:cNvGrpSpPr>
          <p:nvPr/>
        </p:nvGrpSpPr>
        <p:grpSpPr bwMode="auto">
          <a:xfrm>
            <a:off x="4467225" y="5789613"/>
            <a:ext cx="762000" cy="595312"/>
            <a:chOff x="5825195" y="3869302"/>
            <a:chExt cx="763214" cy="595700"/>
          </a:xfrm>
        </p:grpSpPr>
        <p:sp>
          <p:nvSpPr>
            <p:cNvPr id="16406" name="Rectangle 11"/>
            <p:cNvSpPr>
              <a:spLocks noChangeArrowheads="1"/>
            </p:cNvSpPr>
            <p:nvPr/>
          </p:nvSpPr>
          <p:spPr bwMode="auto">
            <a:xfrm>
              <a:off x="6207409" y="4007802"/>
              <a:ext cx="381000" cy="22860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07" name="Text Box 12"/>
            <p:cNvSpPr txBox="1">
              <a:spLocks noChangeArrowheads="1"/>
            </p:cNvSpPr>
            <p:nvPr/>
          </p:nvSpPr>
          <p:spPr bwMode="auto">
            <a:xfrm>
              <a:off x="6251859" y="3998277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6408" name="Rectangle 13"/>
            <p:cNvSpPr>
              <a:spLocks noChangeArrowheads="1"/>
            </p:cNvSpPr>
            <p:nvPr/>
          </p:nvSpPr>
          <p:spPr bwMode="auto">
            <a:xfrm>
              <a:off x="6207409" y="4236402"/>
              <a:ext cx="381000" cy="22860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cxnSp>
          <p:nvCxnSpPr>
            <p:cNvPr id="16409" name="Straight Arrow Connector 158"/>
            <p:cNvCxnSpPr>
              <a:cxnSpLocks noChangeShapeType="1"/>
            </p:cNvCxnSpPr>
            <p:nvPr/>
          </p:nvCxnSpPr>
          <p:spPr bwMode="auto">
            <a:xfrm>
              <a:off x="6036882" y="4011660"/>
              <a:ext cx="170527" cy="0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10" name="Text Box 12"/>
            <p:cNvSpPr txBox="1">
              <a:spLocks noChangeArrowheads="1"/>
            </p:cNvSpPr>
            <p:nvPr/>
          </p:nvSpPr>
          <p:spPr bwMode="auto">
            <a:xfrm>
              <a:off x="5825195" y="386930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161" name="Group 160"/>
          <p:cNvGrpSpPr>
            <a:grpSpLocks/>
          </p:cNvGrpSpPr>
          <p:nvPr/>
        </p:nvGrpSpPr>
        <p:grpSpPr bwMode="auto">
          <a:xfrm>
            <a:off x="5086350" y="5483225"/>
            <a:ext cx="273050" cy="787400"/>
            <a:chOff x="6489539" y="3564033"/>
            <a:chExt cx="273934" cy="786669"/>
          </a:xfrm>
        </p:grpSpPr>
        <p:cxnSp>
          <p:nvCxnSpPr>
            <p:cNvPr id="16404" name="Straight Arrow Connector 161"/>
            <p:cNvCxnSpPr>
              <a:cxnSpLocks noChangeShapeType="1"/>
            </p:cNvCxnSpPr>
            <p:nvPr/>
          </p:nvCxnSpPr>
          <p:spPr bwMode="auto">
            <a:xfrm flipV="1">
              <a:off x="6763473" y="3564033"/>
              <a:ext cx="0" cy="786669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05" name="Straight Connector 162"/>
            <p:cNvCxnSpPr>
              <a:cxnSpLocks noChangeShapeType="1"/>
            </p:cNvCxnSpPr>
            <p:nvPr/>
          </p:nvCxnSpPr>
          <p:spPr bwMode="auto">
            <a:xfrm>
              <a:off x="6489539" y="4350702"/>
              <a:ext cx="273934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4948238" y="4862513"/>
            <a:ext cx="168275" cy="1065212"/>
            <a:chOff x="4948721" y="4862955"/>
            <a:chExt cx="167290" cy="1064995"/>
          </a:xfrm>
        </p:grpSpPr>
        <p:cxnSp>
          <p:nvCxnSpPr>
            <p:cNvPr id="16402" name="Straight Arrow Connector 43"/>
            <p:cNvCxnSpPr>
              <a:cxnSpLocks noChangeShapeType="1"/>
            </p:cNvCxnSpPr>
            <p:nvPr/>
          </p:nvCxnSpPr>
          <p:spPr bwMode="auto">
            <a:xfrm>
              <a:off x="4948721" y="4862955"/>
              <a:ext cx="0" cy="1064995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03" name="Straight Connector 45"/>
            <p:cNvCxnSpPr>
              <a:cxnSpLocks noChangeShapeType="1"/>
            </p:cNvCxnSpPr>
            <p:nvPr/>
          </p:nvCxnSpPr>
          <p:spPr bwMode="auto">
            <a:xfrm>
              <a:off x="4994699" y="4924595"/>
              <a:ext cx="12131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TextBox 2"/>
          <p:cNvSpPr txBox="1"/>
          <p:nvPr/>
        </p:nvSpPr>
        <p:spPr>
          <a:xfrm>
            <a:off x="5840633" y="5830541"/>
            <a:ext cx="2863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Im Gegensatz zu einem Array</a:t>
            </a:r>
          </a:p>
          <a:p>
            <a:r>
              <a:rPr lang="de-AT" smtClean="0"/>
              <a:t>muss nichts verschoben werden!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41ABF7-DB2A-44E1-B5A9-80841A43A075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de-DE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Sortierte Listen (Einfügen)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08413" y="1331913"/>
            <a:ext cx="4068762" cy="908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dirty="0"/>
              <a:t>Elemente (z.B. aufsteigend) sortiert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Einfügen </a:t>
            </a:r>
            <a:r>
              <a:rPr lang="de-AT" dirty="0">
                <a:sym typeface="Symbol" panose="05050102010706020507" pitchFamily="18" charset="2"/>
              </a:rPr>
              <a:t></a:t>
            </a:r>
            <a:r>
              <a:rPr lang="de-AT" dirty="0"/>
              <a:t> Einsortieren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Suchen im Mittel nur bis zur Hälfte der Liste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387850" y="3578225"/>
            <a:ext cx="903288" cy="384175"/>
            <a:chOff x="4387975" y="3578708"/>
            <a:chExt cx="902997" cy="383009"/>
          </a:xfrm>
        </p:grpSpPr>
        <p:cxnSp>
          <p:nvCxnSpPr>
            <p:cNvPr id="16485" name="Straight Arrow Connector 5"/>
            <p:cNvCxnSpPr>
              <a:cxnSpLocks noChangeShapeType="1"/>
            </p:cNvCxnSpPr>
            <p:nvPr/>
          </p:nvCxnSpPr>
          <p:spPr bwMode="auto">
            <a:xfrm flipV="1">
              <a:off x="5156035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6" name="TextBox 6"/>
            <p:cNvSpPr txBox="1">
              <a:spLocks noChangeArrowheads="1"/>
            </p:cNvSpPr>
            <p:nvPr/>
          </p:nvSpPr>
          <p:spPr bwMode="auto">
            <a:xfrm>
              <a:off x="5021346" y="3684718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87" name="Straight Arrow Connector 77"/>
            <p:cNvCxnSpPr>
              <a:cxnSpLocks noChangeShapeType="1"/>
            </p:cNvCxnSpPr>
            <p:nvPr/>
          </p:nvCxnSpPr>
          <p:spPr bwMode="auto">
            <a:xfrm flipV="1">
              <a:off x="4629263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8" name="TextBox 78"/>
            <p:cNvSpPr txBox="1">
              <a:spLocks noChangeArrowheads="1"/>
            </p:cNvSpPr>
            <p:nvPr/>
          </p:nvSpPr>
          <p:spPr bwMode="auto">
            <a:xfrm>
              <a:off x="4387975" y="3684718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6489" name="Straight Connector 8"/>
            <p:cNvCxnSpPr>
              <a:cxnSpLocks noChangeShapeType="1"/>
            </p:cNvCxnSpPr>
            <p:nvPr/>
          </p:nvCxnSpPr>
          <p:spPr bwMode="auto">
            <a:xfrm>
              <a:off x="4573725" y="3578708"/>
              <a:ext cx="10417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908550" y="3582988"/>
            <a:ext cx="1068388" cy="382587"/>
            <a:chOff x="4387975" y="4096645"/>
            <a:chExt cx="1068898" cy="383009"/>
          </a:xfrm>
        </p:grpSpPr>
        <p:cxnSp>
          <p:nvCxnSpPr>
            <p:cNvPr id="16481" name="Straight Arrow Connector 85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2" name="TextBox 86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83" name="Straight Arrow Connector 87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4" name="TextBox 88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</p:grp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5603875" y="3582988"/>
            <a:ext cx="1069975" cy="382587"/>
            <a:chOff x="4387975" y="4096645"/>
            <a:chExt cx="1068898" cy="383009"/>
          </a:xfrm>
        </p:grpSpPr>
        <p:cxnSp>
          <p:nvCxnSpPr>
            <p:cNvPr id="16477" name="Straight Arrow Connector 99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78" name="TextBox 100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79" name="Straight Arrow Connector 101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80" name="TextBox 102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</p:grpSp>
      <p:grpSp>
        <p:nvGrpSpPr>
          <p:cNvPr id="16457" name="Group 31"/>
          <p:cNvGrpSpPr>
            <a:grpSpLocks/>
          </p:cNvGrpSpPr>
          <p:nvPr/>
        </p:nvGrpSpPr>
        <p:grpSpPr bwMode="auto">
          <a:xfrm>
            <a:off x="4698717" y="2725270"/>
            <a:ext cx="2209667" cy="838399"/>
            <a:chOff x="624" y="624"/>
            <a:chExt cx="1392" cy="528"/>
          </a:xfrm>
        </p:grpSpPr>
        <p:sp>
          <p:nvSpPr>
            <p:cNvPr id="16464" name="Rectangle 4"/>
            <p:cNvSpPr>
              <a:spLocks noChangeArrowheads="1"/>
            </p:cNvSpPr>
            <p:nvPr/>
          </p:nvSpPr>
          <p:spPr bwMode="auto">
            <a:xfrm>
              <a:off x="9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65" name="Text Box 5"/>
            <p:cNvSpPr txBox="1">
              <a:spLocks noChangeArrowheads="1"/>
            </p:cNvSpPr>
            <p:nvPr/>
          </p:nvSpPr>
          <p:spPr bwMode="auto">
            <a:xfrm>
              <a:off x="940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466" name="Rectangle 6"/>
            <p:cNvSpPr>
              <a:spLocks noChangeArrowheads="1"/>
            </p:cNvSpPr>
            <p:nvPr/>
          </p:nvSpPr>
          <p:spPr bwMode="auto">
            <a:xfrm>
              <a:off x="9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67" name="Rectangle 8"/>
            <p:cNvSpPr>
              <a:spLocks noChangeArrowheads="1"/>
            </p:cNvSpPr>
            <p:nvPr/>
          </p:nvSpPr>
          <p:spPr bwMode="auto">
            <a:xfrm>
              <a:off x="13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68" name="Text Box 9"/>
            <p:cNvSpPr txBox="1">
              <a:spLocks noChangeArrowheads="1"/>
            </p:cNvSpPr>
            <p:nvPr/>
          </p:nvSpPr>
          <p:spPr bwMode="auto">
            <a:xfrm>
              <a:off x="1372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6469" name="Rectangle 10"/>
            <p:cNvSpPr>
              <a:spLocks noChangeArrowheads="1"/>
            </p:cNvSpPr>
            <p:nvPr/>
          </p:nvSpPr>
          <p:spPr bwMode="auto">
            <a:xfrm>
              <a:off x="13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70" name="Rectangle 11"/>
            <p:cNvSpPr>
              <a:spLocks noChangeArrowheads="1"/>
            </p:cNvSpPr>
            <p:nvPr/>
          </p:nvSpPr>
          <p:spPr bwMode="auto">
            <a:xfrm>
              <a:off x="17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71" name="Text Box 12"/>
            <p:cNvSpPr txBox="1">
              <a:spLocks noChangeArrowheads="1"/>
            </p:cNvSpPr>
            <p:nvPr/>
          </p:nvSpPr>
          <p:spPr bwMode="auto">
            <a:xfrm>
              <a:off x="1804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6472" name="Rectangle 13"/>
            <p:cNvSpPr>
              <a:spLocks noChangeArrowheads="1"/>
            </p:cNvSpPr>
            <p:nvPr/>
          </p:nvSpPr>
          <p:spPr bwMode="auto">
            <a:xfrm>
              <a:off x="17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73" name="Line 14"/>
            <p:cNvSpPr>
              <a:spLocks noChangeShapeType="1"/>
            </p:cNvSpPr>
            <p:nvPr/>
          </p:nvSpPr>
          <p:spPr bwMode="auto">
            <a:xfrm>
              <a:off x="8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74" name="Text Box 15"/>
            <p:cNvSpPr txBox="1">
              <a:spLocks noChangeArrowheads="1"/>
            </p:cNvSpPr>
            <p:nvPr/>
          </p:nvSpPr>
          <p:spPr bwMode="auto">
            <a:xfrm>
              <a:off x="6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6475" name="Line 16"/>
            <p:cNvSpPr>
              <a:spLocks noChangeShapeType="1"/>
            </p:cNvSpPr>
            <p:nvPr/>
          </p:nvSpPr>
          <p:spPr bwMode="auto">
            <a:xfrm flipV="1">
              <a:off x="11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76" name="Line 17"/>
            <p:cNvSpPr>
              <a:spLocks noChangeShapeType="1"/>
            </p:cNvSpPr>
            <p:nvPr/>
          </p:nvSpPr>
          <p:spPr bwMode="auto">
            <a:xfrm flipV="1">
              <a:off x="15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6458" name="Text Box 20"/>
          <p:cNvSpPr txBox="1">
            <a:spLocks noChangeArrowheads="1"/>
          </p:cNvSpPr>
          <p:nvPr/>
        </p:nvSpPr>
        <p:spPr bwMode="auto">
          <a:xfrm>
            <a:off x="974707" y="2799700"/>
            <a:ext cx="3216845" cy="377731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SortedList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6459" name="Text Box 68"/>
          <p:cNvSpPr txBox="1">
            <a:spLocks noChangeArrowheads="1"/>
          </p:cNvSpPr>
          <p:nvPr/>
        </p:nvSpPr>
        <p:spPr bwMode="auto">
          <a:xfrm>
            <a:off x="685800" y="2355850"/>
            <a:ext cx="2520731" cy="36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Einfügen (Einsortieren)</a:t>
            </a:r>
          </a:p>
        </p:txBody>
      </p:sp>
      <p:sp>
        <p:nvSpPr>
          <p:cNvPr id="16460" name="TextBox 3"/>
          <p:cNvSpPr txBox="1">
            <a:spLocks noChangeArrowheads="1"/>
          </p:cNvSpPr>
          <p:nvPr/>
        </p:nvSpPr>
        <p:spPr bwMode="auto">
          <a:xfrm>
            <a:off x="1152496" y="3449341"/>
            <a:ext cx="2952451" cy="28075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head, prev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 = null &amp;&amp; p.val &lt;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prev = p; p = p.next;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p.val &gt;= val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n = new Node(val);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n.next = p;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(prev == null)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head = n;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prev.next = 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6461" name="TextBox 3"/>
          <p:cNvSpPr txBox="1">
            <a:spLocks noChangeArrowheads="1"/>
          </p:cNvSpPr>
          <p:nvPr/>
        </p:nvSpPr>
        <p:spPr bwMode="auto">
          <a:xfrm>
            <a:off x="7272362" y="3148816"/>
            <a:ext cx="1450951" cy="33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Einfügen von </a:t>
            </a:r>
            <a:r>
              <a:rPr lang="de-AT" altLang="de-DE" sz="1600" smtClean="0"/>
              <a:t>9</a:t>
            </a:r>
            <a:endParaRPr lang="de-AT" altLang="de-DE" sz="1600"/>
          </a:p>
        </p:txBody>
      </p:sp>
      <p:cxnSp>
        <p:nvCxnSpPr>
          <p:cNvPr id="16462" name="Straight Connector 13"/>
          <p:cNvCxnSpPr>
            <a:cxnSpLocks noChangeShapeType="1"/>
          </p:cNvCxnSpPr>
          <p:nvPr/>
        </p:nvCxnSpPr>
        <p:spPr bwMode="auto">
          <a:xfrm>
            <a:off x="6841713" y="3443754"/>
            <a:ext cx="19675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63" name="Straight Connector 15"/>
          <p:cNvCxnSpPr>
            <a:cxnSpLocks noChangeShapeType="1"/>
          </p:cNvCxnSpPr>
          <p:nvPr/>
        </p:nvCxnSpPr>
        <p:spPr bwMode="auto">
          <a:xfrm>
            <a:off x="7038471" y="3368410"/>
            <a:ext cx="0" cy="14653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614519" y="3868738"/>
            <a:ext cx="763587" cy="596900"/>
            <a:chOff x="5825195" y="3869302"/>
            <a:chExt cx="763214" cy="595700"/>
          </a:xfrm>
        </p:grpSpPr>
        <p:sp>
          <p:nvSpPr>
            <p:cNvPr id="16452" name="Rectangle 11"/>
            <p:cNvSpPr>
              <a:spLocks noChangeArrowheads="1"/>
            </p:cNvSpPr>
            <p:nvPr/>
          </p:nvSpPr>
          <p:spPr bwMode="auto">
            <a:xfrm>
              <a:off x="6207409" y="4007802"/>
              <a:ext cx="381000" cy="22860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53" name="Text Box 12"/>
            <p:cNvSpPr txBox="1">
              <a:spLocks noChangeArrowheads="1"/>
            </p:cNvSpPr>
            <p:nvPr/>
          </p:nvSpPr>
          <p:spPr bwMode="auto">
            <a:xfrm>
              <a:off x="6251859" y="3998277"/>
              <a:ext cx="269494" cy="276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6454" name="Rectangle 13"/>
            <p:cNvSpPr>
              <a:spLocks noChangeArrowheads="1"/>
            </p:cNvSpPr>
            <p:nvPr/>
          </p:nvSpPr>
          <p:spPr bwMode="auto">
            <a:xfrm>
              <a:off x="6207409" y="4236402"/>
              <a:ext cx="381000" cy="22860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cxnSp>
          <p:nvCxnSpPr>
            <p:cNvPr id="16455" name="Straight Arrow Connector 18"/>
            <p:cNvCxnSpPr>
              <a:cxnSpLocks noChangeShapeType="1"/>
            </p:cNvCxnSpPr>
            <p:nvPr/>
          </p:nvCxnSpPr>
          <p:spPr bwMode="auto">
            <a:xfrm>
              <a:off x="6036882" y="4011660"/>
              <a:ext cx="170527" cy="0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56" name="Text Box 12"/>
            <p:cNvSpPr txBox="1">
              <a:spLocks noChangeArrowheads="1"/>
            </p:cNvSpPr>
            <p:nvPr/>
          </p:nvSpPr>
          <p:spPr bwMode="auto">
            <a:xfrm>
              <a:off x="5825195" y="386930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889282" y="3416384"/>
            <a:ext cx="125959" cy="582526"/>
            <a:chOff x="6146759" y="3416580"/>
            <a:chExt cx="126129" cy="581697"/>
          </a:xfrm>
        </p:grpSpPr>
        <p:cxnSp>
          <p:nvCxnSpPr>
            <p:cNvPr id="16448" name="Straight Arrow Connector 26"/>
            <p:cNvCxnSpPr>
              <a:cxnSpLocks noChangeShapeType="1"/>
            </p:cNvCxnSpPr>
            <p:nvPr/>
          </p:nvCxnSpPr>
          <p:spPr bwMode="auto">
            <a:xfrm>
              <a:off x="6146759" y="3487833"/>
              <a:ext cx="105100" cy="510444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49" name="Straight Connector 28"/>
            <p:cNvCxnSpPr>
              <a:cxnSpLocks noChangeShapeType="1"/>
            </p:cNvCxnSpPr>
            <p:nvPr/>
          </p:nvCxnSpPr>
          <p:spPr bwMode="auto">
            <a:xfrm>
              <a:off x="6196851" y="3416580"/>
              <a:ext cx="76037" cy="52048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396" name="Group 30"/>
          <p:cNvGrpSpPr>
            <a:grpSpLocks/>
          </p:cNvGrpSpPr>
          <p:nvPr/>
        </p:nvGrpSpPr>
        <p:grpSpPr bwMode="auto">
          <a:xfrm>
            <a:off x="974725" y="1193800"/>
            <a:ext cx="2328863" cy="838200"/>
            <a:chOff x="974724" y="1193558"/>
            <a:chExt cx="2328922" cy="838200"/>
          </a:xfrm>
        </p:grpSpPr>
        <p:sp>
          <p:nvSpPr>
            <p:cNvPr id="16433" name="Rectangle 4"/>
            <p:cNvSpPr>
              <a:spLocks noChangeArrowheads="1"/>
            </p:cNvSpPr>
            <p:nvPr/>
          </p:nvSpPr>
          <p:spPr bwMode="auto">
            <a:xfrm>
              <a:off x="1431924" y="15745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4" name="Text Box 5"/>
            <p:cNvSpPr txBox="1">
              <a:spLocks noChangeArrowheads="1"/>
            </p:cNvSpPr>
            <p:nvPr/>
          </p:nvSpPr>
          <p:spPr bwMode="auto">
            <a:xfrm>
              <a:off x="1476374" y="15650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435" name="Rectangle 6"/>
            <p:cNvSpPr>
              <a:spLocks noChangeArrowheads="1"/>
            </p:cNvSpPr>
            <p:nvPr/>
          </p:nvSpPr>
          <p:spPr bwMode="auto">
            <a:xfrm>
              <a:off x="1431924" y="18031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6" name="Rectangle 8"/>
            <p:cNvSpPr>
              <a:spLocks noChangeArrowheads="1"/>
            </p:cNvSpPr>
            <p:nvPr/>
          </p:nvSpPr>
          <p:spPr bwMode="auto">
            <a:xfrm>
              <a:off x="2117724" y="15745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7" name="Text Box 9"/>
            <p:cNvSpPr txBox="1">
              <a:spLocks noChangeArrowheads="1"/>
            </p:cNvSpPr>
            <p:nvPr/>
          </p:nvSpPr>
          <p:spPr bwMode="auto">
            <a:xfrm>
              <a:off x="2162174" y="15650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6438" name="Rectangle 10"/>
            <p:cNvSpPr>
              <a:spLocks noChangeArrowheads="1"/>
            </p:cNvSpPr>
            <p:nvPr/>
          </p:nvSpPr>
          <p:spPr bwMode="auto">
            <a:xfrm>
              <a:off x="2117724" y="18031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39" name="Rectangle 11"/>
            <p:cNvSpPr>
              <a:spLocks noChangeArrowheads="1"/>
            </p:cNvSpPr>
            <p:nvPr/>
          </p:nvSpPr>
          <p:spPr bwMode="auto">
            <a:xfrm>
              <a:off x="2803524" y="15745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40" name="Text Box 12"/>
            <p:cNvSpPr txBox="1">
              <a:spLocks noChangeArrowheads="1"/>
            </p:cNvSpPr>
            <p:nvPr/>
          </p:nvSpPr>
          <p:spPr bwMode="auto">
            <a:xfrm>
              <a:off x="2847974" y="15650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6441" name="Rectangle 13"/>
            <p:cNvSpPr>
              <a:spLocks noChangeArrowheads="1"/>
            </p:cNvSpPr>
            <p:nvPr/>
          </p:nvSpPr>
          <p:spPr bwMode="auto">
            <a:xfrm>
              <a:off x="2803524" y="1803158"/>
              <a:ext cx="3810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42" name="Line 14"/>
            <p:cNvSpPr>
              <a:spLocks noChangeShapeType="1"/>
            </p:cNvSpPr>
            <p:nvPr/>
          </p:nvSpPr>
          <p:spPr bwMode="auto">
            <a:xfrm>
              <a:off x="1279524" y="1422158"/>
              <a:ext cx="15240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43" name="Text Box 15"/>
            <p:cNvSpPr txBox="1">
              <a:spLocks noChangeArrowheads="1"/>
            </p:cNvSpPr>
            <p:nvPr/>
          </p:nvSpPr>
          <p:spPr bwMode="auto">
            <a:xfrm>
              <a:off x="974724" y="1193558"/>
              <a:ext cx="523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6444" name="Line 16"/>
            <p:cNvSpPr>
              <a:spLocks noChangeShapeType="1"/>
            </p:cNvSpPr>
            <p:nvPr/>
          </p:nvSpPr>
          <p:spPr bwMode="auto">
            <a:xfrm flipV="1">
              <a:off x="1736724" y="1574558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45" name="Line 17"/>
            <p:cNvSpPr>
              <a:spLocks noChangeShapeType="1"/>
            </p:cNvSpPr>
            <p:nvPr/>
          </p:nvSpPr>
          <p:spPr bwMode="auto">
            <a:xfrm flipV="1">
              <a:off x="2422524" y="1574558"/>
              <a:ext cx="381000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cxnSp>
          <p:nvCxnSpPr>
            <p:cNvPr id="16446" name="Straight Connector 125"/>
            <p:cNvCxnSpPr>
              <a:cxnSpLocks noChangeShapeType="1"/>
            </p:cNvCxnSpPr>
            <p:nvPr/>
          </p:nvCxnSpPr>
          <p:spPr bwMode="auto">
            <a:xfrm>
              <a:off x="3106876" y="1917458"/>
              <a:ext cx="19677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47" name="Straight Connector 126"/>
            <p:cNvCxnSpPr>
              <a:cxnSpLocks noChangeShapeType="1"/>
            </p:cNvCxnSpPr>
            <p:nvPr/>
          </p:nvCxnSpPr>
          <p:spPr bwMode="auto">
            <a:xfrm>
              <a:off x="3303646" y="1842132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/>
          <p:cNvGrpSpPr/>
          <p:nvPr/>
        </p:nvGrpSpPr>
        <p:grpSpPr>
          <a:xfrm>
            <a:off x="5276160" y="5164553"/>
            <a:ext cx="762000" cy="595312"/>
            <a:chOff x="5276160" y="5164553"/>
            <a:chExt cx="762000" cy="595312"/>
          </a:xfrm>
        </p:grpSpPr>
        <p:sp>
          <p:nvSpPr>
            <p:cNvPr id="16406" name="Rectangle 11"/>
            <p:cNvSpPr>
              <a:spLocks noChangeArrowheads="1"/>
            </p:cNvSpPr>
            <p:nvPr/>
          </p:nvSpPr>
          <p:spPr bwMode="auto">
            <a:xfrm>
              <a:off x="5657766" y="5302963"/>
              <a:ext cx="380394" cy="228451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6407" name="Text Box 12"/>
            <p:cNvSpPr txBox="1">
              <a:spLocks noChangeArrowheads="1"/>
            </p:cNvSpPr>
            <p:nvPr/>
          </p:nvSpPr>
          <p:spPr bwMode="auto">
            <a:xfrm>
              <a:off x="5702145" y="5293444"/>
              <a:ext cx="269446" cy="2760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6408" name="Rectangle 13"/>
            <p:cNvSpPr>
              <a:spLocks noChangeArrowheads="1"/>
            </p:cNvSpPr>
            <p:nvPr/>
          </p:nvSpPr>
          <p:spPr bwMode="auto">
            <a:xfrm>
              <a:off x="5657766" y="5531414"/>
              <a:ext cx="380394" cy="228451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cxnSp>
          <p:nvCxnSpPr>
            <p:cNvPr id="16409" name="Straight Arrow Connector 158"/>
            <p:cNvCxnSpPr>
              <a:cxnSpLocks noChangeShapeType="1"/>
            </p:cNvCxnSpPr>
            <p:nvPr/>
          </p:nvCxnSpPr>
          <p:spPr bwMode="auto">
            <a:xfrm>
              <a:off x="5487510" y="5306818"/>
              <a:ext cx="170256" cy="0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10" name="Text Box 12"/>
            <p:cNvSpPr txBox="1">
              <a:spLocks noChangeArrowheads="1"/>
            </p:cNvSpPr>
            <p:nvPr/>
          </p:nvSpPr>
          <p:spPr bwMode="auto">
            <a:xfrm>
              <a:off x="5276160" y="5164553"/>
              <a:ext cx="269197" cy="2768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107" name="Group 106"/>
          <p:cNvGrpSpPr>
            <a:grpSpLocks/>
          </p:cNvGrpSpPr>
          <p:nvPr/>
        </p:nvGrpSpPr>
        <p:grpSpPr bwMode="auto">
          <a:xfrm>
            <a:off x="6292986" y="3582988"/>
            <a:ext cx="1069975" cy="382587"/>
            <a:chOff x="4387975" y="4096645"/>
            <a:chExt cx="1068898" cy="383009"/>
          </a:xfrm>
        </p:grpSpPr>
        <p:cxnSp>
          <p:nvCxnSpPr>
            <p:cNvPr id="108" name="Straight Arrow Connector 99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9" name="TextBox 100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10" name="Straight Arrow Connector 101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1" name="TextBox 102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12" name="Straight Arrow Connector 99"/>
            <p:cNvCxnSpPr>
              <a:cxnSpLocks noChangeShapeType="1"/>
            </p:cNvCxnSpPr>
            <p:nvPr/>
          </p:nvCxnSpPr>
          <p:spPr bwMode="auto">
            <a:xfrm flipH="1" flipV="1">
              <a:off x="5270495" y="4100211"/>
              <a:ext cx="99639" cy="1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" name="Group 7"/>
          <p:cNvGrpSpPr/>
          <p:nvPr/>
        </p:nvGrpSpPr>
        <p:grpSpPr>
          <a:xfrm>
            <a:off x="7306710" y="4273719"/>
            <a:ext cx="196758" cy="146537"/>
            <a:chOff x="7306710" y="4273719"/>
            <a:chExt cx="196758" cy="146537"/>
          </a:xfrm>
        </p:grpSpPr>
        <p:cxnSp>
          <p:nvCxnSpPr>
            <p:cNvPr id="116" name="Straight Connector 13"/>
            <p:cNvCxnSpPr>
              <a:cxnSpLocks noChangeShapeType="1"/>
            </p:cNvCxnSpPr>
            <p:nvPr/>
          </p:nvCxnSpPr>
          <p:spPr bwMode="auto">
            <a:xfrm>
              <a:off x="7306710" y="4349063"/>
              <a:ext cx="196758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" name="Straight Connector 15"/>
            <p:cNvCxnSpPr>
              <a:cxnSpLocks noChangeShapeType="1"/>
            </p:cNvCxnSpPr>
            <p:nvPr/>
          </p:nvCxnSpPr>
          <p:spPr bwMode="auto">
            <a:xfrm>
              <a:off x="7503468" y="4273719"/>
              <a:ext cx="0" cy="146537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/>
          <p:cNvGrpSpPr/>
          <p:nvPr/>
        </p:nvGrpSpPr>
        <p:grpSpPr>
          <a:xfrm>
            <a:off x="4686300" y="4817719"/>
            <a:ext cx="4037013" cy="613387"/>
            <a:chOff x="4686300" y="4817719"/>
            <a:chExt cx="4037013" cy="613387"/>
          </a:xfrm>
        </p:grpSpPr>
        <p:sp>
          <p:nvSpPr>
            <p:cNvPr id="16428" name="Text Box 15"/>
            <p:cNvSpPr txBox="1">
              <a:spLocks noChangeArrowheads="1"/>
            </p:cNvSpPr>
            <p:nvPr/>
          </p:nvSpPr>
          <p:spPr bwMode="auto">
            <a:xfrm>
              <a:off x="4686300" y="4817719"/>
              <a:ext cx="523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6417" name="TextBox 33"/>
            <p:cNvSpPr txBox="1">
              <a:spLocks noChangeArrowheads="1"/>
            </p:cNvSpPr>
            <p:nvPr/>
          </p:nvSpPr>
          <p:spPr bwMode="auto">
            <a:xfrm>
              <a:off x="7272275" y="4846331"/>
              <a:ext cx="14510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Einfügen </a:t>
              </a:r>
              <a:r>
                <a:rPr lang="de-AT" altLang="de-DE" sz="1600" smtClean="0"/>
                <a:t>von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smtClean="0"/>
                <a:t>in leere Liste</a:t>
              </a:r>
              <a:endParaRPr lang="de-AT" altLang="de-DE" sz="1600"/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>
              <a:off x="5162656" y="4960072"/>
              <a:ext cx="145721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5308377" y="4906056"/>
              <a:ext cx="0" cy="11614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8" name="Group 27"/>
          <p:cNvGrpSpPr/>
          <p:nvPr/>
        </p:nvGrpSpPr>
        <p:grpSpPr>
          <a:xfrm>
            <a:off x="4457106" y="5217636"/>
            <a:ext cx="901700" cy="382588"/>
            <a:chOff x="4457106" y="5217636"/>
            <a:chExt cx="901700" cy="382588"/>
          </a:xfrm>
        </p:grpSpPr>
        <p:sp>
          <p:nvSpPr>
            <p:cNvPr id="16412" name="TextBox 150"/>
            <p:cNvSpPr txBox="1">
              <a:spLocks noChangeArrowheads="1"/>
            </p:cNvSpPr>
            <p:nvPr/>
          </p:nvSpPr>
          <p:spPr bwMode="auto">
            <a:xfrm>
              <a:off x="5089567" y="5323529"/>
              <a:ext cx="269239" cy="27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6413" name="Straight Arrow Connector 151"/>
            <p:cNvCxnSpPr>
              <a:cxnSpLocks noChangeShapeType="1"/>
            </p:cNvCxnSpPr>
            <p:nvPr/>
          </p:nvCxnSpPr>
          <p:spPr bwMode="auto">
            <a:xfrm flipV="1">
              <a:off x="4698047" y="5217636"/>
              <a:ext cx="0" cy="181137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14" name="TextBox 152"/>
            <p:cNvSpPr txBox="1">
              <a:spLocks noChangeArrowheads="1"/>
            </p:cNvSpPr>
            <p:nvPr/>
          </p:nvSpPr>
          <p:spPr bwMode="auto">
            <a:xfrm>
              <a:off x="4457106" y="5323529"/>
              <a:ext cx="482132" cy="27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6415" name="Straight Connector 153"/>
            <p:cNvCxnSpPr>
              <a:cxnSpLocks noChangeShapeType="1"/>
            </p:cNvCxnSpPr>
            <p:nvPr/>
          </p:nvCxnSpPr>
          <p:spPr bwMode="auto">
            <a:xfrm>
              <a:off x="4642589" y="5217636"/>
              <a:ext cx="10402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Arrow Connector 151"/>
            <p:cNvCxnSpPr>
              <a:cxnSpLocks noChangeShapeType="1"/>
            </p:cNvCxnSpPr>
            <p:nvPr/>
          </p:nvCxnSpPr>
          <p:spPr bwMode="auto">
            <a:xfrm flipV="1">
              <a:off x="5230176" y="5217636"/>
              <a:ext cx="0" cy="181137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53"/>
            <p:cNvCxnSpPr>
              <a:cxnSpLocks noChangeShapeType="1"/>
            </p:cNvCxnSpPr>
            <p:nvPr/>
          </p:nvCxnSpPr>
          <p:spPr bwMode="auto">
            <a:xfrm>
              <a:off x="5174718" y="5217636"/>
              <a:ext cx="10402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/>
          <p:cNvGrpSpPr/>
          <p:nvPr/>
        </p:nvGrpSpPr>
        <p:grpSpPr>
          <a:xfrm>
            <a:off x="5162655" y="4918617"/>
            <a:ext cx="488504" cy="374827"/>
            <a:chOff x="5162655" y="4918617"/>
            <a:chExt cx="488504" cy="374827"/>
          </a:xfrm>
        </p:grpSpPr>
        <p:cxnSp>
          <p:nvCxnSpPr>
            <p:cNvPr id="21" name="Straight Arrow Connector 20"/>
            <p:cNvCxnSpPr/>
            <p:nvPr/>
          </p:nvCxnSpPr>
          <p:spPr bwMode="auto">
            <a:xfrm>
              <a:off x="5162655" y="4955832"/>
              <a:ext cx="488504" cy="337612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 flipV="1">
              <a:off x="5223351" y="4918617"/>
              <a:ext cx="68080" cy="6808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6" name="Group 145"/>
          <p:cNvGrpSpPr/>
          <p:nvPr/>
        </p:nvGrpSpPr>
        <p:grpSpPr>
          <a:xfrm>
            <a:off x="5959197" y="5569489"/>
            <a:ext cx="196758" cy="146537"/>
            <a:chOff x="7306710" y="4273719"/>
            <a:chExt cx="196758" cy="146537"/>
          </a:xfrm>
        </p:grpSpPr>
        <p:cxnSp>
          <p:nvCxnSpPr>
            <p:cNvPr id="147" name="Straight Connector 13"/>
            <p:cNvCxnSpPr>
              <a:cxnSpLocks noChangeShapeType="1"/>
            </p:cNvCxnSpPr>
            <p:nvPr/>
          </p:nvCxnSpPr>
          <p:spPr bwMode="auto">
            <a:xfrm>
              <a:off x="7306710" y="4349063"/>
              <a:ext cx="196758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8" name="Straight Connector 15"/>
            <p:cNvCxnSpPr>
              <a:cxnSpLocks noChangeShapeType="1"/>
            </p:cNvCxnSpPr>
            <p:nvPr/>
          </p:nvCxnSpPr>
          <p:spPr bwMode="auto">
            <a:xfrm>
              <a:off x="7503468" y="4273719"/>
              <a:ext cx="0" cy="146537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4036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9EDDA6-4224-4362-9230-B71C80CBA8AE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de-DE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Sortierte Listen (Suchen)</a:t>
            </a:r>
          </a:p>
        </p:txBody>
      </p:sp>
      <p:grpSp>
        <p:nvGrpSpPr>
          <p:cNvPr id="17412" name="Group 31"/>
          <p:cNvGrpSpPr>
            <a:grpSpLocks/>
          </p:cNvGrpSpPr>
          <p:nvPr/>
        </p:nvGrpSpPr>
        <p:grpSpPr bwMode="auto">
          <a:xfrm>
            <a:off x="4699000" y="1770063"/>
            <a:ext cx="2209800" cy="838200"/>
            <a:chOff x="624" y="624"/>
            <a:chExt cx="1392" cy="528"/>
          </a:xfrm>
        </p:grpSpPr>
        <p:sp>
          <p:nvSpPr>
            <p:cNvPr id="17458" name="Rectangle 4"/>
            <p:cNvSpPr>
              <a:spLocks noChangeArrowheads="1"/>
            </p:cNvSpPr>
            <p:nvPr/>
          </p:nvSpPr>
          <p:spPr bwMode="auto">
            <a:xfrm>
              <a:off x="9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7459" name="Text Box 5"/>
            <p:cNvSpPr txBox="1">
              <a:spLocks noChangeArrowheads="1"/>
            </p:cNvSpPr>
            <p:nvPr/>
          </p:nvSpPr>
          <p:spPr bwMode="auto">
            <a:xfrm>
              <a:off x="940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7460" name="Rectangle 6"/>
            <p:cNvSpPr>
              <a:spLocks noChangeArrowheads="1"/>
            </p:cNvSpPr>
            <p:nvPr/>
          </p:nvSpPr>
          <p:spPr bwMode="auto">
            <a:xfrm>
              <a:off x="9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7461" name="Rectangle 8"/>
            <p:cNvSpPr>
              <a:spLocks noChangeArrowheads="1"/>
            </p:cNvSpPr>
            <p:nvPr/>
          </p:nvSpPr>
          <p:spPr bwMode="auto">
            <a:xfrm>
              <a:off x="13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7462" name="Text Box 9"/>
            <p:cNvSpPr txBox="1">
              <a:spLocks noChangeArrowheads="1"/>
            </p:cNvSpPr>
            <p:nvPr/>
          </p:nvSpPr>
          <p:spPr bwMode="auto">
            <a:xfrm>
              <a:off x="1372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7463" name="Rectangle 10"/>
            <p:cNvSpPr>
              <a:spLocks noChangeArrowheads="1"/>
            </p:cNvSpPr>
            <p:nvPr/>
          </p:nvSpPr>
          <p:spPr bwMode="auto">
            <a:xfrm>
              <a:off x="13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7464" name="Rectangle 11"/>
            <p:cNvSpPr>
              <a:spLocks noChangeArrowheads="1"/>
            </p:cNvSpPr>
            <p:nvPr/>
          </p:nvSpPr>
          <p:spPr bwMode="auto">
            <a:xfrm>
              <a:off x="17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7465" name="Text Box 12"/>
            <p:cNvSpPr txBox="1">
              <a:spLocks noChangeArrowheads="1"/>
            </p:cNvSpPr>
            <p:nvPr/>
          </p:nvSpPr>
          <p:spPr bwMode="auto">
            <a:xfrm>
              <a:off x="1804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7466" name="Rectangle 13"/>
            <p:cNvSpPr>
              <a:spLocks noChangeArrowheads="1"/>
            </p:cNvSpPr>
            <p:nvPr/>
          </p:nvSpPr>
          <p:spPr bwMode="auto">
            <a:xfrm>
              <a:off x="17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7467" name="Line 14"/>
            <p:cNvSpPr>
              <a:spLocks noChangeShapeType="1"/>
            </p:cNvSpPr>
            <p:nvPr/>
          </p:nvSpPr>
          <p:spPr bwMode="auto">
            <a:xfrm>
              <a:off x="8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68" name="Text Box 15"/>
            <p:cNvSpPr txBox="1">
              <a:spLocks noChangeArrowheads="1"/>
            </p:cNvSpPr>
            <p:nvPr/>
          </p:nvSpPr>
          <p:spPr bwMode="auto">
            <a:xfrm>
              <a:off x="6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7469" name="Line 16"/>
            <p:cNvSpPr>
              <a:spLocks noChangeShapeType="1"/>
            </p:cNvSpPr>
            <p:nvPr/>
          </p:nvSpPr>
          <p:spPr bwMode="auto">
            <a:xfrm flipV="1">
              <a:off x="11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70" name="Line 17"/>
            <p:cNvSpPr>
              <a:spLocks noChangeShapeType="1"/>
            </p:cNvSpPr>
            <p:nvPr/>
          </p:nvSpPr>
          <p:spPr bwMode="auto">
            <a:xfrm flipV="1">
              <a:off x="15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7413" name="Text Box 20"/>
          <p:cNvSpPr txBox="1">
            <a:spLocks noChangeArrowheads="1"/>
          </p:cNvSpPr>
          <p:nvPr/>
        </p:nvSpPr>
        <p:spPr bwMode="auto">
          <a:xfrm>
            <a:off x="974725" y="1770063"/>
            <a:ext cx="3216275" cy="3582987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SortedList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7414" name="Text Box 68"/>
          <p:cNvSpPr txBox="1">
            <a:spLocks noChangeArrowheads="1"/>
          </p:cNvSpPr>
          <p:nvPr/>
        </p:nvSpPr>
        <p:spPr bwMode="auto">
          <a:xfrm>
            <a:off x="685800" y="1325563"/>
            <a:ext cx="20907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Suchen eines Werts</a:t>
            </a:r>
          </a:p>
        </p:txBody>
      </p:sp>
      <p:sp>
        <p:nvSpPr>
          <p:cNvPr id="17415" name="TextBox 3"/>
          <p:cNvSpPr txBox="1">
            <a:spLocks noChangeArrowheads="1"/>
          </p:cNvSpPr>
          <p:nvPr/>
        </p:nvSpPr>
        <p:spPr bwMode="auto">
          <a:xfrm>
            <a:off x="1152525" y="2419350"/>
            <a:ext cx="2952750" cy="26130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indexOf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head;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pos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 = null &amp;&amp; p.val &lt;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p = p.next; pos++;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p.val &gt;= val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 != null &amp;&amp; p.val ==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pos;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{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p.val != val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-1;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7416" name="TextBox 3"/>
          <p:cNvSpPr txBox="1">
            <a:spLocks noChangeArrowheads="1"/>
          </p:cNvSpPr>
          <p:nvPr/>
        </p:nvSpPr>
        <p:spPr bwMode="auto">
          <a:xfrm>
            <a:off x="7272338" y="2193925"/>
            <a:ext cx="1301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Suchen von 5</a:t>
            </a:r>
          </a:p>
        </p:txBody>
      </p:sp>
      <p:cxnSp>
        <p:nvCxnSpPr>
          <p:cNvPr id="17417" name="Straight Connector 13"/>
          <p:cNvCxnSpPr>
            <a:cxnSpLocks noChangeShapeType="1"/>
          </p:cNvCxnSpPr>
          <p:nvPr/>
        </p:nvCxnSpPr>
        <p:spPr bwMode="auto">
          <a:xfrm>
            <a:off x="6842125" y="2489200"/>
            <a:ext cx="1968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18" name="Straight Connector 15"/>
          <p:cNvCxnSpPr>
            <a:cxnSpLocks noChangeShapeType="1"/>
          </p:cNvCxnSpPr>
          <p:nvPr/>
        </p:nvCxnSpPr>
        <p:spPr bwMode="auto">
          <a:xfrm>
            <a:off x="7038975" y="2413000"/>
            <a:ext cx="0" cy="1460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5021263" y="2608263"/>
            <a:ext cx="269875" cy="673100"/>
            <a:chOff x="5021346" y="2608299"/>
            <a:chExt cx="269626" cy="672911"/>
          </a:xfrm>
        </p:grpSpPr>
        <p:cxnSp>
          <p:nvCxnSpPr>
            <p:cNvPr id="17455" name="Straight Arrow Connector 4"/>
            <p:cNvCxnSpPr>
              <a:cxnSpLocks noChangeShapeType="1"/>
            </p:cNvCxnSpPr>
            <p:nvPr/>
          </p:nvCxnSpPr>
          <p:spPr bwMode="auto">
            <a:xfrm flipV="1">
              <a:off x="5156159" y="26082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56" name="TextBox 7"/>
            <p:cNvSpPr txBox="1">
              <a:spLocks noChangeArrowheads="1"/>
            </p:cNvSpPr>
            <p:nvPr/>
          </p:nvSpPr>
          <p:spPr bwMode="auto">
            <a:xfrm>
              <a:off x="5021346" y="27381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7457" name="TextBox 115"/>
            <p:cNvSpPr txBox="1">
              <a:spLocks noChangeArrowheads="1"/>
            </p:cNvSpPr>
            <p:nvPr/>
          </p:nvSpPr>
          <p:spPr bwMode="auto">
            <a:xfrm>
              <a:off x="5021346" y="30042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4627563" y="3003550"/>
            <a:ext cx="431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pos</a:t>
            </a: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707063" y="2608263"/>
            <a:ext cx="269875" cy="673100"/>
            <a:chOff x="5173746" y="2760699"/>
            <a:chExt cx="269626" cy="672911"/>
          </a:xfrm>
        </p:grpSpPr>
        <p:cxnSp>
          <p:nvCxnSpPr>
            <p:cNvPr id="17452" name="Straight Arrow Connector 117"/>
            <p:cNvCxnSpPr>
              <a:cxnSpLocks noChangeShapeType="1"/>
            </p:cNvCxnSpPr>
            <p:nvPr/>
          </p:nvCxnSpPr>
          <p:spPr bwMode="auto">
            <a:xfrm flipV="1">
              <a:off x="5308559" y="27606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53" name="TextBox 118"/>
            <p:cNvSpPr txBox="1">
              <a:spLocks noChangeArrowheads="1"/>
            </p:cNvSpPr>
            <p:nvPr/>
          </p:nvSpPr>
          <p:spPr bwMode="auto">
            <a:xfrm>
              <a:off x="5173746" y="28905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7454" name="TextBox 119"/>
            <p:cNvSpPr txBox="1">
              <a:spLocks noChangeArrowheads="1"/>
            </p:cNvSpPr>
            <p:nvPr/>
          </p:nvSpPr>
          <p:spPr bwMode="auto">
            <a:xfrm>
              <a:off x="5173746" y="31566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4699000" y="3500438"/>
            <a:ext cx="3875088" cy="838200"/>
            <a:chOff x="4698959" y="3500590"/>
            <a:chExt cx="3875759" cy="838200"/>
          </a:xfrm>
        </p:grpSpPr>
        <p:grpSp>
          <p:nvGrpSpPr>
            <p:cNvPr id="17435" name="Group 31"/>
            <p:cNvGrpSpPr>
              <a:grpSpLocks/>
            </p:cNvGrpSpPr>
            <p:nvPr/>
          </p:nvGrpSpPr>
          <p:grpSpPr bwMode="auto">
            <a:xfrm>
              <a:off x="4698959" y="3500590"/>
              <a:ext cx="2209800" cy="838200"/>
              <a:chOff x="624" y="624"/>
              <a:chExt cx="1392" cy="528"/>
            </a:xfrm>
          </p:grpSpPr>
          <p:sp>
            <p:nvSpPr>
              <p:cNvPr id="17439" name="Rectangle 4"/>
              <p:cNvSpPr>
                <a:spLocks noChangeArrowheads="1"/>
              </p:cNvSpPr>
              <p:nvPr/>
            </p:nvSpPr>
            <p:spPr bwMode="auto">
              <a:xfrm>
                <a:off x="912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7440" name="Text Box 5"/>
              <p:cNvSpPr txBox="1">
                <a:spLocks noChangeArrowheads="1"/>
              </p:cNvSpPr>
              <p:nvPr/>
            </p:nvSpPr>
            <p:spPr bwMode="auto">
              <a:xfrm>
                <a:off x="940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7441" name="Rectangle 6"/>
              <p:cNvSpPr>
                <a:spLocks noChangeArrowheads="1"/>
              </p:cNvSpPr>
              <p:nvPr/>
            </p:nvSpPr>
            <p:spPr bwMode="auto">
              <a:xfrm>
                <a:off x="912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7442" name="Rectangle 8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7443" name="Text Box 9"/>
              <p:cNvSpPr txBox="1">
                <a:spLocks noChangeArrowheads="1"/>
              </p:cNvSpPr>
              <p:nvPr/>
            </p:nvSpPr>
            <p:spPr bwMode="auto">
              <a:xfrm>
                <a:off x="1372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17444" name="Rectangle 10"/>
              <p:cNvSpPr>
                <a:spLocks noChangeArrowheads="1"/>
              </p:cNvSpPr>
              <p:nvPr/>
            </p:nvSpPr>
            <p:spPr bwMode="auto">
              <a:xfrm>
                <a:off x="1344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7445" name="Rectangle 11"/>
              <p:cNvSpPr>
                <a:spLocks noChangeArrowheads="1"/>
              </p:cNvSpPr>
              <p:nvPr/>
            </p:nvSpPr>
            <p:spPr bwMode="auto">
              <a:xfrm>
                <a:off x="1776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7446" name="Text Box 12"/>
              <p:cNvSpPr txBox="1">
                <a:spLocks noChangeArrowheads="1"/>
              </p:cNvSpPr>
              <p:nvPr/>
            </p:nvSpPr>
            <p:spPr bwMode="auto">
              <a:xfrm>
                <a:off x="1804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7447" name="Rectangle 13"/>
              <p:cNvSpPr>
                <a:spLocks noChangeArrowheads="1"/>
              </p:cNvSpPr>
              <p:nvPr/>
            </p:nvSpPr>
            <p:spPr bwMode="auto">
              <a:xfrm>
                <a:off x="1776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7448" name="Line 14"/>
              <p:cNvSpPr>
                <a:spLocks noChangeShapeType="1"/>
              </p:cNvSpPr>
              <p:nvPr/>
            </p:nvSpPr>
            <p:spPr bwMode="auto">
              <a:xfrm>
                <a:off x="816" y="768"/>
                <a:ext cx="96" cy="9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7449" name="Text Box 15"/>
              <p:cNvSpPr txBox="1">
                <a:spLocks noChangeArrowheads="1"/>
              </p:cNvSpPr>
              <p:nvPr/>
            </p:nvSpPr>
            <p:spPr bwMode="auto">
              <a:xfrm>
                <a:off x="624" y="624"/>
                <a:ext cx="33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head</a:t>
                </a:r>
              </a:p>
            </p:txBody>
          </p:sp>
          <p:sp>
            <p:nvSpPr>
              <p:cNvPr id="17450" name="Line 16"/>
              <p:cNvSpPr>
                <a:spLocks noChangeShapeType="1"/>
              </p:cNvSpPr>
              <p:nvPr/>
            </p:nvSpPr>
            <p:spPr bwMode="auto">
              <a:xfrm flipV="1">
                <a:off x="1104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7451" name="Line 17"/>
              <p:cNvSpPr>
                <a:spLocks noChangeShapeType="1"/>
              </p:cNvSpPr>
              <p:nvPr/>
            </p:nvSpPr>
            <p:spPr bwMode="auto">
              <a:xfrm flipV="1">
                <a:off x="1536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sp>
          <p:nvSpPr>
            <p:cNvPr id="17436" name="TextBox 168"/>
            <p:cNvSpPr txBox="1">
              <a:spLocks noChangeArrowheads="1"/>
            </p:cNvSpPr>
            <p:nvPr/>
          </p:nvSpPr>
          <p:spPr bwMode="auto">
            <a:xfrm>
              <a:off x="7272759" y="3924036"/>
              <a:ext cx="130195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4</a:t>
              </a:r>
            </a:p>
          </p:txBody>
        </p:sp>
        <p:cxnSp>
          <p:nvCxnSpPr>
            <p:cNvPr id="17437" name="Straight Connector 169"/>
            <p:cNvCxnSpPr>
              <a:cxnSpLocks noChangeShapeType="1"/>
            </p:cNvCxnSpPr>
            <p:nvPr/>
          </p:nvCxnSpPr>
          <p:spPr bwMode="auto">
            <a:xfrm>
              <a:off x="6842084" y="4218904"/>
              <a:ext cx="19677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38" name="Straight Connector 170"/>
            <p:cNvCxnSpPr>
              <a:cxnSpLocks noChangeShapeType="1"/>
            </p:cNvCxnSpPr>
            <p:nvPr/>
          </p:nvCxnSpPr>
          <p:spPr bwMode="auto">
            <a:xfrm>
              <a:off x="7038854" y="4143578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5021263" y="4338638"/>
            <a:ext cx="269875" cy="673100"/>
            <a:chOff x="5021346" y="2608299"/>
            <a:chExt cx="269626" cy="672911"/>
          </a:xfrm>
        </p:grpSpPr>
        <p:cxnSp>
          <p:nvCxnSpPr>
            <p:cNvPr id="17432" name="Straight Arrow Connector 172"/>
            <p:cNvCxnSpPr>
              <a:cxnSpLocks noChangeShapeType="1"/>
            </p:cNvCxnSpPr>
            <p:nvPr/>
          </p:nvCxnSpPr>
          <p:spPr bwMode="auto">
            <a:xfrm flipV="1">
              <a:off x="5156159" y="26082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33" name="TextBox 173"/>
            <p:cNvSpPr txBox="1">
              <a:spLocks noChangeArrowheads="1"/>
            </p:cNvSpPr>
            <p:nvPr/>
          </p:nvSpPr>
          <p:spPr bwMode="auto">
            <a:xfrm>
              <a:off x="5021346" y="27381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7434" name="TextBox 174"/>
            <p:cNvSpPr txBox="1">
              <a:spLocks noChangeArrowheads="1"/>
            </p:cNvSpPr>
            <p:nvPr/>
          </p:nvSpPr>
          <p:spPr bwMode="auto">
            <a:xfrm>
              <a:off x="5021346" y="30042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76" name="TextBox 175"/>
          <p:cNvSpPr txBox="1">
            <a:spLocks noChangeArrowheads="1"/>
          </p:cNvSpPr>
          <p:nvPr/>
        </p:nvSpPr>
        <p:spPr bwMode="auto">
          <a:xfrm>
            <a:off x="4627563" y="4733925"/>
            <a:ext cx="431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pos</a:t>
            </a:r>
          </a:p>
        </p:txBody>
      </p:sp>
      <p:grpSp>
        <p:nvGrpSpPr>
          <p:cNvPr id="177" name="Group 176"/>
          <p:cNvGrpSpPr>
            <a:grpSpLocks/>
          </p:cNvGrpSpPr>
          <p:nvPr/>
        </p:nvGrpSpPr>
        <p:grpSpPr bwMode="auto">
          <a:xfrm>
            <a:off x="5707063" y="4338638"/>
            <a:ext cx="269875" cy="673100"/>
            <a:chOff x="5173746" y="2760699"/>
            <a:chExt cx="269626" cy="672911"/>
          </a:xfrm>
        </p:grpSpPr>
        <p:cxnSp>
          <p:nvCxnSpPr>
            <p:cNvPr id="17429" name="Straight Arrow Connector 177"/>
            <p:cNvCxnSpPr>
              <a:cxnSpLocks noChangeShapeType="1"/>
            </p:cNvCxnSpPr>
            <p:nvPr/>
          </p:nvCxnSpPr>
          <p:spPr bwMode="auto">
            <a:xfrm flipV="1">
              <a:off x="5308559" y="27606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30" name="TextBox 178"/>
            <p:cNvSpPr txBox="1">
              <a:spLocks noChangeArrowheads="1"/>
            </p:cNvSpPr>
            <p:nvPr/>
          </p:nvSpPr>
          <p:spPr bwMode="auto">
            <a:xfrm>
              <a:off x="5173746" y="28905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7431" name="TextBox 179"/>
            <p:cNvSpPr txBox="1">
              <a:spLocks noChangeArrowheads="1"/>
            </p:cNvSpPr>
            <p:nvPr/>
          </p:nvSpPr>
          <p:spPr bwMode="auto">
            <a:xfrm>
              <a:off x="5173746" y="31566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699000" y="5183188"/>
            <a:ext cx="37925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Muss nicht bis ans Ende durchsucht werden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272338" y="3003550"/>
            <a:ext cx="9794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=&gt; return 1;</a:t>
            </a:r>
          </a:p>
        </p:txBody>
      </p:sp>
      <p:sp>
        <p:nvSpPr>
          <p:cNvPr id="181" name="TextBox 180"/>
          <p:cNvSpPr txBox="1">
            <a:spLocks noChangeArrowheads="1"/>
          </p:cNvSpPr>
          <p:nvPr/>
        </p:nvSpPr>
        <p:spPr bwMode="auto">
          <a:xfrm>
            <a:off x="7272338" y="4733925"/>
            <a:ext cx="1031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=&gt; return -1;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26075" y="1967673"/>
            <a:ext cx="130411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de-AT" sz="900" smtClean="0"/>
              <a:t>0</a:t>
            </a:r>
            <a:endParaRPr lang="de-AT" sz="900"/>
          </a:p>
        </p:txBody>
      </p:sp>
      <p:sp>
        <p:nvSpPr>
          <p:cNvPr id="64" name="TextBox 63"/>
          <p:cNvSpPr txBox="1"/>
          <p:nvPr/>
        </p:nvSpPr>
        <p:spPr>
          <a:xfrm>
            <a:off x="6102350" y="1967673"/>
            <a:ext cx="130411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de-AT" sz="900" smtClean="0"/>
              <a:t>1</a:t>
            </a:r>
            <a:endParaRPr lang="de-AT" sz="900"/>
          </a:p>
        </p:txBody>
      </p:sp>
      <p:sp>
        <p:nvSpPr>
          <p:cNvPr id="65" name="TextBox 64"/>
          <p:cNvSpPr txBox="1"/>
          <p:nvPr/>
        </p:nvSpPr>
        <p:spPr>
          <a:xfrm>
            <a:off x="6793377" y="1967673"/>
            <a:ext cx="130411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de-AT" sz="900" smtClean="0"/>
              <a:t>2</a:t>
            </a:r>
            <a:endParaRPr lang="de-AT" sz="9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76" grpId="0"/>
      <p:bldP spid="26" grpId="0"/>
      <p:bldP spid="28" grpId="0"/>
      <p:bldP spid="1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6B47C7-9627-4A32-B3CD-F684DEB9279B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de-DE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Sortierte Listen (Zugriff über Index)</a:t>
            </a:r>
          </a:p>
        </p:txBody>
      </p:sp>
      <p:grpSp>
        <p:nvGrpSpPr>
          <p:cNvPr id="18436" name="Group 31"/>
          <p:cNvGrpSpPr>
            <a:grpSpLocks/>
          </p:cNvGrpSpPr>
          <p:nvPr/>
        </p:nvGrpSpPr>
        <p:grpSpPr bwMode="auto">
          <a:xfrm>
            <a:off x="4699000" y="1770063"/>
            <a:ext cx="2209800" cy="838200"/>
            <a:chOff x="624" y="624"/>
            <a:chExt cx="1392" cy="528"/>
          </a:xfrm>
        </p:grpSpPr>
        <p:sp>
          <p:nvSpPr>
            <p:cNvPr id="18490" name="Rectangle 4"/>
            <p:cNvSpPr>
              <a:spLocks noChangeArrowheads="1"/>
            </p:cNvSpPr>
            <p:nvPr/>
          </p:nvSpPr>
          <p:spPr bwMode="auto">
            <a:xfrm>
              <a:off x="9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91" name="Text Box 5"/>
            <p:cNvSpPr txBox="1">
              <a:spLocks noChangeArrowheads="1"/>
            </p:cNvSpPr>
            <p:nvPr/>
          </p:nvSpPr>
          <p:spPr bwMode="auto">
            <a:xfrm>
              <a:off x="940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8492" name="Rectangle 6"/>
            <p:cNvSpPr>
              <a:spLocks noChangeArrowheads="1"/>
            </p:cNvSpPr>
            <p:nvPr/>
          </p:nvSpPr>
          <p:spPr bwMode="auto">
            <a:xfrm>
              <a:off x="9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93" name="Rectangle 8"/>
            <p:cNvSpPr>
              <a:spLocks noChangeArrowheads="1"/>
            </p:cNvSpPr>
            <p:nvPr/>
          </p:nvSpPr>
          <p:spPr bwMode="auto">
            <a:xfrm>
              <a:off x="13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94" name="Text Box 9"/>
            <p:cNvSpPr txBox="1">
              <a:spLocks noChangeArrowheads="1"/>
            </p:cNvSpPr>
            <p:nvPr/>
          </p:nvSpPr>
          <p:spPr bwMode="auto">
            <a:xfrm>
              <a:off x="1372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8495" name="Rectangle 10"/>
            <p:cNvSpPr>
              <a:spLocks noChangeArrowheads="1"/>
            </p:cNvSpPr>
            <p:nvPr/>
          </p:nvSpPr>
          <p:spPr bwMode="auto">
            <a:xfrm>
              <a:off x="13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96" name="Rectangle 11"/>
            <p:cNvSpPr>
              <a:spLocks noChangeArrowheads="1"/>
            </p:cNvSpPr>
            <p:nvPr/>
          </p:nvSpPr>
          <p:spPr bwMode="auto">
            <a:xfrm>
              <a:off x="17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97" name="Text Box 12"/>
            <p:cNvSpPr txBox="1">
              <a:spLocks noChangeArrowheads="1"/>
            </p:cNvSpPr>
            <p:nvPr/>
          </p:nvSpPr>
          <p:spPr bwMode="auto">
            <a:xfrm>
              <a:off x="1804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8498" name="Rectangle 13"/>
            <p:cNvSpPr>
              <a:spLocks noChangeArrowheads="1"/>
            </p:cNvSpPr>
            <p:nvPr/>
          </p:nvSpPr>
          <p:spPr bwMode="auto">
            <a:xfrm>
              <a:off x="17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99" name="Line 14"/>
            <p:cNvSpPr>
              <a:spLocks noChangeShapeType="1"/>
            </p:cNvSpPr>
            <p:nvPr/>
          </p:nvSpPr>
          <p:spPr bwMode="auto">
            <a:xfrm>
              <a:off x="8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500" name="Text Box 15"/>
            <p:cNvSpPr txBox="1">
              <a:spLocks noChangeArrowheads="1"/>
            </p:cNvSpPr>
            <p:nvPr/>
          </p:nvSpPr>
          <p:spPr bwMode="auto">
            <a:xfrm>
              <a:off x="6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8501" name="Line 16"/>
            <p:cNvSpPr>
              <a:spLocks noChangeShapeType="1"/>
            </p:cNvSpPr>
            <p:nvPr/>
          </p:nvSpPr>
          <p:spPr bwMode="auto">
            <a:xfrm flipV="1">
              <a:off x="11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502" name="Line 17"/>
            <p:cNvSpPr>
              <a:spLocks noChangeShapeType="1"/>
            </p:cNvSpPr>
            <p:nvPr/>
          </p:nvSpPr>
          <p:spPr bwMode="auto">
            <a:xfrm flipV="1">
              <a:off x="15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8437" name="Text Box 20"/>
          <p:cNvSpPr txBox="1">
            <a:spLocks noChangeArrowheads="1"/>
          </p:cNvSpPr>
          <p:nvPr/>
        </p:nvSpPr>
        <p:spPr bwMode="auto">
          <a:xfrm>
            <a:off x="974725" y="1770063"/>
            <a:ext cx="3216275" cy="3776662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SortedList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8438" name="Text Box 68"/>
          <p:cNvSpPr txBox="1">
            <a:spLocks noChangeArrowheads="1"/>
          </p:cNvSpPr>
          <p:nvPr/>
        </p:nvSpPr>
        <p:spPr bwMode="auto">
          <a:xfrm>
            <a:off x="685800" y="1325563"/>
            <a:ext cx="32940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Zugriff auf das i. Listenelement</a:t>
            </a:r>
          </a:p>
        </p:txBody>
      </p:sp>
      <p:sp>
        <p:nvSpPr>
          <p:cNvPr id="18439" name="TextBox 3"/>
          <p:cNvSpPr txBox="1">
            <a:spLocks noChangeArrowheads="1"/>
          </p:cNvSpPr>
          <p:nvPr/>
        </p:nvSpPr>
        <p:spPr bwMode="auto">
          <a:xfrm>
            <a:off x="1152525" y="2419350"/>
            <a:ext cx="2952750" cy="28067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pos)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(pos &lt; 0) return -1;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head;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i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!= null &amp;&amp; i &lt; pos)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p = p.next; i++;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i == pos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 != null) {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i == pos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p.val;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 else {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return -1;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8440" name="TextBox 3"/>
          <p:cNvSpPr txBox="1">
            <a:spLocks noChangeArrowheads="1"/>
          </p:cNvSpPr>
          <p:nvPr/>
        </p:nvSpPr>
        <p:spPr bwMode="auto">
          <a:xfrm>
            <a:off x="7272338" y="2193925"/>
            <a:ext cx="650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get(1)</a:t>
            </a:r>
          </a:p>
        </p:txBody>
      </p:sp>
      <p:cxnSp>
        <p:nvCxnSpPr>
          <p:cNvPr id="18441" name="Straight Connector 13"/>
          <p:cNvCxnSpPr>
            <a:cxnSpLocks noChangeShapeType="1"/>
          </p:cNvCxnSpPr>
          <p:nvPr/>
        </p:nvCxnSpPr>
        <p:spPr bwMode="auto">
          <a:xfrm>
            <a:off x="6842125" y="2489200"/>
            <a:ext cx="1968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2" name="Straight Connector 15"/>
          <p:cNvCxnSpPr>
            <a:cxnSpLocks noChangeShapeType="1"/>
          </p:cNvCxnSpPr>
          <p:nvPr/>
        </p:nvCxnSpPr>
        <p:spPr bwMode="auto">
          <a:xfrm>
            <a:off x="7038975" y="2413000"/>
            <a:ext cx="0" cy="1460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5021263" y="2608263"/>
            <a:ext cx="269875" cy="673100"/>
            <a:chOff x="5021346" y="2608299"/>
            <a:chExt cx="269626" cy="672911"/>
          </a:xfrm>
        </p:grpSpPr>
        <p:cxnSp>
          <p:nvCxnSpPr>
            <p:cNvPr id="18487" name="Straight Arrow Connector 4"/>
            <p:cNvCxnSpPr>
              <a:cxnSpLocks noChangeShapeType="1"/>
            </p:cNvCxnSpPr>
            <p:nvPr/>
          </p:nvCxnSpPr>
          <p:spPr bwMode="auto">
            <a:xfrm flipV="1">
              <a:off x="5156159" y="26082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88" name="TextBox 7"/>
            <p:cNvSpPr txBox="1">
              <a:spLocks noChangeArrowheads="1"/>
            </p:cNvSpPr>
            <p:nvPr/>
          </p:nvSpPr>
          <p:spPr bwMode="auto">
            <a:xfrm>
              <a:off x="5021346" y="27381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489" name="TextBox 115"/>
            <p:cNvSpPr txBox="1">
              <a:spLocks noChangeArrowheads="1"/>
            </p:cNvSpPr>
            <p:nvPr/>
          </p:nvSpPr>
          <p:spPr bwMode="auto">
            <a:xfrm>
              <a:off x="5021346" y="30042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4627563" y="3003550"/>
            <a:ext cx="2190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707063" y="2608263"/>
            <a:ext cx="269875" cy="673100"/>
            <a:chOff x="5173746" y="2760699"/>
            <a:chExt cx="269626" cy="672911"/>
          </a:xfrm>
        </p:grpSpPr>
        <p:cxnSp>
          <p:nvCxnSpPr>
            <p:cNvPr id="18484" name="Straight Arrow Connector 117"/>
            <p:cNvCxnSpPr>
              <a:cxnSpLocks noChangeShapeType="1"/>
            </p:cNvCxnSpPr>
            <p:nvPr/>
          </p:nvCxnSpPr>
          <p:spPr bwMode="auto">
            <a:xfrm flipV="1">
              <a:off x="5308559" y="27606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85" name="TextBox 118"/>
            <p:cNvSpPr txBox="1">
              <a:spLocks noChangeArrowheads="1"/>
            </p:cNvSpPr>
            <p:nvPr/>
          </p:nvSpPr>
          <p:spPr bwMode="auto">
            <a:xfrm>
              <a:off x="5173746" y="28905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486" name="TextBox 119"/>
            <p:cNvSpPr txBox="1">
              <a:spLocks noChangeArrowheads="1"/>
            </p:cNvSpPr>
            <p:nvPr/>
          </p:nvSpPr>
          <p:spPr bwMode="auto">
            <a:xfrm>
              <a:off x="5173746" y="31566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5021263" y="4338638"/>
            <a:ext cx="269875" cy="673100"/>
            <a:chOff x="5021346" y="2608299"/>
            <a:chExt cx="269626" cy="672911"/>
          </a:xfrm>
        </p:grpSpPr>
        <p:cxnSp>
          <p:nvCxnSpPr>
            <p:cNvPr id="18464" name="Straight Arrow Connector 172"/>
            <p:cNvCxnSpPr>
              <a:cxnSpLocks noChangeShapeType="1"/>
            </p:cNvCxnSpPr>
            <p:nvPr/>
          </p:nvCxnSpPr>
          <p:spPr bwMode="auto">
            <a:xfrm flipV="1">
              <a:off x="5156159" y="26082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65" name="TextBox 173"/>
            <p:cNvSpPr txBox="1">
              <a:spLocks noChangeArrowheads="1"/>
            </p:cNvSpPr>
            <p:nvPr/>
          </p:nvSpPr>
          <p:spPr bwMode="auto">
            <a:xfrm>
              <a:off x="5021346" y="27381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466" name="TextBox 174"/>
            <p:cNvSpPr txBox="1">
              <a:spLocks noChangeArrowheads="1"/>
            </p:cNvSpPr>
            <p:nvPr/>
          </p:nvSpPr>
          <p:spPr bwMode="auto">
            <a:xfrm>
              <a:off x="5021346" y="30042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76" name="TextBox 175"/>
          <p:cNvSpPr txBox="1">
            <a:spLocks noChangeArrowheads="1"/>
          </p:cNvSpPr>
          <p:nvPr/>
        </p:nvSpPr>
        <p:spPr bwMode="auto">
          <a:xfrm>
            <a:off x="4627563" y="4733925"/>
            <a:ext cx="2183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de-AT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7" name="Group 176"/>
          <p:cNvGrpSpPr>
            <a:grpSpLocks/>
          </p:cNvGrpSpPr>
          <p:nvPr/>
        </p:nvGrpSpPr>
        <p:grpSpPr bwMode="auto">
          <a:xfrm>
            <a:off x="5707063" y="4338638"/>
            <a:ext cx="269875" cy="673100"/>
            <a:chOff x="5173746" y="2760699"/>
            <a:chExt cx="269626" cy="672911"/>
          </a:xfrm>
        </p:grpSpPr>
        <p:cxnSp>
          <p:nvCxnSpPr>
            <p:cNvPr id="18461" name="Straight Arrow Connector 177"/>
            <p:cNvCxnSpPr>
              <a:cxnSpLocks noChangeShapeType="1"/>
            </p:cNvCxnSpPr>
            <p:nvPr/>
          </p:nvCxnSpPr>
          <p:spPr bwMode="auto">
            <a:xfrm flipV="1">
              <a:off x="5308559" y="27606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62" name="TextBox 178"/>
            <p:cNvSpPr txBox="1">
              <a:spLocks noChangeArrowheads="1"/>
            </p:cNvSpPr>
            <p:nvPr/>
          </p:nvSpPr>
          <p:spPr bwMode="auto">
            <a:xfrm>
              <a:off x="5173746" y="28905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463" name="TextBox 179"/>
            <p:cNvSpPr txBox="1">
              <a:spLocks noChangeArrowheads="1"/>
            </p:cNvSpPr>
            <p:nvPr/>
          </p:nvSpPr>
          <p:spPr bwMode="auto">
            <a:xfrm>
              <a:off x="5173746" y="31566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272338" y="3003550"/>
            <a:ext cx="9794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=&gt; return 5;</a:t>
            </a:r>
          </a:p>
        </p:txBody>
      </p:sp>
      <p:sp>
        <p:nvSpPr>
          <p:cNvPr id="181" name="TextBox 180"/>
          <p:cNvSpPr txBox="1">
            <a:spLocks noChangeArrowheads="1"/>
          </p:cNvSpPr>
          <p:nvPr/>
        </p:nvSpPr>
        <p:spPr bwMode="auto">
          <a:xfrm>
            <a:off x="7272338" y="4733925"/>
            <a:ext cx="1031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=&gt; return -1;</a:t>
            </a:r>
          </a:p>
        </p:txBody>
      </p: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6392863" y="4341813"/>
            <a:ext cx="269875" cy="673100"/>
            <a:chOff x="5173746" y="2760699"/>
            <a:chExt cx="269626" cy="672911"/>
          </a:xfrm>
        </p:grpSpPr>
        <p:cxnSp>
          <p:nvCxnSpPr>
            <p:cNvPr id="18458" name="Straight Arrow Connector 63"/>
            <p:cNvCxnSpPr>
              <a:cxnSpLocks noChangeShapeType="1"/>
            </p:cNvCxnSpPr>
            <p:nvPr/>
          </p:nvCxnSpPr>
          <p:spPr bwMode="auto">
            <a:xfrm flipV="1">
              <a:off x="5308559" y="2760699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59" name="TextBox 64"/>
            <p:cNvSpPr txBox="1">
              <a:spLocks noChangeArrowheads="1"/>
            </p:cNvSpPr>
            <p:nvPr/>
          </p:nvSpPr>
          <p:spPr bwMode="auto">
            <a:xfrm>
              <a:off x="5173746" y="289058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460" name="TextBox 65"/>
            <p:cNvSpPr txBox="1">
              <a:spLocks noChangeArrowheads="1"/>
            </p:cNvSpPr>
            <p:nvPr/>
          </p:nvSpPr>
          <p:spPr bwMode="auto">
            <a:xfrm>
              <a:off x="5173746" y="315661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991350" y="4338638"/>
            <a:ext cx="269875" cy="673100"/>
            <a:chOff x="6990892" y="4338743"/>
            <a:chExt cx="269626" cy="672911"/>
          </a:xfrm>
        </p:grpSpPr>
        <p:cxnSp>
          <p:nvCxnSpPr>
            <p:cNvPr id="18454" name="Straight Arrow Connector 67"/>
            <p:cNvCxnSpPr>
              <a:cxnSpLocks noChangeShapeType="1"/>
            </p:cNvCxnSpPr>
            <p:nvPr/>
          </p:nvCxnSpPr>
          <p:spPr bwMode="auto">
            <a:xfrm flipV="1">
              <a:off x="7125705" y="4338743"/>
              <a:ext cx="0" cy="200628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55" name="TextBox 68"/>
            <p:cNvSpPr txBox="1">
              <a:spLocks noChangeArrowheads="1"/>
            </p:cNvSpPr>
            <p:nvPr/>
          </p:nvSpPr>
          <p:spPr bwMode="auto">
            <a:xfrm>
              <a:off x="6990892" y="4468629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456" name="TextBox 69"/>
            <p:cNvSpPr txBox="1">
              <a:spLocks noChangeArrowheads="1"/>
            </p:cNvSpPr>
            <p:nvPr/>
          </p:nvSpPr>
          <p:spPr bwMode="auto">
            <a:xfrm>
              <a:off x="6990892" y="4734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18457" name="Straight Connector 2"/>
            <p:cNvCxnSpPr>
              <a:cxnSpLocks noChangeShapeType="1"/>
            </p:cNvCxnSpPr>
            <p:nvPr/>
          </p:nvCxnSpPr>
          <p:spPr bwMode="auto">
            <a:xfrm>
              <a:off x="7062103" y="4338743"/>
              <a:ext cx="134920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1" name="TextBox 70"/>
          <p:cNvSpPr txBox="1"/>
          <p:nvPr/>
        </p:nvSpPr>
        <p:spPr>
          <a:xfrm>
            <a:off x="5426075" y="1967673"/>
            <a:ext cx="130411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de-AT" sz="900" smtClean="0"/>
              <a:t>0</a:t>
            </a:r>
            <a:endParaRPr lang="de-AT" sz="900"/>
          </a:p>
        </p:txBody>
      </p:sp>
      <p:sp>
        <p:nvSpPr>
          <p:cNvPr id="72" name="TextBox 71"/>
          <p:cNvSpPr txBox="1"/>
          <p:nvPr/>
        </p:nvSpPr>
        <p:spPr>
          <a:xfrm>
            <a:off x="6102350" y="1967673"/>
            <a:ext cx="130411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de-AT" sz="900" smtClean="0"/>
              <a:t>1</a:t>
            </a:r>
            <a:endParaRPr lang="de-AT" sz="900"/>
          </a:p>
        </p:txBody>
      </p:sp>
      <p:sp>
        <p:nvSpPr>
          <p:cNvPr id="73" name="TextBox 72"/>
          <p:cNvSpPr txBox="1"/>
          <p:nvPr/>
        </p:nvSpPr>
        <p:spPr>
          <a:xfrm>
            <a:off x="6793377" y="1967673"/>
            <a:ext cx="130411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de-AT" sz="900" smtClean="0"/>
              <a:t>2</a:t>
            </a:r>
            <a:endParaRPr lang="de-AT" sz="900"/>
          </a:p>
        </p:txBody>
      </p:sp>
      <p:grpSp>
        <p:nvGrpSpPr>
          <p:cNvPr id="3" name="Group 2"/>
          <p:cNvGrpSpPr/>
          <p:nvPr/>
        </p:nvGrpSpPr>
        <p:grpSpPr>
          <a:xfrm>
            <a:off x="4699000" y="3500438"/>
            <a:ext cx="3224213" cy="838200"/>
            <a:chOff x="4699000" y="3500438"/>
            <a:chExt cx="3224213" cy="838200"/>
          </a:xfrm>
        </p:grpSpPr>
        <p:sp>
          <p:nvSpPr>
            <p:cNvPr id="18468" name="TextBox 168"/>
            <p:cNvSpPr txBox="1">
              <a:spLocks noChangeArrowheads="1"/>
            </p:cNvSpPr>
            <p:nvPr/>
          </p:nvSpPr>
          <p:spPr bwMode="auto">
            <a:xfrm>
              <a:off x="7272220" y="3923884"/>
              <a:ext cx="6509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get(3)</a:t>
              </a:r>
            </a:p>
          </p:txBody>
        </p:sp>
        <p:cxnSp>
          <p:nvCxnSpPr>
            <p:cNvPr id="18469" name="Straight Connector 169"/>
            <p:cNvCxnSpPr>
              <a:cxnSpLocks noChangeShapeType="1"/>
            </p:cNvCxnSpPr>
            <p:nvPr/>
          </p:nvCxnSpPr>
          <p:spPr bwMode="auto">
            <a:xfrm>
              <a:off x="6841642" y="4218752"/>
              <a:ext cx="196726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70" name="Straight Connector 170"/>
            <p:cNvCxnSpPr>
              <a:cxnSpLocks noChangeShapeType="1"/>
            </p:cNvCxnSpPr>
            <p:nvPr/>
          </p:nvCxnSpPr>
          <p:spPr bwMode="auto">
            <a:xfrm>
              <a:off x="7038368" y="4143426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71" name="Rectangle 4"/>
            <p:cNvSpPr>
              <a:spLocks noChangeArrowheads="1"/>
            </p:cNvSpPr>
            <p:nvPr/>
          </p:nvSpPr>
          <p:spPr bwMode="auto">
            <a:xfrm>
              <a:off x="5156097" y="3881438"/>
              <a:ext cx="380914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72" name="Text Box 5"/>
            <p:cNvSpPr txBox="1">
              <a:spLocks noChangeArrowheads="1"/>
            </p:cNvSpPr>
            <p:nvPr/>
          </p:nvSpPr>
          <p:spPr bwMode="auto">
            <a:xfrm>
              <a:off x="5200537" y="3871913"/>
              <a:ext cx="269814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8473" name="Rectangle 6"/>
            <p:cNvSpPr>
              <a:spLocks noChangeArrowheads="1"/>
            </p:cNvSpPr>
            <p:nvPr/>
          </p:nvSpPr>
          <p:spPr bwMode="auto">
            <a:xfrm>
              <a:off x="5156097" y="4110038"/>
              <a:ext cx="380914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74" name="Rectangle 8"/>
            <p:cNvSpPr>
              <a:spLocks noChangeArrowheads="1"/>
            </p:cNvSpPr>
            <p:nvPr/>
          </p:nvSpPr>
          <p:spPr bwMode="auto">
            <a:xfrm>
              <a:off x="5841742" y="3881438"/>
              <a:ext cx="380914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75" name="Text Box 9"/>
            <p:cNvSpPr txBox="1">
              <a:spLocks noChangeArrowheads="1"/>
            </p:cNvSpPr>
            <p:nvPr/>
          </p:nvSpPr>
          <p:spPr bwMode="auto">
            <a:xfrm>
              <a:off x="5886182" y="3871913"/>
              <a:ext cx="269814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8476" name="Rectangle 10"/>
            <p:cNvSpPr>
              <a:spLocks noChangeArrowheads="1"/>
            </p:cNvSpPr>
            <p:nvPr/>
          </p:nvSpPr>
          <p:spPr bwMode="auto">
            <a:xfrm>
              <a:off x="5841742" y="4110038"/>
              <a:ext cx="380914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77" name="Rectangle 11"/>
            <p:cNvSpPr>
              <a:spLocks noChangeArrowheads="1"/>
            </p:cNvSpPr>
            <p:nvPr/>
          </p:nvSpPr>
          <p:spPr bwMode="auto">
            <a:xfrm>
              <a:off x="6527388" y="3881438"/>
              <a:ext cx="380914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78" name="Text Box 12"/>
            <p:cNvSpPr txBox="1">
              <a:spLocks noChangeArrowheads="1"/>
            </p:cNvSpPr>
            <p:nvPr/>
          </p:nvSpPr>
          <p:spPr bwMode="auto">
            <a:xfrm>
              <a:off x="6571828" y="3871913"/>
              <a:ext cx="269814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8479" name="Rectangle 13"/>
            <p:cNvSpPr>
              <a:spLocks noChangeArrowheads="1"/>
            </p:cNvSpPr>
            <p:nvPr/>
          </p:nvSpPr>
          <p:spPr bwMode="auto">
            <a:xfrm>
              <a:off x="6527388" y="4110038"/>
              <a:ext cx="380914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8480" name="Line 14"/>
            <p:cNvSpPr>
              <a:spLocks noChangeShapeType="1"/>
            </p:cNvSpPr>
            <p:nvPr/>
          </p:nvSpPr>
          <p:spPr bwMode="auto">
            <a:xfrm>
              <a:off x="5003731" y="3729038"/>
              <a:ext cx="152366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481" name="Text Box 15"/>
            <p:cNvSpPr txBox="1">
              <a:spLocks noChangeArrowheads="1"/>
            </p:cNvSpPr>
            <p:nvPr/>
          </p:nvSpPr>
          <p:spPr bwMode="auto">
            <a:xfrm>
              <a:off x="4699000" y="3500438"/>
              <a:ext cx="523757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8482" name="Line 16"/>
            <p:cNvSpPr>
              <a:spLocks noChangeShapeType="1"/>
            </p:cNvSpPr>
            <p:nvPr/>
          </p:nvSpPr>
          <p:spPr bwMode="auto">
            <a:xfrm flipV="1">
              <a:off x="5460828" y="3881438"/>
              <a:ext cx="380914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483" name="Line 17"/>
            <p:cNvSpPr>
              <a:spLocks noChangeShapeType="1"/>
            </p:cNvSpPr>
            <p:nvPr/>
          </p:nvSpPr>
          <p:spPr bwMode="auto">
            <a:xfrm flipV="1">
              <a:off x="6146474" y="3881438"/>
              <a:ext cx="380914" cy="381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426075" y="3705721"/>
              <a:ext cx="130411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sz="900" smtClean="0"/>
                <a:t>0</a:t>
              </a:r>
              <a:endParaRPr lang="de-AT" sz="90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102350" y="3705721"/>
              <a:ext cx="130411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sz="900" smtClean="0"/>
                <a:t>1</a:t>
              </a:r>
              <a:endParaRPr lang="de-AT" sz="90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793377" y="3705721"/>
              <a:ext cx="130411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de-AT" sz="900" smtClean="0"/>
                <a:t>2</a:t>
              </a:r>
              <a:endParaRPr lang="de-AT" sz="9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76" grpId="0"/>
      <p:bldP spid="28" grpId="0"/>
      <p:bldP spid="1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B4B49E-612D-4044-B7A5-4F09BB0D49CB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de-DE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Sortierte Listen (Löschen)</a:t>
            </a:r>
          </a:p>
        </p:txBody>
      </p:sp>
      <p:grpSp>
        <p:nvGrpSpPr>
          <p:cNvPr id="19460" name="Group 31"/>
          <p:cNvGrpSpPr>
            <a:grpSpLocks/>
          </p:cNvGrpSpPr>
          <p:nvPr/>
        </p:nvGrpSpPr>
        <p:grpSpPr bwMode="auto">
          <a:xfrm>
            <a:off x="4699000" y="1770063"/>
            <a:ext cx="2209800" cy="838200"/>
            <a:chOff x="624" y="624"/>
            <a:chExt cx="1392" cy="528"/>
          </a:xfrm>
        </p:grpSpPr>
        <p:sp>
          <p:nvSpPr>
            <p:cNvPr id="19541" name="Rectangle 4"/>
            <p:cNvSpPr>
              <a:spLocks noChangeArrowheads="1"/>
            </p:cNvSpPr>
            <p:nvPr/>
          </p:nvSpPr>
          <p:spPr bwMode="auto">
            <a:xfrm>
              <a:off x="912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9542" name="Text Box 5"/>
            <p:cNvSpPr txBox="1">
              <a:spLocks noChangeArrowheads="1"/>
            </p:cNvSpPr>
            <p:nvPr/>
          </p:nvSpPr>
          <p:spPr bwMode="auto">
            <a:xfrm>
              <a:off x="940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9543" name="Rectangle 6"/>
            <p:cNvSpPr>
              <a:spLocks noChangeArrowheads="1"/>
            </p:cNvSpPr>
            <p:nvPr/>
          </p:nvSpPr>
          <p:spPr bwMode="auto">
            <a:xfrm>
              <a:off x="912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9544" name="Rectangle 8"/>
            <p:cNvSpPr>
              <a:spLocks noChangeArrowheads="1"/>
            </p:cNvSpPr>
            <p:nvPr/>
          </p:nvSpPr>
          <p:spPr bwMode="auto">
            <a:xfrm>
              <a:off x="1344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9545" name="Text Box 9"/>
            <p:cNvSpPr txBox="1">
              <a:spLocks noChangeArrowheads="1"/>
            </p:cNvSpPr>
            <p:nvPr/>
          </p:nvSpPr>
          <p:spPr bwMode="auto">
            <a:xfrm>
              <a:off x="1372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9546" name="Rectangle 10"/>
            <p:cNvSpPr>
              <a:spLocks noChangeArrowheads="1"/>
            </p:cNvSpPr>
            <p:nvPr/>
          </p:nvSpPr>
          <p:spPr bwMode="auto">
            <a:xfrm>
              <a:off x="1344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9547" name="Rectangle 11"/>
            <p:cNvSpPr>
              <a:spLocks noChangeArrowheads="1"/>
            </p:cNvSpPr>
            <p:nvPr/>
          </p:nvSpPr>
          <p:spPr bwMode="auto">
            <a:xfrm>
              <a:off x="1776" y="864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9548" name="Text Box 12"/>
            <p:cNvSpPr txBox="1">
              <a:spLocks noChangeArrowheads="1"/>
            </p:cNvSpPr>
            <p:nvPr/>
          </p:nvSpPr>
          <p:spPr bwMode="auto">
            <a:xfrm>
              <a:off x="1804" y="858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9549" name="Rectangle 13"/>
            <p:cNvSpPr>
              <a:spLocks noChangeArrowheads="1"/>
            </p:cNvSpPr>
            <p:nvPr/>
          </p:nvSpPr>
          <p:spPr bwMode="auto">
            <a:xfrm>
              <a:off x="1776" y="1008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19550" name="Line 14"/>
            <p:cNvSpPr>
              <a:spLocks noChangeShapeType="1"/>
            </p:cNvSpPr>
            <p:nvPr/>
          </p:nvSpPr>
          <p:spPr bwMode="auto">
            <a:xfrm>
              <a:off x="816" y="768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551" name="Text Box 15"/>
            <p:cNvSpPr txBox="1">
              <a:spLocks noChangeArrowheads="1"/>
            </p:cNvSpPr>
            <p:nvPr/>
          </p:nvSpPr>
          <p:spPr bwMode="auto">
            <a:xfrm>
              <a:off x="624" y="624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9552" name="Line 16"/>
            <p:cNvSpPr>
              <a:spLocks noChangeShapeType="1"/>
            </p:cNvSpPr>
            <p:nvPr/>
          </p:nvSpPr>
          <p:spPr bwMode="auto">
            <a:xfrm flipV="1">
              <a:off x="1104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553" name="Line 17"/>
            <p:cNvSpPr>
              <a:spLocks noChangeShapeType="1"/>
            </p:cNvSpPr>
            <p:nvPr/>
          </p:nvSpPr>
          <p:spPr bwMode="auto">
            <a:xfrm flipV="1">
              <a:off x="1536" y="86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9461" name="Text Box 20"/>
          <p:cNvSpPr txBox="1">
            <a:spLocks noChangeArrowheads="1"/>
          </p:cNvSpPr>
          <p:nvPr/>
        </p:nvSpPr>
        <p:spPr bwMode="auto">
          <a:xfrm>
            <a:off x="974725" y="1770063"/>
            <a:ext cx="3216275" cy="3582987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SortedList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head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9462" name="Text Box 68"/>
          <p:cNvSpPr txBox="1">
            <a:spLocks noChangeArrowheads="1"/>
          </p:cNvSpPr>
          <p:nvPr/>
        </p:nvSpPr>
        <p:spPr bwMode="auto">
          <a:xfrm>
            <a:off x="685800" y="1325563"/>
            <a:ext cx="3405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Löschen eines </a:t>
            </a:r>
            <a:r>
              <a:rPr lang="de-AT" altLang="de-DE" sz="1800" b="1" smtClean="0"/>
              <a:t>bestimmten Werts</a:t>
            </a:r>
            <a:endParaRPr lang="de-AT" altLang="de-DE" sz="1800" b="1"/>
          </a:p>
        </p:txBody>
      </p:sp>
      <p:sp>
        <p:nvSpPr>
          <p:cNvPr id="19463" name="TextBox 3"/>
          <p:cNvSpPr txBox="1">
            <a:spLocks noChangeArrowheads="1"/>
          </p:cNvSpPr>
          <p:nvPr/>
        </p:nvSpPr>
        <p:spPr bwMode="auto">
          <a:xfrm>
            <a:off x="1152525" y="2419350"/>
            <a:ext cx="2952750" cy="28067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head, prev = null;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 = null &amp;&amp; p.val &lt;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prev = p; p = p.next;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 || p.val &gt;= val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 != null &amp;&amp; p.val == val)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if (prev == null)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	head = p.next;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} else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	prev.next = p.next;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9464" name="TextBox 3"/>
          <p:cNvSpPr txBox="1">
            <a:spLocks noChangeArrowheads="1"/>
          </p:cNvSpPr>
          <p:nvPr/>
        </p:nvSpPr>
        <p:spPr bwMode="auto">
          <a:xfrm>
            <a:off x="7272338" y="2193925"/>
            <a:ext cx="1393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Löschen von 5</a:t>
            </a:r>
          </a:p>
        </p:txBody>
      </p:sp>
      <p:cxnSp>
        <p:nvCxnSpPr>
          <p:cNvPr id="19465" name="Straight Connector 13"/>
          <p:cNvCxnSpPr>
            <a:cxnSpLocks noChangeShapeType="1"/>
          </p:cNvCxnSpPr>
          <p:nvPr/>
        </p:nvCxnSpPr>
        <p:spPr bwMode="auto">
          <a:xfrm>
            <a:off x="6842125" y="2489200"/>
            <a:ext cx="1968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6" name="Straight Connector 15"/>
          <p:cNvCxnSpPr>
            <a:cxnSpLocks noChangeShapeType="1"/>
          </p:cNvCxnSpPr>
          <p:nvPr/>
        </p:nvCxnSpPr>
        <p:spPr bwMode="auto">
          <a:xfrm>
            <a:off x="7038975" y="2413000"/>
            <a:ext cx="0" cy="1460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4699000" y="3268663"/>
            <a:ext cx="3967163" cy="838200"/>
            <a:chOff x="4698959" y="3500590"/>
            <a:chExt cx="3967130" cy="838200"/>
          </a:xfrm>
        </p:grpSpPr>
        <p:grpSp>
          <p:nvGrpSpPr>
            <p:cNvPr id="19524" name="Group 31"/>
            <p:cNvGrpSpPr>
              <a:grpSpLocks/>
            </p:cNvGrpSpPr>
            <p:nvPr/>
          </p:nvGrpSpPr>
          <p:grpSpPr bwMode="auto">
            <a:xfrm>
              <a:off x="4698959" y="3500590"/>
              <a:ext cx="2209800" cy="838200"/>
              <a:chOff x="624" y="624"/>
              <a:chExt cx="1392" cy="528"/>
            </a:xfrm>
          </p:grpSpPr>
          <p:sp>
            <p:nvSpPr>
              <p:cNvPr id="19528" name="Rectangle 4"/>
              <p:cNvSpPr>
                <a:spLocks noChangeArrowheads="1"/>
              </p:cNvSpPr>
              <p:nvPr/>
            </p:nvSpPr>
            <p:spPr bwMode="auto">
              <a:xfrm>
                <a:off x="912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529" name="Text Box 5"/>
              <p:cNvSpPr txBox="1">
                <a:spLocks noChangeArrowheads="1"/>
              </p:cNvSpPr>
              <p:nvPr/>
            </p:nvSpPr>
            <p:spPr bwMode="auto">
              <a:xfrm>
                <a:off x="940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9530" name="Rectangle 6"/>
              <p:cNvSpPr>
                <a:spLocks noChangeArrowheads="1"/>
              </p:cNvSpPr>
              <p:nvPr/>
            </p:nvSpPr>
            <p:spPr bwMode="auto">
              <a:xfrm>
                <a:off x="912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531" name="Rectangle 8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532" name="Text Box 9"/>
              <p:cNvSpPr txBox="1">
                <a:spLocks noChangeArrowheads="1"/>
              </p:cNvSpPr>
              <p:nvPr/>
            </p:nvSpPr>
            <p:spPr bwMode="auto">
              <a:xfrm>
                <a:off x="1372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19533" name="Rectangle 10"/>
              <p:cNvSpPr>
                <a:spLocks noChangeArrowheads="1"/>
              </p:cNvSpPr>
              <p:nvPr/>
            </p:nvSpPr>
            <p:spPr bwMode="auto">
              <a:xfrm>
                <a:off x="1344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534" name="Rectangle 11"/>
              <p:cNvSpPr>
                <a:spLocks noChangeArrowheads="1"/>
              </p:cNvSpPr>
              <p:nvPr/>
            </p:nvSpPr>
            <p:spPr bwMode="auto">
              <a:xfrm>
                <a:off x="1776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535" name="Text Box 12"/>
              <p:cNvSpPr txBox="1">
                <a:spLocks noChangeArrowheads="1"/>
              </p:cNvSpPr>
              <p:nvPr/>
            </p:nvSpPr>
            <p:spPr bwMode="auto">
              <a:xfrm>
                <a:off x="1804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9536" name="Rectangle 13"/>
              <p:cNvSpPr>
                <a:spLocks noChangeArrowheads="1"/>
              </p:cNvSpPr>
              <p:nvPr/>
            </p:nvSpPr>
            <p:spPr bwMode="auto">
              <a:xfrm>
                <a:off x="1776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537" name="Line 14"/>
              <p:cNvSpPr>
                <a:spLocks noChangeShapeType="1"/>
              </p:cNvSpPr>
              <p:nvPr/>
            </p:nvSpPr>
            <p:spPr bwMode="auto">
              <a:xfrm>
                <a:off x="816" y="768"/>
                <a:ext cx="96" cy="9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9538" name="Text Box 15"/>
              <p:cNvSpPr txBox="1">
                <a:spLocks noChangeArrowheads="1"/>
              </p:cNvSpPr>
              <p:nvPr/>
            </p:nvSpPr>
            <p:spPr bwMode="auto">
              <a:xfrm>
                <a:off x="624" y="624"/>
                <a:ext cx="33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head</a:t>
                </a:r>
              </a:p>
            </p:txBody>
          </p:sp>
          <p:sp>
            <p:nvSpPr>
              <p:cNvPr id="19539" name="Line 16"/>
              <p:cNvSpPr>
                <a:spLocks noChangeShapeType="1"/>
              </p:cNvSpPr>
              <p:nvPr/>
            </p:nvSpPr>
            <p:spPr bwMode="auto">
              <a:xfrm flipV="1">
                <a:off x="1104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9540" name="Line 17"/>
              <p:cNvSpPr>
                <a:spLocks noChangeShapeType="1"/>
              </p:cNvSpPr>
              <p:nvPr/>
            </p:nvSpPr>
            <p:spPr bwMode="auto">
              <a:xfrm flipV="1">
                <a:off x="1536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sp>
          <p:nvSpPr>
            <p:cNvPr id="19525" name="TextBox 168"/>
            <p:cNvSpPr txBox="1">
              <a:spLocks noChangeArrowheads="1"/>
            </p:cNvSpPr>
            <p:nvPr/>
          </p:nvSpPr>
          <p:spPr bwMode="auto">
            <a:xfrm>
              <a:off x="7272759" y="3924036"/>
              <a:ext cx="13933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Löschen von 3</a:t>
              </a:r>
            </a:p>
          </p:txBody>
        </p:sp>
        <p:cxnSp>
          <p:nvCxnSpPr>
            <p:cNvPr id="19526" name="Straight Connector 169"/>
            <p:cNvCxnSpPr>
              <a:cxnSpLocks noChangeShapeType="1"/>
            </p:cNvCxnSpPr>
            <p:nvPr/>
          </p:nvCxnSpPr>
          <p:spPr bwMode="auto">
            <a:xfrm>
              <a:off x="6842084" y="4218904"/>
              <a:ext cx="19677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7" name="Straight Connector 170"/>
            <p:cNvCxnSpPr>
              <a:cxnSpLocks noChangeShapeType="1"/>
            </p:cNvCxnSpPr>
            <p:nvPr/>
          </p:nvCxnSpPr>
          <p:spPr bwMode="auto">
            <a:xfrm>
              <a:off x="7038854" y="4143578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699000" y="6097588"/>
            <a:ext cx="37925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Muss nicht bis ans Ende durchsucht werden</a:t>
            </a:r>
          </a:p>
        </p:txBody>
      </p: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4400550" y="2606675"/>
            <a:ext cx="901700" cy="382588"/>
            <a:chOff x="4387975" y="3578708"/>
            <a:chExt cx="902997" cy="383009"/>
          </a:xfrm>
        </p:grpSpPr>
        <p:cxnSp>
          <p:nvCxnSpPr>
            <p:cNvPr id="19519" name="Straight Arrow Connector 63"/>
            <p:cNvCxnSpPr>
              <a:cxnSpLocks noChangeShapeType="1"/>
            </p:cNvCxnSpPr>
            <p:nvPr/>
          </p:nvCxnSpPr>
          <p:spPr bwMode="auto">
            <a:xfrm flipV="1">
              <a:off x="5156035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20" name="TextBox 64"/>
            <p:cNvSpPr txBox="1">
              <a:spLocks noChangeArrowheads="1"/>
            </p:cNvSpPr>
            <p:nvPr/>
          </p:nvSpPr>
          <p:spPr bwMode="auto">
            <a:xfrm>
              <a:off x="5021346" y="3684718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9521" name="Straight Arrow Connector 65"/>
            <p:cNvCxnSpPr>
              <a:cxnSpLocks noChangeShapeType="1"/>
            </p:cNvCxnSpPr>
            <p:nvPr/>
          </p:nvCxnSpPr>
          <p:spPr bwMode="auto">
            <a:xfrm flipV="1">
              <a:off x="4629263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22" name="TextBox 66"/>
            <p:cNvSpPr txBox="1">
              <a:spLocks noChangeArrowheads="1"/>
            </p:cNvSpPr>
            <p:nvPr/>
          </p:nvSpPr>
          <p:spPr bwMode="auto">
            <a:xfrm>
              <a:off x="4387975" y="3684718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9523" name="Straight Connector 67"/>
            <p:cNvCxnSpPr>
              <a:cxnSpLocks noChangeShapeType="1"/>
            </p:cNvCxnSpPr>
            <p:nvPr/>
          </p:nvCxnSpPr>
          <p:spPr bwMode="auto">
            <a:xfrm>
              <a:off x="4573725" y="3578708"/>
              <a:ext cx="10417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oup 68"/>
          <p:cNvGrpSpPr>
            <a:grpSpLocks/>
          </p:cNvGrpSpPr>
          <p:nvPr/>
        </p:nvGrpSpPr>
        <p:grpSpPr bwMode="auto">
          <a:xfrm>
            <a:off x="4926013" y="2597150"/>
            <a:ext cx="1069975" cy="384175"/>
            <a:chOff x="4387975" y="4096645"/>
            <a:chExt cx="1068898" cy="383009"/>
          </a:xfrm>
        </p:grpSpPr>
        <p:cxnSp>
          <p:nvCxnSpPr>
            <p:cNvPr id="19515" name="Straight Arrow Connector 69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16" name="TextBox 70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9517" name="Straight Arrow Connector 71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18" name="TextBox 72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</p:grpSp>
      <p:grpSp>
        <p:nvGrpSpPr>
          <p:cNvPr id="86" name="Group 85"/>
          <p:cNvGrpSpPr>
            <a:grpSpLocks/>
          </p:cNvGrpSpPr>
          <p:nvPr/>
        </p:nvGrpSpPr>
        <p:grpSpPr bwMode="auto">
          <a:xfrm>
            <a:off x="4400550" y="4106863"/>
            <a:ext cx="901700" cy="382587"/>
            <a:chOff x="4387975" y="3578708"/>
            <a:chExt cx="902997" cy="383009"/>
          </a:xfrm>
        </p:grpSpPr>
        <p:cxnSp>
          <p:nvCxnSpPr>
            <p:cNvPr id="19505" name="Straight Arrow Connector 86"/>
            <p:cNvCxnSpPr>
              <a:cxnSpLocks noChangeShapeType="1"/>
            </p:cNvCxnSpPr>
            <p:nvPr/>
          </p:nvCxnSpPr>
          <p:spPr bwMode="auto">
            <a:xfrm flipV="1">
              <a:off x="5156035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06" name="TextBox 87"/>
            <p:cNvSpPr txBox="1">
              <a:spLocks noChangeArrowheads="1"/>
            </p:cNvSpPr>
            <p:nvPr/>
          </p:nvSpPr>
          <p:spPr bwMode="auto">
            <a:xfrm>
              <a:off x="5021346" y="3684718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9507" name="Straight Arrow Connector 88"/>
            <p:cNvCxnSpPr>
              <a:cxnSpLocks noChangeShapeType="1"/>
            </p:cNvCxnSpPr>
            <p:nvPr/>
          </p:nvCxnSpPr>
          <p:spPr bwMode="auto">
            <a:xfrm flipV="1">
              <a:off x="4629263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08" name="TextBox 89"/>
            <p:cNvSpPr txBox="1">
              <a:spLocks noChangeArrowheads="1"/>
            </p:cNvSpPr>
            <p:nvPr/>
          </p:nvSpPr>
          <p:spPr bwMode="auto">
            <a:xfrm>
              <a:off x="4387975" y="3684718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9509" name="Straight Connector 90"/>
            <p:cNvCxnSpPr>
              <a:cxnSpLocks noChangeShapeType="1"/>
            </p:cNvCxnSpPr>
            <p:nvPr/>
          </p:nvCxnSpPr>
          <p:spPr bwMode="auto">
            <a:xfrm>
              <a:off x="4573725" y="3578708"/>
              <a:ext cx="10417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5003800" y="3497263"/>
            <a:ext cx="836613" cy="122237"/>
            <a:chOff x="5003759" y="3729190"/>
            <a:chExt cx="836675" cy="122177"/>
          </a:xfrm>
        </p:grpSpPr>
        <p:cxnSp>
          <p:nvCxnSpPr>
            <p:cNvPr id="19503" name="Straight Arrow Connector 21"/>
            <p:cNvCxnSpPr>
              <a:cxnSpLocks noChangeShapeType="1"/>
            </p:cNvCxnSpPr>
            <p:nvPr/>
          </p:nvCxnSpPr>
          <p:spPr bwMode="auto">
            <a:xfrm>
              <a:off x="5049266" y="3729190"/>
              <a:ext cx="791168" cy="122177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04" name="Straight Connector 31"/>
            <p:cNvCxnSpPr>
              <a:cxnSpLocks noChangeShapeType="1"/>
            </p:cNvCxnSpPr>
            <p:nvPr/>
          </p:nvCxnSpPr>
          <p:spPr bwMode="auto">
            <a:xfrm>
              <a:off x="5003759" y="3801849"/>
              <a:ext cx="116109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2" name="Group 101"/>
          <p:cNvGrpSpPr>
            <a:grpSpLocks/>
          </p:cNvGrpSpPr>
          <p:nvPr/>
        </p:nvGrpSpPr>
        <p:grpSpPr bwMode="auto">
          <a:xfrm>
            <a:off x="4689475" y="4746625"/>
            <a:ext cx="3967163" cy="838200"/>
            <a:chOff x="4698959" y="3500590"/>
            <a:chExt cx="3967130" cy="838200"/>
          </a:xfrm>
        </p:grpSpPr>
        <p:grpSp>
          <p:nvGrpSpPr>
            <p:cNvPr id="19486" name="Group 31"/>
            <p:cNvGrpSpPr>
              <a:grpSpLocks/>
            </p:cNvGrpSpPr>
            <p:nvPr/>
          </p:nvGrpSpPr>
          <p:grpSpPr bwMode="auto">
            <a:xfrm>
              <a:off x="4698959" y="3500590"/>
              <a:ext cx="2209800" cy="838200"/>
              <a:chOff x="624" y="624"/>
              <a:chExt cx="1392" cy="528"/>
            </a:xfrm>
          </p:grpSpPr>
          <p:sp>
            <p:nvSpPr>
              <p:cNvPr id="19490" name="Rectangle 4"/>
              <p:cNvSpPr>
                <a:spLocks noChangeArrowheads="1"/>
              </p:cNvSpPr>
              <p:nvPr/>
            </p:nvSpPr>
            <p:spPr bwMode="auto">
              <a:xfrm>
                <a:off x="912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491" name="Text Box 5"/>
              <p:cNvSpPr txBox="1">
                <a:spLocks noChangeArrowheads="1"/>
              </p:cNvSpPr>
              <p:nvPr/>
            </p:nvSpPr>
            <p:spPr bwMode="auto">
              <a:xfrm>
                <a:off x="940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9492" name="Rectangle 6"/>
              <p:cNvSpPr>
                <a:spLocks noChangeArrowheads="1"/>
              </p:cNvSpPr>
              <p:nvPr/>
            </p:nvSpPr>
            <p:spPr bwMode="auto">
              <a:xfrm>
                <a:off x="912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493" name="Rectangle 8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494" name="Text Box 9"/>
              <p:cNvSpPr txBox="1">
                <a:spLocks noChangeArrowheads="1"/>
              </p:cNvSpPr>
              <p:nvPr/>
            </p:nvSpPr>
            <p:spPr bwMode="auto">
              <a:xfrm>
                <a:off x="1372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19495" name="Rectangle 10"/>
              <p:cNvSpPr>
                <a:spLocks noChangeArrowheads="1"/>
              </p:cNvSpPr>
              <p:nvPr/>
            </p:nvSpPr>
            <p:spPr bwMode="auto">
              <a:xfrm>
                <a:off x="1344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496" name="Rectangle 11"/>
              <p:cNvSpPr>
                <a:spLocks noChangeArrowheads="1"/>
              </p:cNvSpPr>
              <p:nvPr/>
            </p:nvSpPr>
            <p:spPr bwMode="auto">
              <a:xfrm>
                <a:off x="1776" y="864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497" name="Text Box 12"/>
              <p:cNvSpPr txBox="1">
                <a:spLocks noChangeArrowheads="1"/>
              </p:cNvSpPr>
              <p:nvPr/>
            </p:nvSpPr>
            <p:spPr bwMode="auto">
              <a:xfrm>
                <a:off x="1804" y="858"/>
                <a:ext cx="17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9498" name="Rectangle 13"/>
              <p:cNvSpPr>
                <a:spLocks noChangeArrowheads="1"/>
              </p:cNvSpPr>
              <p:nvPr/>
            </p:nvSpPr>
            <p:spPr bwMode="auto">
              <a:xfrm>
                <a:off x="1776" y="1008"/>
                <a:ext cx="240" cy="14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de-DE" sz="1600"/>
              </a:p>
            </p:txBody>
          </p:sp>
          <p:sp>
            <p:nvSpPr>
              <p:cNvPr id="19499" name="Line 14"/>
              <p:cNvSpPr>
                <a:spLocks noChangeShapeType="1"/>
              </p:cNvSpPr>
              <p:nvPr/>
            </p:nvSpPr>
            <p:spPr bwMode="auto">
              <a:xfrm>
                <a:off x="816" y="768"/>
                <a:ext cx="96" cy="9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9500" name="Text Box 15"/>
              <p:cNvSpPr txBox="1">
                <a:spLocks noChangeArrowheads="1"/>
              </p:cNvSpPr>
              <p:nvPr/>
            </p:nvSpPr>
            <p:spPr bwMode="auto">
              <a:xfrm>
                <a:off x="624" y="624"/>
                <a:ext cx="33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latin typeface="Arial" panose="020B0604020202020204" pitchFamily="34" charset="0"/>
                    <a:cs typeface="Arial" panose="020B0604020202020204" pitchFamily="34" charset="0"/>
                  </a:rPr>
                  <a:t>head</a:t>
                </a:r>
              </a:p>
            </p:txBody>
          </p:sp>
          <p:sp>
            <p:nvSpPr>
              <p:cNvPr id="19501" name="Line 16"/>
              <p:cNvSpPr>
                <a:spLocks noChangeShapeType="1"/>
              </p:cNvSpPr>
              <p:nvPr/>
            </p:nvSpPr>
            <p:spPr bwMode="auto">
              <a:xfrm flipV="1">
                <a:off x="1104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9502" name="Line 17"/>
              <p:cNvSpPr>
                <a:spLocks noChangeShapeType="1"/>
              </p:cNvSpPr>
              <p:nvPr/>
            </p:nvSpPr>
            <p:spPr bwMode="auto">
              <a:xfrm flipV="1">
                <a:off x="1536" y="864"/>
                <a:ext cx="24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sp>
          <p:nvSpPr>
            <p:cNvPr id="19487" name="TextBox 103"/>
            <p:cNvSpPr txBox="1">
              <a:spLocks noChangeArrowheads="1"/>
            </p:cNvSpPr>
            <p:nvPr/>
          </p:nvSpPr>
          <p:spPr bwMode="auto">
            <a:xfrm>
              <a:off x="7272759" y="3924036"/>
              <a:ext cx="13933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Löschen von 4</a:t>
              </a:r>
            </a:p>
          </p:txBody>
        </p:sp>
        <p:cxnSp>
          <p:nvCxnSpPr>
            <p:cNvPr id="19488" name="Straight Connector 104"/>
            <p:cNvCxnSpPr>
              <a:cxnSpLocks noChangeShapeType="1"/>
            </p:cNvCxnSpPr>
            <p:nvPr/>
          </p:nvCxnSpPr>
          <p:spPr bwMode="auto">
            <a:xfrm>
              <a:off x="6842084" y="4218904"/>
              <a:ext cx="19677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89" name="Straight Connector 105"/>
            <p:cNvCxnSpPr>
              <a:cxnSpLocks noChangeShapeType="1"/>
            </p:cNvCxnSpPr>
            <p:nvPr/>
          </p:nvCxnSpPr>
          <p:spPr bwMode="auto">
            <a:xfrm>
              <a:off x="7038854" y="4143578"/>
              <a:ext cx="0" cy="14650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0" name="Group 129"/>
          <p:cNvGrpSpPr>
            <a:grpSpLocks/>
          </p:cNvGrpSpPr>
          <p:nvPr/>
        </p:nvGrpSpPr>
        <p:grpSpPr bwMode="auto">
          <a:xfrm>
            <a:off x="4391025" y="5573713"/>
            <a:ext cx="903288" cy="384175"/>
            <a:chOff x="4387975" y="3578708"/>
            <a:chExt cx="902997" cy="383009"/>
          </a:xfrm>
        </p:grpSpPr>
        <p:cxnSp>
          <p:nvCxnSpPr>
            <p:cNvPr id="19481" name="Straight Arrow Connector 130"/>
            <p:cNvCxnSpPr>
              <a:cxnSpLocks noChangeShapeType="1"/>
            </p:cNvCxnSpPr>
            <p:nvPr/>
          </p:nvCxnSpPr>
          <p:spPr bwMode="auto">
            <a:xfrm flipV="1">
              <a:off x="5156035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82" name="TextBox 131"/>
            <p:cNvSpPr txBox="1">
              <a:spLocks noChangeArrowheads="1"/>
            </p:cNvSpPr>
            <p:nvPr/>
          </p:nvSpPr>
          <p:spPr bwMode="auto">
            <a:xfrm>
              <a:off x="5021346" y="3684718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9483" name="Straight Arrow Connector 132"/>
            <p:cNvCxnSpPr>
              <a:cxnSpLocks noChangeShapeType="1"/>
            </p:cNvCxnSpPr>
            <p:nvPr/>
          </p:nvCxnSpPr>
          <p:spPr bwMode="auto">
            <a:xfrm flipV="1">
              <a:off x="4629263" y="3578708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84" name="TextBox 133"/>
            <p:cNvSpPr txBox="1">
              <a:spLocks noChangeArrowheads="1"/>
            </p:cNvSpPr>
            <p:nvPr/>
          </p:nvSpPr>
          <p:spPr bwMode="auto">
            <a:xfrm>
              <a:off x="4387975" y="3684718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  <p:cxnSp>
          <p:nvCxnSpPr>
            <p:cNvPr id="19485" name="Straight Connector 134"/>
            <p:cNvCxnSpPr>
              <a:cxnSpLocks noChangeShapeType="1"/>
            </p:cNvCxnSpPr>
            <p:nvPr/>
          </p:nvCxnSpPr>
          <p:spPr bwMode="auto">
            <a:xfrm>
              <a:off x="4573725" y="3578708"/>
              <a:ext cx="104172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6" name="Group 135"/>
          <p:cNvGrpSpPr>
            <a:grpSpLocks/>
          </p:cNvGrpSpPr>
          <p:nvPr/>
        </p:nvGrpSpPr>
        <p:grpSpPr bwMode="auto">
          <a:xfrm>
            <a:off x="4919663" y="5576888"/>
            <a:ext cx="1068387" cy="382587"/>
            <a:chOff x="4387975" y="4096645"/>
            <a:chExt cx="1068898" cy="383009"/>
          </a:xfrm>
        </p:grpSpPr>
        <p:cxnSp>
          <p:nvCxnSpPr>
            <p:cNvPr id="19477" name="Straight Arrow Connector 136"/>
            <p:cNvCxnSpPr>
              <a:cxnSpLocks noChangeShapeType="1"/>
            </p:cNvCxnSpPr>
            <p:nvPr/>
          </p:nvCxnSpPr>
          <p:spPr bwMode="auto">
            <a:xfrm flipV="1">
              <a:off x="5321936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78" name="TextBox 137"/>
            <p:cNvSpPr txBox="1">
              <a:spLocks noChangeArrowheads="1"/>
            </p:cNvSpPr>
            <p:nvPr/>
          </p:nvSpPr>
          <p:spPr bwMode="auto">
            <a:xfrm>
              <a:off x="5187247" y="4202655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9479" name="Straight Arrow Connector 138"/>
            <p:cNvCxnSpPr>
              <a:cxnSpLocks noChangeShapeType="1"/>
            </p:cNvCxnSpPr>
            <p:nvPr/>
          </p:nvCxnSpPr>
          <p:spPr bwMode="auto">
            <a:xfrm flipV="1">
              <a:off x="4629263" y="4096645"/>
              <a:ext cx="0" cy="181336"/>
            </a:xfrm>
            <a:prstGeom prst="straightConnector1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80" name="TextBox 139"/>
            <p:cNvSpPr txBox="1">
              <a:spLocks noChangeArrowheads="1"/>
            </p:cNvSpPr>
            <p:nvPr/>
          </p:nvSpPr>
          <p:spPr bwMode="auto">
            <a:xfrm>
              <a:off x="4387975" y="4202655"/>
              <a:ext cx="4828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467109" y="1974654"/>
            <a:ext cx="1049438" cy="556343"/>
            <a:chOff x="5467109" y="1974654"/>
            <a:chExt cx="1049438" cy="556343"/>
          </a:xfrm>
        </p:grpSpPr>
        <p:cxnSp>
          <p:nvCxnSpPr>
            <p:cNvPr id="19514" name="Straight Connector 17"/>
            <p:cNvCxnSpPr>
              <a:cxnSpLocks noChangeShapeType="1"/>
            </p:cNvCxnSpPr>
            <p:nvPr/>
          </p:nvCxnSpPr>
          <p:spPr bwMode="auto">
            <a:xfrm>
              <a:off x="5698634" y="2234709"/>
              <a:ext cx="0" cy="128742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Freeform 4"/>
            <p:cNvSpPr/>
            <p:nvPr/>
          </p:nvSpPr>
          <p:spPr bwMode="auto">
            <a:xfrm>
              <a:off x="5467109" y="1974654"/>
              <a:ext cx="1049438" cy="556343"/>
            </a:xfrm>
            <a:custGeom>
              <a:avLst/>
              <a:gdLst>
                <a:gd name="connsiteX0" fmla="*/ 0 w 1049438"/>
                <a:gd name="connsiteY0" fmla="*/ 556343 h 556343"/>
                <a:gd name="connsiteX1" fmla="*/ 196769 w 1049438"/>
                <a:gd name="connsiteY1" fmla="*/ 216819 h 556343"/>
                <a:gd name="connsiteX2" fmla="*/ 578734 w 1049438"/>
                <a:gd name="connsiteY2" fmla="*/ 759 h 556343"/>
                <a:gd name="connsiteX3" fmla="*/ 1049438 w 1049438"/>
                <a:gd name="connsiteY3" fmla="*/ 158946 h 55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9438" h="556343">
                  <a:moveTo>
                    <a:pt x="0" y="556343"/>
                  </a:moveTo>
                  <a:cubicBezTo>
                    <a:pt x="50156" y="432879"/>
                    <a:pt x="100313" y="309416"/>
                    <a:pt x="196769" y="216819"/>
                  </a:cubicBezTo>
                  <a:cubicBezTo>
                    <a:pt x="293225" y="124222"/>
                    <a:pt x="436623" y="10404"/>
                    <a:pt x="578734" y="759"/>
                  </a:cubicBezTo>
                  <a:cubicBezTo>
                    <a:pt x="720845" y="-8886"/>
                    <a:pt x="885141" y="75030"/>
                    <a:pt x="1049438" y="158946"/>
                  </a:cubicBez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30300" y="2836863"/>
            <a:ext cx="5081588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048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4EEA81-1DA2-498D-9C5A-77E87BB180BD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de-DE" sz="1400" smtClean="0"/>
          </a:p>
        </p:txBody>
      </p:sp>
      <p:sp>
        <p:nvSpPr>
          <p:cNvPr id="2048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6007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13. </a:t>
            </a:r>
            <a:r>
              <a:rPr lang="de-AT" altLang="de-DE" sz="3200">
                <a:solidFill>
                  <a:srgbClr val="FF0000"/>
                </a:solidFill>
              </a:rPr>
              <a:t>Dynamische Datenstrukturen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13.1</a:t>
            </a:r>
            <a:r>
              <a:rPr lang="de-AT" altLang="de-DE"/>
              <a:t>	Objekte und Referenzen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13.2</a:t>
            </a:r>
            <a:r>
              <a:rPr lang="de-AT" altLang="de-DE"/>
              <a:t>	Unsortierte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13.3</a:t>
            </a:r>
            <a:r>
              <a:rPr lang="de-AT" altLang="de-DE"/>
              <a:t>	Sortierte 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>
                <a:solidFill>
                  <a:srgbClr val="FF0000"/>
                </a:solidFill>
              </a:rPr>
              <a:t>13.4</a:t>
            </a:r>
            <a:r>
              <a:rPr lang="de-AT" altLang="de-DE">
                <a:solidFill>
                  <a:srgbClr val="FF0000"/>
                </a:solidFill>
              </a:rPr>
              <a:t>	Bäume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5094E9-DC7A-4651-8A1B-C00D7F7605AF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de-DE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Bäume</a:t>
            </a:r>
          </a:p>
        </p:txBody>
      </p:sp>
      <p:sp>
        <p:nvSpPr>
          <p:cNvPr id="21508" name="Text Box 68"/>
          <p:cNvSpPr txBox="1">
            <a:spLocks noChangeArrowheads="1"/>
          </p:cNvSpPr>
          <p:nvPr/>
        </p:nvSpPr>
        <p:spPr bwMode="auto">
          <a:xfrm>
            <a:off x="685800" y="1162473"/>
            <a:ext cx="36901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 smtClean="0"/>
              <a:t>a) Zur </a:t>
            </a:r>
            <a:r>
              <a:rPr lang="de-AT" altLang="de-DE" sz="1800" b="1"/>
              <a:t>Darstellung von Hierarchien</a:t>
            </a:r>
          </a:p>
        </p:txBody>
      </p:sp>
      <p:sp>
        <p:nvSpPr>
          <p:cNvPr id="21509" name="TextBox 1"/>
          <p:cNvSpPr txBox="1">
            <a:spLocks noChangeArrowheads="1"/>
          </p:cNvSpPr>
          <p:nvPr/>
        </p:nvSpPr>
        <p:spPr bwMode="auto">
          <a:xfrm>
            <a:off x="685800" y="1532361"/>
            <a:ext cx="463332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46088">
              <a:spcBef>
                <a:spcPct val="0"/>
              </a:spcBef>
            </a:pPr>
            <a:r>
              <a:rPr lang="de-AT" altLang="de-DE" sz="1600"/>
              <a:t>Abteilungen und Unterabteilungen</a:t>
            </a:r>
          </a:p>
          <a:p>
            <a:pPr marL="446088">
              <a:spcBef>
                <a:spcPct val="0"/>
              </a:spcBef>
            </a:pPr>
            <a:r>
              <a:rPr lang="de-AT" altLang="de-DE" sz="1600"/>
              <a:t>Komponenten und Unterkomponenten</a:t>
            </a:r>
          </a:p>
          <a:p>
            <a:pPr marL="446088">
              <a:spcBef>
                <a:spcPct val="0"/>
              </a:spcBef>
            </a:pPr>
            <a:r>
              <a:rPr lang="de-AT" altLang="de-DE" sz="1600"/>
              <a:t>Strukturen (z.B. von Programmen; Syntaxbaum)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de-AT" altLang="de-DE" sz="1800" b="1" smtClean="0"/>
              <a:t>b) Zum </a:t>
            </a:r>
            <a:r>
              <a:rPr lang="de-AT" altLang="de-DE" sz="1800" b="1"/>
              <a:t>schnellen Suchen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862763" y="3288027"/>
            <a:ext cx="1587500" cy="16779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val; // 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left, right;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this.val =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22375" y="3410265"/>
            <a:ext cx="5253857" cy="2148227"/>
            <a:chOff x="1222375" y="3071813"/>
            <a:chExt cx="5253857" cy="2148227"/>
          </a:xfrm>
        </p:grpSpPr>
        <p:sp>
          <p:nvSpPr>
            <p:cNvPr id="21603" name="TextBox 37"/>
            <p:cNvSpPr txBox="1">
              <a:spLocks noChangeArrowheads="1"/>
            </p:cNvSpPr>
            <p:nvPr/>
          </p:nvSpPr>
          <p:spPr bwMode="auto">
            <a:xfrm>
              <a:off x="1222375" y="4587559"/>
              <a:ext cx="1428839" cy="338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Mehrwegbaum</a:t>
              </a:r>
            </a:p>
          </p:txBody>
        </p:sp>
        <p:sp>
          <p:nvSpPr>
            <p:cNvPr id="21604" name="TextBox 272"/>
            <p:cNvSpPr txBox="1">
              <a:spLocks noChangeArrowheads="1"/>
            </p:cNvSpPr>
            <p:nvPr/>
          </p:nvSpPr>
          <p:spPr bwMode="auto">
            <a:xfrm>
              <a:off x="4571452" y="4587559"/>
              <a:ext cx="1108184" cy="338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Binärbaum</a:t>
              </a:r>
            </a:p>
          </p:txBody>
        </p:sp>
        <p:sp>
          <p:nvSpPr>
            <p:cNvPr id="21605" name="TextBox 42"/>
            <p:cNvSpPr txBox="1">
              <a:spLocks noChangeArrowheads="1"/>
            </p:cNvSpPr>
            <p:nvPr/>
          </p:nvSpPr>
          <p:spPr bwMode="auto">
            <a:xfrm>
              <a:off x="3745997" y="4881486"/>
              <a:ext cx="27302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jeder Knoten hat max. 2 </a:t>
              </a:r>
              <a:r>
                <a:rPr lang="de-AT" altLang="de-DE" sz="1600" smtClean="0"/>
                <a:t>Söhne</a:t>
              </a:r>
              <a:endParaRPr lang="de-AT" altLang="de-DE" sz="1600"/>
            </a:p>
          </p:txBody>
        </p:sp>
        <p:grpSp>
          <p:nvGrpSpPr>
            <p:cNvPr id="21606" name="Group 48"/>
            <p:cNvGrpSpPr>
              <a:grpSpLocks/>
            </p:cNvGrpSpPr>
            <p:nvPr/>
          </p:nvGrpSpPr>
          <p:grpSpPr bwMode="auto">
            <a:xfrm>
              <a:off x="4380719" y="3071813"/>
              <a:ext cx="1446123" cy="1260471"/>
              <a:chOff x="4380934" y="3071812"/>
              <a:chExt cx="1445878" cy="1260212"/>
            </a:xfrm>
          </p:grpSpPr>
          <p:sp>
            <p:nvSpPr>
              <p:cNvPr id="21607" name="Rectangle 228"/>
              <p:cNvSpPr>
                <a:spLocks noChangeArrowheads="1"/>
              </p:cNvSpPr>
              <p:nvPr/>
            </p:nvSpPr>
            <p:spPr bwMode="auto">
              <a:xfrm>
                <a:off x="5041942" y="3117448"/>
                <a:ext cx="289369" cy="250785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608" name="Straight Connector 229"/>
              <p:cNvCxnSpPr>
                <a:cxnSpLocks noChangeShapeType="1"/>
              </p:cNvCxnSpPr>
              <p:nvPr/>
            </p:nvCxnSpPr>
            <p:spPr bwMode="auto">
              <a:xfrm>
                <a:off x="5041942" y="3267919"/>
                <a:ext cx="289369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09" name="Straight Connector 230"/>
              <p:cNvCxnSpPr>
                <a:cxnSpLocks noChangeShapeType="1"/>
              </p:cNvCxnSpPr>
              <p:nvPr/>
            </p:nvCxnSpPr>
            <p:spPr bwMode="auto">
              <a:xfrm>
                <a:off x="5180841" y="3267919"/>
                <a:ext cx="0" cy="100314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610" name="TextBox 232"/>
              <p:cNvSpPr txBox="1">
                <a:spLocks noChangeArrowheads="1"/>
              </p:cNvSpPr>
              <p:nvPr/>
            </p:nvSpPr>
            <p:spPr bwMode="auto">
              <a:xfrm>
                <a:off x="4962225" y="3071812"/>
                <a:ext cx="46038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611" name="Rectangle 237"/>
              <p:cNvSpPr>
                <a:spLocks noChangeArrowheads="1"/>
              </p:cNvSpPr>
              <p:nvPr/>
            </p:nvSpPr>
            <p:spPr bwMode="auto">
              <a:xfrm>
                <a:off x="4460651" y="4035603"/>
                <a:ext cx="289369" cy="250785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612" name="Straight Connector 238"/>
              <p:cNvCxnSpPr>
                <a:cxnSpLocks noChangeShapeType="1"/>
              </p:cNvCxnSpPr>
              <p:nvPr/>
            </p:nvCxnSpPr>
            <p:spPr bwMode="auto">
              <a:xfrm>
                <a:off x="4460651" y="4186074"/>
                <a:ext cx="289369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13" name="Straight Connector 239"/>
              <p:cNvCxnSpPr>
                <a:cxnSpLocks noChangeShapeType="1"/>
              </p:cNvCxnSpPr>
              <p:nvPr/>
            </p:nvCxnSpPr>
            <p:spPr bwMode="auto">
              <a:xfrm>
                <a:off x="4599550" y="4186074"/>
                <a:ext cx="0" cy="100314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615" name="Rectangle 241"/>
              <p:cNvSpPr>
                <a:spLocks noChangeArrowheads="1"/>
              </p:cNvSpPr>
              <p:nvPr/>
            </p:nvSpPr>
            <p:spPr bwMode="auto">
              <a:xfrm>
                <a:off x="4829737" y="4035603"/>
                <a:ext cx="289369" cy="250785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616" name="Straight Connector 242"/>
              <p:cNvCxnSpPr>
                <a:cxnSpLocks noChangeShapeType="1"/>
              </p:cNvCxnSpPr>
              <p:nvPr/>
            </p:nvCxnSpPr>
            <p:spPr bwMode="auto">
              <a:xfrm>
                <a:off x="4829737" y="4186074"/>
                <a:ext cx="289369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17" name="Straight Connector 243"/>
              <p:cNvCxnSpPr>
                <a:cxnSpLocks noChangeShapeType="1"/>
              </p:cNvCxnSpPr>
              <p:nvPr/>
            </p:nvCxnSpPr>
            <p:spPr bwMode="auto">
              <a:xfrm>
                <a:off x="4968636" y="4186074"/>
                <a:ext cx="0" cy="100314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619" name="Rectangle 245"/>
              <p:cNvSpPr>
                <a:spLocks noChangeArrowheads="1"/>
              </p:cNvSpPr>
              <p:nvPr/>
            </p:nvSpPr>
            <p:spPr bwMode="auto">
              <a:xfrm>
                <a:off x="5269037" y="4035603"/>
                <a:ext cx="289369" cy="250785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620" name="Straight Connector 246"/>
              <p:cNvCxnSpPr>
                <a:cxnSpLocks noChangeShapeType="1"/>
              </p:cNvCxnSpPr>
              <p:nvPr/>
            </p:nvCxnSpPr>
            <p:spPr bwMode="auto">
              <a:xfrm>
                <a:off x="5269037" y="4186074"/>
                <a:ext cx="289369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21" name="Straight Connector 247"/>
              <p:cNvCxnSpPr>
                <a:cxnSpLocks noChangeShapeType="1"/>
              </p:cNvCxnSpPr>
              <p:nvPr/>
            </p:nvCxnSpPr>
            <p:spPr bwMode="auto">
              <a:xfrm>
                <a:off x="5407936" y="4186074"/>
                <a:ext cx="0" cy="100314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623" name="Rectangle 259"/>
              <p:cNvSpPr>
                <a:spLocks noChangeArrowheads="1"/>
              </p:cNvSpPr>
              <p:nvPr/>
            </p:nvSpPr>
            <p:spPr bwMode="auto">
              <a:xfrm>
                <a:off x="4651352" y="3572719"/>
                <a:ext cx="289369" cy="250785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624" name="Straight Connector 260"/>
              <p:cNvCxnSpPr>
                <a:cxnSpLocks noChangeShapeType="1"/>
              </p:cNvCxnSpPr>
              <p:nvPr/>
            </p:nvCxnSpPr>
            <p:spPr bwMode="auto">
              <a:xfrm>
                <a:off x="4651352" y="3723190"/>
                <a:ext cx="289369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25" name="Straight Connector 261"/>
              <p:cNvCxnSpPr>
                <a:cxnSpLocks noChangeShapeType="1"/>
              </p:cNvCxnSpPr>
              <p:nvPr/>
            </p:nvCxnSpPr>
            <p:spPr bwMode="auto">
              <a:xfrm>
                <a:off x="4790251" y="3723190"/>
                <a:ext cx="0" cy="100314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626" name="TextBox 262"/>
              <p:cNvSpPr txBox="1">
                <a:spLocks noChangeArrowheads="1"/>
              </p:cNvSpPr>
              <p:nvPr/>
            </p:nvSpPr>
            <p:spPr bwMode="auto">
              <a:xfrm>
                <a:off x="4571635" y="3527083"/>
                <a:ext cx="46038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627" name="Rectangle 263"/>
              <p:cNvSpPr>
                <a:spLocks noChangeArrowheads="1"/>
              </p:cNvSpPr>
              <p:nvPr/>
            </p:nvSpPr>
            <p:spPr bwMode="auto">
              <a:xfrm>
                <a:off x="5446147" y="3572719"/>
                <a:ext cx="289369" cy="250785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628" name="Straight Connector 264"/>
              <p:cNvCxnSpPr>
                <a:cxnSpLocks noChangeShapeType="1"/>
              </p:cNvCxnSpPr>
              <p:nvPr/>
            </p:nvCxnSpPr>
            <p:spPr bwMode="auto">
              <a:xfrm>
                <a:off x="5446147" y="3723190"/>
                <a:ext cx="289369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29" name="Straight Connector 265"/>
              <p:cNvCxnSpPr>
                <a:cxnSpLocks noChangeShapeType="1"/>
              </p:cNvCxnSpPr>
              <p:nvPr/>
            </p:nvCxnSpPr>
            <p:spPr bwMode="auto">
              <a:xfrm>
                <a:off x="5585046" y="3723190"/>
                <a:ext cx="0" cy="100314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630" name="TextBox 266"/>
              <p:cNvSpPr txBox="1">
                <a:spLocks noChangeArrowheads="1"/>
              </p:cNvSpPr>
              <p:nvPr/>
            </p:nvSpPr>
            <p:spPr bwMode="auto">
              <a:xfrm>
                <a:off x="5366430" y="3527083"/>
                <a:ext cx="46038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cxnSp>
            <p:nvCxnSpPr>
              <p:cNvPr id="21631" name="Straight Arrow Connector 267"/>
              <p:cNvCxnSpPr>
                <a:cxnSpLocks noChangeShapeType="1"/>
              </p:cNvCxnSpPr>
              <p:nvPr/>
            </p:nvCxnSpPr>
            <p:spPr bwMode="auto">
              <a:xfrm flipH="1">
                <a:off x="4610582" y="3768827"/>
                <a:ext cx="119473" cy="25144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32" name="Straight Arrow Connector 268"/>
              <p:cNvCxnSpPr>
                <a:cxnSpLocks noChangeShapeType="1"/>
              </p:cNvCxnSpPr>
              <p:nvPr/>
            </p:nvCxnSpPr>
            <p:spPr bwMode="auto">
              <a:xfrm>
                <a:off x="4868954" y="3768827"/>
                <a:ext cx="119473" cy="25144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33" name="Straight Arrow Connector 269"/>
              <p:cNvCxnSpPr>
                <a:cxnSpLocks noChangeShapeType="1"/>
              </p:cNvCxnSpPr>
              <p:nvPr/>
            </p:nvCxnSpPr>
            <p:spPr bwMode="auto">
              <a:xfrm flipH="1">
                <a:off x="5398441" y="3768827"/>
                <a:ext cx="119473" cy="25144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34" name="Straight Arrow Connector 270"/>
              <p:cNvCxnSpPr>
                <a:cxnSpLocks noChangeShapeType="1"/>
              </p:cNvCxnSpPr>
              <p:nvPr/>
            </p:nvCxnSpPr>
            <p:spPr bwMode="auto">
              <a:xfrm flipH="1">
                <a:off x="4806693" y="3325844"/>
                <a:ext cx="308658" cy="23921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35" name="Straight Arrow Connector 271"/>
              <p:cNvCxnSpPr>
                <a:cxnSpLocks noChangeShapeType="1"/>
              </p:cNvCxnSpPr>
              <p:nvPr/>
            </p:nvCxnSpPr>
            <p:spPr bwMode="auto">
              <a:xfrm>
                <a:off x="5257902" y="3325844"/>
                <a:ext cx="308658" cy="23921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21636" name="Group 273"/>
              <p:cNvGrpSpPr>
                <a:grpSpLocks/>
              </p:cNvGrpSpPr>
              <p:nvPr/>
            </p:nvGrpSpPr>
            <p:grpSpPr bwMode="auto">
              <a:xfrm>
                <a:off x="4637225" y="4235568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55" name="Straight Connector 274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56" name="Straight Connector 275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637" name="Group 276"/>
              <p:cNvGrpSpPr>
                <a:grpSpLocks/>
              </p:cNvGrpSpPr>
              <p:nvPr/>
            </p:nvGrpSpPr>
            <p:grpSpPr bwMode="auto">
              <a:xfrm>
                <a:off x="4499608" y="4235568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53" name="Straight Connector 277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54" name="Straight Connector 278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638" name="Group 279"/>
              <p:cNvGrpSpPr>
                <a:grpSpLocks/>
              </p:cNvGrpSpPr>
              <p:nvPr/>
            </p:nvGrpSpPr>
            <p:grpSpPr bwMode="auto">
              <a:xfrm>
                <a:off x="5006891" y="4235568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51" name="Straight Connector 280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52" name="Straight Connector 281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639" name="Group 282"/>
              <p:cNvGrpSpPr>
                <a:grpSpLocks/>
              </p:cNvGrpSpPr>
              <p:nvPr/>
            </p:nvGrpSpPr>
            <p:grpSpPr bwMode="auto">
              <a:xfrm>
                <a:off x="4869274" y="4235568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49" name="Straight Connector 283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50" name="Straight Connector 284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640" name="Group 285"/>
              <p:cNvGrpSpPr>
                <a:grpSpLocks/>
              </p:cNvGrpSpPr>
              <p:nvPr/>
            </p:nvGrpSpPr>
            <p:grpSpPr bwMode="auto">
              <a:xfrm>
                <a:off x="5444545" y="4235568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47" name="Straight Connector 286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48" name="Straight Connector 287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641" name="Group 288"/>
              <p:cNvGrpSpPr>
                <a:grpSpLocks/>
              </p:cNvGrpSpPr>
              <p:nvPr/>
            </p:nvGrpSpPr>
            <p:grpSpPr bwMode="auto">
              <a:xfrm>
                <a:off x="5306928" y="4235568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45" name="Straight Connector 289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46" name="Straight Connector 290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642" name="Group 291"/>
              <p:cNvGrpSpPr>
                <a:grpSpLocks/>
              </p:cNvGrpSpPr>
              <p:nvPr/>
            </p:nvGrpSpPr>
            <p:grpSpPr bwMode="auto">
              <a:xfrm>
                <a:off x="5631073" y="3782182"/>
                <a:ext cx="79094" cy="96456"/>
                <a:chOff x="4035706" y="3402957"/>
                <a:chExt cx="79094" cy="96456"/>
              </a:xfrm>
            </p:grpSpPr>
            <p:cxnSp>
              <p:nvCxnSpPr>
                <p:cNvPr id="21643" name="Straight Connector 292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44" name="Straight Connector 293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1614" name="TextBox 240"/>
              <p:cNvSpPr txBox="1">
                <a:spLocks noChangeArrowheads="1"/>
              </p:cNvSpPr>
              <p:nvPr/>
            </p:nvSpPr>
            <p:spPr bwMode="auto">
              <a:xfrm>
                <a:off x="4380934" y="3989967"/>
                <a:ext cx="46038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618" name="TextBox 244"/>
              <p:cNvSpPr txBox="1">
                <a:spLocks noChangeArrowheads="1"/>
              </p:cNvSpPr>
              <p:nvPr/>
            </p:nvSpPr>
            <p:spPr bwMode="auto">
              <a:xfrm>
                <a:off x="4750020" y="3989967"/>
                <a:ext cx="46038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622" name="TextBox 248"/>
              <p:cNvSpPr txBox="1">
                <a:spLocks noChangeArrowheads="1"/>
              </p:cNvSpPr>
              <p:nvPr/>
            </p:nvSpPr>
            <p:spPr bwMode="auto">
              <a:xfrm>
                <a:off x="5189320" y="3989967"/>
                <a:ext cx="46038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</p:grpSp>
      </p:grpSp>
      <p:sp>
        <p:nvSpPr>
          <p:cNvPr id="155" name="TextBox 42"/>
          <p:cNvSpPr txBox="1">
            <a:spLocks noChangeArrowheads="1"/>
          </p:cNvSpPr>
          <p:nvPr/>
        </p:nvSpPr>
        <p:spPr bwMode="auto">
          <a:xfrm>
            <a:off x="2262319" y="5803289"/>
            <a:ext cx="2839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600"/>
              </a:spcBef>
              <a:buFontTx/>
              <a:buNone/>
            </a:pPr>
            <a:r>
              <a:rPr lang="de-AT" altLang="de-DE" sz="1600"/>
              <a:t>Unterbäume sind wieder Bäume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/>
              <a:t>(rekursive Datenstruktur)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89709" y="2992579"/>
            <a:ext cx="7540831" cy="1678161"/>
            <a:chOff x="789709" y="2992579"/>
            <a:chExt cx="7540831" cy="1678161"/>
          </a:xfrm>
        </p:grpSpPr>
        <p:grpSp>
          <p:nvGrpSpPr>
            <p:cNvPr id="2" name="Group 1"/>
            <p:cNvGrpSpPr/>
            <p:nvPr/>
          </p:nvGrpSpPr>
          <p:grpSpPr>
            <a:xfrm>
              <a:off x="915988" y="3410265"/>
              <a:ext cx="2885271" cy="1260475"/>
              <a:chOff x="915988" y="3071813"/>
              <a:chExt cx="2885271" cy="1260475"/>
            </a:xfrm>
          </p:grpSpPr>
          <p:sp>
            <p:nvSpPr>
              <p:cNvPr id="21517" name="Rectangle 4"/>
              <p:cNvSpPr>
                <a:spLocks noChangeArrowheads="1"/>
              </p:cNvSpPr>
              <p:nvPr/>
            </p:nvSpPr>
            <p:spPr bwMode="auto">
              <a:xfrm>
                <a:off x="1929256" y="3117459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18" name="Straight Connector 7"/>
              <p:cNvCxnSpPr>
                <a:cxnSpLocks noChangeShapeType="1"/>
              </p:cNvCxnSpPr>
              <p:nvPr/>
            </p:nvCxnSpPr>
            <p:spPr bwMode="auto">
              <a:xfrm>
                <a:off x="1929256" y="3267961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19" name="Straight Connector 9"/>
              <p:cNvCxnSpPr>
                <a:cxnSpLocks noChangeShapeType="1"/>
              </p:cNvCxnSpPr>
              <p:nvPr/>
            </p:nvCxnSpPr>
            <p:spPr bwMode="auto">
              <a:xfrm>
                <a:off x="2068145" y="3267961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20" name="Straight Connector 115"/>
              <p:cNvCxnSpPr>
                <a:cxnSpLocks noChangeShapeType="1"/>
              </p:cNvCxnSpPr>
              <p:nvPr/>
            </p:nvCxnSpPr>
            <p:spPr bwMode="auto">
              <a:xfrm>
                <a:off x="2218603" y="3267961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21" name="TextBox 14"/>
              <p:cNvSpPr txBox="1">
                <a:spLocks noChangeArrowheads="1"/>
              </p:cNvSpPr>
              <p:nvPr/>
            </p:nvSpPr>
            <p:spPr bwMode="auto">
              <a:xfrm>
                <a:off x="1911268" y="3071813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522" name="Rectangle 116"/>
              <p:cNvSpPr>
                <a:spLocks noChangeArrowheads="1"/>
              </p:cNvSpPr>
              <p:nvPr/>
            </p:nvSpPr>
            <p:spPr bwMode="auto">
              <a:xfrm>
                <a:off x="1929256" y="3576579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23" name="Straight Connector 117"/>
              <p:cNvCxnSpPr>
                <a:cxnSpLocks noChangeShapeType="1"/>
              </p:cNvCxnSpPr>
              <p:nvPr/>
            </p:nvCxnSpPr>
            <p:spPr bwMode="auto">
              <a:xfrm>
                <a:off x="1929256" y="3727082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24" name="Straight Connector 118"/>
              <p:cNvCxnSpPr>
                <a:cxnSpLocks noChangeShapeType="1"/>
              </p:cNvCxnSpPr>
              <p:nvPr/>
            </p:nvCxnSpPr>
            <p:spPr bwMode="auto">
              <a:xfrm>
                <a:off x="2068145" y="3727082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25" name="Straight Connector 119"/>
              <p:cNvCxnSpPr>
                <a:cxnSpLocks noChangeShapeType="1"/>
              </p:cNvCxnSpPr>
              <p:nvPr/>
            </p:nvCxnSpPr>
            <p:spPr bwMode="auto">
              <a:xfrm>
                <a:off x="2218603" y="3727082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26" name="TextBox 140"/>
              <p:cNvSpPr txBox="1">
                <a:spLocks noChangeArrowheads="1"/>
              </p:cNvSpPr>
              <p:nvPr/>
            </p:nvSpPr>
            <p:spPr bwMode="auto">
              <a:xfrm>
                <a:off x="1911268" y="3530934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527" name="Rectangle 141"/>
              <p:cNvSpPr>
                <a:spLocks noChangeArrowheads="1"/>
              </p:cNvSpPr>
              <p:nvPr/>
            </p:nvSpPr>
            <p:spPr bwMode="auto">
              <a:xfrm>
                <a:off x="1265716" y="3576579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2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1265716" y="3727082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2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1404604" y="3727082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30" name="Straight Connector 148"/>
              <p:cNvCxnSpPr>
                <a:cxnSpLocks noChangeShapeType="1"/>
              </p:cNvCxnSpPr>
              <p:nvPr/>
            </p:nvCxnSpPr>
            <p:spPr bwMode="auto">
              <a:xfrm>
                <a:off x="1555063" y="3727082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31" name="TextBox 149"/>
              <p:cNvSpPr txBox="1">
                <a:spLocks noChangeArrowheads="1"/>
              </p:cNvSpPr>
              <p:nvPr/>
            </p:nvSpPr>
            <p:spPr bwMode="auto">
              <a:xfrm>
                <a:off x="1247728" y="3530934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532" name="Rectangle 150"/>
              <p:cNvSpPr>
                <a:spLocks noChangeArrowheads="1"/>
              </p:cNvSpPr>
              <p:nvPr/>
            </p:nvSpPr>
            <p:spPr bwMode="auto">
              <a:xfrm>
                <a:off x="2610783" y="3576579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33" name="Straight Connector 151"/>
              <p:cNvCxnSpPr>
                <a:cxnSpLocks noChangeShapeType="1"/>
              </p:cNvCxnSpPr>
              <p:nvPr/>
            </p:nvCxnSpPr>
            <p:spPr bwMode="auto">
              <a:xfrm>
                <a:off x="2610783" y="3727082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34" name="Straight Connector 152"/>
              <p:cNvCxnSpPr>
                <a:cxnSpLocks noChangeShapeType="1"/>
              </p:cNvCxnSpPr>
              <p:nvPr/>
            </p:nvCxnSpPr>
            <p:spPr bwMode="auto">
              <a:xfrm>
                <a:off x="2749672" y="3727082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35" name="Straight Connector 153"/>
              <p:cNvCxnSpPr>
                <a:cxnSpLocks noChangeShapeType="1"/>
              </p:cNvCxnSpPr>
              <p:nvPr/>
            </p:nvCxnSpPr>
            <p:spPr bwMode="auto">
              <a:xfrm>
                <a:off x="2900130" y="3727082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36" name="TextBox 154"/>
              <p:cNvSpPr txBox="1">
                <a:spLocks noChangeArrowheads="1"/>
              </p:cNvSpPr>
              <p:nvPr/>
            </p:nvSpPr>
            <p:spPr bwMode="auto">
              <a:xfrm>
                <a:off x="2592795" y="3530934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cxnSp>
            <p:nvCxnSpPr>
              <p:cNvPr id="21537" name="Straight Arrow Connector 19"/>
              <p:cNvCxnSpPr>
                <a:cxnSpLocks noChangeShapeType="1"/>
              </p:cNvCxnSpPr>
              <p:nvPr/>
            </p:nvCxnSpPr>
            <p:spPr bwMode="auto">
              <a:xfrm>
                <a:off x="2145300" y="3333565"/>
                <a:ext cx="0" cy="24301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38" name="Straight Arrow Connector 155"/>
              <p:cNvCxnSpPr>
                <a:cxnSpLocks noChangeShapeType="1"/>
              </p:cNvCxnSpPr>
              <p:nvPr/>
            </p:nvCxnSpPr>
            <p:spPr bwMode="auto">
              <a:xfrm flipH="1">
                <a:off x="1682348" y="3333565"/>
                <a:ext cx="308635" cy="23926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39" name="Straight Arrow Connector 156"/>
              <p:cNvCxnSpPr>
                <a:cxnSpLocks noChangeShapeType="1"/>
              </p:cNvCxnSpPr>
              <p:nvPr/>
            </p:nvCxnSpPr>
            <p:spPr bwMode="auto">
              <a:xfrm>
                <a:off x="2284186" y="3333565"/>
                <a:ext cx="324068" cy="227683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40" name="Rectangle 157"/>
              <p:cNvSpPr>
                <a:spLocks noChangeArrowheads="1"/>
              </p:cNvSpPr>
              <p:nvPr/>
            </p:nvSpPr>
            <p:spPr bwMode="auto">
              <a:xfrm>
                <a:off x="933976" y="4035805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41" name="Straight Connector 158"/>
              <p:cNvCxnSpPr>
                <a:cxnSpLocks noChangeShapeType="1"/>
              </p:cNvCxnSpPr>
              <p:nvPr/>
            </p:nvCxnSpPr>
            <p:spPr bwMode="auto">
              <a:xfrm>
                <a:off x="933976" y="4186308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42" name="Straight Connector 159"/>
              <p:cNvCxnSpPr>
                <a:cxnSpLocks noChangeShapeType="1"/>
              </p:cNvCxnSpPr>
              <p:nvPr/>
            </p:nvCxnSpPr>
            <p:spPr bwMode="auto">
              <a:xfrm>
                <a:off x="1072864" y="4186308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43" name="Straight Connector 160"/>
              <p:cNvCxnSpPr>
                <a:cxnSpLocks noChangeShapeType="1"/>
              </p:cNvCxnSpPr>
              <p:nvPr/>
            </p:nvCxnSpPr>
            <p:spPr bwMode="auto">
              <a:xfrm>
                <a:off x="1223323" y="4186308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44" name="TextBox 161"/>
              <p:cNvSpPr txBox="1">
                <a:spLocks noChangeArrowheads="1"/>
              </p:cNvSpPr>
              <p:nvPr/>
            </p:nvSpPr>
            <p:spPr bwMode="auto">
              <a:xfrm>
                <a:off x="915988" y="3990160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cxnSp>
            <p:nvCxnSpPr>
              <p:cNvPr id="21545" name="Straight Arrow Connector 162"/>
              <p:cNvCxnSpPr>
                <a:cxnSpLocks noChangeShapeType="1"/>
              </p:cNvCxnSpPr>
              <p:nvPr/>
            </p:nvCxnSpPr>
            <p:spPr bwMode="auto">
              <a:xfrm flipH="1">
                <a:off x="1126804" y="3789159"/>
                <a:ext cx="192951" cy="246749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46" name="Rectangle 171"/>
              <p:cNvSpPr>
                <a:spLocks noChangeArrowheads="1"/>
              </p:cNvSpPr>
              <p:nvPr/>
            </p:nvSpPr>
            <p:spPr bwMode="auto">
              <a:xfrm>
                <a:off x="1579488" y="4035805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47" name="Straight Connector 172"/>
              <p:cNvCxnSpPr>
                <a:cxnSpLocks noChangeShapeType="1"/>
              </p:cNvCxnSpPr>
              <p:nvPr/>
            </p:nvCxnSpPr>
            <p:spPr bwMode="auto">
              <a:xfrm>
                <a:off x="1579488" y="4186308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48" name="Straight Connector 173"/>
              <p:cNvCxnSpPr>
                <a:cxnSpLocks noChangeShapeType="1"/>
              </p:cNvCxnSpPr>
              <p:nvPr/>
            </p:nvCxnSpPr>
            <p:spPr bwMode="auto">
              <a:xfrm>
                <a:off x="1718377" y="4186308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49" name="Straight Connector 174"/>
              <p:cNvCxnSpPr>
                <a:cxnSpLocks noChangeShapeType="1"/>
              </p:cNvCxnSpPr>
              <p:nvPr/>
            </p:nvCxnSpPr>
            <p:spPr bwMode="auto">
              <a:xfrm>
                <a:off x="1868836" y="4186308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50" name="TextBox 175"/>
              <p:cNvSpPr txBox="1">
                <a:spLocks noChangeArrowheads="1"/>
              </p:cNvSpPr>
              <p:nvPr/>
            </p:nvSpPr>
            <p:spPr bwMode="auto">
              <a:xfrm>
                <a:off x="1561501" y="3990160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sp>
            <p:nvSpPr>
              <p:cNvPr id="21551" name="Rectangle 176"/>
              <p:cNvSpPr>
                <a:spLocks noChangeArrowheads="1"/>
              </p:cNvSpPr>
              <p:nvPr/>
            </p:nvSpPr>
            <p:spPr bwMode="auto">
              <a:xfrm>
                <a:off x="2610783" y="4035805"/>
                <a:ext cx="424373" cy="250837"/>
              </a:xfrm>
              <a:prstGeom prst="rect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1552" name="Straight Connector 177"/>
              <p:cNvCxnSpPr>
                <a:cxnSpLocks noChangeShapeType="1"/>
              </p:cNvCxnSpPr>
              <p:nvPr/>
            </p:nvCxnSpPr>
            <p:spPr bwMode="auto">
              <a:xfrm>
                <a:off x="2610783" y="4186308"/>
                <a:ext cx="428231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53" name="Straight Connector 178"/>
              <p:cNvCxnSpPr>
                <a:cxnSpLocks noChangeShapeType="1"/>
              </p:cNvCxnSpPr>
              <p:nvPr/>
            </p:nvCxnSpPr>
            <p:spPr bwMode="auto">
              <a:xfrm>
                <a:off x="2749672" y="4186308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54" name="Straight Connector 179"/>
              <p:cNvCxnSpPr>
                <a:cxnSpLocks noChangeShapeType="1"/>
              </p:cNvCxnSpPr>
              <p:nvPr/>
            </p:nvCxnSpPr>
            <p:spPr bwMode="auto">
              <a:xfrm>
                <a:off x="2900130" y="4186308"/>
                <a:ext cx="0" cy="100335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55" name="TextBox 180"/>
              <p:cNvSpPr txBox="1">
                <a:spLocks noChangeArrowheads="1"/>
              </p:cNvSpPr>
              <p:nvPr/>
            </p:nvSpPr>
            <p:spPr bwMode="auto">
              <a:xfrm>
                <a:off x="2592795" y="3990160"/>
                <a:ext cx="460348" cy="230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900"/>
                  <a:t>Daten</a:t>
                </a:r>
              </a:p>
            </p:txBody>
          </p:sp>
          <p:cxnSp>
            <p:nvCxnSpPr>
              <p:cNvPr id="21556" name="Straight Arrow Connector 181"/>
              <p:cNvCxnSpPr>
                <a:cxnSpLocks noChangeShapeType="1"/>
              </p:cNvCxnSpPr>
              <p:nvPr/>
            </p:nvCxnSpPr>
            <p:spPr bwMode="auto">
              <a:xfrm>
                <a:off x="1615503" y="3782331"/>
                <a:ext cx="159435" cy="24971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21557" name="Group 36"/>
              <p:cNvGrpSpPr>
                <a:grpSpLocks/>
              </p:cNvGrpSpPr>
              <p:nvPr/>
            </p:nvGrpSpPr>
            <p:grpSpPr bwMode="auto">
              <a:xfrm>
                <a:off x="1436239" y="3789159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601" name="Straight Connector 33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02" name="Straight Connector 35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58" name="Group 182"/>
              <p:cNvGrpSpPr>
                <a:grpSpLocks/>
              </p:cNvGrpSpPr>
              <p:nvPr/>
            </p:nvGrpSpPr>
            <p:grpSpPr bwMode="auto">
              <a:xfrm>
                <a:off x="1958532" y="3789159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99" name="Straight Connector 183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600" name="Straight Connector 184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59" name="Group 185"/>
              <p:cNvGrpSpPr>
                <a:grpSpLocks/>
              </p:cNvGrpSpPr>
              <p:nvPr/>
            </p:nvGrpSpPr>
            <p:grpSpPr bwMode="auto">
              <a:xfrm>
                <a:off x="2098367" y="3789159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97" name="Straight Connector 186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98" name="Straight Connector 187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0" name="Group 188"/>
              <p:cNvGrpSpPr>
                <a:grpSpLocks/>
              </p:cNvGrpSpPr>
              <p:nvPr/>
            </p:nvGrpSpPr>
            <p:grpSpPr bwMode="auto">
              <a:xfrm>
                <a:off x="2247848" y="3789159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95" name="Straight Connector 189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96" name="Straight Connector 190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1" name="Group 191"/>
              <p:cNvGrpSpPr>
                <a:grpSpLocks/>
              </p:cNvGrpSpPr>
              <p:nvPr/>
            </p:nvGrpSpPr>
            <p:grpSpPr bwMode="auto">
              <a:xfrm>
                <a:off x="2648738" y="3789159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93" name="Straight Connector 192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94" name="Straight Connector 193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2" name="Group 194"/>
              <p:cNvGrpSpPr>
                <a:grpSpLocks/>
              </p:cNvGrpSpPr>
              <p:nvPr/>
            </p:nvGrpSpPr>
            <p:grpSpPr bwMode="auto">
              <a:xfrm>
                <a:off x="2925518" y="3789159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91" name="Straight Connector 195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92" name="Straight Connector 196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3" name="Group 197"/>
              <p:cNvGrpSpPr>
                <a:grpSpLocks/>
              </p:cNvGrpSpPr>
              <p:nvPr/>
            </p:nvGrpSpPr>
            <p:grpSpPr bwMode="auto">
              <a:xfrm>
                <a:off x="2928099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89" name="Straight Connector 198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90" name="Straight Connector 199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4" name="Group 200"/>
              <p:cNvGrpSpPr>
                <a:grpSpLocks/>
              </p:cNvGrpSpPr>
              <p:nvPr/>
            </p:nvGrpSpPr>
            <p:grpSpPr bwMode="auto">
              <a:xfrm>
                <a:off x="2790493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87" name="Straight Connector 201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88" name="Straight Connector 202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5" name="Group 203"/>
              <p:cNvGrpSpPr>
                <a:grpSpLocks/>
              </p:cNvGrpSpPr>
              <p:nvPr/>
            </p:nvGrpSpPr>
            <p:grpSpPr bwMode="auto">
              <a:xfrm>
                <a:off x="2640034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85" name="Straight Connector 204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86" name="Straight Connector 205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6" name="Group 209"/>
              <p:cNvGrpSpPr>
                <a:grpSpLocks/>
              </p:cNvGrpSpPr>
              <p:nvPr/>
            </p:nvGrpSpPr>
            <p:grpSpPr bwMode="auto">
              <a:xfrm>
                <a:off x="1895514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83" name="Straight Connector 210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84" name="Straight Connector 211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7" name="Group 212"/>
              <p:cNvGrpSpPr>
                <a:grpSpLocks/>
              </p:cNvGrpSpPr>
              <p:nvPr/>
            </p:nvGrpSpPr>
            <p:grpSpPr bwMode="auto">
              <a:xfrm>
                <a:off x="1757907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81" name="Straight Connector 213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82" name="Straight Connector 214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8" name="Group 215"/>
              <p:cNvGrpSpPr>
                <a:grpSpLocks/>
              </p:cNvGrpSpPr>
              <p:nvPr/>
            </p:nvGrpSpPr>
            <p:grpSpPr bwMode="auto">
              <a:xfrm>
                <a:off x="1607448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79" name="Straight Connector 216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80" name="Straight Connector 217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69" name="Group 218"/>
              <p:cNvGrpSpPr>
                <a:grpSpLocks/>
              </p:cNvGrpSpPr>
              <p:nvPr/>
            </p:nvGrpSpPr>
            <p:grpSpPr bwMode="auto">
              <a:xfrm>
                <a:off x="1254792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77" name="Straight Connector 219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78" name="Straight Connector 220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70" name="Group 221"/>
              <p:cNvGrpSpPr>
                <a:grpSpLocks/>
              </p:cNvGrpSpPr>
              <p:nvPr/>
            </p:nvGrpSpPr>
            <p:grpSpPr bwMode="auto">
              <a:xfrm>
                <a:off x="1117185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75" name="Straight Connector 222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76" name="Straight Connector 223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571" name="Group 224"/>
              <p:cNvGrpSpPr>
                <a:grpSpLocks/>
              </p:cNvGrpSpPr>
              <p:nvPr/>
            </p:nvGrpSpPr>
            <p:grpSpPr bwMode="auto">
              <a:xfrm>
                <a:off x="966726" y="4235812"/>
                <a:ext cx="79088" cy="96476"/>
                <a:chOff x="4035706" y="3402957"/>
                <a:chExt cx="79094" cy="96456"/>
              </a:xfrm>
            </p:grpSpPr>
            <p:cxnSp>
              <p:nvCxnSpPr>
                <p:cNvPr id="21573" name="Straight Connector 225"/>
                <p:cNvCxnSpPr>
                  <a:cxnSpLocks noChangeShapeType="1"/>
                </p:cNvCxnSpPr>
                <p:nvPr/>
              </p:nvCxnSpPr>
              <p:spPr bwMode="auto">
                <a:xfrm>
                  <a:off x="4074289" y="3402957"/>
                  <a:ext cx="0" cy="96456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574" name="Straight Connector 226"/>
                <p:cNvCxnSpPr>
                  <a:cxnSpLocks noChangeShapeType="1"/>
                </p:cNvCxnSpPr>
                <p:nvPr/>
              </p:nvCxnSpPr>
              <p:spPr bwMode="auto">
                <a:xfrm>
                  <a:off x="4035706" y="3499413"/>
                  <a:ext cx="79094" cy="0"/>
                </a:xfrm>
                <a:prstGeom prst="line">
                  <a:avLst/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1572" name="Straight Arrow Connector 227"/>
              <p:cNvCxnSpPr>
                <a:cxnSpLocks noChangeShapeType="1"/>
              </p:cNvCxnSpPr>
              <p:nvPr/>
            </p:nvCxnSpPr>
            <p:spPr bwMode="auto">
              <a:xfrm>
                <a:off x="2832930" y="3789159"/>
                <a:ext cx="0" cy="24301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14" name="TextBox 50"/>
              <p:cNvSpPr txBox="1">
                <a:spLocks noChangeArrowheads="1"/>
              </p:cNvSpPr>
              <p:nvPr/>
            </p:nvSpPr>
            <p:spPr bwMode="auto">
              <a:xfrm>
                <a:off x="1277237" y="3086240"/>
                <a:ext cx="633716" cy="277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 i="1"/>
                  <a:t>Wurzel</a:t>
                </a:r>
              </a:p>
            </p:txBody>
          </p:sp>
          <p:sp>
            <p:nvSpPr>
              <p:cNvPr id="21515" name="TextBox 294"/>
              <p:cNvSpPr txBox="1">
                <a:spLocks noChangeArrowheads="1"/>
              </p:cNvSpPr>
              <p:nvPr/>
            </p:nvSpPr>
            <p:spPr bwMode="auto">
              <a:xfrm>
                <a:off x="3189933" y="3086240"/>
                <a:ext cx="510615" cy="277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 i="1"/>
                  <a:t>Vater</a:t>
                </a:r>
              </a:p>
            </p:txBody>
          </p:sp>
          <p:sp>
            <p:nvSpPr>
              <p:cNvPr id="21516" name="TextBox 295"/>
              <p:cNvSpPr txBox="1">
                <a:spLocks noChangeArrowheads="1"/>
              </p:cNvSpPr>
              <p:nvPr/>
            </p:nvSpPr>
            <p:spPr bwMode="auto">
              <a:xfrm>
                <a:off x="3189933" y="3572825"/>
                <a:ext cx="561330" cy="277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 i="1"/>
                  <a:t>Söhne</a:t>
                </a:r>
              </a:p>
            </p:txBody>
          </p:sp>
          <p:sp>
            <p:nvSpPr>
              <p:cNvPr id="153" name="TextBox 50"/>
              <p:cNvSpPr txBox="1">
                <a:spLocks noChangeArrowheads="1"/>
              </p:cNvSpPr>
              <p:nvPr/>
            </p:nvSpPr>
            <p:spPr bwMode="auto">
              <a:xfrm>
                <a:off x="3186988" y="4042772"/>
                <a:ext cx="61427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 i="1" smtClean="0">
                    <a:solidFill>
                      <a:srgbClr val="FF0000"/>
                    </a:solidFill>
                  </a:rPr>
                  <a:t>Blätter</a:t>
                </a:r>
                <a:endParaRPr lang="de-AT" altLang="de-DE" sz="1200" i="1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5" name="Straight Connector 4"/>
            <p:cNvCxnSpPr/>
            <p:nvPr/>
          </p:nvCxnSpPr>
          <p:spPr bwMode="auto">
            <a:xfrm>
              <a:off x="789709" y="2992579"/>
              <a:ext cx="7540831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1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FBF534-C242-4A14-9698-8EF02ED8AC15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de-DE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Binäre Suchbäume</a:t>
            </a:r>
          </a:p>
        </p:txBody>
      </p:sp>
      <p:sp>
        <p:nvSpPr>
          <p:cNvPr id="22532" name="Text Box 68"/>
          <p:cNvSpPr txBox="1">
            <a:spLocks noChangeArrowheads="1"/>
          </p:cNvSpPr>
          <p:nvPr/>
        </p:nvSpPr>
        <p:spPr bwMode="auto">
          <a:xfrm>
            <a:off x="685800" y="1225550"/>
            <a:ext cx="40084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Binärbäume mit folgender Eigenschaft</a:t>
            </a:r>
          </a:p>
        </p:txBody>
      </p:sp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1535113" y="1955800"/>
            <a:ext cx="349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</a:p>
        </p:txBody>
      </p:sp>
      <p:sp>
        <p:nvSpPr>
          <p:cNvPr id="22534" name="Oval 3"/>
          <p:cNvSpPr>
            <a:spLocks noChangeArrowheads="1"/>
          </p:cNvSpPr>
          <p:nvPr/>
        </p:nvSpPr>
        <p:spPr bwMode="auto">
          <a:xfrm>
            <a:off x="1574800" y="1955800"/>
            <a:ext cx="269875" cy="26987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2535" name="TextBox 163"/>
          <p:cNvSpPr txBox="1">
            <a:spLocks noChangeArrowheads="1"/>
          </p:cNvSpPr>
          <p:nvPr/>
        </p:nvSpPr>
        <p:spPr bwMode="auto">
          <a:xfrm>
            <a:off x="1585913" y="1725613"/>
            <a:ext cx="255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cxnSp>
        <p:nvCxnSpPr>
          <p:cNvPr id="22536" name="Straight Arrow Connector 6"/>
          <p:cNvCxnSpPr>
            <a:cxnSpLocks noChangeShapeType="1"/>
          </p:cNvCxnSpPr>
          <p:nvPr/>
        </p:nvCxnSpPr>
        <p:spPr bwMode="auto">
          <a:xfrm flipH="1">
            <a:off x="1444625" y="2198688"/>
            <a:ext cx="182563" cy="18415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37" name="Straight Arrow Connector 164"/>
          <p:cNvCxnSpPr>
            <a:cxnSpLocks noChangeShapeType="1"/>
          </p:cNvCxnSpPr>
          <p:nvPr/>
        </p:nvCxnSpPr>
        <p:spPr bwMode="auto">
          <a:xfrm>
            <a:off x="1787525" y="2198688"/>
            <a:ext cx="184150" cy="18415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38" name="Isosceles Triangle 8"/>
          <p:cNvSpPr>
            <a:spLocks noChangeArrowheads="1"/>
          </p:cNvSpPr>
          <p:nvPr/>
        </p:nvSpPr>
        <p:spPr bwMode="auto">
          <a:xfrm>
            <a:off x="1233488" y="2390775"/>
            <a:ext cx="422275" cy="400050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2539" name="Isosceles Triangle 165"/>
          <p:cNvSpPr>
            <a:spLocks noChangeArrowheads="1"/>
          </p:cNvSpPr>
          <p:nvPr/>
        </p:nvSpPr>
        <p:spPr bwMode="auto">
          <a:xfrm>
            <a:off x="1760538" y="2390775"/>
            <a:ext cx="422275" cy="400050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2540" name="TextBox 166"/>
          <p:cNvSpPr txBox="1">
            <a:spLocks noChangeArrowheads="1"/>
          </p:cNvSpPr>
          <p:nvPr/>
        </p:nvSpPr>
        <p:spPr bwMode="auto">
          <a:xfrm>
            <a:off x="1144588" y="2798763"/>
            <a:ext cx="5651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&lt; p.val</a:t>
            </a:r>
          </a:p>
        </p:txBody>
      </p:sp>
      <p:sp>
        <p:nvSpPr>
          <p:cNvPr id="22541" name="TextBox 167"/>
          <p:cNvSpPr txBox="1">
            <a:spLocks noChangeArrowheads="1"/>
          </p:cNvSpPr>
          <p:nvPr/>
        </p:nvSpPr>
        <p:spPr bwMode="auto">
          <a:xfrm>
            <a:off x="1689100" y="2798763"/>
            <a:ext cx="560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</a:t>
            </a: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 p.val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0813" y="1890713"/>
            <a:ext cx="3628622" cy="9079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dirty="0"/>
              <a:t>Für jeden Knoten </a:t>
            </a:r>
            <a:r>
              <a:rPr lang="de-AT" i="1" dirty="0"/>
              <a:t>p</a:t>
            </a:r>
            <a:r>
              <a:rPr lang="de-AT" dirty="0"/>
              <a:t> gilt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alle Werte im </a:t>
            </a:r>
            <a:r>
              <a:rPr lang="de-AT"/>
              <a:t>Baum </a:t>
            </a:r>
            <a:r>
              <a:rPr lang="de-AT" i="1" smtClean="0"/>
              <a:t>p.left </a:t>
            </a:r>
            <a:r>
              <a:rPr lang="de-AT" smtClean="0"/>
              <a:t>sind </a:t>
            </a:r>
            <a:r>
              <a:rPr lang="de-AT" dirty="0"/>
              <a:t>&lt; </a:t>
            </a:r>
            <a:r>
              <a:rPr lang="de-AT" i="1" dirty="0" err="1"/>
              <a:t>p.val</a:t>
            </a:r>
            <a:endParaRPr lang="de-AT" i="1" dirty="0"/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alle Werte im </a:t>
            </a:r>
            <a:r>
              <a:rPr lang="de-AT"/>
              <a:t>Baum </a:t>
            </a:r>
            <a:r>
              <a:rPr lang="de-AT" i="1" smtClean="0"/>
              <a:t>p.right </a:t>
            </a:r>
            <a:r>
              <a:rPr lang="de-AT" smtClean="0"/>
              <a:t>sind 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</a:t>
            </a:r>
            <a:r>
              <a:rPr lang="de-AT" dirty="0"/>
              <a:t> </a:t>
            </a:r>
            <a:r>
              <a:rPr lang="de-AT" i="1" dirty="0" err="1"/>
              <a:t>p.val</a:t>
            </a:r>
            <a:endParaRPr lang="de-AT" i="1" dirty="0"/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85800" y="3375025"/>
            <a:ext cx="3081338" cy="2005013"/>
            <a:chOff x="685800" y="3375442"/>
            <a:chExt cx="3081776" cy="2004126"/>
          </a:xfrm>
        </p:grpSpPr>
        <p:sp>
          <p:nvSpPr>
            <p:cNvPr id="22585" name="Text Box 68"/>
            <p:cNvSpPr txBox="1">
              <a:spLocks noChangeArrowheads="1"/>
            </p:cNvSpPr>
            <p:nvPr/>
          </p:nvSpPr>
          <p:spPr bwMode="auto">
            <a:xfrm>
              <a:off x="685800" y="3375442"/>
              <a:ext cx="95410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Beispiel</a:t>
              </a:r>
            </a:p>
          </p:txBody>
        </p:sp>
        <p:grpSp>
          <p:nvGrpSpPr>
            <p:cNvPr id="22586" name="Group 28"/>
            <p:cNvGrpSpPr>
              <a:grpSpLocks/>
            </p:cNvGrpSpPr>
            <p:nvPr/>
          </p:nvGrpSpPr>
          <p:grpSpPr bwMode="auto">
            <a:xfrm>
              <a:off x="987706" y="3982413"/>
              <a:ext cx="2779870" cy="1397155"/>
              <a:chOff x="987706" y="3982413"/>
              <a:chExt cx="2779870" cy="1397155"/>
            </a:xfrm>
          </p:grpSpPr>
          <p:sp>
            <p:nvSpPr>
              <p:cNvPr id="22587" name="TextBox 11"/>
              <p:cNvSpPr txBox="1">
                <a:spLocks noChangeArrowheads="1"/>
              </p:cNvSpPr>
              <p:nvPr/>
            </p:nvSpPr>
            <p:spPr bwMode="auto">
              <a:xfrm>
                <a:off x="987706" y="5129335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2588" name="Oval 12"/>
              <p:cNvSpPr>
                <a:spLocks noChangeArrowheads="1"/>
              </p:cNvSpPr>
              <p:nvPr/>
            </p:nvSpPr>
            <p:spPr bwMode="auto">
              <a:xfrm>
                <a:off x="992671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589" name="TextBox 169"/>
              <p:cNvSpPr txBox="1">
                <a:spLocks noChangeArrowheads="1"/>
              </p:cNvSpPr>
              <p:nvPr/>
            </p:nvSpPr>
            <p:spPr bwMode="auto">
              <a:xfrm>
                <a:off x="1323370" y="5129335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2590" name="Oval 170"/>
              <p:cNvSpPr>
                <a:spLocks noChangeArrowheads="1"/>
              </p:cNvSpPr>
              <p:nvPr/>
            </p:nvSpPr>
            <p:spPr bwMode="auto">
              <a:xfrm>
                <a:off x="1328335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591" name="TextBox 206"/>
              <p:cNvSpPr txBox="1">
                <a:spLocks noChangeArrowheads="1"/>
              </p:cNvSpPr>
              <p:nvPr/>
            </p:nvSpPr>
            <p:spPr bwMode="auto">
              <a:xfrm>
                <a:off x="1709194" y="5129335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2592" name="Oval 207"/>
              <p:cNvSpPr>
                <a:spLocks noChangeArrowheads="1"/>
              </p:cNvSpPr>
              <p:nvPr/>
            </p:nvSpPr>
            <p:spPr bwMode="auto">
              <a:xfrm>
                <a:off x="1714159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593" name="TextBox 208"/>
              <p:cNvSpPr txBox="1">
                <a:spLocks noChangeArrowheads="1"/>
              </p:cNvSpPr>
              <p:nvPr/>
            </p:nvSpPr>
            <p:spPr bwMode="auto">
              <a:xfrm>
                <a:off x="2009592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22594" name="Oval 231"/>
              <p:cNvSpPr>
                <a:spLocks noChangeArrowheads="1"/>
              </p:cNvSpPr>
              <p:nvPr/>
            </p:nvSpPr>
            <p:spPr bwMode="auto">
              <a:xfrm>
                <a:off x="2049823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595" name="TextBox 233"/>
              <p:cNvSpPr txBox="1">
                <a:spLocks noChangeArrowheads="1"/>
              </p:cNvSpPr>
              <p:nvPr/>
            </p:nvSpPr>
            <p:spPr bwMode="auto">
              <a:xfrm>
                <a:off x="2388550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22596" name="Oval 234"/>
              <p:cNvSpPr>
                <a:spLocks noChangeArrowheads="1"/>
              </p:cNvSpPr>
              <p:nvPr/>
            </p:nvSpPr>
            <p:spPr bwMode="auto">
              <a:xfrm>
                <a:off x="2428781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597" name="TextBox 235"/>
              <p:cNvSpPr txBox="1">
                <a:spLocks noChangeArrowheads="1"/>
              </p:cNvSpPr>
              <p:nvPr/>
            </p:nvSpPr>
            <p:spPr bwMode="auto">
              <a:xfrm>
                <a:off x="2724214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</a:p>
            </p:txBody>
          </p:sp>
          <p:sp>
            <p:nvSpPr>
              <p:cNvPr id="22598" name="Oval 236"/>
              <p:cNvSpPr>
                <a:spLocks noChangeArrowheads="1"/>
              </p:cNvSpPr>
              <p:nvPr/>
            </p:nvSpPr>
            <p:spPr bwMode="auto">
              <a:xfrm>
                <a:off x="2764445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599" name="TextBox 249"/>
              <p:cNvSpPr txBox="1">
                <a:spLocks noChangeArrowheads="1"/>
              </p:cNvSpPr>
              <p:nvPr/>
            </p:nvSpPr>
            <p:spPr bwMode="auto">
              <a:xfrm>
                <a:off x="3106181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</a:p>
            </p:txBody>
          </p:sp>
          <p:sp>
            <p:nvSpPr>
              <p:cNvPr id="22600" name="Oval 250"/>
              <p:cNvSpPr>
                <a:spLocks noChangeArrowheads="1"/>
              </p:cNvSpPr>
              <p:nvPr/>
            </p:nvSpPr>
            <p:spPr bwMode="auto">
              <a:xfrm>
                <a:off x="3146412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601" name="TextBox 251"/>
              <p:cNvSpPr txBox="1">
                <a:spLocks noChangeArrowheads="1"/>
              </p:cNvSpPr>
              <p:nvPr/>
            </p:nvSpPr>
            <p:spPr bwMode="auto">
              <a:xfrm>
                <a:off x="3441845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22602" name="Oval 252"/>
              <p:cNvSpPr>
                <a:spLocks noChangeArrowheads="1"/>
              </p:cNvSpPr>
              <p:nvPr/>
            </p:nvSpPr>
            <p:spPr bwMode="auto">
              <a:xfrm>
                <a:off x="3482076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2603" name="TextBox 253"/>
              <p:cNvSpPr txBox="1">
                <a:spLocks noChangeArrowheads="1"/>
              </p:cNvSpPr>
              <p:nvPr/>
            </p:nvSpPr>
            <p:spPr bwMode="auto">
              <a:xfrm>
                <a:off x="1173995" y="4754674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2604" name="Oval 254"/>
              <p:cNvSpPr>
                <a:spLocks noChangeArrowheads="1"/>
              </p:cNvSpPr>
              <p:nvPr/>
            </p:nvSpPr>
            <p:spPr bwMode="auto">
              <a:xfrm>
                <a:off x="1178960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05" name="Straight Arrow Connector 15"/>
              <p:cNvCxnSpPr>
                <a:cxnSpLocks noChangeShapeType="1"/>
                <a:stCxn id="22604" idx="3"/>
                <a:endCxn id="22588" idx="0"/>
              </p:cNvCxnSpPr>
              <p:nvPr/>
            </p:nvCxnSpPr>
            <p:spPr bwMode="auto">
              <a:xfrm flipH="1">
                <a:off x="1117788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06" name="Straight Arrow Connector 255"/>
              <p:cNvCxnSpPr>
                <a:cxnSpLocks noChangeShapeType="1"/>
              </p:cNvCxnSpPr>
              <p:nvPr/>
            </p:nvCxnSpPr>
            <p:spPr bwMode="auto">
              <a:xfrm>
                <a:off x="1382767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07" name="TextBox 256"/>
              <p:cNvSpPr txBox="1">
                <a:spLocks noChangeArrowheads="1"/>
              </p:cNvSpPr>
              <p:nvPr/>
            </p:nvSpPr>
            <p:spPr bwMode="auto">
              <a:xfrm>
                <a:off x="1850874" y="4754674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22608" name="Oval 257"/>
              <p:cNvSpPr>
                <a:spLocks noChangeArrowheads="1"/>
              </p:cNvSpPr>
              <p:nvPr/>
            </p:nvSpPr>
            <p:spPr bwMode="auto">
              <a:xfrm>
                <a:off x="1891105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09" name="Straight Arrow Connector 258"/>
              <p:cNvCxnSpPr>
                <a:cxnSpLocks noChangeShapeType="1"/>
                <a:stCxn id="22608" idx="3"/>
              </p:cNvCxnSpPr>
              <p:nvPr/>
            </p:nvCxnSpPr>
            <p:spPr bwMode="auto">
              <a:xfrm flipH="1">
                <a:off x="1829933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10" name="Straight Arrow Connector 296"/>
              <p:cNvCxnSpPr>
                <a:cxnSpLocks noChangeShapeType="1"/>
              </p:cNvCxnSpPr>
              <p:nvPr/>
            </p:nvCxnSpPr>
            <p:spPr bwMode="auto">
              <a:xfrm>
                <a:off x="2094912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11" name="TextBox 297"/>
              <p:cNvSpPr txBox="1">
                <a:spLocks noChangeArrowheads="1"/>
              </p:cNvSpPr>
              <p:nvPr/>
            </p:nvSpPr>
            <p:spPr bwMode="auto">
              <a:xfrm>
                <a:off x="2564381" y="4754674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</a:p>
            </p:txBody>
          </p:sp>
          <p:sp>
            <p:nvSpPr>
              <p:cNvPr id="22612" name="Oval 298"/>
              <p:cNvSpPr>
                <a:spLocks noChangeArrowheads="1"/>
              </p:cNvSpPr>
              <p:nvPr/>
            </p:nvSpPr>
            <p:spPr bwMode="auto">
              <a:xfrm>
                <a:off x="2604612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13" name="Straight Arrow Connector 299"/>
              <p:cNvCxnSpPr>
                <a:cxnSpLocks noChangeShapeType="1"/>
                <a:stCxn id="22612" idx="3"/>
              </p:cNvCxnSpPr>
              <p:nvPr/>
            </p:nvCxnSpPr>
            <p:spPr bwMode="auto">
              <a:xfrm flipH="1">
                <a:off x="2543440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14" name="Straight Arrow Connector 300"/>
              <p:cNvCxnSpPr>
                <a:cxnSpLocks noChangeShapeType="1"/>
              </p:cNvCxnSpPr>
              <p:nvPr/>
            </p:nvCxnSpPr>
            <p:spPr bwMode="auto">
              <a:xfrm>
                <a:off x="2808419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15" name="TextBox 301"/>
              <p:cNvSpPr txBox="1">
                <a:spLocks noChangeArrowheads="1"/>
              </p:cNvSpPr>
              <p:nvPr/>
            </p:nvSpPr>
            <p:spPr bwMode="auto">
              <a:xfrm>
                <a:off x="3276497" y="4754674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27</a:t>
                </a:r>
              </a:p>
            </p:txBody>
          </p:sp>
          <p:sp>
            <p:nvSpPr>
              <p:cNvPr id="22616" name="Oval 302"/>
              <p:cNvSpPr>
                <a:spLocks noChangeArrowheads="1"/>
              </p:cNvSpPr>
              <p:nvPr/>
            </p:nvSpPr>
            <p:spPr bwMode="auto">
              <a:xfrm>
                <a:off x="3316728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17" name="Straight Arrow Connector 303"/>
              <p:cNvCxnSpPr>
                <a:cxnSpLocks noChangeShapeType="1"/>
                <a:stCxn id="22616" idx="3"/>
              </p:cNvCxnSpPr>
              <p:nvPr/>
            </p:nvCxnSpPr>
            <p:spPr bwMode="auto">
              <a:xfrm flipH="1">
                <a:off x="3255556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18" name="Straight Arrow Connector 304"/>
              <p:cNvCxnSpPr>
                <a:cxnSpLocks noChangeShapeType="1"/>
              </p:cNvCxnSpPr>
              <p:nvPr/>
            </p:nvCxnSpPr>
            <p:spPr bwMode="auto">
              <a:xfrm>
                <a:off x="3520535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19" name="TextBox 305"/>
              <p:cNvSpPr txBox="1">
                <a:spLocks noChangeArrowheads="1"/>
              </p:cNvSpPr>
              <p:nvPr/>
            </p:nvSpPr>
            <p:spPr bwMode="auto">
              <a:xfrm>
                <a:off x="1528923" y="4375321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2620" name="Oval 306"/>
              <p:cNvSpPr>
                <a:spLocks noChangeArrowheads="1"/>
              </p:cNvSpPr>
              <p:nvPr/>
            </p:nvSpPr>
            <p:spPr bwMode="auto">
              <a:xfrm>
                <a:off x="1533888" y="4375321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21" name="Straight Arrow Connector 307"/>
              <p:cNvCxnSpPr>
                <a:cxnSpLocks noChangeShapeType="1"/>
                <a:stCxn id="22620" idx="3"/>
              </p:cNvCxnSpPr>
              <p:nvPr/>
            </p:nvCxnSpPr>
            <p:spPr bwMode="auto">
              <a:xfrm flipH="1">
                <a:off x="1365812" y="4588908"/>
                <a:ext cx="204722" cy="17389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22" name="Straight Arrow Connector 308"/>
              <p:cNvCxnSpPr>
                <a:cxnSpLocks noChangeShapeType="1"/>
              </p:cNvCxnSpPr>
              <p:nvPr/>
            </p:nvCxnSpPr>
            <p:spPr bwMode="auto">
              <a:xfrm>
                <a:off x="1737695" y="4588908"/>
                <a:ext cx="199135" cy="19704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23" name="TextBox 310"/>
              <p:cNvSpPr txBox="1">
                <a:spLocks noChangeArrowheads="1"/>
              </p:cNvSpPr>
              <p:nvPr/>
            </p:nvSpPr>
            <p:spPr bwMode="auto">
              <a:xfrm>
                <a:off x="2911053" y="4375321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</a:p>
            </p:txBody>
          </p:sp>
          <p:sp>
            <p:nvSpPr>
              <p:cNvPr id="22624" name="Oval 311"/>
              <p:cNvSpPr>
                <a:spLocks noChangeArrowheads="1"/>
              </p:cNvSpPr>
              <p:nvPr/>
            </p:nvSpPr>
            <p:spPr bwMode="auto">
              <a:xfrm>
                <a:off x="2951284" y="4375321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25" name="Straight Arrow Connector 312"/>
              <p:cNvCxnSpPr>
                <a:cxnSpLocks noChangeShapeType="1"/>
                <a:stCxn id="22624" idx="3"/>
              </p:cNvCxnSpPr>
              <p:nvPr/>
            </p:nvCxnSpPr>
            <p:spPr bwMode="auto">
              <a:xfrm flipH="1">
                <a:off x="2783208" y="4588908"/>
                <a:ext cx="204722" cy="17389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26" name="Straight Arrow Connector 313"/>
              <p:cNvCxnSpPr>
                <a:cxnSpLocks noChangeShapeType="1"/>
              </p:cNvCxnSpPr>
              <p:nvPr/>
            </p:nvCxnSpPr>
            <p:spPr bwMode="auto">
              <a:xfrm>
                <a:off x="3155091" y="4588908"/>
                <a:ext cx="199135" cy="19704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627" name="TextBox 314"/>
              <p:cNvSpPr txBox="1">
                <a:spLocks noChangeArrowheads="1"/>
              </p:cNvSpPr>
              <p:nvPr/>
            </p:nvSpPr>
            <p:spPr bwMode="auto">
              <a:xfrm>
                <a:off x="2209249" y="3982413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</a:p>
            </p:txBody>
          </p:sp>
          <p:sp>
            <p:nvSpPr>
              <p:cNvPr id="22628" name="Oval 315"/>
              <p:cNvSpPr>
                <a:spLocks noChangeArrowheads="1"/>
              </p:cNvSpPr>
              <p:nvPr/>
            </p:nvSpPr>
            <p:spPr bwMode="auto">
              <a:xfrm>
                <a:off x="2249480" y="3982413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2629" name="Straight Arrow Connector 316"/>
              <p:cNvCxnSpPr>
                <a:cxnSpLocks noChangeShapeType="1"/>
                <a:stCxn id="22628" idx="3"/>
              </p:cNvCxnSpPr>
              <p:nvPr/>
            </p:nvCxnSpPr>
            <p:spPr bwMode="auto">
              <a:xfrm flipH="1">
                <a:off x="1770926" y="4196000"/>
                <a:ext cx="515200" cy="22728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30" name="Straight Arrow Connector 317"/>
              <p:cNvCxnSpPr>
                <a:cxnSpLocks noChangeShapeType="1"/>
              </p:cNvCxnSpPr>
              <p:nvPr/>
            </p:nvCxnSpPr>
            <p:spPr bwMode="auto">
              <a:xfrm>
                <a:off x="2453287" y="4196000"/>
                <a:ext cx="498257" cy="254287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4186238" y="3924300"/>
            <a:ext cx="3390900" cy="1117600"/>
            <a:chOff x="4186168" y="3923818"/>
            <a:chExt cx="3391022" cy="1117746"/>
          </a:xfrm>
        </p:grpSpPr>
        <p:sp>
          <p:nvSpPr>
            <p:cNvPr id="22574" name="TextBox 25"/>
            <p:cNvSpPr txBox="1">
              <a:spLocks noChangeArrowheads="1"/>
            </p:cNvSpPr>
            <p:nvPr/>
          </p:nvSpPr>
          <p:spPr bwMode="auto">
            <a:xfrm>
              <a:off x="4186168" y="3923818"/>
              <a:ext cx="25662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Ermöglicht binäres Suchen</a:t>
              </a:r>
            </a:p>
          </p:txBody>
        </p:sp>
        <p:sp>
          <p:nvSpPr>
            <p:cNvPr id="22575" name="TextBox 318"/>
            <p:cNvSpPr txBox="1">
              <a:spLocks noChangeArrowheads="1"/>
            </p:cNvSpPr>
            <p:nvPr/>
          </p:nvSpPr>
          <p:spPr bwMode="auto">
            <a:xfrm>
              <a:off x="4186168" y="4289379"/>
              <a:ext cx="5725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z.B.:</a:t>
              </a:r>
            </a:p>
          </p:txBody>
        </p:sp>
        <p:sp>
          <p:nvSpPr>
            <p:cNvPr id="22576" name="TextBox 319"/>
            <p:cNvSpPr txBox="1">
              <a:spLocks noChangeArrowheads="1"/>
            </p:cNvSpPr>
            <p:nvPr/>
          </p:nvSpPr>
          <p:spPr bwMode="auto">
            <a:xfrm>
              <a:off x="4186168" y="4669788"/>
              <a:ext cx="14622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10:</a:t>
              </a:r>
            </a:p>
          </p:txBody>
        </p:sp>
        <p:sp>
          <p:nvSpPr>
            <p:cNvPr id="22577" name="TextBox 320"/>
            <p:cNvSpPr txBox="1">
              <a:spLocks noChangeArrowheads="1"/>
            </p:cNvSpPr>
            <p:nvPr/>
          </p:nvSpPr>
          <p:spPr bwMode="auto">
            <a:xfrm>
              <a:off x="5691205" y="4708587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2578" name="Oval 321"/>
            <p:cNvSpPr>
              <a:spLocks noChangeArrowheads="1"/>
            </p:cNvSpPr>
            <p:nvPr/>
          </p:nvSpPr>
          <p:spPr bwMode="auto">
            <a:xfrm>
              <a:off x="5731436" y="4708587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79" name="TextBox 323"/>
            <p:cNvSpPr txBox="1">
              <a:spLocks noChangeArrowheads="1"/>
            </p:cNvSpPr>
            <p:nvPr/>
          </p:nvSpPr>
          <p:spPr bwMode="auto">
            <a:xfrm>
              <a:off x="6495830" y="4708587"/>
              <a:ext cx="25519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2580" name="Oval 324"/>
            <p:cNvSpPr>
              <a:spLocks noChangeArrowheads="1"/>
            </p:cNvSpPr>
            <p:nvPr/>
          </p:nvSpPr>
          <p:spPr bwMode="auto">
            <a:xfrm>
              <a:off x="6500795" y="4708587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81" name="TextBox 326"/>
            <p:cNvSpPr txBox="1">
              <a:spLocks noChangeArrowheads="1"/>
            </p:cNvSpPr>
            <p:nvPr/>
          </p:nvSpPr>
          <p:spPr bwMode="auto">
            <a:xfrm>
              <a:off x="7251459" y="4708587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2582" name="Oval 327"/>
            <p:cNvSpPr>
              <a:spLocks noChangeArrowheads="1"/>
            </p:cNvSpPr>
            <p:nvPr/>
          </p:nvSpPr>
          <p:spPr bwMode="auto">
            <a:xfrm>
              <a:off x="7291690" y="4708587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83" name="TextBox 27"/>
            <p:cNvSpPr txBox="1">
              <a:spLocks noChangeArrowheads="1"/>
            </p:cNvSpPr>
            <p:nvPr/>
          </p:nvSpPr>
          <p:spPr bwMode="auto">
            <a:xfrm>
              <a:off x="5994691" y="4610677"/>
              <a:ext cx="457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links</a:t>
              </a:r>
            </a:p>
          </p:txBody>
        </p:sp>
        <p:sp>
          <p:nvSpPr>
            <p:cNvPr id="22584" name="TextBox 356"/>
            <p:cNvSpPr txBox="1">
              <a:spLocks noChangeArrowheads="1"/>
            </p:cNvSpPr>
            <p:nvPr/>
          </p:nvSpPr>
          <p:spPr bwMode="auto">
            <a:xfrm>
              <a:off x="6774935" y="4607863"/>
              <a:ext cx="5196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rechts</a:t>
              </a: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186238" y="5073650"/>
            <a:ext cx="4125912" cy="479425"/>
            <a:chOff x="4186168" y="5074406"/>
            <a:chExt cx="4125812" cy="478292"/>
          </a:xfrm>
        </p:grpSpPr>
        <p:sp>
          <p:nvSpPr>
            <p:cNvPr id="22562" name="TextBox 331"/>
            <p:cNvSpPr txBox="1">
              <a:spLocks noChangeArrowheads="1"/>
            </p:cNvSpPr>
            <p:nvPr/>
          </p:nvSpPr>
          <p:spPr bwMode="auto">
            <a:xfrm>
              <a:off x="4186168" y="5166740"/>
              <a:ext cx="14622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16:</a:t>
              </a:r>
            </a:p>
          </p:txBody>
        </p:sp>
        <p:sp>
          <p:nvSpPr>
            <p:cNvPr id="22563" name="TextBox 332"/>
            <p:cNvSpPr txBox="1">
              <a:spLocks noChangeArrowheads="1"/>
            </p:cNvSpPr>
            <p:nvPr/>
          </p:nvSpPr>
          <p:spPr bwMode="auto">
            <a:xfrm>
              <a:off x="5691205" y="5205539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2564" name="Oval 333"/>
            <p:cNvSpPr>
              <a:spLocks noChangeArrowheads="1"/>
            </p:cNvSpPr>
            <p:nvPr/>
          </p:nvSpPr>
          <p:spPr bwMode="auto">
            <a:xfrm>
              <a:off x="5731436" y="5205539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65" name="TextBox 334"/>
            <p:cNvSpPr txBox="1">
              <a:spLocks noChangeArrowheads="1"/>
            </p:cNvSpPr>
            <p:nvPr/>
          </p:nvSpPr>
          <p:spPr bwMode="auto">
            <a:xfrm>
              <a:off x="6460564" y="5205539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2566" name="Oval 335"/>
            <p:cNvSpPr>
              <a:spLocks noChangeArrowheads="1"/>
            </p:cNvSpPr>
            <p:nvPr/>
          </p:nvSpPr>
          <p:spPr bwMode="auto">
            <a:xfrm>
              <a:off x="6500795" y="5205539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67" name="TextBox 336"/>
            <p:cNvSpPr txBox="1">
              <a:spLocks noChangeArrowheads="1"/>
            </p:cNvSpPr>
            <p:nvPr/>
          </p:nvSpPr>
          <p:spPr bwMode="auto">
            <a:xfrm>
              <a:off x="7251459" y="5205539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2568" name="Oval 337"/>
            <p:cNvSpPr>
              <a:spLocks noChangeArrowheads="1"/>
            </p:cNvSpPr>
            <p:nvPr/>
          </p:nvSpPr>
          <p:spPr bwMode="auto">
            <a:xfrm>
              <a:off x="7291690" y="5205539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69" name="TextBox 338"/>
            <p:cNvSpPr txBox="1">
              <a:spLocks noChangeArrowheads="1"/>
            </p:cNvSpPr>
            <p:nvPr/>
          </p:nvSpPr>
          <p:spPr bwMode="auto">
            <a:xfrm>
              <a:off x="5972092" y="5121811"/>
              <a:ext cx="5196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rechts</a:t>
              </a:r>
            </a:p>
          </p:txBody>
        </p:sp>
        <p:sp>
          <p:nvSpPr>
            <p:cNvPr id="22570" name="TextBox 341"/>
            <p:cNvSpPr txBox="1">
              <a:spLocks noChangeArrowheads="1"/>
            </p:cNvSpPr>
            <p:nvPr/>
          </p:nvSpPr>
          <p:spPr bwMode="auto">
            <a:xfrm>
              <a:off x="7986249" y="5205539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2571" name="Oval 342"/>
            <p:cNvSpPr>
              <a:spLocks noChangeArrowheads="1"/>
            </p:cNvSpPr>
            <p:nvPr/>
          </p:nvSpPr>
          <p:spPr bwMode="auto">
            <a:xfrm>
              <a:off x="8026480" y="5205539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72" name="TextBox 357"/>
            <p:cNvSpPr txBox="1">
              <a:spLocks noChangeArrowheads="1"/>
            </p:cNvSpPr>
            <p:nvPr/>
          </p:nvSpPr>
          <p:spPr bwMode="auto">
            <a:xfrm>
              <a:off x="6807676" y="5074407"/>
              <a:ext cx="457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links</a:t>
              </a:r>
            </a:p>
          </p:txBody>
        </p:sp>
        <p:sp>
          <p:nvSpPr>
            <p:cNvPr id="22573" name="TextBox 359"/>
            <p:cNvSpPr txBox="1">
              <a:spLocks noChangeArrowheads="1"/>
            </p:cNvSpPr>
            <p:nvPr/>
          </p:nvSpPr>
          <p:spPr bwMode="auto">
            <a:xfrm>
              <a:off x="7561581" y="5074406"/>
              <a:ext cx="457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links</a:t>
              </a:r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4186238" y="5583238"/>
            <a:ext cx="4787900" cy="441325"/>
            <a:chOff x="4186168" y="5583973"/>
            <a:chExt cx="4788182" cy="440553"/>
          </a:xfrm>
        </p:grpSpPr>
        <p:sp>
          <p:nvSpPr>
            <p:cNvPr id="22548" name="TextBox 343"/>
            <p:cNvSpPr txBox="1">
              <a:spLocks noChangeArrowheads="1"/>
            </p:cNvSpPr>
            <p:nvPr/>
          </p:nvSpPr>
          <p:spPr bwMode="auto">
            <a:xfrm>
              <a:off x="4186168" y="5656622"/>
              <a:ext cx="13596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3:</a:t>
              </a:r>
            </a:p>
          </p:txBody>
        </p:sp>
        <p:sp>
          <p:nvSpPr>
            <p:cNvPr id="22549" name="TextBox 344"/>
            <p:cNvSpPr txBox="1">
              <a:spLocks noChangeArrowheads="1"/>
            </p:cNvSpPr>
            <p:nvPr/>
          </p:nvSpPr>
          <p:spPr bwMode="auto">
            <a:xfrm>
              <a:off x="5691205" y="5695421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2550" name="Oval 345"/>
            <p:cNvSpPr>
              <a:spLocks noChangeArrowheads="1"/>
            </p:cNvSpPr>
            <p:nvPr/>
          </p:nvSpPr>
          <p:spPr bwMode="auto">
            <a:xfrm>
              <a:off x="5731436" y="5695421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51" name="TextBox 346"/>
            <p:cNvSpPr txBox="1">
              <a:spLocks noChangeArrowheads="1"/>
            </p:cNvSpPr>
            <p:nvPr/>
          </p:nvSpPr>
          <p:spPr bwMode="auto">
            <a:xfrm>
              <a:off x="6495830" y="5695421"/>
              <a:ext cx="25519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2552" name="Oval 347"/>
            <p:cNvSpPr>
              <a:spLocks noChangeArrowheads="1"/>
            </p:cNvSpPr>
            <p:nvPr/>
          </p:nvSpPr>
          <p:spPr bwMode="auto">
            <a:xfrm>
              <a:off x="6500795" y="5695421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53" name="TextBox 348"/>
            <p:cNvSpPr txBox="1">
              <a:spLocks noChangeArrowheads="1"/>
            </p:cNvSpPr>
            <p:nvPr/>
          </p:nvSpPr>
          <p:spPr bwMode="auto">
            <a:xfrm>
              <a:off x="7286725" y="5695421"/>
              <a:ext cx="25519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2554" name="Oval 349"/>
            <p:cNvSpPr>
              <a:spLocks noChangeArrowheads="1"/>
            </p:cNvSpPr>
            <p:nvPr/>
          </p:nvSpPr>
          <p:spPr bwMode="auto">
            <a:xfrm>
              <a:off x="7291690" y="5695421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55" name="TextBox 353"/>
            <p:cNvSpPr txBox="1">
              <a:spLocks noChangeArrowheads="1"/>
            </p:cNvSpPr>
            <p:nvPr/>
          </p:nvSpPr>
          <p:spPr bwMode="auto">
            <a:xfrm>
              <a:off x="8021515" y="5695421"/>
              <a:ext cx="25519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2556" name="Oval 354"/>
            <p:cNvSpPr>
              <a:spLocks noChangeArrowheads="1"/>
            </p:cNvSpPr>
            <p:nvPr/>
          </p:nvSpPr>
          <p:spPr bwMode="auto">
            <a:xfrm>
              <a:off x="8026480" y="5695421"/>
              <a:ext cx="250233" cy="250233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2557" name="TextBox 355"/>
            <p:cNvSpPr txBox="1">
              <a:spLocks noChangeArrowheads="1"/>
            </p:cNvSpPr>
            <p:nvPr/>
          </p:nvSpPr>
          <p:spPr bwMode="auto">
            <a:xfrm>
              <a:off x="5994691" y="5583973"/>
              <a:ext cx="457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links</a:t>
              </a:r>
            </a:p>
          </p:txBody>
        </p:sp>
        <p:sp>
          <p:nvSpPr>
            <p:cNvPr id="22558" name="TextBox 358"/>
            <p:cNvSpPr txBox="1">
              <a:spLocks noChangeArrowheads="1"/>
            </p:cNvSpPr>
            <p:nvPr/>
          </p:nvSpPr>
          <p:spPr bwMode="auto">
            <a:xfrm>
              <a:off x="6807676" y="5593639"/>
              <a:ext cx="457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links</a:t>
              </a:r>
            </a:p>
          </p:txBody>
        </p:sp>
        <p:sp>
          <p:nvSpPr>
            <p:cNvPr id="22559" name="TextBox 360"/>
            <p:cNvSpPr txBox="1">
              <a:spLocks noChangeArrowheads="1"/>
            </p:cNvSpPr>
            <p:nvPr/>
          </p:nvSpPr>
          <p:spPr bwMode="auto">
            <a:xfrm>
              <a:off x="7543271" y="5583973"/>
              <a:ext cx="5196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rechts</a:t>
              </a:r>
            </a:p>
          </p:txBody>
        </p:sp>
        <p:sp>
          <p:nvSpPr>
            <p:cNvPr id="22560" name="TextBox 361"/>
            <p:cNvSpPr txBox="1">
              <a:spLocks noChangeArrowheads="1"/>
            </p:cNvSpPr>
            <p:nvPr/>
          </p:nvSpPr>
          <p:spPr bwMode="auto">
            <a:xfrm>
              <a:off x="8272131" y="5583973"/>
              <a:ext cx="457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nach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100"/>
                <a:t>links</a:t>
              </a:r>
            </a:p>
          </p:txBody>
        </p:sp>
        <p:sp>
          <p:nvSpPr>
            <p:cNvPr id="22561" name="TextBox 29"/>
            <p:cNvSpPr txBox="1">
              <a:spLocks noChangeArrowheads="1"/>
            </p:cNvSpPr>
            <p:nvPr/>
          </p:nvSpPr>
          <p:spPr bwMode="auto">
            <a:xfrm>
              <a:off x="8624584" y="5630347"/>
              <a:ext cx="349766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sz="16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85800" y="6215063"/>
            <a:ext cx="6121792" cy="338554"/>
            <a:chOff x="685800" y="6215063"/>
            <a:chExt cx="6121792" cy="338554"/>
          </a:xfrm>
        </p:grpSpPr>
        <p:sp>
          <p:nvSpPr>
            <p:cNvPr id="35" name="TextBox 34"/>
            <p:cNvSpPr txBox="1"/>
            <p:nvPr/>
          </p:nvSpPr>
          <p:spPr>
            <a:xfrm>
              <a:off x="5869379" y="6215063"/>
              <a:ext cx="938213" cy="33813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dirty="0"/>
                <a:t>O(log</a:t>
              </a:r>
              <a:r>
                <a:rPr lang="de-AT" baseline="-25000" dirty="0"/>
                <a:t>2</a:t>
              </a:r>
              <a:r>
                <a:rPr lang="de-AT" dirty="0"/>
                <a:t>n)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5800" y="6215063"/>
              <a:ext cx="50433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=&gt; höchstens so viele Suchschritte, wie der Baum hoch ist:</a:t>
              </a:r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376A0F-FF34-4E42-B0C9-AAA4A9711B1F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de-DE" sz="1400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Binäres Suchen (iterativ)</a:t>
            </a:r>
          </a:p>
        </p:txBody>
      </p:sp>
      <p:sp>
        <p:nvSpPr>
          <p:cNvPr id="23556" name="TextBox 1"/>
          <p:cNvSpPr txBox="1">
            <a:spLocks noChangeArrowheads="1"/>
          </p:cNvSpPr>
          <p:nvPr/>
        </p:nvSpPr>
        <p:spPr bwMode="auto">
          <a:xfrm>
            <a:off x="798513" y="1431925"/>
            <a:ext cx="3384550" cy="310832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BinTree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root = null;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3557" name="TextBox 103"/>
          <p:cNvSpPr txBox="1">
            <a:spLocks noChangeArrowheads="1"/>
          </p:cNvSpPr>
          <p:nvPr/>
        </p:nvSpPr>
        <p:spPr bwMode="auto">
          <a:xfrm>
            <a:off x="968375" y="1998663"/>
            <a:ext cx="3079750" cy="20320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Node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p = root;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!= null)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if (val == p.val) return p;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else if (val &lt; p.val) p = p.left;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else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 val &gt; p.val */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p = p.right;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return null;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3558" name="TextBox 105"/>
          <p:cNvSpPr txBox="1">
            <a:spLocks noChangeArrowheads="1"/>
          </p:cNvSpPr>
          <p:nvPr/>
        </p:nvSpPr>
        <p:spPr bwMode="auto">
          <a:xfrm>
            <a:off x="4760913" y="1420813"/>
            <a:ext cx="1587500" cy="1677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val; // 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left, right;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this.val =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624388" y="3630613"/>
            <a:ext cx="3082925" cy="2003425"/>
            <a:chOff x="4625051" y="3630085"/>
            <a:chExt cx="3081776" cy="2004126"/>
          </a:xfrm>
        </p:grpSpPr>
        <p:sp>
          <p:nvSpPr>
            <p:cNvPr id="23564" name="Text Box 68"/>
            <p:cNvSpPr txBox="1">
              <a:spLocks noChangeArrowheads="1"/>
            </p:cNvSpPr>
            <p:nvPr/>
          </p:nvSpPr>
          <p:spPr bwMode="auto">
            <a:xfrm>
              <a:off x="4625051" y="3630085"/>
              <a:ext cx="87075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Beispiel</a:t>
              </a:r>
            </a:p>
          </p:txBody>
        </p:sp>
        <p:grpSp>
          <p:nvGrpSpPr>
            <p:cNvPr id="23565" name="Group 108"/>
            <p:cNvGrpSpPr>
              <a:grpSpLocks/>
            </p:cNvGrpSpPr>
            <p:nvPr/>
          </p:nvGrpSpPr>
          <p:grpSpPr bwMode="auto">
            <a:xfrm>
              <a:off x="4926957" y="4237056"/>
              <a:ext cx="2779870" cy="1397155"/>
              <a:chOff x="987706" y="3982413"/>
              <a:chExt cx="2779870" cy="1397155"/>
            </a:xfrm>
          </p:grpSpPr>
          <p:sp>
            <p:nvSpPr>
              <p:cNvPr id="23567" name="TextBox 109"/>
              <p:cNvSpPr txBox="1">
                <a:spLocks noChangeArrowheads="1"/>
              </p:cNvSpPr>
              <p:nvPr/>
            </p:nvSpPr>
            <p:spPr bwMode="auto">
              <a:xfrm>
                <a:off x="987706" y="5129335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8" name="Oval 110"/>
              <p:cNvSpPr>
                <a:spLocks noChangeArrowheads="1"/>
              </p:cNvSpPr>
              <p:nvPr/>
            </p:nvSpPr>
            <p:spPr bwMode="auto">
              <a:xfrm>
                <a:off x="992671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69" name="TextBox 111"/>
              <p:cNvSpPr txBox="1">
                <a:spLocks noChangeArrowheads="1"/>
              </p:cNvSpPr>
              <p:nvPr/>
            </p:nvSpPr>
            <p:spPr bwMode="auto">
              <a:xfrm>
                <a:off x="1323370" y="5129335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3570" name="Oval 112"/>
              <p:cNvSpPr>
                <a:spLocks noChangeArrowheads="1"/>
              </p:cNvSpPr>
              <p:nvPr/>
            </p:nvSpPr>
            <p:spPr bwMode="auto">
              <a:xfrm>
                <a:off x="1328335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71" name="TextBox 113"/>
              <p:cNvSpPr txBox="1">
                <a:spLocks noChangeArrowheads="1"/>
              </p:cNvSpPr>
              <p:nvPr/>
            </p:nvSpPr>
            <p:spPr bwMode="auto">
              <a:xfrm>
                <a:off x="1709194" y="5129335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3572" name="Oval 114"/>
              <p:cNvSpPr>
                <a:spLocks noChangeArrowheads="1"/>
              </p:cNvSpPr>
              <p:nvPr/>
            </p:nvSpPr>
            <p:spPr bwMode="auto">
              <a:xfrm>
                <a:off x="1714159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73" name="TextBox 115"/>
              <p:cNvSpPr txBox="1">
                <a:spLocks noChangeArrowheads="1"/>
              </p:cNvSpPr>
              <p:nvPr/>
            </p:nvSpPr>
            <p:spPr bwMode="auto">
              <a:xfrm>
                <a:off x="2009592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23574" name="Oval 116"/>
              <p:cNvSpPr>
                <a:spLocks noChangeArrowheads="1"/>
              </p:cNvSpPr>
              <p:nvPr/>
            </p:nvSpPr>
            <p:spPr bwMode="auto">
              <a:xfrm>
                <a:off x="2049823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75" name="TextBox 117"/>
              <p:cNvSpPr txBox="1">
                <a:spLocks noChangeArrowheads="1"/>
              </p:cNvSpPr>
              <p:nvPr/>
            </p:nvSpPr>
            <p:spPr bwMode="auto">
              <a:xfrm>
                <a:off x="2388550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23576" name="Oval 118"/>
              <p:cNvSpPr>
                <a:spLocks noChangeArrowheads="1"/>
              </p:cNvSpPr>
              <p:nvPr/>
            </p:nvSpPr>
            <p:spPr bwMode="auto">
              <a:xfrm>
                <a:off x="2428781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77" name="TextBox 119"/>
              <p:cNvSpPr txBox="1">
                <a:spLocks noChangeArrowheads="1"/>
              </p:cNvSpPr>
              <p:nvPr/>
            </p:nvSpPr>
            <p:spPr bwMode="auto">
              <a:xfrm>
                <a:off x="2724214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</a:p>
            </p:txBody>
          </p:sp>
          <p:sp>
            <p:nvSpPr>
              <p:cNvPr id="23578" name="Oval 120"/>
              <p:cNvSpPr>
                <a:spLocks noChangeArrowheads="1"/>
              </p:cNvSpPr>
              <p:nvPr/>
            </p:nvSpPr>
            <p:spPr bwMode="auto">
              <a:xfrm>
                <a:off x="2764445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79" name="TextBox 121"/>
              <p:cNvSpPr txBox="1">
                <a:spLocks noChangeArrowheads="1"/>
              </p:cNvSpPr>
              <p:nvPr/>
            </p:nvSpPr>
            <p:spPr bwMode="auto">
              <a:xfrm>
                <a:off x="3106181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</a:p>
            </p:txBody>
          </p:sp>
          <p:sp>
            <p:nvSpPr>
              <p:cNvPr id="23580" name="Oval 122"/>
              <p:cNvSpPr>
                <a:spLocks noChangeArrowheads="1"/>
              </p:cNvSpPr>
              <p:nvPr/>
            </p:nvSpPr>
            <p:spPr bwMode="auto">
              <a:xfrm>
                <a:off x="3146412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81" name="TextBox 123"/>
              <p:cNvSpPr txBox="1">
                <a:spLocks noChangeArrowheads="1"/>
              </p:cNvSpPr>
              <p:nvPr/>
            </p:nvSpPr>
            <p:spPr bwMode="auto">
              <a:xfrm>
                <a:off x="3441845" y="512933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23582" name="Oval 124"/>
              <p:cNvSpPr>
                <a:spLocks noChangeArrowheads="1"/>
              </p:cNvSpPr>
              <p:nvPr/>
            </p:nvSpPr>
            <p:spPr bwMode="auto">
              <a:xfrm>
                <a:off x="3482076" y="5129335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3583" name="TextBox 125"/>
              <p:cNvSpPr txBox="1">
                <a:spLocks noChangeArrowheads="1"/>
              </p:cNvSpPr>
              <p:nvPr/>
            </p:nvSpPr>
            <p:spPr bwMode="auto">
              <a:xfrm>
                <a:off x="1173995" y="4754674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3584" name="Oval 126"/>
              <p:cNvSpPr>
                <a:spLocks noChangeArrowheads="1"/>
              </p:cNvSpPr>
              <p:nvPr/>
            </p:nvSpPr>
            <p:spPr bwMode="auto">
              <a:xfrm>
                <a:off x="1178960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585" name="Straight Arrow Connector 127"/>
              <p:cNvCxnSpPr>
                <a:cxnSpLocks noChangeShapeType="1"/>
                <a:stCxn id="23584" idx="3"/>
                <a:endCxn id="23568" idx="0"/>
              </p:cNvCxnSpPr>
              <p:nvPr/>
            </p:nvCxnSpPr>
            <p:spPr bwMode="auto">
              <a:xfrm flipH="1">
                <a:off x="1117788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586" name="Straight Arrow Connector 128"/>
              <p:cNvCxnSpPr>
                <a:cxnSpLocks noChangeShapeType="1"/>
              </p:cNvCxnSpPr>
              <p:nvPr/>
            </p:nvCxnSpPr>
            <p:spPr bwMode="auto">
              <a:xfrm>
                <a:off x="1382767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587" name="TextBox 129"/>
              <p:cNvSpPr txBox="1">
                <a:spLocks noChangeArrowheads="1"/>
              </p:cNvSpPr>
              <p:nvPr/>
            </p:nvSpPr>
            <p:spPr bwMode="auto">
              <a:xfrm>
                <a:off x="1850874" y="4754674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23588" name="Oval 130"/>
              <p:cNvSpPr>
                <a:spLocks noChangeArrowheads="1"/>
              </p:cNvSpPr>
              <p:nvPr/>
            </p:nvSpPr>
            <p:spPr bwMode="auto">
              <a:xfrm>
                <a:off x="1891105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589" name="Straight Arrow Connector 131"/>
              <p:cNvCxnSpPr>
                <a:cxnSpLocks noChangeShapeType="1"/>
                <a:stCxn id="23588" idx="3"/>
              </p:cNvCxnSpPr>
              <p:nvPr/>
            </p:nvCxnSpPr>
            <p:spPr bwMode="auto">
              <a:xfrm flipH="1">
                <a:off x="1829933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590" name="Straight Arrow Connector 132"/>
              <p:cNvCxnSpPr>
                <a:cxnSpLocks noChangeShapeType="1"/>
              </p:cNvCxnSpPr>
              <p:nvPr/>
            </p:nvCxnSpPr>
            <p:spPr bwMode="auto">
              <a:xfrm>
                <a:off x="2094912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591" name="TextBox 133"/>
              <p:cNvSpPr txBox="1">
                <a:spLocks noChangeArrowheads="1"/>
              </p:cNvSpPr>
              <p:nvPr/>
            </p:nvSpPr>
            <p:spPr bwMode="auto">
              <a:xfrm>
                <a:off x="2564381" y="4754674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</a:p>
            </p:txBody>
          </p:sp>
          <p:sp>
            <p:nvSpPr>
              <p:cNvPr id="23592" name="Oval 134"/>
              <p:cNvSpPr>
                <a:spLocks noChangeArrowheads="1"/>
              </p:cNvSpPr>
              <p:nvPr/>
            </p:nvSpPr>
            <p:spPr bwMode="auto">
              <a:xfrm>
                <a:off x="2604612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593" name="Straight Arrow Connector 135"/>
              <p:cNvCxnSpPr>
                <a:cxnSpLocks noChangeShapeType="1"/>
                <a:stCxn id="23592" idx="3"/>
              </p:cNvCxnSpPr>
              <p:nvPr/>
            </p:nvCxnSpPr>
            <p:spPr bwMode="auto">
              <a:xfrm flipH="1">
                <a:off x="2543440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594" name="Straight Arrow Connector 136"/>
              <p:cNvCxnSpPr>
                <a:cxnSpLocks noChangeShapeType="1"/>
              </p:cNvCxnSpPr>
              <p:nvPr/>
            </p:nvCxnSpPr>
            <p:spPr bwMode="auto">
              <a:xfrm>
                <a:off x="2808419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595" name="TextBox 137"/>
              <p:cNvSpPr txBox="1">
                <a:spLocks noChangeArrowheads="1"/>
              </p:cNvSpPr>
              <p:nvPr/>
            </p:nvSpPr>
            <p:spPr bwMode="auto">
              <a:xfrm>
                <a:off x="3276497" y="4754674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27</a:t>
                </a:r>
              </a:p>
            </p:txBody>
          </p:sp>
          <p:sp>
            <p:nvSpPr>
              <p:cNvPr id="23596" name="Oval 138"/>
              <p:cNvSpPr>
                <a:spLocks noChangeArrowheads="1"/>
              </p:cNvSpPr>
              <p:nvPr/>
            </p:nvSpPr>
            <p:spPr bwMode="auto">
              <a:xfrm>
                <a:off x="3316728" y="4754674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597" name="Straight Arrow Connector 139"/>
              <p:cNvCxnSpPr>
                <a:cxnSpLocks noChangeShapeType="1"/>
                <a:stCxn id="23596" idx="3"/>
              </p:cNvCxnSpPr>
              <p:nvPr/>
            </p:nvCxnSpPr>
            <p:spPr bwMode="auto">
              <a:xfrm flipH="1">
                <a:off x="3255556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598" name="Straight Arrow Connector 140"/>
              <p:cNvCxnSpPr>
                <a:cxnSpLocks noChangeShapeType="1"/>
              </p:cNvCxnSpPr>
              <p:nvPr/>
            </p:nvCxnSpPr>
            <p:spPr bwMode="auto">
              <a:xfrm>
                <a:off x="3520535" y="4968261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599" name="TextBox 141"/>
              <p:cNvSpPr txBox="1">
                <a:spLocks noChangeArrowheads="1"/>
              </p:cNvSpPr>
              <p:nvPr/>
            </p:nvSpPr>
            <p:spPr bwMode="auto">
              <a:xfrm>
                <a:off x="1528923" y="4375321"/>
                <a:ext cx="25519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3600" name="Oval 142"/>
              <p:cNvSpPr>
                <a:spLocks noChangeArrowheads="1"/>
              </p:cNvSpPr>
              <p:nvPr/>
            </p:nvSpPr>
            <p:spPr bwMode="auto">
              <a:xfrm>
                <a:off x="1533888" y="4375321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601" name="Straight Arrow Connector 143"/>
              <p:cNvCxnSpPr>
                <a:cxnSpLocks noChangeShapeType="1"/>
                <a:stCxn id="23600" idx="3"/>
              </p:cNvCxnSpPr>
              <p:nvPr/>
            </p:nvCxnSpPr>
            <p:spPr bwMode="auto">
              <a:xfrm flipH="1">
                <a:off x="1365812" y="4588908"/>
                <a:ext cx="204722" cy="17389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602" name="Straight Arrow Connector 144"/>
              <p:cNvCxnSpPr>
                <a:cxnSpLocks noChangeShapeType="1"/>
              </p:cNvCxnSpPr>
              <p:nvPr/>
            </p:nvCxnSpPr>
            <p:spPr bwMode="auto">
              <a:xfrm>
                <a:off x="1737695" y="4588908"/>
                <a:ext cx="199135" cy="19704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603" name="TextBox 145"/>
              <p:cNvSpPr txBox="1">
                <a:spLocks noChangeArrowheads="1"/>
              </p:cNvSpPr>
              <p:nvPr/>
            </p:nvSpPr>
            <p:spPr bwMode="auto">
              <a:xfrm>
                <a:off x="2911053" y="4375321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</a:p>
            </p:txBody>
          </p:sp>
          <p:sp>
            <p:nvSpPr>
              <p:cNvPr id="23604" name="Oval 146"/>
              <p:cNvSpPr>
                <a:spLocks noChangeArrowheads="1"/>
              </p:cNvSpPr>
              <p:nvPr/>
            </p:nvSpPr>
            <p:spPr bwMode="auto">
              <a:xfrm>
                <a:off x="2951284" y="4375321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605" name="Straight Arrow Connector 147"/>
              <p:cNvCxnSpPr>
                <a:cxnSpLocks noChangeShapeType="1"/>
                <a:stCxn id="23604" idx="3"/>
              </p:cNvCxnSpPr>
              <p:nvPr/>
            </p:nvCxnSpPr>
            <p:spPr bwMode="auto">
              <a:xfrm flipH="1">
                <a:off x="2783208" y="4588908"/>
                <a:ext cx="204722" cy="17389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606" name="Straight Arrow Connector 148"/>
              <p:cNvCxnSpPr>
                <a:cxnSpLocks noChangeShapeType="1"/>
              </p:cNvCxnSpPr>
              <p:nvPr/>
            </p:nvCxnSpPr>
            <p:spPr bwMode="auto">
              <a:xfrm>
                <a:off x="3155091" y="4588908"/>
                <a:ext cx="199135" cy="19704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607" name="TextBox 149"/>
              <p:cNvSpPr txBox="1">
                <a:spLocks noChangeArrowheads="1"/>
              </p:cNvSpPr>
              <p:nvPr/>
            </p:nvSpPr>
            <p:spPr bwMode="auto">
              <a:xfrm>
                <a:off x="2209249" y="3982413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</a:p>
            </p:txBody>
          </p:sp>
          <p:sp>
            <p:nvSpPr>
              <p:cNvPr id="23608" name="Oval 150"/>
              <p:cNvSpPr>
                <a:spLocks noChangeArrowheads="1"/>
              </p:cNvSpPr>
              <p:nvPr/>
            </p:nvSpPr>
            <p:spPr bwMode="auto">
              <a:xfrm>
                <a:off x="2249480" y="3982413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3609" name="Straight Arrow Connector 151"/>
              <p:cNvCxnSpPr>
                <a:cxnSpLocks noChangeShapeType="1"/>
                <a:stCxn id="23608" idx="3"/>
              </p:cNvCxnSpPr>
              <p:nvPr/>
            </p:nvCxnSpPr>
            <p:spPr bwMode="auto">
              <a:xfrm flipH="1">
                <a:off x="1770926" y="4196000"/>
                <a:ext cx="515200" cy="22728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610" name="Straight Arrow Connector 152"/>
              <p:cNvCxnSpPr>
                <a:cxnSpLocks noChangeShapeType="1"/>
              </p:cNvCxnSpPr>
              <p:nvPr/>
            </p:nvCxnSpPr>
            <p:spPr bwMode="auto">
              <a:xfrm>
                <a:off x="2453287" y="4196000"/>
                <a:ext cx="498257" cy="254287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3566" name="Text Box 68"/>
            <p:cNvSpPr txBox="1">
              <a:spLocks noChangeArrowheads="1"/>
            </p:cNvSpPr>
            <p:nvPr/>
          </p:nvSpPr>
          <p:spPr bwMode="auto">
            <a:xfrm>
              <a:off x="5523009" y="3630085"/>
              <a:ext cx="144943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Suchen von 16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964238" y="4200525"/>
            <a:ext cx="2682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57" name="TextBox 156"/>
          <p:cNvSpPr txBox="1">
            <a:spLocks noChangeArrowheads="1"/>
          </p:cNvSpPr>
          <p:nvPr/>
        </p:nvSpPr>
        <p:spPr bwMode="auto">
          <a:xfrm>
            <a:off x="6669088" y="4637088"/>
            <a:ext cx="2698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6335713" y="497681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59" name="TextBox 158"/>
          <p:cNvSpPr txBox="1">
            <a:spLocks noChangeArrowheads="1"/>
          </p:cNvSpPr>
          <p:nvPr/>
        </p:nvSpPr>
        <p:spPr bwMode="auto">
          <a:xfrm>
            <a:off x="6200775" y="5248275"/>
            <a:ext cx="269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7" grpId="0"/>
      <p:bldP spid="158" grpId="0"/>
      <p:bldP spid="1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DF6437-E659-40C4-BB90-C93679122F66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e-DE" altLang="de-DE" sz="140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Binäres Suchen (rekursiv)</a:t>
            </a: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798513" y="1431925"/>
            <a:ext cx="3817937" cy="310832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BinTree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root = null;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4581" name="TextBox 103"/>
          <p:cNvSpPr txBox="1">
            <a:spLocks noChangeArrowheads="1"/>
          </p:cNvSpPr>
          <p:nvPr/>
        </p:nvSpPr>
        <p:spPr bwMode="auto">
          <a:xfrm>
            <a:off x="968375" y="1998663"/>
            <a:ext cx="3543300" cy="7381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Node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return s(root, val);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4582" name="TextBox 105"/>
          <p:cNvSpPr txBox="1">
            <a:spLocks noChangeArrowheads="1"/>
          </p:cNvSpPr>
          <p:nvPr/>
        </p:nvSpPr>
        <p:spPr bwMode="auto">
          <a:xfrm>
            <a:off x="5060950" y="1420813"/>
            <a:ext cx="1587500" cy="1677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val; // 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left, right;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this.val =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4583" name="TextBox 58"/>
          <p:cNvSpPr txBox="1">
            <a:spLocks noChangeArrowheads="1"/>
          </p:cNvSpPr>
          <p:nvPr/>
        </p:nvSpPr>
        <p:spPr bwMode="auto">
          <a:xfrm>
            <a:off x="968375" y="2813050"/>
            <a:ext cx="3543300" cy="13858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Node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(Node p, 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 == null) return null;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else if (val == p.val) return p;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else if (val &lt; p.val) return s(p.left, val);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else 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 val &gt; p.val */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return s(p.right, val);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1F73E9-C164-4005-B630-3C93247690D8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de-DE" sz="1400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Binäres Suchen (rekursiv)</a:t>
            </a:r>
          </a:p>
        </p:txBody>
      </p:sp>
      <p:sp>
        <p:nvSpPr>
          <p:cNvPr id="25604" name="TextBox 103"/>
          <p:cNvSpPr txBox="1">
            <a:spLocks noChangeArrowheads="1"/>
          </p:cNvSpPr>
          <p:nvPr/>
        </p:nvSpPr>
        <p:spPr bwMode="auto">
          <a:xfrm>
            <a:off x="773113" y="1228725"/>
            <a:ext cx="2108200" cy="6000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100">
                <a:latin typeface="Arial" panose="020B0604020202020204" pitchFamily="34" charset="0"/>
                <a:cs typeface="Arial" panose="020B0604020202020204" pitchFamily="34" charset="0"/>
              </a:rPr>
              <a:t>Node </a:t>
            </a:r>
            <a:r>
              <a:rPr lang="de-AT" altLang="de-DE" sz="1100" b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de-AT" altLang="de-DE" sz="11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100">
                <a:latin typeface="Arial" panose="020B0604020202020204" pitchFamily="34" charset="0"/>
                <a:cs typeface="Arial" panose="020B0604020202020204" pitchFamily="34" charset="0"/>
              </a:rPr>
              <a:t>	return </a:t>
            </a:r>
            <a:r>
              <a:rPr lang="de-AT" altLang="de-DE" sz="11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s(root, val)</a:t>
            </a:r>
            <a:r>
              <a:rPr lang="de-AT" altLang="de-DE" sz="11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1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5605" name="Text Box 68"/>
          <p:cNvSpPr txBox="1">
            <a:spLocks noChangeArrowheads="1"/>
          </p:cNvSpPr>
          <p:nvPr/>
        </p:nvSpPr>
        <p:spPr bwMode="auto">
          <a:xfrm>
            <a:off x="2909888" y="1187450"/>
            <a:ext cx="8715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Beispiel</a:t>
            </a:r>
          </a:p>
        </p:txBody>
      </p:sp>
      <p:sp>
        <p:nvSpPr>
          <p:cNvPr id="25606" name="Text Box 68"/>
          <p:cNvSpPr txBox="1">
            <a:spLocks noChangeArrowheads="1"/>
          </p:cNvSpPr>
          <p:nvPr/>
        </p:nvSpPr>
        <p:spPr bwMode="auto">
          <a:xfrm>
            <a:off x="3735388" y="1187450"/>
            <a:ext cx="14493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Suchen von 16</a:t>
            </a:r>
          </a:p>
        </p:txBody>
      </p:sp>
      <p:sp>
        <p:nvSpPr>
          <p:cNvPr id="25678" name="TextBox 109"/>
          <p:cNvSpPr txBox="1">
            <a:spLocks noChangeArrowheads="1"/>
          </p:cNvSpPr>
          <p:nvPr/>
        </p:nvSpPr>
        <p:spPr bwMode="auto">
          <a:xfrm>
            <a:off x="4311094" y="2857993"/>
            <a:ext cx="255245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679" name="Oval 110"/>
          <p:cNvSpPr>
            <a:spLocks noChangeArrowheads="1"/>
          </p:cNvSpPr>
          <p:nvPr/>
        </p:nvSpPr>
        <p:spPr bwMode="auto">
          <a:xfrm>
            <a:off x="4316060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80" name="TextBox 111"/>
          <p:cNvSpPr txBox="1">
            <a:spLocks noChangeArrowheads="1"/>
          </p:cNvSpPr>
          <p:nvPr/>
        </p:nvSpPr>
        <p:spPr bwMode="auto">
          <a:xfrm>
            <a:off x="4646819" y="2857993"/>
            <a:ext cx="255245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5681" name="Oval 112"/>
          <p:cNvSpPr>
            <a:spLocks noChangeArrowheads="1"/>
          </p:cNvSpPr>
          <p:nvPr/>
        </p:nvSpPr>
        <p:spPr bwMode="auto">
          <a:xfrm>
            <a:off x="4651785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82" name="TextBox 113"/>
          <p:cNvSpPr txBox="1">
            <a:spLocks noChangeArrowheads="1"/>
          </p:cNvSpPr>
          <p:nvPr/>
        </p:nvSpPr>
        <p:spPr bwMode="auto">
          <a:xfrm>
            <a:off x="5032714" y="2857993"/>
            <a:ext cx="255245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5683" name="Oval 114"/>
          <p:cNvSpPr>
            <a:spLocks noChangeArrowheads="1"/>
          </p:cNvSpPr>
          <p:nvPr/>
        </p:nvSpPr>
        <p:spPr bwMode="auto">
          <a:xfrm>
            <a:off x="5037680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84" name="TextBox 115"/>
          <p:cNvSpPr txBox="1">
            <a:spLocks noChangeArrowheads="1"/>
          </p:cNvSpPr>
          <p:nvPr/>
        </p:nvSpPr>
        <p:spPr bwMode="auto">
          <a:xfrm>
            <a:off x="5333167" y="285799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5685" name="Oval 116"/>
          <p:cNvSpPr>
            <a:spLocks noChangeArrowheads="1"/>
          </p:cNvSpPr>
          <p:nvPr/>
        </p:nvSpPr>
        <p:spPr bwMode="auto">
          <a:xfrm>
            <a:off x="5373405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86" name="TextBox 117"/>
          <p:cNvSpPr txBox="1">
            <a:spLocks noChangeArrowheads="1"/>
          </p:cNvSpPr>
          <p:nvPr/>
        </p:nvSpPr>
        <p:spPr bwMode="auto">
          <a:xfrm>
            <a:off x="5712194" y="285799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5687" name="Oval 118"/>
          <p:cNvSpPr>
            <a:spLocks noChangeArrowheads="1"/>
          </p:cNvSpPr>
          <p:nvPr/>
        </p:nvSpPr>
        <p:spPr bwMode="auto">
          <a:xfrm>
            <a:off x="5752433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88" name="TextBox 119"/>
          <p:cNvSpPr txBox="1">
            <a:spLocks noChangeArrowheads="1"/>
          </p:cNvSpPr>
          <p:nvPr/>
        </p:nvSpPr>
        <p:spPr bwMode="auto">
          <a:xfrm>
            <a:off x="6047920" y="285799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25689" name="Oval 120"/>
          <p:cNvSpPr>
            <a:spLocks noChangeArrowheads="1"/>
          </p:cNvSpPr>
          <p:nvPr/>
        </p:nvSpPr>
        <p:spPr bwMode="auto">
          <a:xfrm>
            <a:off x="6088158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90" name="TextBox 121"/>
          <p:cNvSpPr txBox="1">
            <a:spLocks noChangeArrowheads="1"/>
          </p:cNvSpPr>
          <p:nvPr/>
        </p:nvSpPr>
        <p:spPr bwMode="auto">
          <a:xfrm>
            <a:off x="6429957" y="285799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5691" name="Oval 122"/>
          <p:cNvSpPr>
            <a:spLocks noChangeArrowheads="1"/>
          </p:cNvSpPr>
          <p:nvPr/>
        </p:nvSpPr>
        <p:spPr bwMode="auto">
          <a:xfrm>
            <a:off x="6470195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92" name="Oval 124"/>
          <p:cNvSpPr>
            <a:spLocks noChangeArrowheads="1"/>
          </p:cNvSpPr>
          <p:nvPr/>
        </p:nvSpPr>
        <p:spPr bwMode="auto">
          <a:xfrm>
            <a:off x="6805920" y="285799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5693" name="TextBox 125"/>
          <p:cNvSpPr txBox="1">
            <a:spLocks noChangeArrowheads="1"/>
          </p:cNvSpPr>
          <p:nvPr/>
        </p:nvSpPr>
        <p:spPr bwMode="auto">
          <a:xfrm>
            <a:off x="4497417" y="2483183"/>
            <a:ext cx="255245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5694" name="Oval 126"/>
          <p:cNvSpPr>
            <a:spLocks noChangeArrowheads="1"/>
          </p:cNvSpPr>
          <p:nvPr/>
        </p:nvSpPr>
        <p:spPr bwMode="auto">
          <a:xfrm>
            <a:off x="4502383" y="248318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695" name="Straight Arrow Connector 127"/>
          <p:cNvCxnSpPr>
            <a:cxnSpLocks noChangeShapeType="1"/>
            <a:stCxn id="25694" idx="3"/>
            <a:endCxn id="25679" idx="0"/>
          </p:cNvCxnSpPr>
          <p:nvPr/>
        </p:nvCxnSpPr>
        <p:spPr bwMode="auto">
          <a:xfrm flipH="1">
            <a:off x="4441200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96" name="Straight Arrow Connector 128"/>
          <p:cNvCxnSpPr>
            <a:cxnSpLocks noChangeShapeType="1"/>
          </p:cNvCxnSpPr>
          <p:nvPr/>
        </p:nvCxnSpPr>
        <p:spPr bwMode="auto">
          <a:xfrm>
            <a:off x="4706227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97" name="TextBox 129"/>
          <p:cNvSpPr txBox="1">
            <a:spLocks noChangeArrowheads="1"/>
          </p:cNvSpPr>
          <p:nvPr/>
        </p:nvSpPr>
        <p:spPr bwMode="auto">
          <a:xfrm>
            <a:off x="5174420" y="248318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5698" name="Oval 130"/>
          <p:cNvSpPr>
            <a:spLocks noChangeArrowheads="1"/>
          </p:cNvSpPr>
          <p:nvPr/>
        </p:nvSpPr>
        <p:spPr bwMode="auto">
          <a:xfrm>
            <a:off x="5214658" y="248318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699" name="Straight Arrow Connector 131"/>
          <p:cNvCxnSpPr>
            <a:cxnSpLocks noChangeShapeType="1"/>
            <a:stCxn id="25698" idx="3"/>
          </p:cNvCxnSpPr>
          <p:nvPr/>
        </p:nvCxnSpPr>
        <p:spPr bwMode="auto">
          <a:xfrm flipH="1">
            <a:off x="5153475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00" name="Straight Arrow Connector 132"/>
          <p:cNvCxnSpPr>
            <a:cxnSpLocks noChangeShapeType="1"/>
          </p:cNvCxnSpPr>
          <p:nvPr/>
        </p:nvCxnSpPr>
        <p:spPr bwMode="auto">
          <a:xfrm>
            <a:off x="5418503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01" name="TextBox 133"/>
          <p:cNvSpPr txBox="1">
            <a:spLocks noChangeArrowheads="1"/>
          </p:cNvSpPr>
          <p:nvPr/>
        </p:nvSpPr>
        <p:spPr bwMode="auto">
          <a:xfrm>
            <a:off x="5888058" y="248318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5702" name="Oval 134"/>
          <p:cNvSpPr>
            <a:spLocks noChangeArrowheads="1"/>
          </p:cNvSpPr>
          <p:nvPr/>
        </p:nvSpPr>
        <p:spPr bwMode="auto">
          <a:xfrm>
            <a:off x="5928296" y="248318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703" name="Straight Arrow Connector 135"/>
          <p:cNvCxnSpPr>
            <a:cxnSpLocks noChangeShapeType="1"/>
            <a:stCxn id="25702" idx="3"/>
          </p:cNvCxnSpPr>
          <p:nvPr/>
        </p:nvCxnSpPr>
        <p:spPr bwMode="auto">
          <a:xfrm flipH="1">
            <a:off x="5867113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04" name="Straight Arrow Connector 136"/>
          <p:cNvCxnSpPr>
            <a:cxnSpLocks noChangeShapeType="1"/>
          </p:cNvCxnSpPr>
          <p:nvPr/>
        </p:nvCxnSpPr>
        <p:spPr bwMode="auto">
          <a:xfrm>
            <a:off x="6132140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05" name="TextBox 137"/>
          <p:cNvSpPr txBox="1">
            <a:spLocks noChangeArrowheads="1"/>
          </p:cNvSpPr>
          <p:nvPr/>
        </p:nvSpPr>
        <p:spPr bwMode="auto">
          <a:xfrm>
            <a:off x="6600304" y="248318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5706" name="Oval 138"/>
          <p:cNvSpPr>
            <a:spLocks noChangeArrowheads="1"/>
          </p:cNvSpPr>
          <p:nvPr/>
        </p:nvSpPr>
        <p:spPr bwMode="auto">
          <a:xfrm>
            <a:off x="6640542" y="2483183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707" name="Straight Arrow Connector 139"/>
          <p:cNvCxnSpPr>
            <a:cxnSpLocks noChangeShapeType="1"/>
            <a:stCxn id="25706" idx="3"/>
          </p:cNvCxnSpPr>
          <p:nvPr/>
        </p:nvCxnSpPr>
        <p:spPr bwMode="auto">
          <a:xfrm flipH="1">
            <a:off x="6579359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08" name="Straight Arrow Connector 140"/>
          <p:cNvCxnSpPr>
            <a:cxnSpLocks noChangeShapeType="1"/>
          </p:cNvCxnSpPr>
          <p:nvPr/>
        </p:nvCxnSpPr>
        <p:spPr bwMode="auto">
          <a:xfrm>
            <a:off x="6844387" y="2696855"/>
            <a:ext cx="97836" cy="1611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09" name="TextBox 141"/>
          <p:cNvSpPr txBox="1">
            <a:spLocks noChangeArrowheads="1"/>
          </p:cNvSpPr>
          <p:nvPr/>
        </p:nvSpPr>
        <p:spPr bwMode="auto">
          <a:xfrm>
            <a:off x="4852410" y="2103679"/>
            <a:ext cx="255245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710" name="Oval 142"/>
          <p:cNvSpPr>
            <a:spLocks noChangeArrowheads="1"/>
          </p:cNvSpPr>
          <p:nvPr/>
        </p:nvSpPr>
        <p:spPr bwMode="auto">
          <a:xfrm>
            <a:off x="4857376" y="2103679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711" name="Straight Arrow Connector 143"/>
          <p:cNvCxnSpPr>
            <a:cxnSpLocks noChangeShapeType="1"/>
            <a:stCxn id="25710" idx="3"/>
          </p:cNvCxnSpPr>
          <p:nvPr/>
        </p:nvCxnSpPr>
        <p:spPr bwMode="auto">
          <a:xfrm flipH="1">
            <a:off x="4689269" y="2317351"/>
            <a:ext cx="204759" cy="17396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12" name="Straight Arrow Connector 144"/>
          <p:cNvCxnSpPr>
            <a:cxnSpLocks noChangeShapeType="1"/>
          </p:cNvCxnSpPr>
          <p:nvPr/>
        </p:nvCxnSpPr>
        <p:spPr bwMode="auto">
          <a:xfrm>
            <a:off x="5061220" y="2317351"/>
            <a:ext cx="199171" cy="197123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13" name="TextBox 145"/>
          <p:cNvSpPr txBox="1">
            <a:spLocks noChangeArrowheads="1"/>
          </p:cNvSpPr>
          <p:nvPr/>
        </p:nvSpPr>
        <p:spPr bwMode="auto">
          <a:xfrm>
            <a:off x="6234793" y="2103679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25714" name="Oval 146"/>
          <p:cNvSpPr>
            <a:spLocks noChangeArrowheads="1"/>
          </p:cNvSpPr>
          <p:nvPr/>
        </p:nvSpPr>
        <p:spPr bwMode="auto">
          <a:xfrm>
            <a:off x="6275031" y="2103679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715" name="Straight Arrow Connector 147"/>
          <p:cNvCxnSpPr>
            <a:cxnSpLocks noChangeShapeType="1"/>
            <a:stCxn id="25714" idx="3"/>
          </p:cNvCxnSpPr>
          <p:nvPr/>
        </p:nvCxnSpPr>
        <p:spPr bwMode="auto">
          <a:xfrm flipH="1">
            <a:off x="6106925" y="2317351"/>
            <a:ext cx="204759" cy="17396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16" name="Straight Arrow Connector 148"/>
          <p:cNvCxnSpPr>
            <a:cxnSpLocks noChangeShapeType="1"/>
          </p:cNvCxnSpPr>
          <p:nvPr/>
        </p:nvCxnSpPr>
        <p:spPr bwMode="auto">
          <a:xfrm>
            <a:off x="6478876" y="2317351"/>
            <a:ext cx="199171" cy="197123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17" name="TextBox 149"/>
          <p:cNvSpPr txBox="1">
            <a:spLocks noChangeArrowheads="1"/>
          </p:cNvSpPr>
          <p:nvPr/>
        </p:nvSpPr>
        <p:spPr bwMode="auto">
          <a:xfrm>
            <a:off x="5532861" y="1710615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25718" name="Oval 150"/>
          <p:cNvSpPr>
            <a:spLocks noChangeArrowheads="1"/>
          </p:cNvSpPr>
          <p:nvPr/>
        </p:nvSpPr>
        <p:spPr bwMode="auto">
          <a:xfrm>
            <a:off x="5573099" y="1710615"/>
            <a:ext cx="250279" cy="250332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5719" name="Straight Arrow Connector 151"/>
          <p:cNvCxnSpPr>
            <a:cxnSpLocks noChangeShapeType="1"/>
            <a:stCxn id="25718" idx="3"/>
          </p:cNvCxnSpPr>
          <p:nvPr/>
        </p:nvCxnSpPr>
        <p:spPr bwMode="auto">
          <a:xfrm flipH="1">
            <a:off x="5094457" y="1924287"/>
            <a:ext cx="515294" cy="22737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20" name="Straight Arrow Connector 152"/>
          <p:cNvCxnSpPr>
            <a:cxnSpLocks noChangeShapeType="1"/>
          </p:cNvCxnSpPr>
          <p:nvPr/>
        </p:nvCxnSpPr>
        <p:spPr bwMode="auto">
          <a:xfrm>
            <a:off x="5776943" y="1924287"/>
            <a:ext cx="498348" cy="2543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22" name="TextBox 162"/>
          <p:cNvSpPr txBox="1">
            <a:spLocks noChangeArrowheads="1"/>
          </p:cNvSpPr>
          <p:nvPr/>
        </p:nvSpPr>
        <p:spPr bwMode="auto">
          <a:xfrm>
            <a:off x="6767159" y="2857993"/>
            <a:ext cx="325791" cy="24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69975" y="1655763"/>
            <a:ext cx="4532867" cy="1429572"/>
            <a:chOff x="1069975" y="1655763"/>
            <a:chExt cx="4532867" cy="1429572"/>
          </a:xfrm>
        </p:grpSpPr>
        <p:sp>
          <p:nvSpPr>
            <p:cNvPr id="25675" name="TextBox 58"/>
            <p:cNvSpPr txBox="1">
              <a:spLocks noChangeArrowheads="1"/>
            </p:cNvSpPr>
            <p:nvPr/>
          </p:nvSpPr>
          <p:spPr bwMode="auto">
            <a:xfrm>
              <a:off x="1069975" y="1976899"/>
              <a:ext cx="2858998" cy="110843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Node </a:t>
              </a:r>
              <a:r>
                <a:rPr lang="de-AT" altLang="de-DE" sz="1100" b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 (Node p, int val)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if (p == null) return null;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== p.val) return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&lt; p.val) return s(p.left, val);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</a:t>
              </a:r>
              <a:r>
                <a:rPr lang="de-AT" altLang="de-DE" sz="11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val &gt; p.val */ 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return </a:t>
              </a:r>
              <a:r>
                <a:rPr lang="de-AT" altLang="de-DE" sz="11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s(p.right, val)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5721" name="TextBox 5"/>
            <p:cNvSpPr txBox="1">
              <a:spLocks noChangeArrowheads="1"/>
            </p:cNvSpPr>
            <p:nvPr/>
          </p:nvSpPr>
          <p:spPr bwMode="auto">
            <a:xfrm>
              <a:off x="5333167" y="1655763"/>
              <a:ext cx="269675" cy="27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25677" name="Straight Arrow Connector 19"/>
            <p:cNvCxnSpPr>
              <a:cxnSpLocks noChangeShapeType="1"/>
            </p:cNvCxnSpPr>
            <p:nvPr/>
          </p:nvCxnSpPr>
          <p:spPr bwMode="auto">
            <a:xfrm>
              <a:off x="1762837" y="1655763"/>
              <a:ext cx="165934" cy="321136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1512888" y="2913063"/>
            <a:ext cx="5580062" cy="1422400"/>
            <a:chOff x="1512888" y="2913063"/>
            <a:chExt cx="5580062" cy="1422400"/>
          </a:xfrm>
        </p:grpSpPr>
        <p:grpSp>
          <p:nvGrpSpPr>
            <p:cNvPr id="3" name="Group 2"/>
            <p:cNvGrpSpPr/>
            <p:nvPr/>
          </p:nvGrpSpPr>
          <p:grpSpPr>
            <a:xfrm>
              <a:off x="5712008" y="3259741"/>
              <a:ext cx="1380942" cy="1054105"/>
              <a:chOff x="5712008" y="3259741"/>
              <a:chExt cx="1380942" cy="1054105"/>
            </a:xfrm>
          </p:grpSpPr>
          <p:sp>
            <p:nvSpPr>
              <p:cNvPr id="25654" name="Oval 61"/>
              <p:cNvSpPr>
                <a:spLocks noChangeArrowheads="1"/>
              </p:cNvSpPr>
              <p:nvPr/>
            </p:nvSpPr>
            <p:spPr bwMode="auto">
              <a:xfrm>
                <a:off x="5754102" y="4063737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55" name="TextBox 62"/>
              <p:cNvSpPr txBox="1">
                <a:spLocks noChangeArrowheads="1"/>
              </p:cNvSpPr>
              <p:nvPr/>
            </p:nvSpPr>
            <p:spPr bwMode="auto">
              <a:xfrm>
                <a:off x="6049546" y="4063737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</a:p>
            </p:txBody>
          </p:sp>
          <p:sp>
            <p:nvSpPr>
              <p:cNvPr id="25656" name="Oval 63"/>
              <p:cNvSpPr>
                <a:spLocks noChangeArrowheads="1"/>
              </p:cNvSpPr>
              <p:nvPr/>
            </p:nvSpPr>
            <p:spPr bwMode="auto">
              <a:xfrm>
                <a:off x="6089779" y="4063737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57" name="TextBox 64"/>
              <p:cNvSpPr txBox="1">
                <a:spLocks noChangeArrowheads="1"/>
              </p:cNvSpPr>
              <p:nvPr/>
            </p:nvSpPr>
            <p:spPr bwMode="auto">
              <a:xfrm>
                <a:off x="6431529" y="4063737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</a:p>
            </p:txBody>
          </p:sp>
          <p:sp>
            <p:nvSpPr>
              <p:cNvPr id="25658" name="Oval 65"/>
              <p:cNvSpPr>
                <a:spLocks noChangeArrowheads="1"/>
              </p:cNvSpPr>
              <p:nvPr/>
            </p:nvSpPr>
            <p:spPr bwMode="auto">
              <a:xfrm>
                <a:off x="6471761" y="4063737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59" name="TextBox 66"/>
              <p:cNvSpPr txBox="1">
                <a:spLocks noChangeArrowheads="1"/>
              </p:cNvSpPr>
              <p:nvPr/>
            </p:nvSpPr>
            <p:spPr bwMode="auto">
              <a:xfrm>
                <a:off x="6767206" y="4063737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25660" name="Oval 67"/>
              <p:cNvSpPr>
                <a:spLocks noChangeArrowheads="1"/>
              </p:cNvSpPr>
              <p:nvPr/>
            </p:nvSpPr>
            <p:spPr bwMode="auto">
              <a:xfrm>
                <a:off x="6807439" y="4063737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61" name="TextBox 68"/>
              <p:cNvSpPr txBox="1">
                <a:spLocks noChangeArrowheads="1"/>
              </p:cNvSpPr>
              <p:nvPr/>
            </p:nvSpPr>
            <p:spPr bwMode="auto">
              <a:xfrm>
                <a:off x="5889707" y="3689262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</a:p>
            </p:txBody>
          </p:sp>
          <p:sp>
            <p:nvSpPr>
              <p:cNvPr id="25662" name="Oval 69"/>
              <p:cNvSpPr>
                <a:spLocks noChangeArrowheads="1"/>
              </p:cNvSpPr>
              <p:nvPr/>
            </p:nvSpPr>
            <p:spPr bwMode="auto">
              <a:xfrm>
                <a:off x="5929940" y="3689262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5663" name="Straight Arrow Connector 70"/>
              <p:cNvCxnSpPr>
                <a:cxnSpLocks noChangeShapeType="1"/>
                <a:stCxn id="25662" idx="3"/>
              </p:cNvCxnSpPr>
              <p:nvPr/>
            </p:nvCxnSpPr>
            <p:spPr bwMode="auto">
              <a:xfrm flipH="1">
                <a:off x="5868765" y="3902743"/>
                <a:ext cx="97822" cy="16099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664" name="Straight Arrow Connector 71"/>
              <p:cNvCxnSpPr>
                <a:cxnSpLocks noChangeShapeType="1"/>
              </p:cNvCxnSpPr>
              <p:nvPr/>
            </p:nvCxnSpPr>
            <p:spPr bwMode="auto">
              <a:xfrm>
                <a:off x="6133755" y="3902743"/>
                <a:ext cx="97822" cy="16099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65" name="TextBox 72"/>
              <p:cNvSpPr txBox="1">
                <a:spLocks noChangeArrowheads="1"/>
              </p:cNvSpPr>
              <p:nvPr/>
            </p:nvSpPr>
            <p:spPr bwMode="auto">
              <a:xfrm>
                <a:off x="6601851" y="3689262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27</a:t>
                </a:r>
              </a:p>
            </p:txBody>
          </p:sp>
          <p:sp>
            <p:nvSpPr>
              <p:cNvPr id="25666" name="Oval 73"/>
              <p:cNvSpPr>
                <a:spLocks noChangeArrowheads="1"/>
              </p:cNvSpPr>
              <p:nvPr/>
            </p:nvSpPr>
            <p:spPr bwMode="auto">
              <a:xfrm>
                <a:off x="6642084" y="3689262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5667" name="Straight Arrow Connector 74"/>
              <p:cNvCxnSpPr>
                <a:cxnSpLocks noChangeShapeType="1"/>
                <a:stCxn id="25666" idx="3"/>
              </p:cNvCxnSpPr>
              <p:nvPr/>
            </p:nvCxnSpPr>
            <p:spPr bwMode="auto">
              <a:xfrm flipH="1">
                <a:off x="6580910" y="3902743"/>
                <a:ext cx="97822" cy="16099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668" name="Straight Arrow Connector 75"/>
              <p:cNvCxnSpPr>
                <a:cxnSpLocks noChangeShapeType="1"/>
              </p:cNvCxnSpPr>
              <p:nvPr/>
            </p:nvCxnSpPr>
            <p:spPr bwMode="auto">
              <a:xfrm>
                <a:off x="6845899" y="3902743"/>
                <a:ext cx="97822" cy="16099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69" name="TextBox 76"/>
              <p:cNvSpPr txBox="1">
                <a:spLocks noChangeArrowheads="1"/>
              </p:cNvSpPr>
              <p:nvPr/>
            </p:nvSpPr>
            <p:spPr bwMode="auto">
              <a:xfrm>
                <a:off x="6236393" y="3310097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</a:p>
            </p:txBody>
          </p:sp>
          <p:sp>
            <p:nvSpPr>
              <p:cNvPr id="25670" name="Oval 77"/>
              <p:cNvSpPr>
                <a:spLocks noChangeArrowheads="1"/>
              </p:cNvSpPr>
              <p:nvPr/>
            </p:nvSpPr>
            <p:spPr bwMode="auto">
              <a:xfrm>
                <a:off x="6276625" y="3310097"/>
                <a:ext cx="250243" cy="250109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5671" name="Straight Arrow Connector 78"/>
              <p:cNvCxnSpPr>
                <a:cxnSpLocks noChangeShapeType="1"/>
                <a:stCxn id="25670" idx="3"/>
              </p:cNvCxnSpPr>
              <p:nvPr/>
            </p:nvCxnSpPr>
            <p:spPr bwMode="auto">
              <a:xfrm flipH="1">
                <a:off x="6108543" y="3523578"/>
                <a:ext cx="204730" cy="17381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672" name="Straight Arrow Connector 79"/>
              <p:cNvCxnSpPr>
                <a:cxnSpLocks noChangeShapeType="1"/>
              </p:cNvCxnSpPr>
              <p:nvPr/>
            </p:nvCxnSpPr>
            <p:spPr bwMode="auto">
              <a:xfrm>
                <a:off x="6480441" y="3523578"/>
                <a:ext cx="199143" cy="196947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73" name="TextBox 80"/>
              <p:cNvSpPr txBox="1">
                <a:spLocks noChangeArrowheads="1"/>
              </p:cNvSpPr>
              <p:nvPr/>
            </p:nvSpPr>
            <p:spPr bwMode="auto">
              <a:xfrm>
                <a:off x="6039165" y="3259741"/>
                <a:ext cx="269637" cy="27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5674" name="TextBox 81"/>
              <p:cNvSpPr txBox="1">
                <a:spLocks noChangeArrowheads="1"/>
              </p:cNvSpPr>
              <p:nvPr/>
            </p:nvSpPr>
            <p:spPr bwMode="auto">
              <a:xfrm>
                <a:off x="5712008" y="4067747"/>
                <a:ext cx="325744" cy="246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</p:grpSp>
        <p:sp>
          <p:nvSpPr>
            <p:cNvPr id="25652" name="TextBox 156"/>
            <p:cNvSpPr txBox="1">
              <a:spLocks noChangeArrowheads="1"/>
            </p:cNvSpPr>
            <p:nvPr/>
          </p:nvSpPr>
          <p:spPr bwMode="auto">
            <a:xfrm>
              <a:off x="1512888" y="3228017"/>
              <a:ext cx="2858588" cy="110744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Node </a:t>
              </a:r>
              <a:r>
                <a:rPr lang="de-AT" altLang="de-DE" sz="1100" b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 (Node p, int val)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if (p == null) return null;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== p.val) return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&lt; p.val) return </a:t>
              </a:r>
              <a:r>
                <a:rPr lang="de-AT" altLang="de-DE" sz="11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s(p.left, val)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</a:t>
              </a:r>
              <a:r>
                <a:rPr lang="de-AT" altLang="de-DE" sz="11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val &gt; p.val */ 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return s(p.right, val);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25653" name="Straight Arrow Connector 163"/>
            <p:cNvCxnSpPr>
              <a:cxnSpLocks noChangeShapeType="1"/>
            </p:cNvCxnSpPr>
            <p:nvPr/>
          </p:nvCxnSpPr>
          <p:spPr bwMode="auto">
            <a:xfrm>
              <a:off x="3106724" y="2913063"/>
              <a:ext cx="165911" cy="320849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" name="Group 5"/>
          <p:cNvGrpSpPr/>
          <p:nvPr/>
        </p:nvGrpSpPr>
        <p:grpSpPr>
          <a:xfrm>
            <a:off x="1990725" y="3960813"/>
            <a:ext cx="4386155" cy="1628775"/>
            <a:chOff x="1990725" y="3960813"/>
            <a:chExt cx="4386155" cy="1628775"/>
          </a:xfrm>
        </p:grpSpPr>
        <p:grpSp>
          <p:nvGrpSpPr>
            <p:cNvPr id="25639" name="Group 6"/>
            <p:cNvGrpSpPr>
              <a:grpSpLocks/>
            </p:cNvGrpSpPr>
            <p:nvPr/>
          </p:nvGrpSpPr>
          <p:grpSpPr bwMode="auto">
            <a:xfrm>
              <a:off x="5698623" y="4689369"/>
              <a:ext cx="678257" cy="670910"/>
              <a:chOff x="6590035" y="5195185"/>
              <a:chExt cx="678313" cy="671081"/>
            </a:xfrm>
          </p:grpSpPr>
          <p:sp>
            <p:nvSpPr>
              <p:cNvPr id="25642" name="Oval 83"/>
              <p:cNvSpPr>
                <a:spLocks noChangeArrowheads="1"/>
              </p:cNvSpPr>
              <p:nvPr/>
            </p:nvSpPr>
            <p:spPr bwMode="auto">
              <a:xfrm>
                <a:off x="6647184" y="5616033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43" name="TextBox 84"/>
              <p:cNvSpPr txBox="1">
                <a:spLocks noChangeArrowheads="1"/>
              </p:cNvSpPr>
              <p:nvPr/>
            </p:nvSpPr>
            <p:spPr bwMode="auto">
              <a:xfrm>
                <a:off x="6942617" y="5616033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</a:p>
            </p:txBody>
          </p:sp>
          <p:sp>
            <p:nvSpPr>
              <p:cNvPr id="25644" name="Oval 85"/>
              <p:cNvSpPr>
                <a:spLocks noChangeArrowheads="1"/>
              </p:cNvSpPr>
              <p:nvPr/>
            </p:nvSpPr>
            <p:spPr bwMode="auto">
              <a:xfrm>
                <a:off x="6982848" y="5616033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45" name="TextBox 86"/>
              <p:cNvSpPr txBox="1">
                <a:spLocks noChangeArrowheads="1"/>
              </p:cNvSpPr>
              <p:nvPr/>
            </p:nvSpPr>
            <p:spPr bwMode="auto">
              <a:xfrm>
                <a:off x="6782784" y="5241372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</a:p>
            </p:txBody>
          </p:sp>
          <p:sp>
            <p:nvSpPr>
              <p:cNvPr id="25646" name="Oval 87"/>
              <p:cNvSpPr>
                <a:spLocks noChangeArrowheads="1"/>
              </p:cNvSpPr>
              <p:nvPr/>
            </p:nvSpPr>
            <p:spPr bwMode="auto">
              <a:xfrm>
                <a:off x="6823015" y="5241372"/>
                <a:ext cx="250233" cy="250233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5647" name="Straight Arrow Connector 88"/>
              <p:cNvCxnSpPr>
                <a:cxnSpLocks noChangeShapeType="1"/>
                <a:stCxn id="25646" idx="3"/>
              </p:cNvCxnSpPr>
              <p:nvPr/>
            </p:nvCxnSpPr>
            <p:spPr bwMode="auto">
              <a:xfrm flipH="1">
                <a:off x="6761843" y="5454959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648" name="Straight Arrow Connector 89"/>
              <p:cNvCxnSpPr>
                <a:cxnSpLocks noChangeShapeType="1"/>
              </p:cNvCxnSpPr>
              <p:nvPr/>
            </p:nvCxnSpPr>
            <p:spPr bwMode="auto">
              <a:xfrm>
                <a:off x="7026822" y="5454959"/>
                <a:ext cx="97818" cy="161074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49" name="TextBox 90"/>
              <p:cNvSpPr txBox="1">
                <a:spLocks noChangeArrowheads="1"/>
              </p:cNvSpPr>
              <p:nvPr/>
            </p:nvSpPr>
            <p:spPr bwMode="auto">
              <a:xfrm>
                <a:off x="6605092" y="5620045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25650" name="TextBox 91"/>
              <p:cNvSpPr txBox="1">
                <a:spLocks noChangeArrowheads="1"/>
              </p:cNvSpPr>
              <p:nvPr/>
            </p:nvSpPr>
            <p:spPr bwMode="auto">
              <a:xfrm>
                <a:off x="6590035" y="5195185"/>
                <a:ext cx="26962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sp>
          <p:nvSpPr>
            <p:cNvPr id="25640" name="TextBox 157"/>
            <p:cNvSpPr txBox="1">
              <a:spLocks noChangeArrowheads="1"/>
            </p:cNvSpPr>
            <p:nvPr/>
          </p:nvSpPr>
          <p:spPr bwMode="auto">
            <a:xfrm>
              <a:off x="1990725" y="4481874"/>
              <a:ext cx="2858241" cy="110771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Node </a:t>
              </a:r>
              <a:r>
                <a:rPr lang="de-AT" altLang="de-DE" sz="1100" b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 (Node p, int val)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if (p == null) return null;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== p.val) return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&lt; p.val) return </a:t>
              </a:r>
              <a:r>
                <a:rPr lang="de-AT" altLang="de-DE" sz="11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s(p.left, val)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</a:t>
              </a:r>
              <a:r>
                <a:rPr lang="de-AT" altLang="de-DE" sz="11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val &gt; p.val */ 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return s(p.right, val);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25641" name="Straight Arrow Connector 164"/>
            <p:cNvCxnSpPr>
              <a:cxnSpLocks noChangeShapeType="1"/>
            </p:cNvCxnSpPr>
            <p:nvPr/>
          </p:nvCxnSpPr>
          <p:spPr bwMode="auto">
            <a:xfrm>
              <a:off x="3536887" y="3960813"/>
              <a:ext cx="275025" cy="52803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" name="Group 7"/>
          <p:cNvGrpSpPr/>
          <p:nvPr/>
        </p:nvGrpSpPr>
        <p:grpSpPr>
          <a:xfrm>
            <a:off x="2914650" y="5199063"/>
            <a:ext cx="3366625" cy="1622425"/>
            <a:chOff x="2914650" y="5199063"/>
            <a:chExt cx="3366625" cy="1622425"/>
          </a:xfrm>
        </p:grpSpPr>
        <p:grpSp>
          <p:nvGrpSpPr>
            <p:cNvPr id="7" name="Group 6"/>
            <p:cNvGrpSpPr/>
            <p:nvPr/>
          </p:nvGrpSpPr>
          <p:grpSpPr>
            <a:xfrm>
              <a:off x="5755165" y="5996961"/>
              <a:ext cx="526110" cy="295704"/>
              <a:chOff x="5755165" y="5996961"/>
              <a:chExt cx="526110" cy="295704"/>
            </a:xfrm>
          </p:grpSpPr>
          <p:sp>
            <p:nvSpPr>
              <p:cNvPr id="25636" name="Oval 93"/>
              <p:cNvSpPr>
                <a:spLocks noChangeArrowheads="1"/>
              </p:cNvSpPr>
              <p:nvPr/>
            </p:nvSpPr>
            <p:spPr bwMode="auto">
              <a:xfrm>
                <a:off x="5797243" y="6042414"/>
                <a:ext cx="250149" cy="250251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37" name="TextBox 94"/>
              <p:cNvSpPr txBox="1">
                <a:spLocks noChangeArrowheads="1"/>
              </p:cNvSpPr>
              <p:nvPr/>
            </p:nvSpPr>
            <p:spPr bwMode="auto">
              <a:xfrm>
                <a:off x="5755165" y="6046427"/>
                <a:ext cx="325621" cy="246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25638" name="TextBox 97"/>
              <p:cNvSpPr txBox="1">
                <a:spLocks noChangeArrowheads="1"/>
              </p:cNvSpPr>
              <p:nvPr/>
            </p:nvSpPr>
            <p:spPr bwMode="auto">
              <a:xfrm>
                <a:off x="6011740" y="5996961"/>
                <a:ext cx="269535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de-DE" sz="12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sp>
          <p:nvSpPr>
            <p:cNvPr id="25634" name="TextBox 158"/>
            <p:cNvSpPr txBox="1">
              <a:spLocks noChangeArrowheads="1"/>
            </p:cNvSpPr>
            <p:nvPr/>
          </p:nvSpPr>
          <p:spPr bwMode="auto">
            <a:xfrm>
              <a:off x="2914650" y="5713414"/>
              <a:ext cx="2857511" cy="11080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Node </a:t>
              </a:r>
              <a:r>
                <a:rPr lang="de-AT" altLang="de-DE" sz="1100" b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 (Node p, int val)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if (p == null) return null;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== p.val) </a:t>
              </a:r>
              <a:r>
                <a:rPr lang="de-AT" altLang="de-DE" sz="11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 p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if (val &lt; p.val) return s(p.left, val);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	else </a:t>
              </a:r>
              <a:r>
                <a:rPr lang="de-AT" altLang="de-DE" sz="11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val &gt; p.val */ </a:t>
              </a: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return s(p.right, val);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1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25635" name="Straight Arrow Connector 165"/>
            <p:cNvCxnSpPr>
              <a:cxnSpLocks noChangeShapeType="1"/>
            </p:cNvCxnSpPr>
            <p:nvPr/>
          </p:nvCxnSpPr>
          <p:spPr bwMode="auto">
            <a:xfrm>
              <a:off x="4007839" y="5199063"/>
              <a:ext cx="274955" cy="52820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3827463" y="3960813"/>
            <a:ext cx="569912" cy="1035050"/>
            <a:chOff x="3827427" y="3960272"/>
            <a:chExt cx="570392" cy="1035096"/>
          </a:xfrm>
        </p:grpSpPr>
        <p:cxnSp>
          <p:nvCxnSpPr>
            <p:cNvPr id="25625" name="Straight Arrow Connector 167"/>
            <p:cNvCxnSpPr>
              <a:cxnSpLocks noChangeShapeType="1"/>
            </p:cNvCxnSpPr>
            <p:nvPr/>
          </p:nvCxnSpPr>
          <p:spPr bwMode="auto">
            <a:xfrm>
              <a:off x="3827427" y="3960272"/>
              <a:ext cx="501123" cy="1035096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5626" name="Group 168"/>
            <p:cNvGrpSpPr>
              <a:grpSpLocks/>
            </p:cNvGrpSpPr>
            <p:nvPr/>
          </p:nvGrpSpPr>
          <p:grpSpPr bwMode="auto">
            <a:xfrm>
              <a:off x="4072088" y="4289601"/>
              <a:ext cx="325731" cy="259112"/>
              <a:chOff x="6785755" y="5221196"/>
              <a:chExt cx="325731" cy="259112"/>
            </a:xfrm>
          </p:grpSpPr>
          <p:sp>
            <p:nvSpPr>
              <p:cNvPr id="25627" name="Oval 169"/>
              <p:cNvSpPr>
                <a:spLocks noChangeArrowheads="1"/>
              </p:cNvSpPr>
              <p:nvPr/>
            </p:nvSpPr>
            <p:spPr bwMode="auto">
              <a:xfrm>
                <a:off x="6829674" y="5221196"/>
                <a:ext cx="250233" cy="250233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28" name="TextBox 170"/>
              <p:cNvSpPr txBox="1">
                <a:spLocks noChangeArrowheads="1"/>
              </p:cNvSpPr>
              <p:nvPr/>
            </p:nvSpPr>
            <p:spPr bwMode="auto">
              <a:xfrm>
                <a:off x="6785755" y="5234087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</p:grpSp>
      </p:grpSp>
      <p:cxnSp>
        <p:nvCxnSpPr>
          <p:cNvPr id="172" name="Straight Arrow Connector 171"/>
          <p:cNvCxnSpPr>
            <a:cxnSpLocks noChangeShapeType="1"/>
          </p:cNvCxnSpPr>
          <p:nvPr/>
        </p:nvCxnSpPr>
        <p:spPr bwMode="auto">
          <a:xfrm>
            <a:off x="3292475" y="2890838"/>
            <a:ext cx="469900" cy="89058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3" name="Group 172"/>
          <p:cNvGrpSpPr>
            <a:grpSpLocks/>
          </p:cNvGrpSpPr>
          <p:nvPr/>
        </p:nvGrpSpPr>
        <p:grpSpPr bwMode="auto">
          <a:xfrm>
            <a:off x="3571875" y="3243263"/>
            <a:ext cx="325438" cy="258762"/>
            <a:chOff x="6785755" y="5221196"/>
            <a:chExt cx="325731" cy="259112"/>
          </a:xfrm>
        </p:grpSpPr>
        <p:sp>
          <p:nvSpPr>
            <p:cNvPr id="25623" name="Oval 173"/>
            <p:cNvSpPr>
              <a:spLocks noChangeArrowheads="1"/>
            </p:cNvSpPr>
            <p:nvPr/>
          </p:nvSpPr>
          <p:spPr bwMode="auto">
            <a:xfrm>
              <a:off x="6829674" y="5221196"/>
              <a:ext cx="250233" cy="250233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5624" name="TextBox 174"/>
            <p:cNvSpPr txBox="1">
              <a:spLocks noChangeArrowheads="1"/>
            </p:cNvSpPr>
            <p:nvPr/>
          </p:nvSpPr>
          <p:spPr bwMode="auto">
            <a:xfrm>
              <a:off x="6785755" y="5234087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</p:grpSp>
      <p:cxnSp>
        <p:nvCxnSpPr>
          <p:cNvPr id="176" name="Straight Arrow Connector 175"/>
          <p:cNvCxnSpPr>
            <a:cxnSpLocks noChangeShapeType="1"/>
          </p:cNvCxnSpPr>
          <p:nvPr/>
        </p:nvCxnSpPr>
        <p:spPr bwMode="auto">
          <a:xfrm>
            <a:off x="2619375" y="1525588"/>
            <a:ext cx="603250" cy="11684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7" name="Group 176"/>
          <p:cNvGrpSpPr>
            <a:grpSpLocks/>
          </p:cNvGrpSpPr>
          <p:nvPr/>
        </p:nvGrpSpPr>
        <p:grpSpPr bwMode="auto">
          <a:xfrm>
            <a:off x="2970213" y="1989138"/>
            <a:ext cx="325437" cy="258762"/>
            <a:chOff x="6785755" y="5221196"/>
            <a:chExt cx="325731" cy="259112"/>
          </a:xfrm>
        </p:grpSpPr>
        <p:sp>
          <p:nvSpPr>
            <p:cNvPr id="25621" name="Oval 177"/>
            <p:cNvSpPr>
              <a:spLocks noChangeArrowheads="1"/>
            </p:cNvSpPr>
            <p:nvPr/>
          </p:nvSpPr>
          <p:spPr bwMode="auto">
            <a:xfrm>
              <a:off x="6829674" y="5221196"/>
              <a:ext cx="250233" cy="250233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5622" name="TextBox 178"/>
            <p:cNvSpPr txBox="1">
              <a:spLocks noChangeArrowheads="1"/>
            </p:cNvSpPr>
            <p:nvPr/>
          </p:nvSpPr>
          <p:spPr bwMode="auto">
            <a:xfrm>
              <a:off x="6785755" y="5234087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</p:grpSp>
      <p:cxnSp>
        <p:nvCxnSpPr>
          <p:cNvPr id="180" name="Straight Arrow Connector 179"/>
          <p:cNvCxnSpPr>
            <a:cxnSpLocks noChangeShapeType="1"/>
          </p:cNvCxnSpPr>
          <p:nvPr/>
        </p:nvCxnSpPr>
        <p:spPr bwMode="auto">
          <a:xfrm>
            <a:off x="1763713" y="1028700"/>
            <a:ext cx="227012" cy="436563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1" name="Group 180"/>
          <p:cNvGrpSpPr>
            <a:grpSpLocks/>
          </p:cNvGrpSpPr>
          <p:nvPr/>
        </p:nvGrpSpPr>
        <p:grpSpPr bwMode="auto">
          <a:xfrm>
            <a:off x="1852613" y="1012825"/>
            <a:ext cx="325437" cy="260350"/>
            <a:chOff x="6785755" y="5221196"/>
            <a:chExt cx="325731" cy="259112"/>
          </a:xfrm>
        </p:grpSpPr>
        <p:sp>
          <p:nvSpPr>
            <p:cNvPr id="25619" name="Oval 181"/>
            <p:cNvSpPr>
              <a:spLocks noChangeArrowheads="1"/>
            </p:cNvSpPr>
            <p:nvPr/>
          </p:nvSpPr>
          <p:spPr bwMode="auto">
            <a:xfrm>
              <a:off x="6829674" y="5221196"/>
              <a:ext cx="250233" cy="250233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5620" name="TextBox 182"/>
            <p:cNvSpPr txBox="1">
              <a:spLocks noChangeArrowheads="1"/>
            </p:cNvSpPr>
            <p:nvPr/>
          </p:nvSpPr>
          <p:spPr bwMode="auto">
            <a:xfrm>
              <a:off x="6785755" y="5234087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4440238" y="5199065"/>
            <a:ext cx="501650" cy="885148"/>
            <a:chOff x="4440685" y="5199763"/>
            <a:chExt cx="501123" cy="884359"/>
          </a:xfrm>
        </p:grpSpPr>
        <p:cxnSp>
          <p:nvCxnSpPr>
            <p:cNvPr id="25629" name="Straight Arrow Connector 166"/>
            <p:cNvCxnSpPr>
              <a:cxnSpLocks noChangeShapeType="1"/>
            </p:cNvCxnSpPr>
            <p:nvPr/>
          </p:nvCxnSpPr>
          <p:spPr bwMode="auto">
            <a:xfrm>
              <a:off x="4440685" y="5199763"/>
              <a:ext cx="448484" cy="884359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5630" name="Group 22"/>
            <p:cNvGrpSpPr>
              <a:grpSpLocks/>
            </p:cNvGrpSpPr>
            <p:nvPr/>
          </p:nvGrpSpPr>
          <p:grpSpPr bwMode="auto">
            <a:xfrm>
              <a:off x="4616077" y="5392658"/>
              <a:ext cx="325731" cy="259112"/>
              <a:chOff x="6785755" y="5221196"/>
              <a:chExt cx="325731" cy="259112"/>
            </a:xfrm>
          </p:grpSpPr>
          <p:sp>
            <p:nvSpPr>
              <p:cNvPr id="25631" name="Oval 99"/>
              <p:cNvSpPr>
                <a:spLocks noChangeArrowheads="1"/>
              </p:cNvSpPr>
              <p:nvPr/>
            </p:nvSpPr>
            <p:spPr bwMode="auto">
              <a:xfrm>
                <a:off x="6829674" y="5221196"/>
                <a:ext cx="250233" cy="250233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5632" name="TextBox 100"/>
              <p:cNvSpPr txBox="1">
                <a:spLocks noChangeArrowheads="1"/>
              </p:cNvSpPr>
              <p:nvPr/>
            </p:nvSpPr>
            <p:spPr bwMode="auto">
              <a:xfrm>
                <a:off x="6785755" y="5234087"/>
                <a:ext cx="3257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626" name="Straight Arrow Connector 151"/>
          <p:cNvCxnSpPr>
            <a:cxnSpLocks noChangeShapeType="1"/>
            <a:stCxn id="26670" idx="3"/>
          </p:cNvCxnSpPr>
          <p:nvPr/>
        </p:nvCxnSpPr>
        <p:spPr bwMode="auto">
          <a:xfrm flipH="1">
            <a:off x="2011363" y="2009775"/>
            <a:ext cx="515937" cy="227013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731DD1-B60F-4B79-9099-E873233EC1CE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de-DE" sz="1400" smtClean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Einfügen in Binären Suchbäumen</a:t>
            </a:r>
          </a:p>
        </p:txBody>
      </p:sp>
      <p:sp>
        <p:nvSpPr>
          <p:cNvPr id="26629" name="TextBox 1"/>
          <p:cNvSpPr txBox="1">
            <a:spLocks noChangeArrowheads="1"/>
          </p:cNvSpPr>
          <p:nvPr/>
        </p:nvSpPr>
        <p:spPr bwMode="auto">
          <a:xfrm>
            <a:off x="685800" y="1249363"/>
            <a:ext cx="6767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Angenommen, wir wollen den Wert </a:t>
            </a:r>
            <a:r>
              <a:rPr lang="de-AT" altLang="de-DE" sz="1800" b="1" smtClean="0"/>
              <a:t>13 </a:t>
            </a:r>
            <a:r>
              <a:rPr lang="de-AT" altLang="de-DE" sz="1800" b="1"/>
              <a:t>in folgenden Baum einfügen</a:t>
            </a:r>
          </a:p>
        </p:txBody>
      </p:sp>
      <p:sp>
        <p:nvSpPr>
          <p:cNvPr id="26630" name="TextBox 109"/>
          <p:cNvSpPr txBox="1">
            <a:spLocks noChangeArrowheads="1"/>
          </p:cNvSpPr>
          <p:nvPr/>
        </p:nvSpPr>
        <p:spPr bwMode="auto">
          <a:xfrm>
            <a:off x="1228725" y="2943225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6631" name="Oval 110"/>
          <p:cNvSpPr>
            <a:spLocks noChangeArrowheads="1"/>
          </p:cNvSpPr>
          <p:nvPr/>
        </p:nvSpPr>
        <p:spPr bwMode="auto">
          <a:xfrm>
            <a:off x="1233488" y="2943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32" name="TextBox 111"/>
          <p:cNvSpPr txBox="1">
            <a:spLocks noChangeArrowheads="1"/>
          </p:cNvSpPr>
          <p:nvPr/>
        </p:nvSpPr>
        <p:spPr bwMode="auto">
          <a:xfrm>
            <a:off x="1563688" y="2943225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6633" name="Oval 112"/>
          <p:cNvSpPr>
            <a:spLocks noChangeArrowheads="1"/>
          </p:cNvSpPr>
          <p:nvPr/>
        </p:nvSpPr>
        <p:spPr bwMode="auto">
          <a:xfrm>
            <a:off x="1568450" y="2943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34" name="TextBox 113"/>
          <p:cNvSpPr txBox="1">
            <a:spLocks noChangeArrowheads="1"/>
          </p:cNvSpPr>
          <p:nvPr/>
        </p:nvSpPr>
        <p:spPr bwMode="auto">
          <a:xfrm>
            <a:off x="1949450" y="2943225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635" name="Oval 114"/>
          <p:cNvSpPr>
            <a:spLocks noChangeArrowheads="1"/>
          </p:cNvSpPr>
          <p:nvPr/>
        </p:nvSpPr>
        <p:spPr bwMode="auto">
          <a:xfrm>
            <a:off x="1954213" y="2943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36" name="TextBox 115"/>
          <p:cNvSpPr txBox="1">
            <a:spLocks noChangeArrowheads="1"/>
          </p:cNvSpPr>
          <p:nvPr/>
        </p:nvSpPr>
        <p:spPr bwMode="auto">
          <a:xfrm>
            <a:off x="2251075" y="2943225"/>
            <a:ext cx="3254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6637" name="Oval 116"/>
          <p:cNvSpPr>
            <a:spLocks noChangeArrowheads="1"/>
          </p:cNvSpPr>
          <p:nvPr/>
        </p:nvSpPr>
        <p:spPr bwMode="auto">
          <a:xfrm>
            <a:off x="2290763" y="2943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38" name="TextBox 117"/>
          <p:cNvSpPr txBox="1">
            <a:spLocks noChangeArrowheads="1"/>
          </p:cNvSpPr>
          <p:nvPr/>
        </p:nvSpPr>
        <p:spPr bwMode="auto">
          <a:xfrm>
            <a:off x="2628900" y="2943225"/>
            <a:ext cx="3270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6639" name="Oval 118"/>
          <p:cNvSpPr>
            <a:spLocks noChangeArrowheads="1"/>
          </p:cNvSpPr>
          <p:nvPr/>
        </p:nvSpPr>
        <p:spPr bwMode="auto">
          <a:xfrm>
            <a:off x="2670175" y="2943225"/>
            <a:ext cx="249238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40" name="TextBox 119"/>
          <p:cNvSpPr txBox="1">
            <a:spLocks noChangeArrowheads="1"/>
          </p:cNvSpPr>
          <p:nvPr/>
        </p:nvSpPr>
        <p:spPr bwMode="auto">
          <a:xfrm>
            <a:off x="2965450" y="2943225"/>
            <a:ext cx="3254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26641" name="Oval 120"/>
          <p:cNvSpPr>
            <a:spLocks noChangeArrowheads="1"/>
          </p:cNvSpPr>
          <p:nvPr/>
        </p:nvSpPr>
        <p:spPr bwMode="auto">
          <a:xfrm>
            <a:off x="3005138" y="2943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42" name="TextBox 121"/>
          <p:cNvSpPr txBox="1">
            <a:spLocks noChangeArrowheads="1"/>
          </p:cNvSpPr>
          <p:nvPr/>
        </p:nvSpPr>
        <p:spPr bwMode="auto">
          <a:xfrm>
            <a:off x="3346450" y="2943225"/>
            <a:ext cx="3270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6643" name="Oval 122"/>
          <p:cNvSpPr>
            <a:spLocks noChangeArrowheads="1"/>
          </p:cNvSpPr>
          <p:nvPr/>
        </p:nvSpPr>
        <p:spPr bwMode="auto">
          <a:xfrm>
            <a:off x="3387725" y="2943225"/>
            <a:ext cx="249238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44" name="Oval 124"/>
          <p:cNvSpPr>
            <a:spLocks noChangeArrowheads="1"/>
          </p:cNvSpPr>
          <p:nvPr/>
        </p:nvSpPr>
        <p:spPr bwMode="auto">
          <a:xfrm>
            <a:off x="3722688" y="2943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6645" name="TextBox 125"/>
          <p:cNvSpPr txBox="1">
            <a:spLocks noChangeArrowheads="1"/>
          </p:cNvSpPr>
          <p:nvPr/>
        </p:nvSpPr>
        <p:spPr bwMode="auto">
          <a:xfrm>
            <a:off x="1414463" y="2568575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6646" name="Oval 126"/>
          <p:cNvSpPr>
            <a:spLocks noChangeArrowheads="1"/>
          </p:cNvSpPr>
          <p:nvPr/>
        </p:nvSpPr>
        <p:spPr bwMode="auto">
          <a:xfrm>
            <a:off x="1419225" y="256857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47" name="Straight Arrow Connector 127"/>
          <p:cNvCxnSpPr>
            <a:cxnSpLocks noChangeShapeType="1"/>
            <a:stCxn id="26646" idx="3"/>
            <a:endCxn id="26631" idx="0"/>
          </p:cNvCxnSpPr>
          <p:nvPr/>
        </p:nvCxnSpPr>
        <p:spPr bwMode="auto">
          <a:xfrm flipH="1">
            <a:off x="1358900" y="2782888"/>
            <a:ext cx="96838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48" name="Straight Arrow Connector 128"/>
          <p:cNvCxnSpPr>
            <a:cxnSpLocks noChangeShapeType="1"/>
          </p:cNvCxnSpPr>
          <p:nvPr/>
        </p:nvCxnSpPr>
        <p:spPr bwMode="auto">
          <a:xfrm>
            <a:off x="1624013" y="2782888"/>
            <a:ext cx="96837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49" name="TextBox 129"/>
          <p:cNvSpPr txBox="1">
            <a:spLocks noChangeArrowheads="1"/>
          </p:cNvSpPr>
          <p:nvPr/>
        </p:nvSpPr>
        <p:spPr bwMode="auto">
          <a:xfrm>
            <a:off x="2092325" y="2568575"/>
            <a:ext cx="3254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6650" name="Oval 130"/>
          <p:cNvSpPr>
            <a:spLocks noChangeArrowheads="1"/>
          </p:cNvSpPr>
          <p:nvPr/>
        </p:nvSpPr>
        <p:spPr bwMode="auto">
          <a:xfrm>
            <a:off x="2132013" y="256857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51" name="Straight Arrow Connector 131"/>
          <p:cNvCxnSpPr>
            <a:cxnSpLocks noChangeShapeType="1"/>
            <a:stCxn id="26650" idx="3"/>
          </p:cNvCxnSpPr>
          <p:nvPr/>
        </p:nvCxnSpPr>
        <p:spPr bwMode="auto">
          <a:xfrm flipH="1">
            <a:off x="2070100" y="2782888"/>
            <a:ext cx="98425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2" name="Straight Arrow Connector 132"/>
          <p:cNvCxnSpPr>
            <a:cxnSpLocks noChangeShapeType="1"/>
          </p:cNvCxnSpPr>
          <p:nvPr/>
        </p:nvCxnSpPr>
        <p:spPr bwMode="auto">
          <a:xfrm>
            <a:off x="2335213" y="2782888"/>
            <a:ext cx="98425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3" name="TextBox 133"/>
          <p:cNvSpPr txBox="1">
            <a:spLocks noChangeArrowheads="1"/>
          </p:cNvSpPr>
          <p:nvPr/>
        </p:nvSpPr>
        <p:spPr bwMode="auto">
          <a:xfrm>
            <a:off x="2805113" y="2568575"/>
            <a:ext cx="3254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6654" name="Oval 134"/>
          <p:cNvSpPr>
            <a:spLocks noChangeArrowheads="1"/>
          </p:cNvSpPr>
          <p:nvPr/>
        </p:nvSpPr>
        <p:spPr bwMode="auto">
          <a:xfrm>
            <a:off x="2844800" y="256857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55" name="Straight Arrow Connector 135"/>
          <p:cNvCxnSpPr>
            <a:cxnSpLocks noChangeShapeType="1"/>
            <a:stCxn id="26654" idx="3"/>
          </p:cNvCxnSpPr>
          <p:nvPr/>
        </p:nvCxnSpPr>
        <p:spPr bwMode="auto">
          <a:xfrm flipH="1">
            <a:off x="2784475" y="2782888"/>
            <a:ext cx="98425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6" name="Straight Arrow Connector 136"/>
          <p:cNvCxnSpPr>
            <a:cxnSpLocks noChangeShapeType="1"/>
          </p:cNvCxnSpPr>
          <p:nvPr/>
        </p:nvCxnSpPr>
        <p:spPr bwMode="auto">
          <a:xfrm>
            <a:off x="3049588" y="2782888"/>
            <a:ext cx="98425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7" name="TextBox 137"/>
          <p:cNvSpPr txBox="1">
            <a:spLocks noChangeArrowheads="1"/>
          </p:cNvSpPr>
          <p:nvPr/>
        </p:nvSpPr>
        <p:spPr bwMode="auto">
          <a:xfrm>
            <a:off x="3517900" y="2568575"/>
            <a:ext cx="3254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6658" name="Oval 138"/>
          <p:cNvSpPr>
            <a:spLocks noChangeArrowheads="1"/>
          </p:cNvSpPr>
          <p:nvPr/>
        </p:nvSpPr>
        <p:spPr bwMode="auto">
          <a:xfrm>
            <a:off x="3557588" y="256857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59" name="Straight Arrow Connector 139"/>
          <p:cNvCxnSpPr>
            <a:cxnSpLocks noChangeShapeType="1"/>
            <a:stCxn id="26658" idx="3"/>
          </p:cNvCxnSpPr>
          <p:nvPr/>
        </p:nvCxnSpPr>
        <p:spPr bwMode="auto">
          <a:xfrm flipH="1">
            <a:off x="3497263" y="2782888"/>
            <a:ext cx="96837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60" name="Straight Arrow Connector 140"/>
          <p:cNvCxnSpPr>
            <a:cxnSpLocks noChangeShapeType="1"/>
          </p:cNvCxnSpPr>
          <p:nvPr/>
        </p:nvCxnSpPr>
        <p:spPr bwMode="auto">
          <a:xfrm>
            <a:off x="3762375" y="2782888"/>
            <a:ext cx="96838" cy="1603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61" name="TextBox 141"/>
          <p:cNvSpPr txBox="1">
            <a:spLocks noChangeArrowheads="1"/>
          </p:cNvSpPr>
          <p:nvPr/>
        </p:nvSpPr>
        <p:spPr bwMode="auto">
          <a:xfrm>
            <a:off x="1770063" y="2189163"/>
            <a:ext cx="255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6662" name="Oval 142"/>
          <p:cNvSpPr>
            <a:spLocks noChangeArrowheads="1"/>
          </p:cNvSpPr>
          <p:nvPr/>
        </p:nvSpPr>
        <p:spPr bwMode="auto">
          <a:xfrm>
            <a:off x="1774825" y="2189163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63" name="Straight Arrow Connector 143"/>
          <p:cNvCxnSpPr>
            <a:cxnSpLocks noChangeShapeType="1"/>
            <a:stCxn id="26662" idx="3"/>
          </p:cNvCxnSpPr>
          <p:nvPr/>
        </p:nvCxnSpPr>
        <p:spPr bwMode="auto">
          <a:xfrm flipH="1">
            <a:off x="1606550" y="2401888"/>
            <a:ext cx="204788" cy="17462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64" name="Straight Arrow Connector 144"/>
          <p:cNvCxnSpPr>
            <a:cxnSpLocks noChangeShapeType="1"/>
          </p:cNvCxnSpPr>
          <p:nvPr/>
        </p:nvCxnSpPr>
        <p:spPr bwMode="auto">
          <a:xfrm>
            <a:off x="1978025" y="2401888"/>
            <a:ext cx="200025" cy="1984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65" name="TextBox 145"/>
          <p:cNvSpPr txBox="1">
            <a:spLocks noChangeArrowheads="1"/>
          </p:cNvSpPr>
          <p:nvPr/>
        </p:nvSpPr>
        <p:spPr bwMode="auto">
          <a:xfrm>
            <a:off x="3152775" y="2189163"/>
            <a:ext cx="3254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26666" name="Oval 146"/>
          <p:cNvSpPr>
            <a:spLocks noChangeArrowheads="1"/>
          </p:cNvSpPr>
          <p:nvPr/>
        </p:nvSpPr>
        <p:spPr bwMode="auto">
          <a:xfrm>
            <a:off x="3192463" y="2189163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67" name="Straight Arrow Connector 147"/>
          <p:cNvCxnSpPr>
            <a:cxnSpLocks noChangeShapeType="1"/>
            <a:stCxn id="26666" idx="3"/>
          </p:cNvCxnSpPr>
          <p:nvPr/>
        </p:nvCxnSpPr>
        <p:spPr bwMode="auto">
          <a:xfrm flipH="1">
            <a:off x="3024188" y="2401888"/>
            <a:ext cx="204787" cy="17462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68" name="Straight Arrow Connector 148"/>
          <p:cNvCxnSpPr>
            <a:cxnSpLocks noChangeShapeType="1"/>
          </p:cNvCxnSpPr>
          <p:nvPr/>
        </p:nvCxnSpPr>
        <p:spPr bwMode="auto">
          <a:xfrm>
            <a:off x="3395663" y="2401888"/>
            <a:ext cx="200025" cy="1984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69" name="TextBox 149"/>
          <p:cNvSpPr txBox="1">
            <a:spLocks noChangeArrowheads="1"/>
          </p:cNvSpPr>
          <p:nvPr/>
        </p:nvSpPr>
        <p:spPr bwMode="auto">
          <a:xfrm>
            <a:off x="2449513" y="1795463"/>
            <a:ext cx="327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26670" name="Oval 150"/>
          <p:cNvSpPr>
            <a:spLocks noChangeArrowheads="1"/>
          </p:cNvSpPr>
          <p:nvPr/>
        </p:nvSpPr>
        <p:spPr bwMode="auto">
          <a:xfrm>
            <a:off x="2490788" y="1795463"/>
            <a:ext cx="249237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6671" name="Straight Arrow Connector 152"/>
          <p:cNvCxnSpPr>
            <a:cxnSpLocks noChangeShapeType="1"/>
          </p:cNvCxnSpPr>
          <p:nvPr/>
        </p:nvCxnSpPr>
        <p:spPr bwMode="auto">
          <a:xfrm>
            <a:off x="2693988" y="2009775"/>
            <a:ext cx="498475" cy="2540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72" name="TextBox 162"/>
          <p:cNvSpPr txBox="1">
            <a:spLocks noChangeArrowheads="1"/>
          </p:cNvSpPr>
          <p:nvPr/>
        </p:nvSpPr>
        <p:spPr bwMode="auto">
          <a:xfrm>
            <a:off x="3684588" y="2943225"/>
            <a:ext cx="3254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6673" name="TextBox 2"/>
          <p:cNvSpPr txBox="1">
            <a:spLocks noChangeArrowheads="1"/>
          </p:cNvSpPr>
          <p:nvPr/>
        </p:nvSpPr>
        <p:spPr bwMode="auto">
          <a:xfrm>
            <a:off x="4398963" y="1954213"/>
            <a:ext cx="25098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Wo sollen wir ihn einfügen?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706564" y="1720850"/>
            <a:ext cx="724119" cy="514350"/>
            <a:chOff x="1706263" y="1720575"/>
            <a:chExt cx="725091" cy="514373"/>
          </a:xfrm>
        </p:grpSpPr>
        <p:sp>
          <p:nvSpPr>
            <p:cNvPr id="26774" name="Oval 150"/>
            <p:cNvSpPr>
              <a:spLocks noChangeArrowheads="1"/>
            </p:cNvSpPr>
            <p:nvPr/>
          </p:nvSpPr>
          <p:spPr bwMode="auto">
            <a:xfrm>
              <a:off x="2149468" y="1984616"/>
              <a:ext cx="250279" cy="250332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775" name="TextBox 149"/>
            <p:cNvSpPr txBox="1">
              <a:spLocks noChangeArrowheads="1"/>
            </p:cNvSpPr>
            <p:nvPr/>
          </p:nvSpPr>
          <p:spPr bwMode="auto">
            <a:xfrm>
              <a:off x="2105186" y="1984616"/>
              <a:ext cx="326168" cy="24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de-AT" altLang="de-DE" sz="1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76" name="TextBox 3"/>
            <p:cNvSpPr txBox="1">
              <a:spLocks noChangeArrowheads="1"/>
            </p:cNvSpPr>
            <p:nvPr/>
          </p:nvSpPr>
          <p:spPr bwMode="auto">
            <a:xfrm>
              <a:off x="1706263" y="1720575"/>
              <a:ext cx="5966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>
                  <a:solidFill>
                    <a:srgbClr val="FF0000"/>
                  </a:solidFill>
                </a:rPr>
                <a:t>hier?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517900"/>
            <a:ext cx="3324225" cy="2497138"/>
            <a:chOff x="685800" y="3518313"/>
            <a:chExt cx="3324426" cy="2496077"/>
          </a:xfrm>
        </p:grpSpPr>
        <p:sp>
          <p:nvSpPr>
            <p:cNvPr id="26725" name="TextBox 61"/>
            <p:cNvSpPr txBox="1">
              <a:spLocks noChangeArrowheads="1"/>
            </p:cNvSpPr>
            <p:nvPr/>
          </p:nvSpPr>
          <p:spPr bwMode="auto">
            <a:xfrm>
              <a:off x="685800" y="3518313"/>
              <a:ext cx="303480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Möglich - würde aber die Suchzeit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von 7 anderen Knoten verlängern</a:t>
              </a:r>
            </a:p>
          </p:txBody>
        </p:sp>
        <p:grpSp>
          <p:nvGrpSpPr>
            <p:cNvPr id="26726" name="Group 5"/>
            <p:cNvGrpSpPr>
              <a:grpSpLocks/>
            </p:cNvGrpSpPr>
            <p:nvPr/>
          </p:nvGrpSpPr>
          <p:grpSpPr bwMode="auto">
            <a:xfrm>
              <a:off x="860792" y="4257962"/>
              <a:ext cx="3149434" cy="1756428"/>
              <a:chOff x="860792" y="4257962"/>
              <a:chExt cx="3149434" cy="1756428"/>
            </a:xfrm>
          </p:grpSpPr>
          <p:cxnSp>
            <p:nvCxnSpPr>
              <p:cNvPr id="26727" name="Straight Arrow Connector 151"/>
              <p:cNvCxnSpPr>
                <a:cxnSpLocks noChangeShapeType="1"/>
                <a:stCxn id="26769" idx="3"/>
              </p:cNvCxnSpPr>
              <p:nvPr/>
            </p:nvCxnSpPr>
            <p:spPr bwMode="auto">
              <a:xfrm flipH="1">
                <a:off x="2011733" y="4471634"/>
                <a:ext cx="515294" cy="22737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28" name="Oval 150"/>
              <p:cNvSpPr>
                <a:spLocks noChangeArrowheads="1"/>
              </p:cNvSpPr>
              <p:nvPr/>
            </p:nvSpPr>
            <p:spPr bwMode="auto">
              <a:xfrm>
                <a:off x="1772097" y="4635641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29" name="TextBox 109"/>
              <p:cNvSpPr txBox="1">
                <a:spLocks noChangeArrowheads="1"/>
              </p:cNvSpPr>
              <p:nvPr/>
            </p:nvSpPr>
            <p:spPr bwMode="auto">
              <a:xfrm>
                <a:off x="860792" y="5764058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6730" name="Oval 110"/>
              <p:cNvSpPr>
                <a:spLocks noChangeArrowheads="1"/>
              </p:cNvSpPr>
              <p:nvPr/>
            </p:nvSpPr>
            <p:spPr bwMode="auto">
              <a:xfrm>
                <a:off x="865758" y="5764058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31" name="TextBox 111"/>
              <p:cNvSpPr txBox="1">
                <a:spLocks noChangeArrowheads="1"/>
              </p:cNvSpPr>
              <p:nvPr/>
            </p:nvSpPr>
            <p:spPr bwMode="auto">
              <a:xfrm>
                <a:off x="1196517" y="5764058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6732" name="Oval 112"/>
              <p:cNvSpPr>
                <a:spLocks noChangeArrowheads="1"/>
              </p:cNvSpPr>
              <p:nvPr/>
            </p:nvSpPr>
            <p:spPr bwMode="auto">
              <a:xfrm>
                <a:off x="1201483" y="5764058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33" name="TextBox 113"/>
              <p:cNvSpPr txBox="1">
                <a:spLocks noChangeArrowheads="1"/>
              </p:cNvSpPr>
              <p:nvPr/>
            </p:nvSpPr>
            <p:spPr bwMode="auto">
              <a:xfrm>
                <a:off x="1582412" y="5764058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6734" name="Oval 114"/>
              <p:cNvSpPr>
                <a:spLocks noChangeArrowheads="1"/>
              </p:cNvSpPr>
              <p:nvPr/>
            </p:nvSpPr>
            <p:spPr bwMode="auto">
              <a:xfrm>
                <a:off x="1587378" y="5764058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35" name="TextBox 115"/>
              <p:cNvSpPr txBox="1">
                <a:spLocks noChangeArrowheads="1"/>
              </p:cNvSpPr>
              <p:nvPr/>
            </p:nvSpPr>
            <p:spPr bwMode="auto">
              <a:xfrm>
                <a:off x="1882865" y="5764058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26736" name="Oval 116"/>
              <p:cNvSpPr>
                <a:spLocks noChangeArrowheads="1"/>
              </p:cNvSpPr>
              <p:nvPr/>
            </p:nvSpPr>
            <p:spPr bwMode="auto">
              <a:xfrm>
                <a:off x="1923103" y="5764058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37" name="TextBox 117"/>
              <p:cNvSpPr txBox="1">
                <a:spLocks noChangeArrowheads="1"/>
              </p:cNvSpPr>
              <p:nvPr/>
            </p:nvSpPr>
            <p:spPr bwMode="auto">
              <a:xfrm>
                <a:off x="2629470" y="540534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26738" name="Oval 118"/>
              <p:cNvSpPr>
                <a:spLocks noChangeArrowheads="1"/>
              </p:cNvSpPr>
              <p:nvPr/>
            </p:nvSpPr>
            <p:spPr bwMode="auto">
              <a:xfrm>
                <a:off x="2669709" y="540534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39" name="TextBox 119"/>
              <p:cNvSpPr txBox="1">
                <a:spLocks noChangeArrowheads="1"/>
              </p:cNvSpPr>
              <p:nvPr/>
            </p:nvSpPr>
            <p:spPr bwMode="auto">
              <a:xfrm>
                <a:off x="2965196" y="540534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</a:p>
            </p:txBody>
          </p:sp>
          <p:sp>
            <p:nvSpPr>
              <p:cNvPr id="26740" name="Oval 120"/>
              <p:cNvSpPr>
                <a:spLocks noChangeArrowheads="1"/>
              </p:cNvSpPr>
              <p:nvPr/>
            </p:nvSpPr>
            <p:spPr bwMode="auto">
              <a:xfrm>
                <a:off x="3005434" y="540534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41" name="TextBox 121"/>
              <p:cNvSpPr txBox="1">
                <a:spLocks noChangeArrowheads="1"/>
              </p:cNvSpPr>
              <p:nvPr/>
            </p:nvSpPr>
            <p:spPr bwMode="auto">
              <a:xfrm>
                <a:off x="3347233" y="540534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</a:p>
            </p:txBody>
          </p:sp>
          <p:sp>
            <p:nvSpPr>
              <p:cNvPr id="26742" name="Oval 122"/>
              <p:cNvSpPr>
                <a:spLocks noChangeArrowheads="1"/>
              </p:cNvSpPr>
              <p:nvPr/>
            </p:nvSpPr>
            <p:spPr bwMode="auto">
              <a:xfrm>
                <a:off x="3387471" y="540534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43" name="Oval 124"/>
              <p:cNvSpPr>
                <a:spLocks noChangeArrowheads="1"/>
              </p:cNvSpPr>
              <p:nvPr/>
            </p:nvSpPr>
            <p:spPr bwMode="auto">
              <a:xfrm>
                <a:off x="3723196" y="540534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6744" name="TextBox 125"/>
              <p:cNvSpPr txBox="1">
                <a:spLocks noChangeArrowheads="1"/>
              </p:cNvSpPr>
              <p:nvPr/>
            </p:nvSpPr>
            <p:spPr bwMode="auto">
              <a:xfrm>
                <a:off x="1047115" y="5389248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6745" name="Oval 126"/>
              <p:cNvSpPr>
                <a:spLocks noChangeArrowheads="1"/>
              </p:cNvSpPr>
              <p:nvPr/>
            </p:nvSpPr>
            <p:spPr bwMode="auto">
              <a:xfrm>
                <a:off x="1052081" y="5389248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46" name="Straight Arrow Connector 127"/>
              <p:cNvCxnSpPr>
                <a:cxnSpLocks noChangeShapeType="1"/>
                <a:stCxn id="26745" idx="3"/>
                <a:endCxn id="26730" idx="0"/>
              </p:cNvCxnSpPr>
              <p:nvPr/>
            </p:nvCxnSpPr>
            <p:spPr bwMode="auto">
              <a:xfrm flipH="1">
                <a:off x="990898" y="5602920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47" name="Straight Arrow Connector 128"/>
              <p:cNvCxnSpPr>
                <a:cxnSpLocks noChangeShapeType="1"/>
              </p:cNvCxnSpPr>
              <p:nvPr/>
            </p:nvCxnSpPr>
            <p:spPr bwMode="auto">
              <a:xfrm>
                <a:off x="1255925" y="5602920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48" name="TextBox 129"/>
              <p:cNvSpPr txBox="1">
                <a:spLocks noChangeArrowheads="1"/>
              </p:cNvSpPr>
              <p:nvPr/>
            </p:nvSpPr>
            <p:spPr bwMode="auto">
              <a:xfrm>
                <a:off x="1724118" y="5389248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26749" name="Oval 130"/>
              <p:cNvSpPr>
                <a:spLocks noChangeArrowheads="1"/>
              </p:cNvSpPr>
              <p:nvPr/>
            </p:nvSpPr>
            <p:spPr bwMode="auto">
              <a:xfrm>
                <a:off x="1764356" y="5389248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50" name="Straight Arrow Connector 131"/>
              <p:cNvCxnSpPr>
                <a:cxnSpLocks noChangeShapeType="1"/>
                <a:stCxn id="26749" idx="3"/>
              </p:cNvCxnSpPr>
              <p:nvPr/>
            </p:nvCxnSpPr>
            <p:spPr bwMode="auto">
              <a:xfrm flipH="1">
                <a:off x="1703173" y="5602920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51" name="Straight Arrow Connector 132"/>
              <p:cNvCxnSpPr>
                <a:cxnSpLocks noChangeShapeType="1"/>
              </p:cNvCxnSpPr>
              <p:nvPr/>
            </p:nvCxnSpPr>
            <p:spPr bwMode="auto">
              <a:xfrm>
                <a:off x="1968201" y="5602920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52" name="TextBox 133"/>
              <p:cNvSpPr txBox="1">
                <a:spLocks noChangeArrowheads="1"/>
              </p:cNvSpPr>
              <p:nvPr/>
            </p:nvSpPr>
            <p:spPr bwMode="auto">
              <a:xfrm>
                <a:off x="2805334" y="503053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</a:p>
            </p:txBody>
          </p:sp>
          <p:sp>
            <p:nvSpPr>
              <p:cNvPr id="26753" name="Oval 134"/>
              <p:cNvSpPr>
                <a:spLocks noChangeArrowheads="1"/>
              </p:cNvSpPr>
              <p:nvPr/>
            </p:nvSpPr>
            <p:spPr bwMode="auto">
              <a:xfrm>
                <a:off x="2845572" y="503053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54" name="Straight Arrow Connector 135"/>
              <p:cNvCxnSpPr>
                <a:cxnSpLocks noChangeShapeType="1"/>
                <a:stCxn id="26753" idx="3"/>
              </p:cNvCxnSpPr>
              <p:nvPr/>
            </p:nvCxnSpPr>
            <p:spPr bwMode="auto">
              <a:xfrm flipH="1">
                <a:off x="2784389" y="524420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55" name="Straight Arrow Connector 136"/>
              <p:cNvCxnSpPr>
                <a:cxnSpLocks noChangeShapeType="1"/>
              </p:cNvCxnSpPr>
              <p:nvPr/>
            </p:nvCxnSpPr>
            <p:spPr bwMode="auto">
              <a:xfrm>
                <a:off x="3049416" y="524420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56" name="TextBox 137"/>
              <p:cNvSpPr txBox="1">
                <a:spLocks noChangeArrowheads="1"/>
              </p:cNvSpPr>
              <p:nvPr/>
            </p:nvSpPr>
            <p:spPr bwMode="auto">
              <a:xfrm>
                <a:off x="3517580" y="503053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27</a:t>
                </a:r>
              </a:p>
            </p:txBody>
          </p:sp>
          <p:sp>
            <p:nvSpPr>
              <p:cNvPr id="26757" name="Oval 138"/>
              <p:cNvSpPr>
                <a:spLocks noChangeArrowheads="1"/>
              </p:cNvSpPr>
              <p:nvPr/>
            </p:nvSpPr>
            <p:spPr bwMode="auto">
              <a:xfrm>
                <a:off x="3557818" y="503053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58" name="Straight Arrow Connector 139"/>
              <p:cNvCxnSpPr>
                <a:cxnSpLocks noChangeShapeType="1"/>
                <a:stCxn id="26757" idx="3"/>
              </p:cNvCxnSpPr>
              <p:nvPr/>
            </p:nvCxnSpPr>
            <p:spPr bwMode="auto">
              <a:xfrm flipH="1">
                <a:off x="3496635" y="524420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59" name="Straight Arrow Connector 140"/>
              <p:cNvCxnSpPr>
                <a:cxnSpLocks noChangeShapeType="1"/>
              </p:cNvCxnSpPr>
              <p:nvPr/>
            </p:nvCxnSpPr>
            <p:spPr bwMode="auto">
              <a:xfrm>
                <a:off x="3761663" y="524420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60" name="TextBox 141"/>
              <p:cNvSpPr txBox="1">
                <a:spLocks noChangeArrowheads="1"/>
              </p:cNvSpPr>
              <p:nvPr/>
            </p:nvSpPr>
            <p:spPr bwMode="auto">
              <a:xfrm>
                <a:off x="1402108" y="5009744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6761" name="Oval 142"/>
              <p:cNvSpPr>
                <a:spLocks noChangeArrowheads="1"/>
              </p:cNvSpPr>
              <p:nvPr/>
            </p:nvSpPr>
            <p:spPr bwMode="auto">
              <a:xfrm>
                <a:off x="1407074" y="5009744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62" name="Straight Arrow Connector 143"/>
              <p:cNvCxnSpPr>
                <a:cxnSpLocks noChangeShapeType="1"/>
                <a:stCxn id="26761" idx="3"/>
              </p:cNvCxnSpPr>
              <p:nvPr/>
            </p:nvCxnSpPr>
            <p:spPr bwMode="auto">
              <a:xfrm flipH="1">
                <a:off x="1238967" y="5223416"/>
                <a:ext cx="204759" cy="17396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63" name="Straight Arrow Connector 144"/>
              <p:cNvCxnSpPr>
                <a:cxnSpLocks noChangeShapeType="1"/>
              </p:cNvCxnSpPr>
              <p:nvPr/>
            </p:nvCxnSpPr>
            <p:spPr bwMode="auto">
              <a:xfrm>
                <a:off x="1610918" y="5223416"/>
                <a:ext cx="199171" cy="197123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64" name="TextBox 145"/>
              <p:cNvSpPr txBox="1">
                <a:spLocks noChangeArrowheads="1"/>
              </p:cNvSpPr>
              <p:nvPr/>
            </p:nvSpPr>
            <p:spPr bwMode="auto">
              <a:xfrm>
                <a:off x="3152069" y="4651026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</a:p>
            </p:txBody>
          </p:sp>
          <p:sp>
            <p:nvSpPr>
              <p:cNvPr id="26765" name="Oval 146"/>
              <p:cNvSpPr>
                <a:spLocks noChangeArrowheads="1"/>
              </p:cNvSpPr>
              <p:nvPr/>
            </p:nvSpPr>
            <p:spPr bwMode="auto">
              <a:xfrm>
                <a:off x="3192307" y="4651026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66" name="Straight Arrow Connector 147"/>
              <p:cNvCxnSpPr>
                <a:cxnSpLocks noChangeShapeType="1"/>
                <a:stCxn id="26765" idx="3"/>
              </p:cNvCxnSpPr>
              <p:nvPr/>
            </p:nvCxnSpPr>
            <p:spPr bwMode="auto">
              <a:xfrm flipH="1">
                <a:off x="3024201" y="4864698"/>
                <a:ext cx="204759" cy="17396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67" name="Straight Arrow Connector 148"/>
              <p:cNvCxnSpPr>
                <a:cxnSpLocks noChangeShapeType="1"/>
              </p:cNvCxnSpPr>
              <p:nvPr/>
            </p:nvCxnSpPr>
            <p:spPr bwMode="auto">
              <a:xfrm>
                <a:off x="3396152" y="4864698"/>
                <a:ext cx="199171" cy="197123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68" name="TextBox 149"/>
              <p:cNvSpPr txBox="1">
                <a:spLocks noChangeArrowheads="1"/>
              </p:cNvSpPr>
              <p:nvPr/>
            </p:nvSpPr>
            <p:spPr bwMode="auto">
              <a:xfrm>
                <a:off x="2450137" y="4257962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</a:p>
            </p:txBody>
          </p:sp>
          <p:sp>
            <p:nvSpPr>
              <p:cNvPr id="26769" name="Oval 150"/>
              <p:cNvSpPr>
                <a:spLocks noChangeArrowheads="1"/>
              </p:cNvSpPr>
              <p:nvPr/>
            </p:nvSpPr>
            <p:spPr bwMode="auto">
              <a:xfrm>
                <a:off x="2490375" y="4257962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6770" name="Straight Arrow Connector 152"/>
              <p:cNvCxnSpPr>
                <a:cxnSpLocks noChangeShapeType="1"/>
              </p:cNvCxnSpPr>
              <p:nvPr/>
            </p:nvCxnSpPr>
            <p:spPr bwMode="auto">
              <a:xfrm>
                <a:off x="2694219" y="4471634"/>
                <a:ext cx="498348" cy="25438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6771" name="TextBox 162"/>
              <p:cNvSpPr txBox="1">
                <a:spLocks noChangeArrowheads="1"/>
              </p:cNvSpPr>
              <p:nvPr/>
            </p:nvSpPr>
            <p:spPr bwMode="auto">
              <a:xfrm>
                <a:off x="3684435" y="540534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26772" name="TextBox 149"/>
              <p:cNvSpPr txBox="1">
                <a:spLocks noChangeArrowheads="1"/>
              </p:cNvSpPr>
              <p:nvPr/>
            </p:nvSpPr>
            <p:spPr bwMode="auto">
              <a:xfrm>
                <a:off x="1728023" y="4635641"/>
                <a:ext cx="325751" cy="246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13</a:t>
                </a:r>
                <a:endParaRPr lang="de-AT" altLang="de-DE" sz="1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773" name="Straight Arrow Connector 143"/>
              <p:cNvCxnSpPr>
                <a:cxnSpLocks noChangeShapeType="1"/>
              </p:cNvCxnSpPr>
              <p:nvPr/>
            </p:nvCxnSpPr>
            <p:spPr bwMode="auto">
              <a:xfrm flipH="1">
                <a:off x="1587462" y="4840499"/>
                <a:ext cx="204759" cy="17396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" name="Group 1"/>
          <p:cNvGrpSpPr/>
          <p:nvPr/>
        </p:nvGrpSpPr>
        <p:grpSpPr>
          <a:xfrm>
            <a:off x="4899025" y="3517900"/>
            <a:ext cx="2924175" cy="2527300"/>
            <a:chOff x="4899025" y="3517900"/>
            <a:chExt cx="2924175" cy="2527300"/>
          </a:xfrm>
        </p:grpSpPr>
        <p:sp>
          <p:nvSpPr>
            <p:cNvPr id="26677" name="TextBox 110"/>
            <p:cNvSpPr txBox="1">
              <a:spLocks noChangeArrowheads="1"/>
            </p:cNvSpPr>
            <p:nvPr/>
          </p:nvSpPr>
          <p:spPr bwMode="auto">
            <a:xfrm>
              <a:off x="4899025" y="3517900"/>
              <a:ext cx="258180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Daher wird ein neuer Knoten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 u="sng"/>
                <a:t>immer als Blatt </a:t>
              </a:r>
              <a:r>
                <a:rPr lang="de-AT" altLang="de-DE" sz="1600"/>
                <a:t>eingefügt</a:t>
              </a:r>
            </a:p>
          </p:txBody>
        </p:sp>
        <p:cxnSp>
          <p:nvCxnSpPr>
            <p:cNvPr id="26678" name="Straight Arrow Connector 151"/>
            <p:cNvCxnSpPr>
              <a:cxnSpLocks noChangeShapeType="1"/>
              <a:stCxn id="26720" idx="3"/>
            </p:cNvCxnSpPr>
            <p:nvPr/>
          </p:nvCxnSpPr>
          <p:spPr bwMode="auto">
            <a:xfrm flipH="1">
              <a:off x="5824203" y="4472110"/>
              <a:ext cx="515424" cy="22737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679" name="Oval 150"/>
            <p:cNvSpPr>
              <a:spLocks noChangeArrowheads="1"/>
            </p:cNvSpPr>
            <p:nvPr/>
          </p:nvSpPr>
          <p:spPr bwMode="auto">
            <a:xfrm>
              <a:off x="6309068" y="5794868"/>
              <a:ext cx="250342" cy="250332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80" name="TextBox 109"/>
            <p:cNvSpPr txBox="1">
              <a:spLocks noChangeArrowheads="1"/>
            </p:cNvSpPr>
            <p:nvPr/>
          </p:nvSpPr>
          <p:spPr bwMode="auto">
            <a:xfrm>
              <a:off x="5040643" y="5405816"/>
              <a:ext cx="255309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6681" name="Oval 110"/>
            <p:cNvSpPr>
              <a:spLocks noChangeArrowheads="1"/>
            </p:cNvSpPr>
            <p:nvPr/>
          </p:nvSpPr>
          <p:spPr bwMode="auto">
            <a:xfrm>
              <a:off x="5045610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82" name="TextBox 111"/>
            <p:cNvSpPr txBox="1">
              <a:spLocks noChangeArrowheads="1"/>
            </p:cNvSpPr>
            <p:nvPr/>
          </p:nvSpPr>
          <p:spPr bwMode="auto">
            <a:xfrm>
              <a:off x="5376452" y="5405816"/>
              <a:ext cx="255309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6683" name="Oval 112"/>
            <p:cNvSpPr>
              <a:spLocks noChangeArrowheads="1"/>
            </p:cNvSpPr>
            <p:nvPr/>
          </p:nvSpPr>
          <p:spPr bwMode="auto">
            <a:xfrm>
              <a:off x="5381420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84" name="TextBox 113"/>
            <p:cNvSpPr txBox="1">
              <a:spLocks noChangeArrowheads="1"/>
            </p:cNvSpPr>
            <p:nvPr/>
          </p:nvSpPr>
          <p:spPr bwMode="auto">
            <a:xfrm>
              <a:off x="5762445" y="5405816"/>
              <a:ext cx="255309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6685" name="Oval 114"/>
            <p:cNvSpPr>
              <a:spLocks noChangeArrowheads="1"/>
            </p:cNvSpPr>
            <p:nvPr/>
          </p:nvSpPr>
          <p:spPr bwMode="auto">
            <a:xfrm>
              <a:off x="5767412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86" name="TextBox 115"/>
            <p:cNvSpPr txBox="1">
              <a:spLocks noChangeArrowheads="1"/>
            </p:cNvSpPr>
            <p:nvPr/>
          </p:nvSpPr>
          <p:spPr bwMode="auto">
            <a:xfrm>
              <a:off x="6062973" y="540581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6687" name="Oval 116"/>
            <p:cNvSpPr>
              <a:spLocks noChangeArrowheads="1"/>
            </p:cNvSpPr>
            <p:nvPr/>
          </p:nvSpPr>
          <p:spPr bwMode="auto">
            <a:xfrm>
              <a:off x="6103222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88" name="TextBox 117"/>
            <p:cNvSpPr txBox="1">
              <a:spLocks noChangeArrowheads="1"/>
            </p:cNvSpPr>
            <p:nvPr/>
          </p:nvSpPr>
          <p:spPr bwMode="auto">
            <a:xfrm>
              <a:off x="6442096" y="540581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6689" name="Oval 118"/>
            <p:cNvSpPr>
              <a:spLocks noChangeArrowheads="1"/>
            </p:cNvSpPr>
            <p:nvPr/>
          </p:nvSpPr>
          <p:spPr bwMode="auto">
            <a:xfrm>
              <a:off x="6482345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90" name="TextBox 119"/>
            <p:cNvSpPr txBox="1">
              <a:spLocks noChangeArrowheads="1"/>
            </p:cNvSpPr>
            <p:nvPr/>
          </p:nvSpPr>
          <p:spPr bwMode="auto">
            <a:xfrm>
              <a:off x="6777907" y="540581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26691" name="Oval 120"/>
            <p:cNvSpPr>
              <a:spLocks noChangeArrowheads="1"/>
            </p:cNvSpPr>
            <p:nvPr/>
          </p:nvSpPr>
          <p:spPr bwMode="auto">
            <a:xfrm>
              <a:off x="6818155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92" name="TextBox 121"/>
            <p:cNvSpPr txBox="1">
              <a:spLocks noChangeArrowheads="1"/>
            </p:cNvSpPr>
            <p:nvPr/>
          </p:nvSpPr>
          <p:spPr bwMode="auto">
            <a:xfrm>
              <a:off x="7160040" y="540581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26693" name="Oval 122"/>
            <p:cNvSpPr>
              <a:spLocks noChangeArrowheads="1"/>
            </p:cNvSpPr>
            <p:nvPr/>
          </p:nvSpPr>
          <p:spPr bwMode="auto">
            <a:xfrm>
              <a:off x="7200288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94" name="Oval 124"/>
            <p:cNvSpPr>
              <a:spLocks noChangeArrowheads="1"/>
            </p:cNvSpPr>
            <p:nvPr/>
          </p:nvSpPr>
          <p:spPr bwMode="auto">
            <a:xfrm>
              <a:off x="7536098" y="540581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6695" name="TextBox 125"/>
            <p:cNvSpPr txBox="1">
              <a:spLocks noChangeArrowheads="1"/>
            </p:cNvSpPr>
            <p:nvPr/>
          </p:nvSpPr>
          <p:spPr bwMode="auto">
            <a:xfrm>
              <a:off x="5227013" y="5031006"/>
              <a:ext cx="255309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6696" name="Oval 126"/>
            <p:cNvSpPr>
              <a:spLocks noChangeArrowheads="1"/>
            </p:cNvSpPr>
            <p:nvPr/>
          </p:nvSpPr>
          <p:spPr bwMode="auto">
            <a:xfrm>
              <a:off x="5231980" y="503100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697" name="Straight Arrow Connector 127"/>
            <p:cNvCxnSpPr>
              <a:cxnSpLocks noChangeShapeType="1"/>
              <a:stCxn id="26696" idx="3"/>
              <a:endCxn id="26681" idx="0"/>
            </p:cNvCxnSpPr>
            <p:nvPr/>
          </p:nvCxnSpPr>
          <p:spPr bwMode="auto">
            <a:xfrm flipH="1">
              <a:off x="5170781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98" name="Straight Arrow Connector 128"/>
            <p:cNvCxnSpPr>
              <a:cxnSpLocks noChangeShapeType="1"/>
            </p:cNvCxnSpPr>
            <p:nvPr/>
          </p:nvCxnSpPr>
          <p:spPr bwMode="auto">
            <a:xfrm>
              <a:off x="5435875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699" name="TextBox 129"/>
            <p:cNvSpPr txBox="1">
              <a:spLocks noChangeArrowheads="1"/>
            </p:cNvSpPr>
            <p:nvPr/>
          </p:nvSpPr>
          <p:spPr bwMode="auto">
            <a:xfrm>
              <a:off x="5904186" y="503100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6700" name="Oval 130"/>
            <p:cNvSpPr>
              <a:spLocks noChangeArrowheads="1"/>
            </p:cNvSpPr>
            <p:nvPr/>
          </p:nvSpPr>
          <p:spPr bwMode="auto">
            <a:xfrm>
              <a:off x="5944434" y="503100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701" name="Straight Arrow Connector 131"/>
            <p:cNvCxnSpPr>
              <a:cxnSpLocks noChangeShapeType="1"/>
              <a:stCxn id="26700" idx="3"/>
            </p:cNvCxnSpPr>
            <p:nvPr/>
          </p:nvCxnSpPr>
          <p:spPr bwMode="auto">
            <a:xfrm flipH="1">
              <a:off x="5883236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702" name="Straight Arrow Connector 132"/>
            <p:cNvCxnSpPr>
              <a:cxnSpLocks noChangeShapeType="1"/>
            </p:cNvCxnSpPr>
            <p:nvPr/>
          </p:nvCxnSpPr>
          <p:spPr bwMode="auto">
            <a:xfrm>
              <a:off x="6148331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703" name="TextBox 133"/>
            <p:cNvSpPr txBox="1">
              <a:spLocks noChangeArrowheads="1"/>
            </p:cNvSpPr>
            <p:nvPr/>
          </p:nvSpPr>
          <p:spPr bwMode="auto">
            <a:xfrm>
              <a:off x="6618004" y="503100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6704" name="Oval 134"/>
            <p:cNvSpPr>
              <a:spLocks noChangeArrowheads="1"/>
            </p:cNvSpPr>
            <p:nvPr/>
          </p:nvSpPr>
          <p:spPr bwMode="auto">
            <a:xfrm>
              <a:off x="6658252" y="503100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705" name="Straight Arrow Connector 135"/>
            <p:cNvCxnSpPr>
              <a:cxnSpLocks noChangeShapeType="1"/>
              <a:stCxn id="26704" idx="3"/>
            </p:cNvCxnSpPr>
            <p:nvPr/>
          </p:nvCxnSpPr>
          <p:spPr bwMode="auto">
            <a:xfrm flipH="1">
              <a:off x="6597054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706" name="Straight Arrow Connector 136"/>
            <p:cNvCxnSpPr>
              <a:cxnSpLocks noChangeShapeType="1"/>
            </p:cNvCxnSpPr>
            <p:nvPr/>
          </p:nvCxnSpPr>
          <p:spPr bwMode="auto">
            <a:xfrm>
              <a:off x="6862148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707" name="TextBox 137"/>
            <p:cNvSpPr txBox="1">
              <a:spLocks noChangeArrowheads="1"/>
            </p:cNvSpPr>
            <p:nvPr/>
          </p:nvSpPr>
          <p:spPr bwMode="auto">
            <a:xfrm>
              <a:off x="7330430" y="503100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27</a:t>
              </a:r>
            </a:p>
          </p:txBody>
        </p:sp>
        <p:sp>
          <p:nvSpPr>
            <p:cNvPr id="26708" name="Oval 138"/>
            <p:cNvSpPr>
              <a:spLocks noChangeArrowheads="1"/>
            </p:cNvSpPr>
            <p:nvPr/>
          </p:nvSpPr>
          <p:spPr bwMode="auto">
            <a:xfrm>
              <a:off x="7370678" y="5031006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709" name="Straight Arrow Connector 139"/>
            <p:cNvCxnSpPr>
              <a:cxnSpLocks noChangeShapeType="1"/>
              <a:stCxn id="26708" idx="3"/>
            </p:cNvCxnSpPr>
            <p:nvPr/>
          </p:nvCxnSpPr>
          <p:spPr bwMode="auto">
            <a:xfrm flipH="1">
              <a:off x="7309480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710" name="Straight Arrow Connector 140"/>
            <p:cNvCxnSpPr>
              <a:cxnSpLocks noChangeShapeType="1"/>
            </p:cNvCxnSpPr>
            <p:nvPr/>
          </p:nvCxnSpPr>
          <p:spPr bwMode="auto">
            <a:xfrm>
              <a:off x="7574574" y="5244678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711" name="TextBox 141"/>
            <p:cNvSpPr txBox="1">
              <a:spLocks noChangeArrowheads="1"/>
            </p:cNvSpPr>
            <p:nvPr/>
          </p:nvSpPr>
          <p:spPr bwMode="auto">
            <a:xfrm>
              <a:off x="5582095" y="4651502"/>
              <a:ext cx="255309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6712" name="Oval 142"/>
            <p:cNvSpPr>
              <a:spLocks noChangeArrowheads="1"/>
            </p:cNvSpPr>
            <p:nvPr/>
          </p:nvSpPr>
          <p:spPr bwMode="auto">
            <a:xfrm>
              <a:off x="5587062" y="4651502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713" name="Straight Arrow Connector 143"/>
            <p:cNvCxnSpPr>
              <a:cxnSpLocks noChangeShapeType="1"/>
              <a:stCxn id="26712" idx="3"/>
            </p:cNvCxnSpPr>
            <p:nvPr/>
          </p:nvCxnSpPr>
          <p:spPr bwMode="auto">
            <a:xfrm flipH="1">
              <a:off x="5418913" y="4865174"/>
              <a:ext cx="204811" cy="17396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714" name="Straight Arrow Connector 144"/>
            <p:cNvCxnSpPr>
              <a:cxnSpLocks noChangeShapeType="1"/>
            </p:cNvCxnSpPr>
            <p:nvPr/>
          </p:nvCxnSpPr>
          <p:spPr bwMode="auto">
            <a:xfrm>
              <a:off x="5790958" y="4865174"/>
              <a:ext cx="199221" cy="19712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715" name="TextBox 145"/>
            <p:cNvSpPr txBox="1">
              <a:spLocks noChangeArrowheads="1"/>
            </p:cNvSpPr>
            <p:nvPr/>
          </p:nvSpPr>
          <p:spPr bwMode="auto">
            <a:xfrm>
              <a:off x="6964827" y="4651502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6716" name="Oval 146"/>
            <p:cNvSpPr>
              <a:spLocks noChangeArrowheads="1"/>
            </p:cNvSpPr>
            <p:nvPr/>
          </p:nvSpPr>
          <p:spPr bwMode="auto">
            <a:xfrm>
              <a:off x="7005075" y="4651502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717" name="Straight Arrow Connector 147"/>
            <p:cNvCxnSpPr>
              <a:cxnSpLocks noChangeShapeType="1"/>
              <a:stCxn id="26716" idx="3"/>
            </p:cNvCxnSpPr>
            <p:nvPr/>
          </p:nvCxnSpPr>
          <p:spPr bwMode="auto">
            <a:xfrm flipH="1">
              <a:off x="6836926" y="4865174"/>
              <a:ext cx="204811" cy="17396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718" name="Straight Arrow Connector 148"/>
            <p:cNvCxnSpPr>
              <a:cxnSpLocks noChangeShapeType="1"/>
            </p:cNvCxnSpPr>
            <p:nvPr/>
          </p:nvCxnSpPr>
          <p:spPr bwMode="auto">
            <a:xfrm>
              <a:off x="7208971" y="4865174"/>
              <a:ext cx="199221" cy="19712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719" name="TextBox 149"/>
            <p:cNvSpPr txBox="1">
              <a:spLocks noChangeArrowheads="1"/>
            </p:cNvSpPr>
            <p:nvPr/>
          </p:nvSpPr>
          <p:spPr bwMode="auto">
            <a:xfrm>
              <a:off x="6262718" y="4258438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6720" name="Oval 150"/>
            <p:cNvSpPr>
              <a:spLocks noChangeArrowheads="1"/>
            </p:cNvSpPr>
            <p:nvPr/>
          </p:nvSpPr>
          <p:spPr bwMode="auto">
            <a:xfrm>
              <a:off x="6302966" y="4258438"/>
              <a:ext cx="250342" cy="25033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26721" name="Straight Arrow Connector 152"/>
            <p:cNvCxnSpPr>
              <a:cxnSpLocks noChangeShapeType="1"/>
            </p:cNvCxnSpPr>
            <p:nvPr/>
          </p:nvCxnSpPr>
          <p:spPr bwMode="auto">
            <a:xfrm>
              <a:off x="6506861" y="4472110"/>
              <a:ext cx="498474" cy="25438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722" name="TextBox 162"/>
            <p:cNvSpPr txBox="1">
              <a:spLocks noChangeArrowheads="1"/>
            </p:cNvSpPr>
            <p:nvPr/>
          </p:nvSpPr>
          <p:spPr bwMode="auto">
            <a:xfrm>
              <a:off x="7497327" y="5405816"/>
              <a:ext cx="325873" cy="2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26723" name="TextBox 149"/>
            <p:cNvSpPr txBox="1">
              <a:spLocks noChangeArrowheads="1"/>
            </p:cNvSpPr>
            <p:nvPr/>
          </p:nvSpPr>
          <p:spPr bwMode="auto">
            <a:xfrm>
              <a:off x="6265034" y="5794868"/>
              <a:ext cx="325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de-AT" altLang="de-DE" sz="1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724" name="Straight Arrow Connector 131"/>
            <p:cNvCxnSpPr>
              <a:cxnSpLocks noChangeShapeType="1"/>
            </p:cNvCxnSpPr>
            <p:nvPr/>
          </p:nvCxnSpPr>
          <p:spPr bwMode="auto">
            <a:xfrm>
              <a:off x="6301077" y="5634336"/>
              <a:ext cx="97861" cy="16113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82E2B4-FA59-4C49-9AC3-4E26EFBC8A7B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e-DE" altLang="de-DE" sz="140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Einfügen in Binären Suchbäumen</a:t>
            </a: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798511" y="1431925"/>
            <a:ext cx="4631733" cy="4400550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BinTree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root = null;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7653" name="TextBox 103"/>
          <p:cNvSpPr txBox="1">
            <a:spLocks noChangeArrowheads="1"/>
          </p:cNvSpPr>
          <p:nvPr/>
        </p:nvSpPr>
        <p:spPr bwMode="auto">
          <a:xfrm>
            <a:off x="968374" y="2214563"/>
            <a:ext cx="4374731" cy="310854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suche Knoten, unter dem eingefügt werden muss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Node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p = root, father = null;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while (p != null)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father = p;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if (val &lt; p.val) p = p.left; else p = p.right;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 == null; father zeigt auf </a:t>
            </a:r>
            <a:r>
              <a:rPr lang="de-AT" altLang="de-DE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Knoten, </a:t>
            </a:r>
            <a:endParaRPr lang="de-AT" altLang="de-DE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// unter dem eingefügt werden muss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n = new Node(val);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(root == null) root = 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else if (val &lt; father.val) father.left = 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else father.right = n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6802518" y="1963738"/>
            <a:ext cx="712787" cy="641350"/>
            <a:chOff x="6389871" y="1963864"/>
            <a:chExt cx="712826" cy="640967"/>
          </a:xfrm>
        </p:grpSpPr>
        <p:sp>
          <p:nvSpPr>
            <p:cNvPr id="27721" name="TextBox 2"/>
            <p:cNvSpPr txBox="1">
              <a:spLocks noChangeArrowheads="1"/>
            </p:cNvSpPr>
            <p:nvPr/>
          </p:nvSpPr>
          <p:spPr bwMode="auto">
            <a:xfrm>
              <a:off x="6389871" y="2327832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7722" name="TextBox 57"/>
            <p:cNvSpPr txBox="1">
              <a:spLocks noChangeArrowheads="1"/>
            </p:cNvSpPr>
            <p:nvPr/>
          </p:nvSpPr>
          <p:spPr bwMode="auto">
            <a:xfrm>
              <a:off x="6389871" y="1963864"/>
              <a:ext cx="5774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father</a:t>
              </a:r>
            </a:p>
          </p:txBody>
        </p:sp>
        <p:cxnSp>
          <p:nvCxnSpPr>
            <p:cNvPr id="27723" name="Straight Connector 4"/>
            <p:cNvCxnSpPr>
              <a:cxnSpLocks noChangeShapeType="1"/>
            </p:cNvCxnSpPr>
            <p:nvPr/>
          </p:nvCxnSpPr>
          <p:spPr bwMode="auto">
            <a:xfrm>
              <a:off x="6914691" y="2102363"/>
              <a:ext cx="188006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724" name="Straight Connector 6"/>
            <p:cNvCxnSpPr>
              <a:cxnSpLocks noChangeShapeType="1"/>
            </p:cNvCxnSpPr>
            <p:nvPr/>
          </p:nvCxnSpPr>
          <p:spPr bwMode="auto">
            <a:xfrm>
              <a:off x="7102697" y="2044093"/>
              <a:ext cx="0" cy="11654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5651580" y="1493838"/>
            <a:ext cx="2919413" cy="2274887"/>
            <a:chOff x="5239473" y="1493134"/>
            <a:chExt cx="2918318" cy="2275364"/>
          </a:xfrm>
        </p:grpSpPr>
        <p:grpSp>
          <p:nvGrpSpPr>
            <p:cNvPr id="27675" name="Group 1"/>
            <p:cNvGrpSpPr>
              <a:grpSpLocks/>
            </p:cNvGrpSpPr>
            <p:nvPr/>
          </p:nvGrpSpPr>
          <p:grpSpPr bwMode="auto">
            <a:xfrm>
              <a:off x="5375935" y="2370788"/>
              <a:ext cx="2781856" cy="1397710"/>
              <a:chOff x="5375935" y="1795912"/>
              <a:chExt cx="2781856" cy="1397710"/>
            </a:xfrm>
          </p:grpSpPr>
          <p:cxnSp>
            <p:nvCxnSpPr>
              <p:cNvPr id="27677" name="Straight Arrow Connector 151"/>
              <p:cNvCxnSpPr>
                <a:cxnSpLocks noChangeShapeType="1"/>
                <a:stCxn id="27718" idx="3"/>
              </p:cNvCxnSpPr>
              <p:nvPr/>
            </p:nvCxnSpPr>
            <p:spPr bwMode="auto">
              <a:xfrm flipH="1">
                <a:off x="6159298" y="2009584"/>
                <a:ext cx="515294" cy="22737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678" name="TextBox 109"/>
              <p:cNvSpPr txBox="1">
                <a:spLocks noChangeArrowheads="1"/>
              </p:cNvSpPr>
              <p:nvPr/>
            </p:nvSpPr>
            <p:spPr bwMode="auto">
              <a:xfrm>
                <a:off x="5375935" y="2943290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7679" name="Oval 110"/>
              <p:cNvSpPr>
                <a:spLocks noChangeArrowheads="1"/>
              </p:cNvSpPr>
              <p:nvPr/>
            </p:nvSpPr>
            <p:spPr bwMode="auto">
              <a:xfrm>
                <a:off x="5380901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80" name="TextBox 111"/>
              <p:cNvSpPr txBox="1">
                <a:spLocks noChangeArrowheads="1"/>
              </p:cNvSpPr>
              <p:nvPr/>
            </p:nvSpPr>
            <p:spPr bwMode="auto">
              <a:xfrm>
                <a:off x="5711660" y="2943290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7681" name="Oval 112"/>
              <p:cNvSpPr>
                <a:spLocks noChangeArrowheads="1"/>
              </p:cNvSpPr>
              <p:nvPr/>
            </p:nvSpPr>
            <p:spPr bwMode="auto">
              <a:xfrm>
                <a:off x="5716626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82" name="TextBox 113"/>
              <p:cNvSpPr txBox="1">
                <a:spLocks noChangeArrowheads="1"/>
              </p:cNvSpPr>
              <p:nvPr/>
            </p:nvSpPr>
            <p:spPr bwMode="auto">
              <a:xfrm>
                <a:off x="6097555" y="2943290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7683" name="Oval 114"/>
              <p:cNvSpPr>
                <a:spLocks noChangeArrowheads="1"/>
              </p:cNvSpPr>
              <p:nvPr/>
            </p:nvSpPr>
            <p:spPr bwMode="auto">
              <a:xfrm>
                <a:off x="6102521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84" name="TextBox 115"/>
              <p:cNvSpPr txBox="1">
                <a:spLocks noChangeArrowheads="1"/>
              </p:cNvSpPr>
              <p:nvPr/>
            </p:nvSpPr>
            <p:spPr bwMode="auto">
              <a:xfrm>
                <a:off x="6398008" y="294329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27685" name="Oval 116"/>
              <p:cNvSpPr>
                <a:spLocks noChangeArrowheads="1"/>
              </p:cNvSpPr>
              <p:nvPr/>
            </p:nvSpPr>
            <p:spPr bwMode="auto">
              <a:xfrm>
                <a:off x="6438246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86" name="TextBox 117"/>
              <p:cNvSpPr txBox="1">
                <a:spLocks noChangeArrowheads="1"/>
              </p:cNvSpPr>
              <p:nvPr/>
            </p:nvSpPr>
            <p:spPr bwMode="auto">
              <a:xfrm>
                <a:off x="6777035" y="294329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27687" name="Oval 118"/>
              <p:cNvSpPr>
                <a:spLocks noChangeArrowheads="1"/>
              </p:cNvSpPr>
              <p:nvPr/>
            </p:nvSpPr>
            <p:spPr bwMode="auto">
              <a:xfrm>
                <a:off x="6817274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88" name="TextBox 119"/>
              <p:cNvSpPr txBox="1">
                <a:spLocks noChangeArrowheads="1"/>
              </p:cNvSpPr>
              <p:nvPr/>
            </p:nvSpPr>
            <p:spPr bwMode="auto">
              <a:xfrm>
                <a:off x="7112761" y="294329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</a:p>
            </p:txBody>
          </p:sp>
          <p:sp>
            <p:nvSpPr>
              <p:cNvPr id="27689" name="Oval 120"/>
              <p:cNvSpPr>
                <a:spLocks noChangeArrowheads="1"/>
              </p:cNvSpPr>
              <p:nvPr/>
            </p:nvSpPr>
            <p:spPr bwMode="auto">
              <a:xfrm>
                <a:off x="7152999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90" name="TextBox 121"/>
              <p:cNvSpPr txBox="1">
                <a:spLocks noChangeArrowheads="1"/>
              </p:cNvSpPr>
              <p:nvPr/>
            </p:nvSpPr>
            <p:spPr bwMode="auto">
              <a:xfrm>
                <a:off x="7494798" y="294329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</a:p>
            </p:txBody>
          </p:sp>
          <p:sp>
            <p:nvSpPr>
              <p:cNvPr id="27691" name="Oval 122"/>
              <p:cNvSpPr>
                <a:spLocks noChangeArrowheads="1"/>
              </p:cNvSpPr>
              <p:nvPr/>
            </p:nvSpPr>
            <p:spPr bwMode="auto">
              <a:xfrm>
                <a:off x="7535036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92" name="Oval 124"/>
              <p:cNvSpPr>
                <a:spLocks noChangeArrowheads="1"/>
              </p:cNvSpPr>
              <p:nvPr/>
            </p:nvSpPr>
            <p:spPr bwMode="auto">
              <a:xfrm>
                <a:off x="7870761" y="294329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27693" name="TextBox 125"/>
              <p:cNvSpPr txBox="1">
                <a:spLocks noChangeArrowheads="1"/>
              </p:cNvSpPr>
              <p:nvPr/>
            </p:nvSpPr>
            <p:spPr bwMode="auto">
              <a:xfrm>
                <a:off x="5562258" y="2568480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7694" name="Oval 126"/>
              <p:cNvSpPr>
                <a:spLocks noChangeArrowheads="1"/>
              </p:cNvSpPr>
              <p:nvPr/>
            </p:nvSpPr>
            <p:spPr bwMode="auto">
              <a:xfrm>
                <a:off x="5567224" y="256848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695" name="Straight Arrow Connector 127"/>
              <p:cNvCxnSpPr>
                <a:cxnSpLocks noChangeShapeType="1"/>
                <a:stCxn id="27694" idx="3"/>
                <a:endCxn id="27679" idx="0"/>
              </p:cNvCxnSpPr>
              <p:nvPr/>
            </p:nvCxnSpPr>
            <p:spPr bwMode="auto">
              <a:xfrm flipH="1">
                <a:off x="5506041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696" name="Straight Arrow Connector 128"/>
              <p:cNvCxnSpPr>
                <a:cxnSpLocks noChangeShapeType="1"/>
              </p:cNvCxnSpPr>
              <p:nvPr/>
            </p:nvCxnSpPr>
            <p:spPr bwMode="auto">
              <a:xfrm>
                <a:off x="5771068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697" name="TextBox 129"/>
              <p:cNvSpPr txBox="1">
                <a:spLocks noChangeArrowheads="1"/>
              </p:cNvSpPr>
              <p:nvPr/>
            </p:nvSpPr>
            <p:spPr bwMode="auto">
              <a:xfrm>
                <a:off x="6239261" y="256848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27698" name="Oval 130"/>
              <p:cNvSpPr>
                <a:spLocks noChangeArrowheads="1"/>
              </p:cNvSpPr>
              <p:nvPr/>
            </p:nvSpPr>
            <p:spPr bwMode="auto">
              <a:xfrm>
                <a:off x="6279499" y="256848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699" name="Straight Arrow Connector 131"/>
              <p:cNvCxnSpPr>
                <a:cxnSpLocks noChangeShapeType="1"/>
                <a:stCxn id="27698" idx="3"/>
              </p:cNvCxnSpPr>
              <p:nvPr/>
            </p:nvCxnSpPr>
            <p:spPr bwMode="auto">
              <a:xfrm flipH="1">
                <a:off x="6218316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700" name="Straight Arrow Connector 132"/>
              <p:cNvCxnSpPr>
                <a:cxnSpLocks noChangeShapeType="1"/>
              </p:cNvCxnSpPr>
              <p:nvPr/>
            </p:nvCxnSpPr>
            <p:spPr bwMode="auto">
              <a:xfrm>
                <a:off x="6483344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701" name="TextBox 133"/>
              <p:cNvSpPr txBox="1">
                <a:spLocks noChangeArrowheads="1"/>
              </p:cNvSpPr>
              <p:nvPr/>
            </p:nvSpPr>
            <p:spPr bwMode="auto">
              <a:xfrm>
                <a:off x="6952899" y="256848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</a:p>
            </p:txBody>
          </p:sp>
          <p:sp>
            <p:nvSpPr>
              <p:cNvPr id="27702" name="Oval 134"/>
              <p:cNvSpPr>
                <a:spLocks noChangeArrowheads="1"/>
              </p:cNvSpPr>
              <p:nvPr/>
            </p:nvSpPr>
            <p:spPr bwMode="auto">
              <a:xfrm>
                <a:off x="6993137" y="256848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703" name="Straight Arrow Connector 135"/>
              <p:cNvCxnSpPr>
                <a:cxnSpLocks noChangeShapeType="1"/>
                <a:stCxn id="27702" idx="3"/>
              </p:cNvCxnSpPr>
              <p:nvPr/>
            </p:nvCxnSpPr>
            <p:spPr bwMode="auto">
              <a:xfrm flipH="1">
                <a:off x="6931954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704" name="Straight Arrow Connector 136"/>
              <p:cNvCxnSpPr>
                <a:cxnSpLocks noChangeShapeType="1"/>
              </p:cNvCxnSpPr>
              <p:nvPr/>
            </p:nvCxnSpPr>
            <p:spPr bwMode="auto">
              <a:xfrm>
                <a:off x="7196981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705" name="TextBox 137"/>
              <p:cNvSpPr txBox="1">
                <a:spLocks noChangeArrowheads="1"/>
              </p:cNvSpPr>
              <p:nvPr/>
            </p:nvSpPr>
            <p:spPr bwMode="auto">
              <a:xfrm>
                <a:off x="7665145" y="256848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27</a:t>
                </a:r>
              </a:p>
            </p:txBody>
          </p:sp>
          <p:sp>
            <p:nvSpPr>
              <p:cNvPr id="27706" name="Oval 138"/>
              <p:cNvSpPr>
                <a:spLocks noChangeArrowheads="1"/>
              </p:cNvSpPr>
              <p:nvPr/>
            </p:nvSpPr>
            <p:spPr bwMode="auto">
              <a:xfrm>
                <a:off x="7705383" y="2568480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707" name="Straight Arrow Connector 139"/>
              <p:cNvCxnSpPr>
                <a:cxnSpLocks noChangeShapeType="1"/>
                <a:stCxn id="27706" idx="3"/>
              </p:cNvCxnSpPr>
              <p:nvPr/>
            </p:nvCxnSpPr>
            <p:spPr bwMode="auto">
              <a:xfrm flipH="1">
                <a:off x="7644200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708" name="Straight Arrow Connector 140"/>
              <p:cNvCxnSpPr>
                <a:cxnSpLocks noChangeShapeType="1"/>
              </p:cNvCxnSpPr>
              <p:nvPr/>
            </p:nvCxnSpPr>
            <p:spPr bwMode="auto">
              <a:xfrm>
                <a:off x="7909228" y="2782152"/>
                <a:ext cx="97836" cy="16113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709" name="TextBox 141"/>
              <p:cNvSpPr txBox="1">
                <a:spLocks noChangeArrowheads="1"/>
              </p:cNvSpPr>
              <p:nvPr/>
            </p:nvSpPr>
            <p:spPr bwMode="auto">
              <a:xfrm>
                <a:off x="5917251" y="2188976"/>
                <a:ext cx="255245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7710" name="Oval 142"/>
              <p:cNvSpPr>
                <a:spLocks noChangeArrowheads="1"/>
              </p:cNvSpPr>
              <p:nvPr/>
            </p:nvSpPr>
            <p:spPr bwMode="auto">
              <a:xfrm>
                <a:off x="5922217" y="2188976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711" name="Straight Arrow Connector 143"/>
              <p:cNvCxnSpPr>
                <a:cxnSpLocks noChangeShapeType="1"/>
                <a:stCxn id="27710" idx="3"/>
              </p:cNvCxnSpPr>
              <p:nvPr/>
            </p:nvCxnSpPr>
            <p:spPr bwMode="auto">
              <a:xfrm flipH="1">
                <a:off x="5754110" y="2402648"/>
                <a:ext cx="204759" cy="17396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712" name="Straight Arrow Connector 144"/>
              <p:cNvCxnSpPr>
                <a:cxnSpLocks noChangeShapeType="1"/>
              </p:cNvCxnSpPr>
              <p:nvPr/>
            </p:nvCxnSpPr>
            <p:spPr bwMode="auto">
              <a:xfrm>
                <a:off x="6126061" y="2402648"/>
                <a:ext cx="199171" cy="197123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713" name="TextBox 145"/>
              <p:cNvSpPr txBox="1">
                <a:spLocks noChangeArrowheads="1"/>
              </p:cNvSpPr>
              <p:nvPr/>
            </p:nvSpPr>
            <p:spPr bwMode="auto">
              <a:xfrm>
                <a:off x="7299634" y="2188976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</a:p>
            </p:txBody>
          </p:sp>
          <p:sp>
            <p:nvSpPr>
              <p:cNvPr id="27714" name="Oval 146"/>
              <p:cNvSpPr>
                <a:spLocks noChangeArrowheads="1"/>
              </p:cNvSpPr>
              <p:nvPr/>
            </p:nvSpPr>
            <p:spPr bwMode="auto">
              <a:xfrm>
                <a:off x="7339872" y="2188976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715" name="Straight Arrow Connector 147"/>
              <p:cNvCxnSpPr>
                <a:cxnSpLocks noChangeShapeType="1"/>
                <a:stCxn id="27714" idx="3"/>
              </p:cNvCxnSpPr>
              <p:nvPr/>
            </p:nvCxnSpPr>
            <p:spPr bwMode="auto">
              <a:xfrm flipH="1">
                <a:off x="7171766" y="2402648"/>
                <a:ext cx="204759" cy="173965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716" name="Straight Arrow Connector 148"/>
              <p:cNvCxnSpPr>
                <a:cxnSpLocks noChangeShapeType="1"/>
              </p:cNvCxnSpPr>
              <p:nvPr/>
            </p:nvCxnSpPr>
            <p:spPr bwMode="auto">
              <a:xfrm>
                <a:off x="7543717" y="2402648"/>
                <a:ext cx="199171" cy="197123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717" name="TextBox 149"/>
              <p:cNvSpPr txBox="1">
                <a:spLocks noChangeArrowheads="1"/>
              </p:cNvSpPr>
              <p:nvPr/>
            </p:nvSpPr>
            <p:spPr bwMode="auto">
              <a:xfrm>
                <a:off x="6597702" y="1795912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</a:p>
            </p:txBody>
          </p:sp>
          <p:sp>
            <p:nvSpPr>
              <p:cNvPr id="27718" name="Oval 150"/>
              <p:cNvSpPr>
                <a:spLocks noChangeArrowheads="1"/>
              </p:cNvSpPr>
              <p:nvPr/>
            </p:nvSpPr>
            <p:spPr bwMode="auto">
              <a:xfrm>
                <a:off x="6637940" y="1795912"/>
                <a:ext cx="250279" cy="250332"/>
              </a:xfrm>
              <a:prstGeom prst="ellipse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27719" name="Straight Arrow Connector 152"/>
              <p:cNvCxnSpPr>
                <a:cxnSpLocks noChangeShapeType="1"/>
              </p:cNvCxnSpPr>
              <p:nvPr/>
            </p:nvCxnSpPr>
            <p:spPr bwMode="auto">
              <a:xfrm>
                <a:off x="6841784" y="2009584"/>
                <a:ext cx="498348" cy="254388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720" name="TextBox 162"/>
              <p:cNvSpPr txBox="1">
                <a:spLocks noChangeArrowheads="1"/>
              </p:cNvSpPr>
              <p:nvPr/>
            </p:nvSpPr>
            <p:spPr bwMode="auto">
              <a:xfrm>
                <a:off x="7832000" y="2943290"/>
                <a:ext cx="325791" cy="2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</p:grpSp>
        <p:sp>
          <p:nvSpPr>
            <p:cNvPr id="27676" name="TextBox 55"/>
            <p:cNvSpPr txBox="1">
              <a:spLocks noChangeArrowheads="1"/>
            </p:cNvSpPr>
            <p:nvPr/>
          </p:nvSpPr>
          <p:spPr bwMode="auto">
            <a:xfrm>
              <a:off x="5239473" y="1493134"/>
              <a:ext cx="23298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Beispiel</a:t>
              </a:r>
              <a:r>
                <a:rPr lang="de-AT" altLang="de-DE" sz="1600"/>
                <a:t>: Einfügen von </a:t>
              </a:r>
              <a:r>
                <a:rPr lang="de-AT" altLang="de-DE" sz="1600" smtClean="0"/>
                <a:t>13</a:t>
              </a:r>
              <a:endParaRPr lang="de-AT" altLang="de-DE" sz="1600"/>
            </a:p>
          </p:txBody>
        </p:sp>
      </p:grp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6723143" y="3363913"/>
            <a:ext cx="5778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</a:t>
            </a:r>
          </a:p>
        </p:txBody>
      </p:sp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6124655" y="2339975"/>
            <a:ext cx="947738" cy="669925"/>
            <a:chOff x="5711488" y="2340108"/>
            <a:chExt cx="948009" cy="670063"/>
          </a:xfrm>
        </p:grpSpPr>
        <p:sp>
          <p:nvSpPr>
            <p:cNvPr id="27673" name="TextBox 67"/>
            <p:cNvSpPr txBox="1">
              <a:spLocks noChangeArrowheads="1"/>
            </p:cNvSpPr>
            <p:nvPr/>
          </p:nvSpPr>
          <p:spPr bwMode="auto">
            <a:xfrm>
              <a:off x="5711488" y="2733172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7674" name="TextBox 68"/>
            <p:cNvSpPr txBox="1">
              <a:spLocks noChangeArrowheads="1"/>
            </p:cNvSpPr>
            <p:nvPr/>
          </p:nvSpPr>
          <p:spPr bwMode="auto">
            <a:xfrm>
              <a:off x="6082095" y="2340108"/>
              <a:ext cx="5774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father</a:t>
              </a:r>
            </a:p>
          </p:txBody>
        </p:sp>
      </p:grp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5819855" y="2733675"/>
            <a:ext cx="928688" cy="654050"/>
            <a:chOff x="5407624" y="2733171"/>
            <a:chExt cx="927836" cy="655148"/>
          </a:xfrm>
        </p:grpSpPr>
        <p:sp>
          <p:nvSpPr>
            <p:cNvPr id="27671" name="TextBox 70"/>
            <p:cNvSpPr txBox="1">
              <a:spLocks noChangeArrowheads="1"/>
            </p:cNvSpPr>
            <p:nvPr/>
          </p:nvSpPr>
          <p:spPr bwMode="auto">
            <a:xfrm>
              <a:off x="6065834" y="3111320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7672" name="TextBox 71"/>
            <p:cNvSpPr txBox="1">
              <a:spLocks noChangeArrowheads="1"/>
            </p:cNvSpPr>
            <p:nvPr/>
          </p:nvSpPr>
          <p:spPr bwMode="auto">
            <a:xfrm>
              <a:off x="5407624" y="2733171"/>
              <a:ext cx="5774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father</a:t>
              </a:r>
            </a:p>
          </p:txBody>
        </p:sp>
      </p:grpSp>
      <p:grpSp>
        <p:nvGrpSpPr>
          <p:cNvPr id="62" name="Group 61"/>
          <p:cNvGrpSpPr>
            <a:grpSpLocks/>
          </p:cNvGrpSpPr>
          <p:nvPr/>
        </p:nvGrpSpPr>
        <p:grpSpPr bwMode="auto">
          <a:xfrm>
            <a:off x="6196093" y="3119438"/>
            <a:ext cx="784225" cy="777875"/>
            <a:chOff x="5784007" y="3118842"/>
            <a:chExt cx="783347" cy="778147"/>
          </a:xfrm>
        </p:grpSpPr>
        <p:sp>
          <p:nvSpPr>
            <p:cNvPr id="27669" name="TextBox 63"/>
            <p:cNvSpPr txBox="1">
              <a:spLocks noChangeArrowheads="1"/>
            </p:cNvSpPr>
            <p:nvPr/>
          </p:nvSpPr>
          <p:spPr bwMode="auto">
            <a:xfrm>
              <a:off x="6297728" y="3619990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7670" name="TextBox 74"/>
            <p:cNvSpPr txBox="1">
              <a:spLocks noChangeArrowheads="1"/>
            </p:cNvSpPr>
            <p:nvPr/>
          </p:nvSpPr>
          <p:spPr bwMode="auto">
            <a:xfrm>
              <a:off x="5784007" y="3118842"/>
              <a:ext cx="5774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father</a:t>
              </a:r>
            </a:p>
          </p:txBody>
        </p: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6740605" y="3830638"/>
            <a:ext cx="401638" cy="277812"/>
            <a:chOff x="6328076" y="3831006"/>
            <a:chExt cx="401957" cy="276999"/>
          </a:xfrm>
        </p:grpSpPr>
        <p:sp>
          <p:nvSpPr>
            <p:cNvPr id="27666" name="TextBox 73"/>
            <p:cNvSpPr txBox="1">
              <a:spLocks noChangeArrowheads="1"/>
            </p:cNvSpPr>
            <p:nvPr/>
          </p:nvSpPr>
          <p:spPr bwMode="auto">
            <a:xfrm>
              <a:off x="6328076" y="3831006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27667" name="Straight Connector 76"/>
            <p:cNvCxnSpPr>
              <a:cxnSpLocks noChangeShapeType="1"/>
            </p:cNvCxnSpPr>
            <p:nvPr/>
          </p:nvCxnSpPr>
          <p:spPr bwMode="auto">
            <a:xfrm>
              <a:off x="6542027" y="3982460"/>
              <a:ext cx="188006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668" name="Straight Connector 77"/>
            <p:cNvCxnSpPr>
              <a:cxnSpLocks noChangeShapeType="1"/>
            </p:cNvCxnSpPr>
            <p:nvPr/>
          </p:nvCxnSpPr>
          <p:spPr bwMode="auto">
            <a:xfrm>
              <a:off x="6730033" y="3924190"/>
              <a:ext cx="0" cy="11654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2" name="Straight Arrow Connector 127"/>
          <p:cNvCxnSpPr>
            <a:cxnSpLocks noChangeShapeType="1"/>
          </p:cNvCxnSpPr>
          <p:nvPr/>
        </p:nvCxnSpPr>
        <p:spPr bwMode="auto">
          <a:xfrm>
            <a:off x="7021289" y="3754438"/>
            <a:ext cx="98425" cy="160337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6846151" y="3848100"/>
            <a:ext cx="498606" cy="290513"/>
            <a:chOff x="5989219" y="3847463"/>
            <a:chExt cx="499010" cy="291585"/>
          </a:xfrm>
        </p:grpSpPr>
        <p:sp>
          <p:nvSpPr>
            <p:cNvPr id="27663" name="TextBox 109"/>
            <p:cNvSpPr txBox="1">
              <a:spLocks noChangeArrowheads="1"/>
            </p:cNvSpPr>
            <p:nvPr/>
          </p:nvSpPr>
          <p:spPr bwMode="auto">
            <a:xfrm>
              <a:off x="6162234" y="3888716"/>
              <a:ext cx="325995" cy="24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de-AT" altLang="de-DE" sz="1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64" name="Oval 110"/>
            <p:cNvSpPr>
              <a:spLocks noChangeArrowheads="1"/>
            </p:cNvSpPr>
            <p:nvPr/>
          </p:nvSpPr>
          <p:spPr bwMode="auto">
            <a:xfrm>
              <a:off x="6202575" y="3888716"/>
              <a:ext cx="250279" cy="250332"/>
            </a:xfrm>
            <a:prstGeom prst="ellips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27665" name="TextBox 83"/>
            <p:cNvSpPr txBox="1">
              <a:spLocks noChangeArrowheads="1"/>
            </p:cNvSpPr>
            <p:nvPr/>
          </p:nvSpPr>
          <p:spPr bwMode="auto">
            <a:xfrm>
              <a:off x="5989219" y="3847463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03446A-D5EF-4574-873A-3B34D1CBEF5B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e-DE" altLang="de-DE" sz="140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Durchlaufen von (Binär-) Bäumen</a:t>
            </a:r>
          </a:p>
        </p:txBody>
      </p:sp>
      <p:cxnSp>
        <p:nvCxnSpPr>
          <p:cNvPr id="28676" name="Straight Arrow Connector 151"/>
          <p:cNvCxnSpPr>
            <a:cxnSpLocks noChangeShapeType="1"/>
            <a:stCxn id="28694" idx="3"/>
          </p:cNvCxnSpPr>
          <p:nvPr/>
        </p:nvCxnSpPr>
        <p:spPr bwMode="auto">
          <a:xfrm flipH="1">
            <a:off x="1622425" y="2039938"/>
            <a:ext cx="514350" cy="2286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77" name="TextBox 125"/>
          <p:cNvSpPr txBox="1">
            <a:spLocks noChangeArrowheads="1"/>
          </p:cNvSpPr>
          <p:nvPr/>
        </p:nvSpPr>
        <p:spPr bwMode="auto">
          <a:xfrm>
            <a:off x="1025525" y="2598738"/>
            <a:ext cx="254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8678" name="Oval 126"/>
          <p:cNvSpPr>
            <a:spLocks noChangeArrowheads="1"/>
          </p:cNvSpPr>
          <p:nvPr/>
        </p:nvSpPr>
        <p:spPr bwMode="auto">
          <a:xfrm>
            <a:off x="1030288" y="2598738"/>
            <a:ext cx="249237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8679" name="TextBox 129"/>
          <p:cNvSpPr txBox="1">
            <a:spLocks noChangeArrowheads="1"/>
          </p:cNvSpPr>
          <p:nvPr/>
        </p:nvSpPr>
        <p:spPr bwMode="auto">
          <a:xfrm>
            <a:off x="1736725" y="2598738"/>
            <a:ext cx="2555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680" name="Oval 130"/>
          <p:cNvSpPr>
            <a:spLocks noChangeArrowheads="1"/>
          </p:cNvSpPr>
          <p:nvPr/>
        </p:nvSpPr>
        <p:spPr bwMode="auto">
          <a:xfrm>
            <a:off x="1741488" y="259873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8681" name="TextBox 133"/>
          <p:cNvSpPr txBox="1">
            <a:spLocks noChangeArrowheads="1"/>
          </p:cNvSpPr>
          <p:nvPr/>
        </p:nvSpPr>
        <p:spPr bwMode="auto">
          <a:xfrm>
            <a:off x="2451100" y="2598738"/>
            <a:ext cx="2555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8682" name="Oval 134"/>
          <p:cNvSpPr>
            <a:spLocks noChangeArrowheads="1"/>
          </p:cNvSpPr>
          <p:nvPr/>
        </p:nvSpPr>
        <p:spPr bwMode="auto">
          <a:xfrm>
            <a:off x="2455863" y="259873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8683" name="TextBox 137"/>
          <p:cNvSpPr txBox="1">
            <a:spLocks noChangeArrowheads="1"/>
          </p:cNvSpPr>
          <p:nvPr/>
        </p:nvSpPr>
        <p:spPr bwMode="auto">
          <a:xfrm>
            <a:off x="3163888" y="2598738"/>
            <a:ext cx="25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8684" name="Oval 138"/>
          <p:cNvSpPr>
            <a:spLocks noChangeArrowheads="1"/>
          </p:cNvSpPr>
          <p:nvPr/>
        </p:nvSpPr>
        <p:spPr bwMode="auto">
          <a:xfrm>
            <a:off x="3168650" y="2598738"/>
            <a:ext cx="249238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8685" name="TextBox 141"/>
          <p:cNvSpPr txBox="1">
            <a:spLocks noChangeArrowheads="1"/>
          </p:cNvSpPr>
          <p:nvPr/>
        </p:nvSpPr>
        <p:spPr bwMode="auto">
          <a:xfrm>
            <a:off x="1393825" y="2246313"/>
            <a:ext cx="234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28686" name="Oval 142"/>
          <p:cNvSpPr>
            <a:spLocks noChangeArrowheads="1"/>
          </p:cNvSpPr>
          <p:nvPr/>
        </p:nvSpPr>
        <p:spPr bwMode="auto">
          <a:xfrm>
            <a:off x="1384300" y="22193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8687" name="Straight Arrow Connector 143"/>
          <p:cNvCxnSpPr>
            <a:cxnSpLocks noChangeShapeType="1"/>
            <a:stCxn id="28686" idx="3"/>
          </p:cNvCxnSpPr>
          <p:nvPr/>
        </p:nvCxnSpPr>
        <p:spPr bwMode="auto">
          <a:xfrm flipH="1">
            <a:off x="1217613" y="2433638"/>
            <a:ext cx="204787" cy="17462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8" name="Straight Arrow Connector 144"/>
          <p:cNvCxnSpPr>
            <a:cxnSpLocks noChangeShapeType="1"/>
          </p:cNvCxnSpPr>
          <p:nvPr/>
        </p:nvCxnSpPr>
        <p:spPr bwMode="auto">
          <a:xfrm>
            <a:off x="1589088" y="2433638"/>
            <a:ext cx="198437" cy="19685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89" name="TextBox 145"/>
          <p:cNvSpPr txBox="1">
            <a:spLocks noChangeArrowheads="1"/>
          </p:cNvSpPr>
          <p:nvPr/>
        </p:nvSpPr>
        <p:spPr bwMode="auto">
          <a:xfrm>
            <a:off x="2814638" y="2219325"/>
            <a:ext cx="2206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28690" name="Oval 146"/>
          <p:cNvSpPr>
            <a:spLocks noChangeArrowheads="1"/>
          </p:cNvSpPr>
          <p:nvPr/>
        </p:nvSpPr>
        <p:spPr bwMode="auto">
          <a:xfrm>
            <a:off x="2801938" y="22193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8691" name="Straight Arrow Connector 147"/>
          <p:cNvCxnSpPr>
            <a:cxnSpLocks noChangeShapeType="1"/>
            <a:stCxn id="28690" idx="3"/>
          </p:cNvCxnSpPr>
          <p:nvPr/>
        </p:nvCxnSpPr>
        <p:spPr bwMode="auto">
          <a:xfrm flipH="1">
            <a:off x="2635250" y="2433638"/>
            <a:ext cx="204788" cy="17462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92" name="Straight Arrow Connector 148"/>
          <p:cNvCxnSpPr>
            <a:cxnSpLocks noChangeShapeType="1"/>
          </p:cNvCxnSpPr>
          <p:nvPr/>
        </p:nvCxnSpPr>
        <p:spPr bwMode="auto">
          <a:xfrm>
            <a:off x="3006725" y="2433638"/>
            <a:ext cx="198438" cy="19685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93" name="TextBox 149"/>
          <p:cNvSpPr txBox="1">
            <a:spLocks noChangeArrowheads="1"/>
          </p:cNvSpPr>
          <p:nvPr/>
        </p:nvSpPr>
        <p:spPr bwMode="auto">
          <a:xfrm>
            <a:off x="2093913" y="1827213"/>
            <a:ext cx="2587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8694" name="Oval 150"/>
          <p:cNvSpPr>
            <a:spLocks noChangeArrowheads="1"/>
          </p:cNvSpPr>
          <p:nvPr/>
        </p:nvSpPr>
        <p:spPr bwMode="auto">
          <a:xfrm>
            <a:off x="2100263" y="1827213"/>
            <a:ext cx="250825" cy="249237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8695" name="Straight Arrow Connector 152"/>
          <p:cNvCxnSpPr>
            <a:cxnSpLocks noChangeShapeType="1"/>
          </p:cNvCxnSpPr>
          <p:nvPr/>
        </p:nvCxnSpPr>
        <p:spPr bwMode="auto">
          <a:xfrm>
            <a:off x="2305050" y="2039938"/>
            <a:ext cx="498475" cy="25558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96" name="TextBox 1"/>
          <p:cNvSpPr txBox="1">
            <a:spLocks noChangeArrowheads="1"/>
          </p:cNvSpPr>
          <p:nvPr/>
        </p:nvSpPr>
        <p:spPr bwMode="auto">
          <a:xfrm>
            <a:off x="685800" y="1333500"/>
            <a:ext cx="142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Syntaxbaum</a:t>
            </a:r>
          </a:p>
        </p:txBody>
      </p:sp>
      <p:sp>
        <p:nvSpPr>
          <p:cNvPr id="28697" name="TextBox 2"/>
          <p:cNvSpPr txBox="1">
            <a:spLocks noChangeArrowheads="1"/>
          </p:cNvSpPr>
          <p:nvPr/>
        </p:nvSpPr>
        <p:spPr bwMode="auto">
          <a:xfrm>
            <a:off x="4067176" y="1333500"/>
            <a:ext cx="48862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Kein binärer Suchbaum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 smtClean="0"/>
              <a:t>(Durchlaufen funktioniert </a:t>
            </a:r>
            <a:r>
              <a:rPr lang="de-AT" altLang="de-DE" sz="1600"/>
              <a:t>aber auch für </a:t>
            </a:r>
            <a:r>
              <a:rPr lang="de-AT" altLang="de-DE" sz="1600" smtClean="0"/>
              <a:t>bin. </a:t>
            </a:r>
            <a:r>
              <a:rPr lang="de-AT" altLang="de-DE" sz="1600"/>
              <a:t>Suchbäume)</a:t>
            </a:r>
          </a:p>
        </p:txBody>
      </p:sp>
      <p:sp>
        <p:nvSpPr>
          <p:cNvPr id="28698" name="TextBox 3"/>
          <p:cNvSpPr txBox="1">
            <a:spLocks noChangeArrowheads="1"/>
          </p:cNvSpPr>
          <p:nvPr/>
        </p:nvSpPr>
        <p:spPr bwMode="auto">
          <a:xfrm>
            <a:off x="4067176" y="2085975"/>
            <a:ext cx="996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entspricht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59251" y="2403475"/>
            <a:ext cx="1303337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2 * 4   +   9 / 3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695700"/>
            <a:ext cx="6629400" cy="987425"/>
            <a:chOff x="685800" y="3694916"/>
            <a:chExt cx="6629121" cy="988003"/>
          </a:xfrm>
        </p:grpSpPr>
        <p:sp>
          <p:nvSpPr>
            <p:cNvPr id="28709" name="TextBox 59"/>
            <p:cNvSpPr txBox="1">
              <a:spLocks noChangeArrowheads="1"/>
            </p:cNvSpPr>
            <p:nvPr/>
          </p:nvSpPr>
          <p:spPr bwMode="auto">
            <a:xfrm>
              <a:off x="685800" y="3694916"/>
              <a:ext cx="33208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3 Arten des Durchlaufs</a:t>
              </a:r>
              <a:r>
                <a:rPr lang="de-AT" altLang="de-DE" sz="1600"/>
                <a:t> (rekursiv)</a:t>
              </a:r>
            </a:p>
          </p:txBody>
        </p:sp>
        <p:sp>
          <p:nvSpPr>
            <p:cNvPr id="28710" name="TextBox 4"/>
            <p:cNvSpPr txBox="1">
              <a:spLocks noChangeArrowheads="1"/>
            </p:cNvSpPr>
            <p:nvPr/>
          </p:nvSpPr>
          <p:spPr bwMode="auto">
            <a:xfrm>
              <a:off x="918257" y="4344365"/>
              <a:ext cx="9792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</a:rPr>
                <a:t>Preorder</a:t>
              </a:r>
            </a:p>
          </p:txBody>
        </p:sp>
        <p:sp>
          <p:nvSpPr>
            <p:cNvPr id="28711" name="TextBox 5"/>
            <p:cNvSpPr txBox="1">
              <a:spLocks noChangeArrowheads="1"/>
            </p:cNvSpPr>
            <p:nvPr/>
          </p:nvSpPr>
          <p:spPr bwMode="auto">
            <a:xfrm>
              <a:off x="2232243" y="4339762"/>
              <a:ext cx="36846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>
                  <a:solidFill>
                    <a:schemeClr val="accent2"/>
                  </a:solidFill>
                </a:rPr>
                <a:t>Wurzel</a:t>
              </a:r>
              <a:r>
                <a:rPr lang="de-AT" altLang="de-DE" sz="1600"/>
                <a:t>, linker Teilbaum, rechter Teilbaum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210068" y="4339818"/>
              <a:ext cx="1104854" cy="3081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+ * 2 4 / 9 3</a:t>
              </a: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917575" y="4864100"/>
            <a:ext cx="6397625" cy="342900"/>
            <a:chOff x="918257" y="4864089"/>
            <a:chExt cx="6396664" cy="343157"/>
          </a:xfrm>
        </p:grpSpPr>
        <p:sp>
          <p:nvSpPr>
            <p:cNvPr id="28706" name="TextBox 63"/>
            <p:cNvSpPr txBox="1">
              <a:spLocks noChangeArrowheads="1"/>
            </p:cNvSpPr>
            <p:nvPr/>
          </p:nvSpPr>
          <p:spPr bwMode="auto">
            <a:xfrm>
              <a:off x="918257" y="4868692"/>
              <a:ext cx="105189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</a:rPr>
                <a:t>Postorder</a:t>
              </a:r>
            </a:p>
          </p:txBody>
        </p:sp>
        <p:sp>
          <p:nvSpPr>
            <p:cNvPr id="28707" name="TextBox 64"/>
            <p:cNvSpPr txBox="1">
              <a:spLocks noChangeArrowheads="1"/>
            </p:cNvSpPr>
            <p:nvPr/>
          </p:nvSpPr>
          <p:spPr bwMode="auto">
            <a:xfrm>
              <a:off x="2232243" y="4864089"/>
              <a:ext cx="36809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linker Teilbaum, rechter Teilbaum, </a:t>
              </a:r>
              <a:r>
                <a:rPr lang="de-AT" altLang="de-DE" sz="1600">
                  <a:solidFill>
                    <a:schemeClr val="accent2"/>
                  </a:solidFill>
                </a:rPr>
                <a:t>Wurzel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210187" y="4864089"/>
              <a:ext cx="1104734" cy="308206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2 4 * 9 3 / +</a:t>
              </a:r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917575" y="5373688"/>
            <a:ext cx="6397625" cy="344487"/>
            <a:chOff x="918257" y="5374278"/>
            <a:chExt cx="6396664" cy="343157"/>
          </a:xfrm>
        </p:grpSpPr>
        <p:sp>
          <p:nvSpPr>
            <p:cNvPr id="28703" name="TextBox 66"/>
            <p:cNvSpPr txBox="1">
              <a:spLocks noChangeArrowheads="1"/>
            </p:cNvSpPr>
            <p:nvPr/>
          </p:nvSpPr>
          <p:spPr bwMode="auto">
            <a:xfrm>
              <a:off x="918257" y="5378881"/>
              <a:ext cx="8691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</a:rPr>
                <a:t>Inorder</a:t>
              </a:r>
            </a:p>
          </p:txBody>
        </p:sp>
        <p:sp>
          <p:nvSpPr>
            <p:cNvPr id="28704" name="TextBox 67"/>
            <p:cNvSpPr txBox="1">
              <a:spLocks noChangeArrowheads="1"/>
            </p:cNvSpPr>
            <p:nvPr/>
          </p:nvSpPr>
          <p:spPr bwMode="auto">
            <a:xfrm>
              <a:off x="2232243" y="5374278"/>
              <a:ext cx="36809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linker Teilbaum, </a:t>
              </a:r>
              <a:r>
                <a:rPr lang="de-AT" altLang="de-DE" sz="1600">
                  <a:solidFill>
                    <a:schemeClr val="accent2"/>
                  </a:solidFill>
                </a:rPr>
                <a:t>Wurzel</a:t>
              </a:r>
              <a:r>
                <a:rPr lang="de-AT" altLang="de-DE" sz="1600"/>
                <a:t>, rechter Teilbaum</a:t>
              </a:r>
              <a:endParaRPr lang="de-AT" altLang="de-DE" sz="1600">
                <a:solidFill>
                  <a:schemeClr val="accent2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210187" y="5374278"/>
              <a:ext cx="1104734" cy="30836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2 * 4 + 9 / 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A08576-3446-41B8-95F4-95391B82473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e-DE" altLang="de-DE" sz="1400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Durchlaufen von (Binär-) Bäumen</a:t>
            </a: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798513" y="1308100"/>
            <a:ext cx="3817937" cy="569436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BinTree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root;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9701" name="TextBox 103"/>
          <p:cNvSpPr txBox="1">
            <a:spLocks noChangeArrowheads="1"/>
          </p:cNvSpPr>
          <p:nvPr/>
        </p:nvSpPr>
        <p:spPr bwMode="auto">
          <a:xfrm>
            <a:off x="968375" y="2703513"/>
            <a:ext cx="3543300" cy="1169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preOrder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(Node p)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 </a:t>
            </a:r>
            <a:r>
              <a:rPr lang="de-AT" altLang="de-DE" sz="1400" i="1">
                <a:latin typeface="Arial" panose="020B0604020202020204" pitchFamily="34" charset="0"/>
                <a:cs typeface="Arial" panose="020B0604020202020204" pitchFamily="34" charset="0"/>
              </a:rPr>
              <a:t>process p.val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(p.left != null) preOrder(p.left);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(p.right != null) preOrder(p.right);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9702" name="TextBox 105"/>
          <p:cNvSpPr txBox="1">
            <a:spLocks noChangeArrowheads="1"/>
          </p:cNvSpPr>
          <p:nvPr/>
        </p:nvSpPr>
        <p:spPr bwMode="auto">
          <a:xfrm>
            <a:off x="7013575" y="1296988"/>
            <a:ext cx="1766830" cy="167738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val; // 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left, right;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Node(String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this.val =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cxnSp>
        <p:nvCxnSpPr>
          <p:cNvPr id="29703" name="Straight Arrow Connector 151"/>
          <p:cNvCxnSpPr>
            <a:cxnSpLocks noChangeShapeType="1"/>
            <a:stCxn id="29721" idx="3"/>
            <a:endCxn id="29713" idx="7"/>
          </p:cNvCxnSpPr>
          <p:nvPr/>
        </p:nvCxnSpPr>
        <p:spPr bwMode="auto">
          <a:xfrm flipH="1">
            <a:off x="5280025" y="1778000"/>
            <a:ext cx="344488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04" name="TextBox 125"/>
          <p:cNvSpPr txBox="1">
            <a:spLocks noChangeArrowheads="1"/>
          </p:cNvSpPr>
          <p:nvPr/>
        </p:nvSpPr>
        <p:spPr bwMode="auto">
          <a:xfrm>
            <a:off x="4821238" y="2336800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9705" name="Oval 126"/>
          <p:cNvSpPr>
            <a:spLocks noChangeArrowheads="1"/>
          </p:cNvSpPr>
          <p:nvPr/>
        </p:nvSpPr>
        <p:spPr bwMode="auto">
          <a:xfrm>
            <a:off x="4826000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9706" name="TextBox 129"/>
          <p:cNvSpPr txBox="1">
            <a:spLocks noChangeArrowheads="1"/>
          </p:cNvSpPr>
          <p:nvPr/>
        </p:nvSpPr>
        <p:spPr bwMode="auto">
          <a:xfrm>
            <a:off x="5302250" y="2336800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9707" name="Oval 130"/>
          <p:cNvSpPr>
            <a:spLocks noChangeArrowheads="1"/>
          </p:cNvSpPr>
          <p:nvPr/>
        </p:nvSpPr>
        <p:spPr bwMode="auto">
          <a:xfrm>
            <a:off x="5307013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9708" name="TextBox 133"/>
          <p:cNvSpPr txBox="1">
            <a:spLocks noChangeArrowheads="1"/>
          </p:cNvSpPr>
          <p:nvPr/>
        </p:nvSpPr>
        <p:spPr bwMode="auto">
          <a:xfrm>
            <a:off x="5861050" y="2336800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9709" name="Oval 134"/>
          <p:cNvSpPr>
            <a:spLocks noChangeArrowheads="1"/>
          </p:cNvSpPr>
          <p:nvPr/>
        </p:nvSpPr>
        <p:spPr bwMode="auto">
          <a:xfrm>
            <a:off x="5865813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9710" name="TextBox 137"/>
          <p:cNvSpPr txBox="1">
            <a:spLocks noChangeArrowheads="1"/>
          </p:cNvSpPr>
          <p:nvPr/>
        </p:nvSpPr>
        <p:spPr bwMode="auto">
          <a:xfrm>
            <a:off x="6342063" y="2336800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9711" name="Oval 138"/>
          <p:cNvSpPr>
            <a:spLocks noChangeArrowheads="1"/>
          </p:cNvSpPr>
          <p:nvPr/>
        </p:nvSpPr>
        <p:spPr bwMode="auto">
          <a:xfrm>
            <a:off x="6346825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9712" name="TextBox 141"/>
          <p:cNvSpPr txBox="1">
            <a:spLocks noChangeArrowheads="1"/>
          </p:cNvSpPr>
          <p:nvPr/>
        </p:nvSpPr>
        <p:spPr bwMode="auto">
          <a:xfrm>
            <a:off x="5075238" y="1984375"/>
            <a:ext cx="233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29713" name="Oval 142"/>
          <p:cNvSpPr>
            <a:spLocks noChangeArrowheads="1"/>
          </p:cNvSpPr>
          <p:nvPr/>
        </p:nvSpPr>
        <p:spPr bwMode="auto">
          <a:xfrm>
            <a:off x="5065713" y="19573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9714" name="Straight Arrow Connector 143"/>
          <p:cNvCxnSpPr>
            <a:cxnSpLocks noChangeShapeType="1"/>
            <a:stCxn id="29713" idx="3"/>
            <a:endCxn id="29705" idx="0"/>
          </p:cNvCxnSpPr>
          <p:nvPr/>
        </p:nvCxnSpPr>
        <p:spPr bwMode="auto">
          <a:xfrm flipH="1">
            <a:off x="4951413" y="2171700"/>
            <a:ext cx="150812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715" name="Straight Arrow Connector 144"/>
          <p:cNvCxnSpPr>
            <a:cxnSpLocks noChangeShapeType="1"/>
            <a:endCxn id="29707" idx="0"/>
          </p:cNvCxnSpPr>
          <p:nvPr/>
        </p:nvCxnSpPr>
        <p:spPr bwMode="auto">
          <a:xfrm>
            <a:off x="5268913" y="2171700"/>
            <a:ext cx="163512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16" name="TextBox 145"/>
          <p:cNvSpPr txBox="1">
            <a:spLocks noChangeArrowheads="1"/>
          </p:cNvSpPr>
          <p:nvPr/>
        </p:nvSpPr>
        <p:spPr bwMode="auto">
          <a:xfrm>
            <a:off x="6110288" y="1957388"/>
            <a:ext cx="2206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29717" name="Oval 146"/>
          <p:cNvSpPr>
            <a:spLocks noChangeArrowheads="1"/>
          </p:cNvSpPr>
          <p:nvPr/>
        </p:nvSpPr>
        <p:spPr bwMode="auto">
          <a:xfrm>
            <a:off x="6097588" y="19573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9718" name="Straight Arrow Connector 147"/>
          <p:cNvCxnSpPr>
            <a:cxnSpLocks noChangeShapeType="1"/>
            <a:stCxn id="29717" idx="3"/>
            <a:endCxn id="29709" idx="0"/>
          </p:cNvCxnSpPr>
          <p:nvPr/>
        </p:nvCxnSpPr>
        <p:spPr bwMode="auto">
          <a:xfrm flipH="1">
            <a:off x="5991225" y="2171700"/>
            <a:ext cx="142875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719" name="Straight Arrow Connector 148"/>
          <p:cNvCxnSpPr>
            <a:cxnSpLocks noChangeShapeType="1"/>
            <a:endCxn id="29711" idx="0"/>
          </p:cNvCxnSpPr>
          <p:nvPr/>
        </p:nvCxnSpPr>
        <p:spPr bwMode="auto">
          <a:xfrm>
            <a:off x="6300788" y="2171700"/>
            <a:ext cx="171450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20" name="TextBox 149"/>
          <p:cNvSpPr txBox="1">
            <a:spLocks noChangeArrowheads="1"/>
          </p:cNvSpPr>
          <p:nvPr/>
        </p:nvSpPr>
        <p:spPr bwMode="auto">
          <a:xfrm>
            <a:off x="5581650" y="1563688"/>
            <a:ext cx="2587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9721" name="Oval 150"/>
          <p:cNvSpPr>
            <a:spLocks noChangeArrowheads="1"/>
          </p:cNvSpPr>
          <p:nvPr/>
        </p:nvSpPr>
        <p:spPr bwMode="auto">
          <a:xfrm>
            <a:off x="5588000" y="15636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29722" name="Straight Arrow Connector 152"/>
          <p:cNvCxnSpPr>
            <a:cxnSpLocks noChangeShapeType="1"/>
            <a:endCxn id="29717" idx="1"/>
          </p:cNvCxnSpPr>
          <p:nvPr/>
        </p:nvCxnSpPr>
        <p:spPr bwMode="auto">
          <a:xfrm>
            <a:off x="5792788" y="1778000"/>
            <a:ext cx="341312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4884738" y="3133725"/>
            <a:ext cx="1104900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+ * 2 4 / 9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03"/>
          <p:cNvSpPr txBox="1">
            <a:spLocks noChangeArrowheads="1"/>
          </p:cNvSpPr>
          <p:nvPr/>
        </p:nvSpPr>
        <p:spPr bwMode="auto">
          <a:xfrm>
            <a:off x="3386138" y="2886075"/>
            <a:ext cx="2214562" cy="862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9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9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9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9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9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9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9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9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9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0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000" b="1">
                <a:latin typeface="Arial" panose="020B0604020202020204" pitchFamily="34" charset="0"/>
                <a:cs typeface="Arial" panose="020B0604020202020204" pitchFamily="34" charset="0"/>
              </a:rPr>
              <a:t>preOrder</a:t>
            </a: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 (Node p)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	... </a:t>
            </a:r>
            <a:r>
              <a:rPr lang="de-AT" altLang="de-DE" sz="1000" i="1">
                <a:latin typeface="Arial" panose="020B0604020202020204" pitchFamily="34" charset="0"/>
                <a:cs typeface="Arial" panose="020B0604020202020204" pitchFamily="34" charset="0"/>
              </a:rPr>
              <a:t>process p.val </a:t>
            </a: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	if (p.left != null) preOrder(p.left);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	if (p.right != null) preOrder(p.right);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4752975" y="3549650"/>
            <a:ext cx="2752725" cy="1344613"/>
            <a:chOff x="4753497" y="3549570"/>
            <a:chExt cx="2752203" cy="1344993"/>
          </a:xfrm>
        </p:grpSpPr>
        <p:sp>
          <p:nvSpPr>
            <p:cNvPr id="30780" name="TextBox 103"/>
            <p:cNvSpPr txBox="1">
              <a:spLocks noChangeArrowheads="1"/>
            </p:cNvSpPr>
            <p:nvPr/>
          </p:nvSpPr>
          <p:spPr bwMode="auto">
            <a:xfrm>
              <a:off x="5291037" y="4032789"/>
              <a:ext cx="2214663" cy="8617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000" b="1">
                  <a:latin typeface="Arial" panose="020B0604020202020204" pitchFamily="34" charset="0"/>
                  <a:cs typeface="Arial" panose="020B0604020202020204" pitchFamily="34" charset="0"/>
                </a:rPr>
                <a:t>preOrder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0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preOrder(p.left);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preOrder(p.right);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0781" name="Straight Arrow Connector 30"/>
            <p:cNvCxnSpPr>
              <a:cxnSpLocks noChangeShapeType="1"/>
            </p:cNvCxnSpPr>
            <p:nvPr/>
          </p:nvCxnSpPr>
          <p:spPr bwMode="auto">
            <a:xfrm>
              <a:off x="4753497" y="3549570"/>
              <a:ext cx="982099" cy="483219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782" name="Group 73"/>
            <p:cNvGrpSpPr>
              <a:grpSpLocks/>
            </p:cNvGrpSpPr>
            <p:nvPr/>
          </p:nvGrpSpPr>
          <p:grpSpPr bwMode="auto">
            <a:xfrm>
              <a:off x="7216999" y="4149507"/>
              <a:ext cx="250279" cy="250332"/>
              <a:chOff x="5318751" y="3003809"/>
              <a:chExt cx="250279" cy="250332"/>
            </a:xfrm>
          </p:grpSpPr>
          <p:sp>
            <p:nvSpPr>
              <p:cNvPr id="30783" name="Oval 150"/>
              <p:cNvSpPr>
                <a:spLocks noChangeArrowheads="1"/>
              </p:cNvSpPr>
              <p:nvPr/>
            </p:nvSpPr>
            <p:spPr bwMode="auto">
              <a:xfrm>
                <a:off x="5318751" y="3003809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30784" name="TextBox 149"/>
              <p:cNvSpPr txBox="1">
                <a:spLocks noChangeArrowheads="1"/>
              </p:cNvSpPr>
              <p:nvPr/>
            </p:nvSpPr>
            <p:spPr bwMode="auto">
              <a:xfrm>
                <a:off x="5331442" y="3003809"/>
                <a:ext cx="21993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</a:p>
            </p:txBody>
          </p:sp>
        </p:grpSp>
      </p:grp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4AA015-4D76-47B2-88FB-A75BB0EE94B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e-DE" altLang="de-DE" sz="1400" smtClean="0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Durchlaufen von (Binär-) Bäumen</a:t>
            </a:r>
          </a:p>
        </p:txBody>
      </p:sp>
      <p:cxnSp>
        <p:nvCxnSpPr>
          <p:cNvPr id="30726" name="Straight Arrow Connector 151"/>
          <p:cNvCxnSpPr>
            <a:cxnSpLocks noChangeShapeType="1"/>
            <a:stCxn id="30744" idx="3"/>
            <a:endCxn id="30736" idx="7"/>
          </p:cNvCxnSpPr>
          <p:nvPr/>
        </p:nvCxnSpPr>
        <p:spPr bwMode="auto">
          <a:xfrm flipH="1">
            <a:off x="3990975" y="1577975"/>
            <a:ext cx="346075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27" name="TextBox 125"/>
          <p:cNvSpPr txBox="1">
            <a:spLocks noChangeArrowheads="1"/>
          </p:cNvSpPr>
          <p:nvPr/>
        </p:nvSpPr>
        <p:spPr bwMode="auto">
          <a:xfrm>
            <a:off x="3533775" y="2136775"/>
            <a:ext cx="254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728" name="Oval 126"/>
          <p:cNvSpPr>
            <a:spLocks noChangeArrowheads="1"/>
          </p:cNvSpPr>
          <p:nvPr/>
        </p:nvSpPr>
        <p:spPr bwMode="auto">
          <a:xfrm>
            <a:off x="3538538" y="2136775"/>
            <a:ext cx="249237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0729" name="TextBox 129"/>
          <p:cNvSpPr txBox="1">
            <a:spLocks noChangeArrowheads="1"/>
          </p:cNvSpPr>
          <p:nvPr/>
        </p:nvSpPr>
        <p:spPr bwMode="auto">
          <a:xfrm>
            <a:off x="4013200" y="2136775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730" name="Oval 130"/>
          <p:cNvSpPr>
            <a:spLocks noChangeArrowheads="1"/>
          </p:cNvSpPr>
          <p:nvPr/>
        </p:nvSpPr>
        <p:spPr bwMode="auto">
          <a:xfrm>
            <a:off x="4019550" y="2136775"/>
            <a:ext cx="249238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0731" name="TextBox 133"/>
          <p:cNvSpPr txBox="1">
            <a:spLocks noChangeArrowheads="1"/>
          </p:cNvSpPr>
          <p:nvPr/>
        </p:nvSpPr>
        <p:spPr bwMode="auto">
          <a:xfrm>
            <a:off x="4573588" y="2136775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0732" name="Oval 134"/>
          <p:cNvSpPr>
            <a:spLocks noChangeArrowheads="1"/>
          </p:cNvSpPr>
          <p:nvPr/>
        </p:nvSpPr>
        <p:spPr bwMode="auto">
          <a:xfrm>
            <a:off x="4578350" y="213677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0733" name="TextBox 137"/>
          <p:cNvSpPr txBox="1">
            <a:spLocks noChangeArrowheads="1"/>
          </p:cNvSpPr>
          <p:nvPr/>
        </p:nvSpPr>
        <p:spPr bwMode="auto">
          <a:xfrm>
            <a:off x="5054600" y="2136775"/>
            <a:ext cx="254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0734" name="Oval 138"/>
          <p:cNvSpPr>
            <a:spLocks noChangeArrowheads="1"/>
          </p:cNvSpPr>
          <p:nvPr/>
        </p:nvSpPr>
        <p:spPr bwMode="auto">
          <a:xfrm>
            <a:off x="5059363" y="2136775"/>
            <a:ext cx="249237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0735" name="TextBox 141"/>
          <p:cNvSpPr txBox="1">
            <a:spLocks noChangeArrowheads="1"/>
          </p:cNvSpPr>
          <p:nvPr/>
        </p:nvSpPr>
        <p:spPr bwMode="auto">
          <a:xfrm>
            <a:off x="3786188" y="1784350"/>
            <a:ext cx="234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0736" name="Oval 142"/>
          <p:cNvSpPr>
            <a:spLocks noChangeArrowheads="1"/>
          </p:cNvSpPr>
          <p:nvPr/>
        </p:nvSpPr>
        <p:spPr bwMode="auto">
          <a:xfrm>
            <a:off x="3776663" y="1757363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0737" name="Straight Arrow Connector 143"/>
          <p:cNvCxnSpPr>
            <a:cxnSpLocks noChangeShapeType="1"/>
            <a:stCxn id="30736" idx="3"/>
            <a:endCxn id="30728" idx="0"/>
          </p:cNvCxnSpPr>
          <p:nvPr/>
        </p:nvCxnSpPr>
        <p:spPr bwMode="auto">
          <a:xfrm flipH="1">
            <a:off x="3663950" y="1971675"/>
            <a:ext cx="149225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8" name="Straight Arrow Connector 144"/>
          <p:cNvCxnSpPr>
            <a:cxnSpLocks noChangeShapeType="1"/>
            <a:endCxn id="30730" idx="0"/>
          </p:cNvCxnSpPr>
          <p:nvPr/>
        </p:nvCxnSpPr>
        <p:spPr bwMode="auto">
          <a:xfrm>
            <a:off x="3981450" y="1971675"/>
            <a:ext cx="161925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39" name="TextBox 145"/>
          <p:cNvSpPr txBox="1">
            <a:spLocks noChangeArrowheads="1"/>
          </p:cNvSpPr>
          <p:nvPr/>
        </p:nvSpPr>
        <p:spPr bwMode="auto">
          <a:xfrm>
            <a:off x="4821238" y="1757363"/>
            <a:ext cx="2206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30740" name="Oval 146"/>
          <p:cNvSpPr>
            <a:spLocks noChangeArrowheads="1"/>
          </p:cNvSpPr>
          <p:nvPr/>
        </p:nvSpPr>
        <p:spPr bwMode="auto">
          <a:xfrm>
            <a:off x="4808538" y="1757363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0741" name="Straight Arrow Connector 147"/>
          <p:cNvCxnSpPr>
            <a:cxnSpLocks noChangeShapeType="1"/>
            <a:stCxn id="30740" idx="3"/>
            <a:endCxn id="30732" idx="0"/>
          </p:cNvCxnSpPr>
          <p:nvPr/>
        </p:nvCxnSpPr>
        <p:spPr bwMode="auto">
          <a:xfrm flipH="1">
            <a:off x="4703763" y="1971675"/>
            <a:ext cx="141287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2" name="Straight Arrow Connector 148"/>
          <p:cNvCxnSpPr>
            <a:cxnSpLocks noChangeShapeType="1"/>
            <a:endCxn id="30734" idx="0"/>
          </p:cNvCxnSpPr>
          <p:nvPr/>
        </p:nvCxnSpPr>
        <p:spPr bwMode="auto">
          <a:xfrm>
            <a:off x="5013325" y="1971675"/>
            <a:ext cx="171450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43" name="TextBox 149"/>
          <p:cNvSpPr txBox="1">
            <a:spLocks noChangeArrowheads="1"/>
          </p:cNvSpPr>
          <p:nvPr/>
        </p:nvSpPr>
        <p:spPr bwMode="auto">
          <a:xfrm>
            <a:off x="4292600" y="1363663"/>
            <a:ext cx="260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0744" name="Oval 150"/>
          <p:cNvSpPr>
            <a:spLocks noChangeArrowheads="1"/>
          </p:cNvSpPr>
          <p:nvPr/>
        </p:nvSpPr>
        <p:spPr bwMode="auto">
          <a:xfrm>
            <a:off x="4300538" y="1363663"/>
            <a:ext cx="249237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0745" name="Straight Arrow Connector 152"/>
          <p:cNvCxnSpPr>
            <a:cxnSpLocks noChangeShapeType="1"/>
            <a:endCxn id="30740" idx="1"/>
          </p:cNvCxnSpPr>
          <p:nvPr/>
        </p:nvCxnSpPr>
        <p:spPr bwMode="auto">
          <a:xfrm>
            <a:off x="4503738" y="1577975"/>
            <a:ext cx="341312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746" name="Group 48"/>
          <p:cNvGrpSpPr>
            <a:grpSpLocks/>
          </p:cNvGrpSpPr>
          <p:nvPr/>
        </p:nvGrpSpPr>
        <p:grpSpPr bwMode="auto">
          <a:xfrm>
            <a:off x="5311775" y="3003550"/>
            <a:ext cx="260350" cy="250825"/>
            <a:chOff x="5311405" y="3003809"/>
            <a:chExt cx="260007" cy="250332"/>
          </a:xfrm>
        </p:grpSpPr>
        <p:sp>
          <p:nvSpPr>
            <p:cNvPr id="30778" name="Oval 150"/>
            <p:cNvSpPr>
              <a:spLocks noChangeArrowheads="1"/>
            </p:cNvSpPr>
            <p:nvPr/>
          </p:nvSpPr>
          <p:spPr bwMode="auto">
            <a:xfrm>
              <a:off x="5318751" y="3003809"/>
              <a:ext cx="250279" cy="250332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0779" name="TextBox 149"/>
            <p:cNvSpPr txBox="1">
              <a:spLocks noChangeArrowheads="1"/>
            </p:cNvSpPr>
            <p:nvPr/>
          </p:nvSpPr>
          <p:spPr bwMode="auto">
            <a:xfrm>
              <a:off x="5311405" y="3003809"/>
              <a:ext cx="26000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1601788" y="3395663"/>
            <a:ext cx="3073400" cy="1498600"/>
            <a:chOff x="1601813" y="3395241"/>
            <a:chExt cx="3073061" cy="1499322"/>
          </a:xfrm>
        </p:grpSpPr>
        <p:sp>
          <p:nvSpPr>
            <p:cNvPr id="30773" name="TextBox 103"/>
            <p:cNvSpPr txBox="1">
              <a:spLocks noChangeArrowheads="1"/>
            </p:cNvSpPr>
            <p:nvPr/>
          </p:nvSpPr>
          <p:spPr bwMode="auto">
            <a:xfrm>
              <a:off x="1601813" y="4032789"/>
              <a:ext cx="2214663" cy="8617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000" b="1">
                  <a:latin typeface="Arial" panose="020B0604020202020204" pitchFamily="34" charset="0"/>
                  <a:cs typeface="Arial" panose="020B0604020202020204" pitchFamily="34" charset="0"/>
                </a:rPr>
                <a:t>preOrder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0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preOrder(p.left);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preOrder(p.right);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0774" name="Straight Arrow Connector 2"/>
            <p:cNvCxnSpPr>
              <a:cxnSpLocks noChangeShapeType="1"/>
            </p:cNvCxnSpPr>
            <p:nvPr/>
          </p:nvCxnSpPr>
          <p:spPr bwMode="auto">
            <a:xfrm flipH="1">
              <a:off x="3611301" y="3395241"/>
              <a:ext cx="1063573" cy="63754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775" name="Group 54"/>
            <p:cNvGrpSpPr>
              <a:grpSpLocks/>
            </p:cNvGrpSpPr>
            <p:nvPr/>
          </p:nvGrpSpPr>
          <p:grpSpPr bwMode="auto">
            <a:xfrm>
              <a:off x="3518637" y="4192016"/>
              <a:ext cx="250279" cy="280943"/>
              <a:chOff x="5318751" y="3003809"/>
              <a:chExt cx="250279" cy="280943"/>
            </a:xfrm>
          </p:grpSpPr>
          <p:sp>
            <p:nvSpPr>
              <p:cNvPr id="30776" name="Oval 150"/>
              <p:cNvSpPr>
                <a:spLocks noChangeArrowheads="1"/>
              </p:cNvSpPr>
              <p:nvPr/>
            </p:nvSpPr>
            <p:spPr bwMode="auto">
              <a:xfrm>
                <a:off x="5318751" y="3003809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30777" name="TextBox 149"/>
              <p:cNvSpPr txBox="1">
                <a:spLocks noChangeArrowheads="1"/>
              </p:cNvSpPr>
              <p:nvPr/>
            </p:nvSpPr>
            <p:spPr bwMode="auto">
              <a:xfrm>
                <a:off x="5324228" y="3038531"/>
                <a:ext cx="23436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</p:grp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98425" y="4525963"/>
            <a:ext cx="2771775" cy="1576387"/>
            <a:chOff x="98703" y="4525701"/>
            <a:chExt cx="2771819" cy="1576487"/>
          </a:xfrm>
        </p:grpSpPr>
        <p:sp>
          <p:nvSpPr>
            <p:cNvPr id="30768" name="TextBox 103"/>
            <p:cNvSpPr txBox="1">
              <a:spLocks noChangeArrowheads="1"/>
            </p:cNvSpPr>
            <p:nvPr/>
          </p:nvSpPr>
          <p:spPr bwMode="auto">
            <a:xfrm>
              <a:off x="98703" y="5240414"/>
              <a:ext cx="2214663" cy="8617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000" b="1">
                  <a:latin typeface="Arial" panose="020B0604020202020204" pitchFamily="34" charset="0"/>
                  <a:cs typeface="Arial" panose="020B0604020202020204" pitchFamily="34" charset="0"/>
                </a:rPr>
                <a:t>preOrder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0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preOrder(p.left);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preOrder(p.right);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0769" name="Straight Arrow Connector 4"/>
            <p:cNvCxnSpPr>
              <a:cxnSpLocks noChangeShapeType="1"/>
            </p:cNvCxnSpPr>
            <p:nvPr/>
          </p:nvCxnSpPr>
          <p:spPr bwMode="auto">
            <a:xfrm flipH="1">
              <a:off x="1844233" y="4525701"/>
              <a:ext cx="1026289" cy="71471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770" name="Group 57"/>
            <p:cNvGrpSpPr>
              <a:grpSpLocks/>
            </p:cNvGrpSpPr>
            <p:nvPr/>
          </p:nvGrpSpPr>
          <p:grpSpPr bwMode="auto">
            <a:xfrm>
              <a:off x="2016478" y="5387475"/>
              <a:ext cx="260007" cy="250332"/>
              <a:chOff x="5311405" y="3003809"/>
              <a:chExt cx="260007" cy="250332"/>
            </a:xfrm>
          </p:grpSpPr>
          <p:sp>
            <p:nvSpPr>
              <p:cNvPr id="30771" name="Oval 150"/>
              <p:cNvSpPr>
                <a:spLocks noChangeArrowheads="1"/>
              </p:cNvSpPr>
              <p:nvPr/>
            </p:nvSpPr>
            <p:spPr bwMode="auto">
              <a:xfrm>
                <a:off x="5318751" y="3003809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30772" name="TextBox 149"/>
              <p:cNvSpPr txBox="1">
                <a:spLocks noChangeArrowheads="1"/>
              </p:cNvSpPr>
              <p:nvPr/>
            </p:nvSpPr>
            <p:spPr bwMode="auto">
              <a:xfrm>
                <a:off x="5311405" y="3003809"/>
                <a:ext cx="26000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2352675" y="4710113"/>
            <a:ext cx="2214563" cy="1392237"/>
            <a:chOff x="2351910" y="4710132"/>
            <a:chExt cx="2214663" cy="1392056"/>
          </a:xfrm>
        </p:grpSpPr>
        <p:sp>
          <p:nvSpPr>
            <p:cNvPr id="30763" name="TextBox 103"/>
            <p:cNvSpPr txBox="1">
              <a:spLocks noChangeArrowheads="1"/>
            </p:cNvSpPr>
            <p:nvPr/>
          </p:nvSpPr>
          <p:spPr bwMode="auto">
            <a:xfrm>
              <a:off x="2351910" y="5240414"/>
              <a:ext cx="2214663" cy="8617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000" b="1">
                  <a:latin typeface="Arial" panose="020B0604020202020204" pitchFamily="34" charset="0"/>
                  <a:cs typeface="Arial" panose="020B0604020202020204" pitchFamily="34" charset="0"/>
                </a:rPr>
                <a:t>preOrder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0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preOrder(p.left);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preOrder(p.right);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0764" name="Straight Arrow Connector 6"/>
            <p:cNvCxnSpPr>
              <a:cxnSpLocks noChangeShapeType="1"/>
              <a:endCxn id="30763" idx="0"/>
            </p:cNvCxnSpPr>
            <p:nvPr/>
          </p:nvCxnSpPr>
          <p:spPr bwMode="auto">
            <a:xfrm>
              <a:off x="2951545" y="4710132"/>
              <a:ext cx="507697" cy="53028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765" name="Group 60"/>
            <p:cNvGrpSpPr>
              <a:grpSpLocks/>
            </p:cNvGrpSpPr>
            <p:nvPr/>
          </p:nvGrpSpPr>
          <p:grpSpPr bwMode="auto">
            <a:xfrm>
              <a:off x="4262599" y="5387475"/>
              <a:ext cx="260007" cy="250332"/>
              <a:chOff x="5311405" y="3003809"/>
              <a:chExt cx="260007" cy="250332"/>
            </a:xfrm>
          </p:grpSpPr>
          <p:sp>
            <p:nvSpPr>
              <p:cNvPr id="30766" name="Oval 150"/>
              <p:cNvSpPr>
                <a:spLocks noChangeArrowheads="1"/>
              </p:cNvSpPr>
              <p:nvPr/>
            </p:nvSpPr>
            <p:spPr bwMode="auto">
              <a:xfrm>
                <a:off x="5318751" y="3003809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30767" name="TextBox 149"/>
              <p:cNvSpPr txBox="1">
                <a:spLocks noChangeArrowheads="1"/>
              </p:cNvSpPr>
              <p:nvPr/>
            </p:nvSpPr>
            <p:spPr bwMode="auto">
              <a:xfrm>
                <a:off x="5311405" y="3003809"/>
                <a:ext cx="26000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4605338" y="4525963"/>
            <a:ext cx="2214562" cy="1576387"/>
            <a:chOff x="4605117" y="4525701"/>
            <a:chExt cx="2214663" cy="1576487"/>
          </a:xfrm>
        </p:grpSpPr>
        <p:sp>
          <p:nvSpPr>
            <p:cNvPr id="30758" name="TextBox 103"/>
            <p:cNvSpPr txBox="1">
              <a:spLocks noChangeArrowheads="1"/>
            </p:cNvSpPr>
            <p:nvPr/>
          </p:nvSpPr>
          <p:spPr bwMode="auto">
            <a:xfrm>
              <a:off x="4605117" y="5240414"/>
              <a:ext cx="2214663" cy="8617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000" b="1">
                  <a:latin typeface="Arial" panose="020B0604020202020204" pitchFamily="34" charset="0"/>
                  <a:cs typeface="Arial" panose="020B0604020202020204" pitchFamily="34" charset="0"/>
                </a:rPr>
                <a:t>preOrder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0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preOrder(p.left);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preOrder(p.right);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0759" name="Straight Arrow Connector 32"/>
            <p:cNvCxnSpPr>
              <a:cxnSpLocks noChangeShapeType="1"/>
              <a:endCxn id="30758" idx="0"/>
            </p:cNvCxnSpPr>
            <p:nvPr/>
          </p:nvCxnSpPr>
          <p:spPr bwMode="auto">
            <a:xfrm flipH="1">
              <a:off x="5712449" y="4525701"/>
              <a:ext cx="817603" cy="71471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760" name="Group 63"/>
            <p:cNvGrpSpPr>
              <a:grpSpLocks/>
            </p:cNvGrpSpPr>
            <p:nvPr/>
          </p:nvGrpSpPr>
          <p:grpSpPr bwMode="auto">
            <a:xfrm>
              <a:off x="6513866" y="5387475"/>
              <a:ext cx="260007" cy="250332"/>
              <a:chOff x="5311405" y="3003809"/>
              <a:chExt cx="260007" cy="250332"/>
            </a:xfrm>
          </p:grpSpPr>
          <p:sp>
            <p:nvSpPr>
              <p:cNvPr id="30761" name="Oval 150"/>
              <p:cNvSpPr>
                <a:spLocks noChangeArrowheads="1"/>
              </p:cNvSpPr>
              <p:nvPr/>
            </p:nvSpPr>
            <p:spPr bwMode="auto">
              <a:xfrm>
                <a:off x="5318751" y="3003809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30762" name="TextBox 149"/>
              <p:cNvSpPr txBox="1">
                <a:spLocks noChangeArrowheads="1"/>
              </p:cNvSpPr>
              <p:nvPr/>
            </p:nvSpPr>
            <p:spPr bwMode="auto">
              <a:xfrm>
                <a:off x="5311405" y="3003809"/>
                <a:ext cx="26000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</p:grpSp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6667500" y="4695825"/>
            <a:ext cx="2401888" cy="1406525"/>
            <a:chOff x="6667018" y="4695737"/>
            <a:chExt cx="2402681" cy="1406451"/>
          </a:xfrm>
        </p:grpSpPr>
        <p:sp>
          <p:nvSpPr>
            <p:cNvPr id="30753" name="TextBox 103"/>
            <p:cNvSpPr txBox="1">
              <a:spLocks noChangeArrowheads="1"/>
            </p:cNvSpPr>
            <p:nvPr/>
          </p:nvSpPr>
          <p:spPr bwMode="auto">
            <a:xfrm>
              <a:off x="6855036" y="5240414"/>
              <a:ext cx="2214663" cy="8617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89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89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89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000" b="1">
                  <a:latin typeface="Arial" panose="020B0604020202020204" pitchFamily="34" charset="0"/>
                  <a:cs typeface="Arial" panose="020B0604020202020204" pitchFamily="34" charset="0"/>
                </a:rPr>
                <a:t>preOrder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0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preOrder(p.left);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preOrder(p.right);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0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0754" name="Straight Arrow Connector 47"/>
            <p:cNvCxnSpPr>
              <a:cxnSpLocks noChangeShapeType="1"/>
            </p:cNvCxnSpPr>
            <p:nvPr/>
          </p:nvCxnSpPr>
          <p:spPr bwMode="auto">
            <a:xfrm>
              <a:off x="6667018" y="4695737"/>
              <a:ext cx="713450" cy="54467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755" name="Group 67"/>
            <p:cNvGrpSpPr>
              <a:grpSpLocks/>
            </p:cNvGrpSpPr>
            <p:nvPr/>
          </p:nvGrpSpPr>
          <p:grpSpPr bwMode="auto">
            <a:xfrm>
              <a:off x="8763212" y="5387475"/>
              <a:ext cx="260007" cy="250332"/>
              <a:chOff x="5311405" y="3003809"/>
              <a:chExt cx="260007" cy="250332"/>
            </a:xfrm>
          </p:grpSpPr>
          <p:sp>
            <p:nvSpPr>
              <p:cNvPr id="30756" name="Oval 150"/>
              <p:cNvSpPr>
                <a:spLocks noChangeArrowheads="1"/>
              </p:cNvSpPr>
              <p:nvPr/>
            </p:nvSpPr>
            <p:spPr bwMode="auto">
              <a:xfrm>
                <a:off x="5318751" y="3003809"/>
                <a:ext cx="250279" cy="250332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30757" name="TextBox 149"/>
              <p:cNvSpPr txBox="1">
                <a:spLocks noChangeArrowheads="1"/>
              </p:cNvSpPr>
              <p:nvPr/>
            </p:nvSpPr>
            <p:spPr bwMode="auto">
              <a:xfrm>
                <a:off x="5311405" y="3003809"/>
                <a:ext cx="26000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e-AT" alt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80" name="TextBox 79"/>
          <p:cNvSpPr txBox="1"/>
          <p:nvPr/>
        </p:nvSpPr>
        <p:spPr>
          <a:xfrm>
            <a:off x="6142038" y="3121025"/>
            <a:ext cx="1104900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+ * 2 4 / 9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684A93-2F0B-4923-B5EF-6D25094A93A6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e-DE" altLang="de-DE" sz="140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Durchlaufen von (Binär-) Bäumen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798513" y="1308100"/>
            <a:ext cx="3817937" cy="569436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BinTree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root;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1749" name="TextBox 103"/>
          <p:cNvSpPr txBox="1">
            <a:spLocks noChangeArrowheads="1"/>
          </p:cNvSpPr>
          <p:nvPr/>
        </p:nvSpPr>
        <p:spPr bwMode="auto">
          <a:xfrm>
            <a:off x="968375" y="2703513"/>
            <a:ext cx="3543300" cy="1169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preOrder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(Node p)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 </a:t>
            </a:r>
            <a:r>
              <a:rPr lang="de-AT" altLang="de-DE" sz="1400" i="1">
                <a:latin typeface="Arial" panose="020B0604020202020204" pitchFamily="34" charset="0"/>
                <a:cs typeface="Arial" panose="020B0604020202020204" pitchFamily="34" charset="0"/>
              </a:rPr>
              <a:t>process p.val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(p.left != null) preOrder(p.left);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(p.right != null) preOrder(p.right);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1750" name="TextBox 105"/>
          <p:cNvSpPr txBox="1">
            <a:spLocks noChangeArrowheads="1"/>
          </p:cNvSpPr>
          <p:nvPr/>
        </p:nvSpPr>
        <p:spPr bwMode="auto">
          <a:xfrm>
            <a:off x="7013575" y="1296988"/>
            <a:ext cx="1706563" cy="1677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val; // 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 left, right;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Node(int val)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this.val =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cxnSp>
        <p:nvCxnSpPr>
          <p:cNvPr id="31751" name="Straight Arrow Connector 151"/>
          <p:cNvCxnSpPr>
            <a:cxnSpLocks noChangeShapeType="1"/>
            <a:stCxn id="31769" idx="3"/>
            <a:endCxn id="31761" idx="7"/>
          </p:cNvCxnSpPr>
          <p:nvPr/>
        </p:nvCxnSpPr>
        <p:spPr bwMode="auto">
          <a:xfrm flipH="1">
            <a:off x="5280025" y="1778000"/>
            <a:ext cx="344488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52" name="TextBox 125"/>
          <p:cNvSpPr txBox="1">
            <a:spLocks noChangeArrowheads="1"/>
          </p:cNvSpPr>
          <p:nvPr/>
        </p:nvSpPr>
        <p:spPr bwMode="auto">
          <a:xfrm>
            <a:off x="4821238" y="2336800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1753" name="Oval 126"/>
          <p:cNvSpPr>
            <a:spLocks noChangeArrowheads="1"/>
          </p:cNvSpPr>
          <p:nvPr/>
        </p:nvSpPr>
        <p:spPr bwMode="auto">
          <a:xfrm>
            <a:off x="4826000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1754" name="TextBox 129"/>
          <p:cNvSpPr txBox="1">
            <a:spLocks noChangeArrowheads="1"/>
          </p:cNvSpPr>
          <p:nvPr/>
        </p:nvSpPr>
        <p:spPr bwMode="auto">
          <a:xfrm>
            <a:off x="5302250" y="2336800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1755" name="Oval 130"/>
          <p:cNvSpPr>
            <a:spLocks noChangeArrowheads="1"/>
          </p:cNvSpPr>
          <p:nvPr/>
        </p:nvSpPr>
        <p:spPr bwMode="auto">
          <a:xfrm>
            <a:off x="5307013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1756" name="TextBox 133"/>
          <p:cNvSpPr txBox="1">
            <a:spLocks noChangeArrowheads="1"/>
          </p:cNvSpPr>
          <p:nvPr/>
        </p:nvSpPr>
        <p:spPr bwMode="auto">
          <a:xfrm>
            <a:off x="5861050" y="2336800"/>
            <a:ext cx="2555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1757" name="Oval 134"/>
          <p:cNvSpPr>
            <a:spLocks noChangeArrowheads="1"/>
          </p:cNvSpPr>
          <p:nvPr/>
        </p:nvSpPr>
        <p:spPr bwMode="auto">
          <a:xfrm>
            <a:off x="5865813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1758" name="TextBox 137"/>
          <p:cNvSpPr txBox="1">
            <a:spLocks noChangeArrowheads="1"/>
          </p:cNvSpPr>
          <p:nvPr/>
        </p:nvSpPr>
        <p:spPr bwMode="auto">
          <a:xfrm>
            <a:off x="6342063" y="2336800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1759" name="Oval 138"/>
          <p:cNvSpPr>
            <a:spLocks noChangeArrowheads="1"/>
          </p:cNvSpPr>
          <p:nvPr/>
        </p:nvSpPr>
        <p:spPr bwMode="auto">
          <a:xfrm>
            <a:off x="6346825" y="2336800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1760" name="TextBox 141"/>
          <p:cNvSpPr txBox="1">
            <a:spLocks noChangeArrowheads="1"/>
          </p:cNvSpPr>
          <p:nvPr/>
        </p:nvSpPr>
        <p:spPr bwMode="auto">
          <a:xfrm>
            <a:off x="5075238" y="1984375"/>
            <a:ext cx="233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1761" name="Oval 142"/>
          <p:cNvSpPr>
            <a:spLocks noChangeArrowheads="1"/>
          </p:cNvSpPr>
          <p:nvPr/>
        </p:nvSpPr>
        <p:spPr bwMode="auto">
          <a:xfrm>
            <a:off x="5065713" y="19573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1762" name="Straight Arrow Connector 143"/>
          <p:cNvCxnSpPr>
            <a:cxnSpLocks noChangeShapeType="1"/>
            <a:stCxn id="31761" idx="3"/>
            <a:endCxn id="31753" idx="0"/>
          </p:cNvCxnSpPr>
          <p:nvPr/>
        </p:nvCxnSpPr>
        <p:spPr bwMode="auto">
          <a:xfrm flipH="1">
            <a:off x="4951413" y="2171700"/>
            <a:ext cx="150812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63" name="Straight Arrow Connector 144"/>
          <p:cNvCxnSpPr>
            <a:cxnSpLocks noChangeShapeType="1"/>
            <a:endCxn id="31755" idx="0"/>
          </p:cNvCxnSpPr>
          <p:nvPr/>
        </p:nvCxnSpPr>
        <p:spPr bwMode="auto">
          <a:xfrm>
            <a:off x="5268913" y="2171700"/>
            <a:ext cx="163512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64" name="TextBox 145"/>
          <p:cNvSpPr txBox="1">
            <a:spLocks noChangeArrowheads="1"/>
          </p:cNvSpPr>
          <p:nvPr/>
        </p:nvSpPr>
        <p:spPr bwMode="auto">
          <a:xfrm>
            <a:off x="6110288" y="1957388"/>
            <a:ext cx="2206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31765" name="Oval 146"/>
          <p:cNvSpPr>
            <a:spLocks noChangeArrowheads="1"/>
          </p:cNvSpPr>
          <p:nvPr/>
        </p:nvSpPr>
        <p:spPr bwMode="auto">
          <a:xfrm>
            <a:off x="6097588" y="19573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1766" name="Straight Arrow Connector 147"/>
          <p:cNvCxnSpPr>
            <a:cxnSpLocks noChangeShapeType="1"/>
            <a:stCxn id="31765" idx="3"/>
            <a:endCxn id="31757" idx="0"/>
          </p:cNvCxnSpPr>
          <p:nvPr/>
        </p:nvCxnSpPr>
        <p:spPr bwMode="auto">
          <a:xfrm flipH="1">
            <a:off x="5991225" y="2171700"/>
            <a:ext cx="142875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67" name="Straight Arrow Connector 148"/>
          <p:cNvCxnSpPr>
            <a:cxnSpLocks noChangeShapeType="1"/>
            <a:endCxn id="31759" idx="0"/>
          </p:cNvCxnSpPr>
          <p:nvPr/>
        </p:nvCxnSpPr>
        <p:spPr bwMode="auto">
          <a:xfrm>
            <a:off x="6300788" y="2171700"/>
            <a:ext cx="171450" cy="1651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68" name="TextBox 149"/>
          <p:cNvSpPr txBox="1">
            <a:spLocks noChangeArrowheads="1"/>
          </p:cNvSpPr>
          <p:nvPr/>
        </p:nvSpPr>
        <p:spPr bwMode="auto">
          <a:xfrm>
            <a:off x="5581650" y="1563688"/>
            <a:ext cx="2587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1769" name="Oval 150"/>
          <p:cNvSpPr>
            <a:spLocks noChangeArrowheads="1"/>
          </p:cNvSpPr>
          <p:nvPr/>
        </p:nvSpPr>
        <p:spPr bwMode="auto">
          <a:xfrm>
            <a:off x="5588000" y="15636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1770" name="Straight Arrow Connector 152"/>
          <p:cNvCxnSpPr>
            <a:cxnSpLocks noChangeShapeType="1"/>
            <a:endCxn id="31765" idx="1"/>
          </p:cNvCxnSpPr>
          <p:nvPr/>
        </p:nvCxnSpPr>
        <p:spPr bwMode="auto">
          <a:xfrm>
            <a:off x="5792788" y="1778000"/>
            <a:ext cx="341312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4884738" y="3133725"/>
            <a:ext cx="1104900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+ * 2 4 / 9 3</a:t>
            </a:r>
          </a:p>
        </p:txBody>
      </p:sp>
      <p:grpSp>
        <p:nvGrpSpPr>
          <p:cNvPr id="31772" name="Group 27"/>
          <p:cNvGrpSpPr>
            <a:grpSpLocks/>
          </p:cNvGrpSpPr>
          <p:nvPr/>
        </p:nvGrpSpPr>
        <p:grpSpPr bwMode="auto">
          <a:xfrm>
            <a:off x="968375" y="3938588"/>
            <a:ext cx="5021263" cy="1168400"/>
            <a:chOff x="968375" y="3937841"/>
            <a:chExt cx="5020826" cy="1169551"/>
          </a:xfrm>
        </p:grpSpPr>
        <p:sp>
          <p:nvSpPr>
            <p:cNvPr id="31776" name="TextBox 103"/>
            <p:cNvSpPr txBox="1">
              <a:spLocks noChangeArrowheads="1"/>
            </p:cNvSpPr>
            <p:nvPr/>
          </p:nvSpPr>
          <p:spPr bwMode="auto">
            <a:xfrm>
              <a:off x="968375" y="3937841"/>
              <a:ext cx="3543300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postOrder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if (p.left != null) postOrder(p.left);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postOrder(p.right);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4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884397" y="4368477"/>
              <a:ext cx="1104804" cy="30827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2 4 * 9 3 / +</a:t>
              </a: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968375" y="5156200"/>
            <a:ext cx="5021263" cy="1169988"/>
            <a:chOff x="968375" y="5156021"/>
            <a:chExt cx="5020826" cy="1169551"/>
          </a:xfrm>
        </p:grpSpPr>
        <p:sp>
          <p:nvSpPr>
            <p:cNvPr id="31774" name="TextBox 103"/>
            <p:cNvSpPr txBox="1">
              <a:spLocks noChangeArrowheads="1"/>
            </p:cNvSpPr>
            <p:nvPr/>
          </p:nvSpPr>
          <p:spPr bwMode="auto">
            <a:xfrm>
              <a:off x="968375" y="5156021"/>
              <a:ext cx="3543300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inOrder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(Node p)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if (p.left != null) inOrder(p.left);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de-DE" sz="1400" i="1">
                  <a:latin typeface="Arial" panose="020B0604020202020204" pitchFamily="34" charset="0"/>
                  <a:cs typeface="Arial" panose="020B0604020202020204" pitchFamily="34" charset="0"/>
                </a:rPr>
                <a:t>process p.val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if (p.right != null) inOrder(p.right);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84397" y="5587660"/>
              <a:ext cx="1104804" cy="30627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2 * 4 + 9 / 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59E3CC-71A9-4484-BCF9-73FA0A5AEDDA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e-DE" altLang="de-DE" sz="1400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mtClean="0"/>
              <a:t>Durchlaufen von (Binär-) Bäumen</a:t>
            </a:r>
          </a:p>
        </p:txBody>
      </p:sp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685800" y="1377950"/>
            <a:ext cx="8366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Inorder-Durchlauf eines </a:t>
            </a:r>
            <a:r>
              <a:rPr lang="de-AT" altLang="de-DE" sz="1800" b="1" u="sng"/>
              <a:t>binären Suchbaums </a:t>
            </a:r>
            <a:r>
              <a:rPr lang="de-AT" altLang="de-DE" sz="1800" b="1"/>
              <a:t>ergibt Werte in sortierter Reihenfolge</a:t>
            </a:r>
          </a:p>
        </p:txBody>
      </p:sp>
      <p:cxnSp>
        <p:nvCxnSpPr>
          <p:cNvPr id="32773" name="Straight Arrow Connector 151"/>
          <p:cNvCxnSpPr>
            <a:cxnSpLocks noChangeShapeType="1"/>
            <a:stCxn id="32814" idx="3"/>
          </p:cNvCxnSpPr>
          <p:nvPr/>
        </p:nvCxnSpPr>
        <p:spPr bwMode="auto">
          <a:xfrm flipH="1">
            <a:off x="2011363" y="2128838"/>
            <a:ext cx="515937" cy="227012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4" name="TextBox 109"/>
          <p:cNvSpPr txBox="1">
            <a:spLocks noChangeArrowheads="1"/>
          </p:cNvSpPr>
          <p:nvPr/>
        </p:nvSpPr>
        <p:spPr bwMode="auto">
          <a:xfrm>
            <a:off x="1228725" y="3062288"/>
            <a:ext cx="2555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775" name="Oval 110"/>
          <p:cNvSpPr>
            <a:spLocks noChangeArrowheads="1"/>
          </p:cNvSpPr>
          <p:nvPr/>
        </p:nvSpPr>
        <p:spPr bwMode="auto">
          <a:xfrm>
            <a:off x="1233488" y="30622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76" name="TextBox 111"/>
          <p:cNvSpPr txBox="1">
            <a:spLocks noChangeArrowheads="1"/>
          </p:cNvSpPr>
          <p:nvPr/>
        </p:nvSpPr>
        <p:spPr bwMode="auto">
          <a:xfrm>
            <a:off x="1563688" y="3062288"/>
            <a:ext cx="2555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2777" name="Oval 112"/>
          <p:cNvSpPr>
            <a:spLocks noChangeArrowheads="1"/>
          </p:cNvSpPr>
          <p:nvPr/>
        </p:nvSpPr>
        <p:spPr bwMode="auto">
          <a:xfrm>
            <a:off x="1568450" y="30622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78" name="TextBox 113"/>
          <p:cNvSpPr txBox="1">
            <a:spLocks noChangeArrowheads="1"/>
          </p:cNvSpPr>
          <p:nvPr/>
        </p:nvSpPr>
        <p:spPr bwMode="auto">
          <a:xfrm>
            <a:off x="1949450" y="3062288"/>
            <a:ext cx="2555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2779" name="Oval 114"/>
          <p:cNvSpPr>
            <a:spLocks noChangeArrowheads="1"/>
          </p:cNvSpPr>
          <p:nvPr/>
        </p:nvSpPr>
        <p:spPr bwMode="auto">
          <a:xfrm>
            <a:off x="1954213" y="30622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80" name="TextBox 115"/>
          <p:cNvSpPr txBox="1">
            <a:spLocks noChangeArrowheads="1"/>
          </p:cNvSpPr>
          <p:nvPr/>
        </p:nvSpPr>
        <p:spPr bwMode="auto">
          <a:xfrm>
            <a:off x="2251075" y="3062288"/>
            <a:ext cx="3254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2781" name="Oval 116"/>
          <p:cNvSpPr>
            <a:spLocks noChangeArrowheads="1"/>
          </p:cNvSpPr>
          <p:nvPr/>
        </p:nvSpPr>
        <p:spPr bwMode="auto">
          <a:xfrm>
            <a:off x="2290763" y="30622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82" name="TextBox 117"/>
          <p:cNvSpPr txBox="1">
            <a:spLocks noChangeArrowheads="1"/>
          </p:cNvSpPr>
          <p:nvPr/>
        </p:nvSpPr>
        <p:spPr bwMode="auto">
          <a:xfrm>
            <a:off x="2628900" y="3062288"/>
            <a:ext cx="327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2783" name="Oval 118"/>
          <p:cNvSpPr>
            <a:spLocks noChangeArrowheads="1"/>
          </p:cNvSpPr>
          <p:nvPr/>
        </p:nvSpPr>
        <p:spPr bwMode="auto">
          <a:xfrm>
            <a:off x="2670175" y="3062288"/>
            <a:ext cx="249238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84" name="TextBox 119"/>
          <p:cNvSpPr txBox="1">
            <a:spLocks noChangeArrowheads="1"/>
          </p:cNvSpPr>
          <p:nvPr/>
        </p:nvSpPr>
        <p:spPr bwMode="auto">
          <a:xfrm>
            <a:off x="2965450" y="3062288"/>
            <a:ext cx="3254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32785" name="Oval 120"/>
          <p:cNvSpPr>
            <a:spLocks noChangeArrowheads="1"/>
          </p:cNvSpPr>
          <p:nvPr/>
        </p:nvSpPr>
        <p:spPr bwMode="auto">
          <a:xfrm>
            <a:off x="3005138" y="30622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86" name="TextBox 121"/>
          <p:cNvSpPr txBox="1">
            <a:spLocks noChangeArrowheads="1"/>
          </p:cNvSpPr>
          <p:nvPr/>
        </p:nvSpPr>
        <p:spPr bwMode="auto">
          <a:xfrm>
            <a:off x="3346450" y="3062288"/>
            <a:ext cx="327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32787" name="Oval 122"/>
          <p:cNvSpPr>
            <a:spLocks noChangeArrowheads="1"/>
          </p:cNvSpPr>
          <p:nvPr/>
        </p:nvSpPr>
        <p:spPr bwMode="auto">
          <a:xfrm>
            <a:off x="3387725" y="3062288"/>
            <a:ext cx="249238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88" name="Oval 124"/>
          <p:cNvSpPr>
            <a:spLocks noChangeArrowheads="1"/>
          </p:cNvSpPr>
          <p:nvPr/>
        </p:nvSpPr>
        <p:spPr bwMode="auto">
          <a:xfrm>
            <a:off x="3722688" y="306228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789" name="TextBox 125"/>
          <p:cNvSpPr txBox="1">
            <a:spLocks noChangeArrowheads="1"/>
          </p:cNvSpPr>
          <p:nvPr/>
        </p:nvSpPr>
        <p:spPr bwMode="auto">
          <a:xfrm>
            <a:off x="1414463" y="2687638"/>
            <a:ext cx="255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2790" name="Oval 126"/>
          <p:cNvSpPr>
            <a:spLocks noChangeArrowheads="1"/>
          </p:cNvSpPr>
          <p:nvPr/>
        </p:nvSpPr>
        <p:spPr bwMode="auto">
          <a:xfrm>
            <a:off x="1419225" y="268763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791" name="Straight Arrow Connector 127"/>
          <p:cNvCxnSpPr>
            <a:cxnSpLocks noChangeShapeType="1"/>
            <a:stCxn id="32790" idx="3"/>
            <a:endCxn id="32775" idx="0"/>
          </p:cNvCxnSpPr>
          <p:nvPr/>
        </p:nvCxnSpPr>
        <p:spPr bwMode="auto">
          <a:xfrm flipH="1">
            <a:off x="1358900" y="2901950"/>
            <a:ext cx="96838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792" name="Straight Arrow Connector 128"/>
          <p:cNvCxnSpPr>
            <a:cxnSpLocks noChangeShapeType="1"/>
          </p:cNvCxnSpPr>
          <p:nvPr/>
        </p:nvCxnSpPr>
        <p:spPr bwMode="auto">
          <a:xfrm>
            <a:off x="1624013" y="2901950"/>
            <a:ext cx="96837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93" name="TextBox 129"/>
          <p:cNvSpPr txBox="1">
            <a:spLocks noChangeArrowheads="1"/>
          </p:cNvSpPr>
          <p:nvPr/>
        </p:nvSpPr>
        <p:spPr bwMode="auto">
          <a:xfrm>
            <a:off x="2092325" y="2687638"/>
            <a:ext cx="3254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2794" name="Oval 130"/>
          <p:cNvSpPr>
            <a:spLocks noChangeArrowheads="1"/>
          </p:cNvSpPr>
          <p:nvPr/>
        </p:nvSpPr>
        <p:spPr bwMode="auto">
          <a:xfrm>
            <a:off x="2132013" y="268763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795" name="Straight Arrow Connector 131"/>
          <p:cNvCxnSpPr>
            <a:cxnSpLocks noChangeShapeType="1"/>
            <a:stCxn id="32794" idx="3"/>
          </p:cNvCxnSpPr>
          <p:nvPr/>
        </p:nvCxnSpPr>
        <p:spPr bwMode="auto">
          <a:xfrm flipH="1">
            <a:off x="2070100" y="2901950"/>
            <a:ext cx="98425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796" name="Straight Arrow Connector 132"/>
          <p:cNvCxnSpPr>
            <a:cxnSpLocks noChangeShapeType="1"/>
          </p:cNvCxnSpPr>
          <p:nvPr/>
        </p:nvCxnSpPr>
        <p:spPr bwMode="auto">
          <a:xfrm>
            <a:off x="2335213" y="2901950"/>
            <a:ext cx="98425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97" name="TextBox 133"/>
          <p:cNvSpPr txBox="1">
            <a:spLocks noChangeArrowheads="1"/>
          </p:cNvSpPr>
          <p:nvPr/>
        </p:nvSpPr>
        <p:spPr bwMode="auto">
          <a:xfrm>
            <a:off x="2805113" y="2687638"/>
            <a:ext cx="3254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2798" name="Oval 134"/>
          <p:cNvSpPr>
            <a:spLocks noChangeArrowheads="1"/>
          </p:cNvSpPr>
          <p:nvPr/>
        </p:nvSpPr>
        <p:spPr bwMode="auto">
          <a:xfrm>
            <a:off x="2844800" y="268763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799" name="Straight Arrow Connector 135"/>
          <p:cNvCxnSpPr>
            <a:cxnSpLocks noChangeShapeType="1"/>
            <a:stCxn id="32798" idx="3"/>
          </p:cNvCxnSpPr>
          <p:nvPr/>
        </p:nvCxnSpPr>
        <p:spPr bwMode="auto">
          <a:xfrm flipH="1">
            <a:off x="2784475" y="2901950"/>
            <a:ext cx="98425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800" name="Straight Arrow Connector 136"/>
          <p:cNvCxnSpPr>
            <a:cxnSpLocks noChangeShapeType="1"/>
          </p:cNvCxnSpPr>
          <p:nvPr/>
        </p:nvCxnSpPr>
        <p:spPr bwMode="auto">
          <a:xfrm>
            <a:off x="3049588" y="2901950"/>
            <a:ext cx="98425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801" name="TextBox 137"/>
          <p:cNvSpPr txBox="1">
            <a:spLocks noChangeArrowheads="1"/>
          </p:cNvSpPr>
          <p:nvPr/>
        </p:nvSpPr>
        <p:spPr bwMode="auto">
          <a:xfrm>
            <a:off x="3517900" y="2687638"/>
            <a:ext cx="3254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32802" name="Oval 138"/>
          <p:cNvSpPr>
            <a:spLocks noChangeArrowheads="1"/>
          </p:cNvSpPr>
          <p:nvPr/>
        </p:nvSpPr>
        <p:spPr bwMode="auto">
          <a:xfrm>
            <a:off x="3557588" y="2687638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803" name="Straight Arrow Connector 139"/>
          <p:cNvCxnSpPr>
            <a:cxnSpLocks noChangeShapeType="1"/>
            <a:stCxn id="32802" idx="3"/>
          </p:cNvCxnSpPr>
          <p:nvPr/>
        </p:nvCxnSpPr>
        <p:spPr bwMode="auto">
          <a:xfrm flipH="1">
            <a:off x="3497263" y="2901950"/>
            <a:ext cx="96837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804" name="Straight Arrow Connector 140"/>
          <p:cNvCxnSpPr>
            <a:cxnSpLocks noChangeShapeType="1"/>
          </p:cNvCxnSpPr>
          <p:nvPr/>
        </p:nvCxnSpPr>
        <p:spPr bwMode="auto">
          <a:xfrm>
            <a:off x="3762375" y="2901950"/>
            <a:ext cx="96838" cy="16033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805" name="TextBox 141"/>
          <p:cNvSpPr txBox="1">
            <a:spLocks noChangeArrowheads="1"/>
          </p:cNvSpPr>
          <p:nvPr/>
        </p:nvSpPr>
        <p:spPr bwMode="auto">
          <a:xfrm>
            <a:off x="1770063" y="2308225"/>
            <a:ext cx="255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2806" name="Oval 142"/>
          <p:cNvSpPr>
            <a:spLocks noChangeArrowheads="1"/>
          </p:cNvSpPr>
          <p:nvPr/>
        </p:nvSpPr>
        <p:spPr bwMode="auto">
          <a:xfrm>
            <a:off x="1774825" y="2308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807" name="Straight Arrow Connector 143"/>
          <p:cNvCxnSpPr>
            <a:cxnSpLocks noChangeShapeType="1"/>
            <a:stCxn id="32806" idx="3"/>
          </p:cNvCxnSpPr>
          <p:nvPr/>
        </p:nvCxnSpPr>
        <p:spPr bwMode="auto">
          <a:xfrm flipH="1">
            <a:off x="1606550" y="2522538"/>
            <a:ext cx="204788" cy="1730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808" name="Straight Arrow Connector 144"/>
          <p:cNvCxnSpPr>
            <a:cxnSpLocks noChangeShapeType="1"/>
          </p:cNvCxnSpPr>
          <p:nvPr/>
        </p:nvCxnSpPr>
        <p:spPr bwMode="auto">
          <a:xfrm>
            <a:off x="1978025" y="2522538"/>
            <a:ext cx="200025" cy="19685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809" name="TextBox 145"/>
          <p:cNvSpPr txBox="1">
            <a:spLocks noChangeArrowheads="1"/>
          </p:cNvSpPr>
          <p:nvPr/>
        </p:nvSpPr>
        <p:spPr bwMode="auto">
          <a:xfrm>
            <a:off x="3152775" y="2308225"/>
            <a:ext cx="3254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32810" name="Oval 146"/>
          <p:cNvSpPr>
            <a:spLocks noChangeArrowheads="1"/>
          </p:cNvSpPr>
          <p:nvPr/>
        </p:nvSpPr>
        <p:spPr bwMode="auto">
          <a:xfrm>
            <a:off x="3192463" y="2308225"/>
            <a:ext cx="250825" cy="2508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811" name="Straight Arrow Connector 147"/>
          <p:cNvCxnSpPr>
            <a:cxnSpLocks noChangeShapeType="1"/>
            <a:stCxn id="32810" idx="3"/>
          </p:cNvCxnSpPr>
          <p:nvPr/>
        </p:nvCxnSpPr>
        <p:spPr bwMode="auto">
          <a:xfrm flipH="1">
            <a:off x="3024188" y="2522538"/>
            <a:ext cx="204787" cy="17303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812" name="Straight Arrow Connector 148"/>
          <p:cNvCxnSpPr>
            <a:cxnSpLocks noChangeShapeType="1"/>
          </p:cNvCxnSpPr>
          <p:nvPr/>
        </p:nvCxnSpPr>
        <p:spPr bwMode="auto">
          <a:xfrm>
            <a:off x="3395663" y="2522538"/>
            <a:ext cx="200025" cy="19685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813" name="TextBox 149"/>
          <p:cNvSpPr txBox="1">
            <a:spLocks noChangeArrowheads="1"/>
          </p:cNvSpPr>
          <p:nvPr/>
        </p:nvSpPr>
        <p:spPr bwMode="auto">
          <a:xfrm>
            <a:off x="2449513" y="1916113"/>
            <a:ext cx="327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2814" name="Oval 150"/>
          <p:cNvSpPr>
            <a:spLocks noChangeArrowheads="1"/>
          </p:cNvSpPr>
          <p:nvPr/>
        </p:nvSpPr>
        <p:spPr bwMode="auto">
          <a:xfrm>
            <a:off x="2490788" y="1916113"/>
            <a:ext cx="249237" cy="249237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2815" name="Straight Arrow Connector 152"/>
          <p:cNvCxnSpPr>
            <a:cxnSpLocks noChangeShapeType="1"/>
          </p:cNvCxnSpPr>
          <p:nvPr/>
        </p:nvCxnSpPr>
        <p:spPr bwMode="auto">
          <a:xfrm>
            <a:off x="2693988" y="2128838"/>
            <a:ext cx="498475" cy="2540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816" name="TextBox 162"/>
          <p:cNvSpPr txBox="1">
            <a:spLocks noChangeArrowheads="1"/>
          </p:cNvSpPr>
          <p:nvPr/>
        </p:nvSpPr>
        <p:spPr bwMode="auto">
          <a:xfrm>
            <a:off x="3684588" y="3062288"/>
            <a:ext cx="3254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32817" name="TextBox 103"/>
          <p:cNvSpPr txBox="1">
            <a:spLocks noChangeArrowheads="1"/>
          </p:cNvSpPr>
          <p:nvPr/>
        </p:nvSpPr>
        <p:spPr bwMode="auto">
          <a:xfrm>
            <a:off x="4498975" y="2103438"/>
            <a:ext cx="3543300" cy="1169551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 smtClean="0">
                <a:latin typeface="Arial" panose="020B0604020202020204" pitchFamily="34" charset="0"/>
                <a:cs typeface="Arial" panose="020B0604020202020204" pitchFamily="34" charset="0"/>
              </a:rPr>
              <a:t>inOrder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(Node p)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(p.left != null)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inOrder(p.left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 </a:t>
            </a:r>
            <a:r>
              <a:rPr lang="de-AT" altLang="de-DE" sz="1400" i="1">
                <a:latin typeface="Arial" panose="020B0604020202020204" pitchFamily="34" charset="0"/>
                <a:cs typeface="Arial" panose="020B0604020202020204" pitchFamily="34" charset="0"/>
              </a:rPr>
              <a:t>process p.val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if (p.right != null)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inOrder(p.right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2818" name="TextBox 2"/>
          <p:cNvSpPr txBox="1">
            <a:spLocks noChangeArrowheads="1"/>
          </p:cNvSpPr>
          <p:nvPr/>
        </p:nvSpPr>
        <p:spPr bwMode="auto">
          <a:xfrm>
            <a:off x="771525" y="4229100"/>
            <a:ext cx="4060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1 2 4   7   9 10 12    14    16 18 19   21   24 27 30</a:t>
            </a:r>
          </a:p>
        </p:txBody>
      </p:sp>
      <p:sp>
        <p:nvSpPr>
          <p:cNvPr id="32819" name="Rectangle 3"/>
          <p:cNvSpPr>
            <a:spLocks noChangeArrowheads="1"/>
          </p:cNvSpPr>
          <p:nvPr/>
        </p:nvSpPr>
        <p:spPr bwMode="auto">
          <a:xfrm>
            <a:off x="849313" y="4283075"/>
            <a:ext cx="434975" cy="1968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820" name="Rectangle 87"/>
          <p:cNvSpPr>
            <a:spLocks noChangeArrowheads="1"/>
          </p:cNvSpPr>
          <p:nvPr/>
        </p:nvSpPr>
        <p:spPr bwMode="auto">
          <a:xfrm>
            <a:off x="1624013" y="4283075"/>
            <a:ext cx="666750" cy="1968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821" name="Rectangle 88"/>
          <p:cNvSpPr>
            <a:spLocks noChangeArrowheads="1"/>
          </p:cNvSpPr>
          <p:nvPr/>
        </p:nvSpPr>
        <p:spPr bwMode="auto">
          <a:xfrm>
            <a:off x="2825750" y="4283075"/>
            <a:ext cx="731838" cy="1968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822" name="Rectangle 89"/>
          <p:cNvSpPr>
            <a:spLocks noChangeArrowheads="1"/>
          </p:cNvSpPr>
          <p:nvPr/>
        </p:nvSpPr>
        <p:spPr bwMode="auto">
          <a:xfrm>
            <a:off x="3998913" y="4283075"/>
            <a:ext cx="731837" cy="1968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823" name="Rectangle 4"/>
          <p:cNvSpPr>
            <a:spLocks noChangeArrowheads="1"/>
          </p:cNvSpPr>
          <p:nvPr/>
        </p:nvSpPr>
        <p:spPr bwMode="auto">
          <a:xfrm>
            <a:off x="806450" y="4224338"/>
            <a:ext cx="1528763" cy="309562"/>
          </a:xfrm>
          <a:prstGeom prst="rect">
            <a:avLst/>
          </a:prstGeom>
          <a:noFill/>
          <a:ln w="6350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824" name="Rectangle 90"/>
          <p:cNvSpPr>
            <a:spLocks noChangeArrowheads="1"/>
          </p:cNvSpPr>
          <p:nvPr/>
        </p:nvSpPr>
        <p:spPr bwMode="auto">
          <a:xfrm>
            <a:off x="2781300" y="4224338"/>
            <a:ext cx="1995488" cy="309562"/>
          </a:xfrm>
          <a:prstGeom prst="rect">
            <a:avLst/>
          </a:prstGeom>
          <a:noFill/>
          <a:ln w="6350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2825" name="Rectangle 5"/>
          <p:cNvSpPr>
            <a:spLocks noChangeArrowheads="1"/>
          </p:cNvSpPr>
          <p:nvPr/>
        </p:nvSpPr>
        <p:spPr bwMode="auto">
          <a:xfrm>
            <a:off x="762000" y="4178300"/>
            <a:ext cx="4070350" cy="409575"/>
          </a:xfrm>
          <a:prstGeom prst="rect">
            <a:avLst/>
          </a:prstGeom>
          <a:noFill/>
          <a:ln w="63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1669</Words>
  <Application>Microsoft Office PowerPoint</Application>
  <PresentationFormat>On-screen Show (4:3)</PresentationFormat>
  <Paragraphs>1353</Paragraphs>
  <Slides>30</Slides>
  <Notes>30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Segoe UI Symbol</vt:lpstr>
      <vt:lpstr>Symbol</vt:lpstr>
      <vt:lpstr>Times New Roman</vt:lpstr>
      <vt:lpstr>Wingdings 2</vt:lpstr>
      <vt:lpstr>Standarddesign</vt:lpstr>
      <vt:lpstr>PowerPoint Presentation</vt:lpstr>
      <vt:lpstr>Warum "dynamisch"</vt:lpstr>
      <vt:lpstr>Verknüpfen von Knoten</vt:lpstr>
      <vt:lpstr>PowerPoint Presentation</vt:lpstr>
      <vt:lpstr>Unsortierte Listen</vt:lpstr>
      <vt:lpstr>Unsortierte Listen (Einfügen am Anfang)</vt:lpstr>
      <vt:lpstr>Unsortierte Listen (Suchen)</vt:lpstr>
      <vt:lpstr>Unsortierte Listen (Löschen am Anfang)</vt:lpstr>
      <vt:lpstr>Unsortierte Listen (Löschen am Ende)</vt:lpstr>
      <vt:lpstr>Unsortierte Listen (Löschen eines Werts)</vt:lpstr>
      <vt:lpstr>Unsortierte Listen (Zusammenfassung)</vt:lpstr>
      <vt:lpstr>PowerPoint Presentation</vt:lpstr>
      <vt:lpstr>Sortierte Listen (Einfügen)</vt:lpstr>
      <vt:lpstr>Sortierte Listen (Einfügen)</vt:lpstr>
      <vt:lpstr>Sortierte Listen (Suchen)</vt:lpstr>
      <vt:lpstr>Sortierte Listen (Zugriff über Index)</vt:lpstr>
      <vt:lpstr>Sortierte Listen (Löschen)</vt:lpstr>
      <vt:lpstr>PowerPoint Presentation</vt:lpstr>
      <vt:lpstr>Bäume</vt:lpstr>
      <vt:lpstr>Binäre Suchbäume</vt:lpstr>
      <vt:lpstr>Binäres Suchen (iterativ)</vt:lpstr>
      <vt:lpstr>Binäres Suchen (rekursiv)</vt:lpstr>
      <vt:lpstr>Binäres Suchen (rekursiv)</vt:lpstr>
      <vt:lpstr>Einfügen in Binären Suchbäumen</vt:lpstr>
      <vt:lpstr>Einfügen in Binären Suchbäumen</vt:lpstr>
      <vt:lpstr>Durchlaufen von (Binär-) Bäumen</vt:lpstr>
      <vt:lpstr>Durchlaufen von (Binär-) Bäumen</vt:lpstr>
      <vt:lpstr>Durchlaufen von (Binär-) Bäumen</vt:lpstr>
      <vt:lpstr>Durchlaufen von (Binär-) Bäumen</vt:lpstr>
      <vt:lpstr>Durchlaufen von (Binär-) Bäumen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429</cp:revision>
  <cp:lastPrinted>2001-09-21T08:42:52Z</cp:lastPrinted>
  <dcterms:created xsi:type="dcterms:W3CDTF">2000-03-12T09:29:13Z</dcterms:created>
  <dcterms:modified xsi:type="dcterms:W3CDTF">2023-12-03T16:01:53Z</dcterms:modified>
</cp:coreProperties>
</file>