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10" r:id="rId2"/>
    <p:sldId id="305" r:id="rId3"/>
    <p:sldId id="291" r:id="rId4"/>
    <p:sldId id="292" r:id="rId5"/>
    <p:sldId id="311" r:id="rId6"/>
    <p:sldId id="306" r:id="rId7"/>
    <p:sldId id="312" r:id="rId8"/>
    <p:sldId id="294" r:id="rId9"/>
    <p:sldId id="295" r:id="rId10"/>
    <p:sldId id="313" r:id="rId11"/>
    <p:sldId id="296" r:id="rId12"/>
    <p:sldId id="297" r:id="rId13"/>
    <p:sldId id="309" r:id="rId14"/>
    <p:sldId id="298" r:id="rId15"/>
    <p:sldId id="307" r:id="rId16"/>
    <p:sldId id="314" r:id="rId17"/>
    <p:sldId id="299" r:id="rId18"/>
    <p:sldId id="301" r:id="rId19"/>
    <p:sldId id="302" r:id="rId20"/>
    <p:sldId id="315" r:id="rId21"/>
    <p:sldId id="300" r:id="rId22"/>
    <p:sldId id="304" r:id="rId23"/>
    <p:sldId id="318" r:id="rId24"/>
    <p:sldId id="317" r:id="rId25"/>
  </p:sldIdLst>
  <p:sldSz cx="9144000" cy="6858000" type="screen4x3"/>
  <p:notesSz cx="6724650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1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FFFF99"/>
    <a:srgbClr val="008000"/>
    <a:srgbClr val="FFFFCC"/>
    <a:srgbClr val="FF5050"/>
    <a:srgbClr val="FF9999"/>
    <a:srgbClr val="DDDDDD"/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61" d="100"/>
          <a:sy n="161" d="100"/>
        </p:scale>
        <p:origin x="1716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1854" y="-84"/>
      </p:cViewPr>
      <p:guideLst>
        <p:guide orient="horz" pos="3126"/>
        <p:guide pos="21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3.xml"/><Relationship Id="rId13" Type="http://schemas.openxmlformats.org/officeDocument/2006/relationships/slide" Target="slides/slide19.xml"/><Relationship Id="rId3" Type="http://schemas.openxmlformats.org/officeDocument/2006/relationships/slide" Target="slides/slide6.xml"/><Relationship Id="rId7" Type="http://schemas.openxmlformats.org/officeDocument/2006/relationships/slide" Target="slides/slide12.xml"/><Relationship Id="rId12" Type="http://schemas.openxmlformats.org/officeDocument/2006/relationships/slide" Target="slides/slide18.xml"/><Relationship Id="rId2" Type="http://schemas.openxmlformats.org/officeDocument/2006/relationships/slide" Target="slides/slide4.xml"/><Relationship Id="rId16" Type="http://schemas.openxmlformats.org/officeDocument/2006/relationships/slide" Target="slides/slide24.xml"/><Relationship Id="rId1" Type="http://schemas.openxmlformats.org/officeDocument/2006/relationships/slide" Target="slides/slide3.xml"/><Relationship Id="rId6" Type="http://schemas.openxmlformats.org/officeDocument/2006/relationships/slide" Target="slides/slide11.xml"/><Relationship Id="rId11" Type="http://schemas.openxmlformats.org/officeDocument/2006/relationships/slide" Target="slides/slide17.xml"/><Relationship Id="rId5" Type="http://schemas.openxmlformats.org/officeDocument/2006/relationships/slide" Target="slides/slide9.xml"/><Relationship Id="rId15" Type="http://schemas.openxmlformats.org/officeDocument/2006/relationships/slide" Target="slides/slide22.xml"/><Relationship Id="rId10" Type="http://schemas.openxmlformats.org/officeDocument/2006/relationships/slide" Target="slides/slide15.xml"/><Relationship Id="rId4" Type="http://schemas.openxmlformats.org/officeDocument/2006/relationships/slide" Target="slides/slide8.xml"/><Relationship Id="rId9" Type="http://schemas.openxmlformats.org/officeDocument/2006/relationships/slide" Target="slides/slide14.xml"/><Relationship Id="rId14" Type="http://schemas.openxmlformats.org/officeDocument/2006/relationships/slide" Target="slides/slide2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 altLang="en-US"/>
              <a:t>Überblick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9FB0BE3-A406-4DB6-8C8F-CF4C141B1A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92538" y="0"/>
            <a:ext cx="29591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68350"/>
            <a:ext cx="4919662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9638" y="4687888"/>
            <a:ext cx="4930775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1975"/>
            <a:ext cx="2882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 altLang="en-US"/>
              <a:t>Überblick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92538" y="9451975"/>
            <a:ext cx="2959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C539041-789C-42C3-A180-4114E367F6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3B778-F202-4A45-B391-82A0A94FE700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429668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7B24A-BB8E-4AA1-8017-2DEC39777548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68789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1AF3B-816D-4F97-893C-3EA92B3560C3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70399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80430-0391-4C33-89DA-D36FF314A948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4597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C5C67-6713-436B-88D0-1A8C73FC9B28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3858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3284A-B4F4-4E65-A7A1-FE78371BE7AA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94003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4DBFE-7C39-4723-BBE4-D56E852315FA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093666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93505E-8DF7-4031-B4B1-D5F188C84BB3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99283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64414-110F-41FB-97EE-6187AD88BD20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961327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DA87E-5B80-4DFE-B351-D54FF665D958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718286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BC46F-DE7D-436D-8959-F1EEB6B46E77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183573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685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DB8155E-A82C-4DCF-AC29-16FBCB7243A3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  <p:pic>
        <p:nvPicPr>
          <p:cNvPr id="1031" name="Picture 8" descr="SSW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533400"/>
            <a:ext cx="8366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i="1">
          <a:solidFill>
            <a:schemeClr val="accent2"/>
          </a:solidFill>
          <a:latin typeface="Times New Roman" pitchFamily="18" charset="0"/>
        </a:defRPr>
      </a:lvl9pPr>
    </p:titleStyle>
    <p:bodyStyle>
      <a:lvl1pPr marL="288925" indent="-2889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130300" y="1933575"/>
            <a:ext cx="5808663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40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B51985E-F5A2-4200-B928-1C0E55806379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de-DE" altLang="de-DE" sz="1400" smtClean="0"/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6175345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>
                <a:solidFill>
                  <a:srgbClr val="FF0000"/>
                </a:solidFill>
              </a:rPr>
              <a:t>14. Ausnahmebehandlung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>
                <a:solidFill>
                  <a:srgbClr val="FF0000"/>
                </a:solidFill>
              </a:rPr>
              <a:t>	14.1	Prinzip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14.2	Try-Anweisung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14.3	Arten von Ausnahmen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14.4	Implementierung von Ausnahmen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14.5	Suche nach passender Catch-Klausel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14.6	Spezifikation von Ausnahmen im </a:t>
            </a:r>
            <a:r>
              <a:rPr lang="de-AT" altLang="de-DE" smtClean="0"/>
              <a:t>Methodenkopf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mtClean="0"/>
              <a:t>	14.7	Beispiel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3929" y="6175847"/>
            <a:ext cx="4885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2023.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This work is licensed under a CC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BY-NC-SA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4.0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</a:t>
            </a:r>
          </a:p>
          <a:p>
            <a:r>
              <a:rPr lang="de-AT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Hanspeter Mössenböck, Institut für Systemsoftware, JKU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44" y="6222736"/>
            <a:ext cx="1227411" cy="429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230054-12B1-42AD-8076-0BB4ACADAA99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de-DE" altLang="en-US" sz="1400" smtClean="0"/>
          </a:p>
        </p:txBody>
      </p:sp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Motivation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660400" y="1262063"/>
            <a:ext cx="820609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smtClean="0"/>
              <a:t>Fehlgeschlagene Operationen </a:t>
            </a:r>
            <a:r>
              <a:rPr lang="de-AT" altLang="en-US" sz="1800"/>
              <a:t>können </a:t>
            </a:r>
            <a:r>
              <a:rPr lang="de-AT" altLang="en-US" sz="1800" smtClean="0"/>
              <a:t>oft nicht dort </a:t>
            </a:r>
            <a:r>
              <a:rPr lang="de-AT" altLang="en-US" sz="1800"/>
              <a:t>behandelt werden, wo sie auftreten</a:t>
            </a: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936625" y="1976438"/>
            <a:ext cx="800100" cy="10160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09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09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09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</a:rPr>
              <a:t>void </a:t>
            </a:r>
            <a:r>
              <a:rPr lang="de-AT" altLang="en-US" sz="1200" b="1">
                <a:latin typeface="Arial" panose="020B0604020202020204" pitchFamily="34" charset="0"/>
              </a:rPr>
              <a:t>p</a:t>
            </a:r>
            <a:r>
              <a:rPr lang="de-AT" altLang="en-US" sz="1200">
                <a:latin typeface="Arial" panose="020B0604020202020204" pitchFamily="34" charset="0"/>
              </a:rPr>
              <a:t>()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</a:rPr>
              <a:t>	q();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</a:rPr>
              <a:t>}</a:t>
            </a:r>
          </a:p>
        </p:txBody>
      </p:sp>
      <p:sp>
        <p:nvSpPr>
          <p:cNvPr id="5126" name="Text Box 7"/>
          <p:cNvSpPr txBox="1">
            <a:spLocks noChangeArrowheads="1"/>
          </p:cNvSpPr>
          <p:nvPr/>
        </p:nvSpPr>
        <p:spPr bwMode="auto">
          <a:xfrm>
            <a:off x="2270125" y="2786063"/>
            <a:ext cx="800100" cy="1011237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09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09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09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de-AT" altLang="en-US" sz="1200" b="1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()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	r();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5127" name="Text Box 8"/>
          <p:cNvSpPr txBox="1">
            <a:spLocks noChangeArrowheads="1"/>
          </p:cNvSpPr>
          <p:nvPr/>
        </p:nvSpPr>
        <p:spPr bwMode="auto">
          <a:xfrm>
            <a:off x="3546475" y="3586163"/>
            <a:ext cx="765175" cy="1011237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097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097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097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097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097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</a:rPr>
              <a:t>void </a:t>
            </a:r>
            <a:r>
              <a:rPr lang="de-AT" altLang="en-US" sz="1200" b="1">
                <a:latin typeface="Arial" panose="020B0604020202020204" pitchFamily="34" charset="0"/>
              </a:rPr>
              <a:t>r</a:t>
            </a:r>
            <a:r>
              <a:rPr lang="de-AT" altLang="en-US" sz="1200">
                <a:latin typeface="Arial" panose="020B0604020202020204" pitchFamily="34" charset="0"/>
              </a:rPr>
              <a:t>()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200">
                <a:latin typeface="Arial" panose="020B0604020202020204" pitchFamily="34" charset="0"/>
              </a:rPr>
              <a:t>}</a:t>
            </a:r>
          </a:p>
        </p:txBody>
      </p:sp>
      <p:sp>
        <p:nvSpPr>
          <p:cNvPr id="5128" name="Line 9"/>
          <p:cNvSpPr>
            <a:spLocks noChangeShapeType="1"/>
          </p:cNvSpPr>
          <p:nvPr/>
        </p:nvSpPr>
        <p:spPr bwMode="auto">
          <a:xfrm>
            <a:off x="1543050" y="2486025"/>
            <a:ext cx="1076325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5129" name="Line 10"/>
          <p:cNvSpPr>
            <a:spLocks noChangeShapeType="1"/>
          </p:cNvSpPr>
          <p:nvPr/>
        </p:nvSpPr>
        <p:spPr bwMode="auto">
          <a:xfrm>
            <a:off x="2619375" y="2486025"/>
            <a:ext cx="0" cy="295275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5130" name="Line 11"/>
          <p:cNvSpPr>
            <a:spLocks noChangeShapeType="1"/>
          </p:cNvSpPr>
          <p:nvPr/>
        </p:nvSpPr>
        <p:spPr bwMode="auto">
          <a:xfrm>
            <a:off x="2828925" y="3295650"/>
            <a:ext cx="1076325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5131" name="Line 12"/>
          <p:cNvSpPr>
            <a:spLocks noChangeShapeType="1"/>
          </p:cNvSpPr>
          <p:nvPr/>
        </p:nvSpPr>
        <p:spPr bwMode="auto">
          <a:xfrm>
            <a:off x="3905250" y="3295650"/>
            <a:ext cx="0" cy="295275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2" name="Group 1"/>
          <p:cNvGrpSpPr/>
          <p:nvPr/>
        </p:nvGrpSpPr>
        <p:grpSpPr>
          <a:xfrm>
            <a:off x="4019550" y="3814763"/>
            <a:ext cx="4432492" cy="2224504"/>
            <a:chOff x="4019550" y="3814763"/>
            <a:chExt cx="4432492" cy="2224504"/>
          </a:xfrm>
        </p:grpSpPr>
        <p:sp>
          <p:nvSpPr>
            <p:cNvPr id="5132" name="AutoShape 13"/>
            <p:cNvSpPr>
              <a:spLocks noChangeArrowheads="1"/>
            </p:cNvSpPr>
            <p:nvPr/>
          </p:nvSpPr>
          <p:spPr bwMode="auto">
            <a:xfrm>
              <a:off x="4019550" y="4029075"/>
              <a:ext cx="190500" cy="276225"/>
            </a:xfrm>
            <a:prstGeom prst="lightningBolt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33" name="AutoShape 15"/>
            <p:cNvSpPr>
              <a:spLocks noChangeArrowheads="1"/>
            </p:cNvSpPr>
            <p:nvPr/>
          </p:nvSpPr>
          <p:spPr bwMode="auto">
            <a:xfrm>
              <a:off x="4419600" y="4105275"/>
              <a:ext cx="323850" cy="171450"/>
            </a:xfrm>
            <a:prstGeom prst="leftArrow">
              <a:avLst>
                <a:gd name="adj1" fmla="val 50000"/>
                <a:gd name="adj2" fmla="val 47222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34" name="Text Box 16"/>
            <p:cNvSpPr txBox="1">
              <a:spLocks noChangeArrowheads="1"/>
            </p:cNvSpPr>
            <p:nvPr/>
          </p:nvSpPr>
          <p:spPr bwMode="auto">
            <a:xfrm>
              <a:off x="4781550" y="3814763"/>
              <a:ext cx="3670492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I</a:t>
              </a:r>
              <a:r>
                <a:rPr lang="de-AT" altLang="en-US" sz="1600" smtClean="0"/>
                <a:t>rgendeine </a:t>
              </a:r>
              <a:r>
                <a:rPr lang="de-AT" altLang="en-US" sz="1600"/>
                <a:t>Operation kann </a:t>
              </a:r>
              <a:r>
                <a:rPr lang="de-AT" altLang="en-US" sz="1600" smtClean="0"/>
                <a:t>hier nicht </a:t>
              </a:r>
              <a:endParaRPr lang="de-AT" altLang="en-US" sz="16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smtClean="0"/>
                <a:t>ausgeführt </a:t>
              </a:r>
              <a:r>
                <a:rPr lang="de-AT" altLang="en-US" sz="1600"/>
                <a:t>werden. Wie soll </a:t>
              </a:r>
              <a:r>
                <a:rPr lang="de-AT" altLang="en-US" sz="1600" i="1"/>
                <a:t>r()</a:t>
              </a:r>
              <a:r>
                <a:rPr lang="de-AT" altLang="en-US" sz="1600"/>
                <a:t> reagieren?</a:t>
              </a:r>
            </a:p>
          </p:txBody>
        </p:sp>
        <p:sp>
          <p:nvSpPr>
            <p:cNvPr id="5135" name="Text Box 17"/>
            <p:cNvSpPr txBox="1">
              <a:spLocks noChangeArrowheads="1"/>
            </p:cNvSpPr>
            <p:nvPr/>
          </p:nvSpPr>
          <p:spPr bwMode="auto">
            <a:xfrm>
              <a:off x="4803775" y="4348163"/>
              <a:ext cx="2497138" cy="1314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0975" indent="-18097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de-AT" altLang="en-US" sz="1600"/>
                <a:t>Fehlermeldung ausgeben?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Programm abbrechen?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einfach weiterlaufen?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Korrekturmaßnahmen?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...</a:t>
              </a:r>
            </a:p>
          </p:txBody>
        </p:sp>
        <p:sp>
          <p:nvSpPr>
            <p:cNvPr id="5136" name="Text Box 18"/>
            <p:cNvSpPr txBox="1">
              <a:spLocks noChangeArrowheads="1"/>
            </p:cNvSpPr>
            <p:nvPr/>
          </p:nvSpPr>
          <p:spPr bwMode="auto">
            <a:xfrm>
              <a:off x="4803775" y="5700713"/>
              <a:ext cx="355148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Vielleicht möchte </a:t>
              </a:r>
              <a:r>
                <a:rPr lang="de-AT" altLang="en-US" sz="1600" i="1"/>
                <a:t>q()</a:t>
              </a:r>
              <a:r>
                <a:rPr lang="de-AT" altLang="en-US" sz="1600"/>
                <a:t> oder </a:t>
              </a:r>
              <a:r>
                <a:rPr lang="de-AT" altLang="en-US" sz="1600" i="1" smtClean="0"/>
                <a:t>p()</a:t>
              </a:r>
              <a:r>
                <a:rPr lang="de-AT" altLang="en-US" sz="1600" smtClean="0"/>
                <a:t> </a:t>
              </a:r>
              <a:r>
                <a:rPr lang="de-AT" altLang="en-US" sz="1600"/>
                <a:t>reagieren?</a:t>
              </a:r>
            </a:p>
          </p:txBody>
        </p:sp>
      </p:grpSp>
      <p:grpSp>
        <p:nvGrpSpPr>
          <p:cNvPr id="280599" name="Group 23"/>
          <p:cNvGrpSpPr>
            <a:grpSpLocks/>
          </p:cNvGrpSpPr>
          <p:nvPr/>
        </p:nvGrpSpPr>
        <p:grpSpPr bwMode="auto">
          <a:xfrm>
            <a:off x="733425" y="4895850"/>
            <a:ext cx="3067050" cy="1371600"/>
            <a:chOff x="462" y="3084"/>
            <a:chExt cx="1932" cy="864"/>
          </a:xfrm>
        </p:grpSpPr>
        <p:sp>
          <p:nvSpPr>
            <p:cNvPr id="5138" name="Rectangle 21"/>
            <p:cNvSpPr>
              <a:spLocks noChangeArrowheads="1"/>
            </p:cNvSpPr>
            <p:nvPr/>
          </p:nvSpPr>
          <p:spPr bwMode="auto">
            <a:xfrm>
              <a:off x="462" y="3084"/>
              <a:ext cx="1932" cy="864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rgbClr val="FFFF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  <p:sp>
          <p:nvSpPr>
            <p:cNvPr id="5139" name="Text Box 19"/>
            <p:cNvSpPr txBox="1">
              <a:spLocks noChangeArrowheads="1"/>
            </p:cNvSpPr>
            <p:nvPr/>
          </p:nvSpPr>
          <p:spPr bwMode="auto">
            <a:xfrm>
              <a:off x="470" y="3108"/>
              <a:ext cx="5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Lösung</a:t>
              </a:r>
            </a:p>
          </p:txBody>
        </p:sp>
        <p:sp>
          <p:nvSpPr>
            <p:cNvPr id="5140" name="Text Box 20"/>
            <p:cNvSpPr txBox="1">
              <a:spLocks noChangeArrowheads="1"/>
            </p:cNvSpPr>
            <p:nvPr/>
          </p:nvSpPr>
          <p:spPr bwMode="auto">
            <a:xfrm>
              <a:off x="470" y="3363"/>
              <a:ext cx="1902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r()</a:t>
              </a:r>
              <a:r>
                <a:rPr lang="de-AT" altLang="en-US" sz="1600"/>
                <a:t> muss den Fehler an </a:t>
              </a:r>
              <a:r>
                <a:rPr lang="de-AT" altLang="en-US" sz="1600" i="1"/>
                <a:t>q()</a:t>
              </a:r>
              <a:r>
                <a:rPr lang="de-AT" altLang="en-US" sz="1600"/>
                <a:t> melden,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i="1"/>
                <a:t>q()</a:t>
              </a:r>
              <a:r>
                <a:rPr lang="de-AT" altLang="en-US" sz="1600"/>
                <a:t> muss ihn an </a:t>
              </a:r>
              <a:r>
                <a:rPr lang="de-AT" altLang="en-US" sz="1600" i="1"/>
                <a:t>p()</a:t>
              </a:r>
              <a:r>
                <a:rPr lang="de-AT" altLang="en-US" sz="1600"/>
                <a:t> melden,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bis ihn jemand behandelt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21303E-246E-46CE-AFCD-3D8931F46DC8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de-DE" altLang="en-US" sz="1400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z="3000" smtClean="0"/>
              <a:t>Bisher: Fehlerbehandlung mit Fehlercodes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669925" y="1233488"/>
            <a:ext cx="38274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/>
              <a:t>Jede Methode </a:t>
            </a:r>
            <a:r>
              <a:rPr lang="de-AT" altLang="en-US" sz="1800" smtClean="0"/>
              <a:t>liefert </a:t>
            </a:r>
            <a:r>
              <a:rPr lang="de-AT" altLang="en-US" sz="1800"/>
              <a:t>einen Fehlercode</a:t>
            </a:r>
          </a:p>
        </p:txBody>
      </p:sp>
      <p:sp>
        <p:nvSpPr>
          <p:cNvPr id="6149" name="Text Box 10"/>
          <p:cNvSpPr txBox="1">
            <a:spLocks noChangeArrowheads="1"/>
          </p:cNvSpPr>
          <p:nvPr/>
        </p:nvSpPr>
        <p:spPr bwMode="auto">
          <a:xfrm>
            <a:off x="974725" y="1738313"/>
            <a:ext cx="1935163" cy="2678112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  <a:tab pos="5778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  <a:tab pos="5778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  <a:tab pos="5778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static final int OK = 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int result;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 =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p(...);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if (result == OK)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 =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q(...);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if (result == OK)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 =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r(...);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if (result == OK)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} else error(...);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 else error(...);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else error(...);</a:t>
            </a:r>
          </a:p>
        </p:txBody>
      </p:sp>
      <p:grpSp>
        <p:nvGrpSpPr>
          <p:cNvPr id="243725" name="Group 13"/>
          <p:cNvGrpSpPr>
            <a:grpSpLocks/>
          </p:cNvGrpSpPr>
          <p:nvPr/>
        </p:nvGrpSpPr>
        <p:grpSpPr bwMode="auto">
          <a:xfrm>
            <a:off x="669925" y="4551363"/>
            <a:ext cx="7435850" cy="1423988"/>
            <a:chOff x="422" y="2976"/>
            <a:chExt cx="4684" cy="897"/>
          </a:xfrm>
        </p:grpSpPr>
        <p:sp>
          <p:nvSpPr>
            <p:cNvPr id="6151" name="Text Box 11"/>
            <p:cNvSpPr txBox="1">
              <a:spLocks noChangeArrowheads="1"/>
            </p:cNvSpPr>
            <p:nvPr/>
          </p:nvSpPr>
          <p:spPr bwMode="auto">
            <a:xfrm>
              <a:off x="422" y="2976"/>
              <a:ext cx="71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Probleme</a:t>
              </a:r>
            </a:p>
          </p:txBody>
        </p:sp>
        <p:sp>
          <p:nvSpPr>
            <p:cNvPr id="6152" name="Text Box 12"/>
            <p:cNvSpPr txBox="1">
              <a:spLocks noChangeArrowheads="1"/>
            </p:cNvSpPr>
            <p:nvPr/>
          </p:nvSpPr>
          <p:spPr bwMode="auto">
            <a:xfrm>
              <a:off x="432" y="3194"/>
              <a:ext cx="4674" cy="6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de-AT" altLang="en-US" sz="1600"/>
                <a:t>aufwändig: vor lauter Fehlerbehandlung sieht man eigentliches Programm nicht mehr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Abfragen des Fehlercodes kann vergessen werden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Abfragen des Fehlercodes wird oft aus Bequemlichkeit nicht durchgeführt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Funktionen können neben Fehlercode kein anderes Ergebnis mehr liefern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69925" y="6152149"/>
            <a:ext cx="671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Daher bietet Java das Konzept der </a:t>
            </a:r>
            <a:r>
              <a:rPr lang="de-AT" smtClean="0">
                <a:solidFill>
                  <a:srgbClr val="FF0000"/>
                </a:solidFill>
              </a:rPr>
              <a:t>Ausnahmebehandlung</a:t>
            </a:r>
            <a:r>
              <a:rPr lang="de-AT" smtClean="0"/>
              <a:t> (</a:t>
            </a:r>
            <a:r>
              <a:rPr lang="de-AT" i="1" smtClean="0"/>
              <a:t>Exception Handling</a:t>
            </a:r>
            <a:r>
              <a:rPr lang="de-AT" smtClean="0"/>
              <a:t>)</a:t>
            </a:r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B94803-4127-437E-8C2F-D326D0FEA6D8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de-DE" altLang="en-US" sz="1400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Idee der Ausnahmebehandlung in Java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127125" y="2012950"/>
            <a:ext cx="1209675" cy="13144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Statement;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Statement;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Statement;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...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585788" y="1371600"/>
            <a:ext cx="22923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600" i="1"/>
              <a:t>Geschützter Block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AT" altLang="en-US" sz="1600" i="1"/>
              <a:t>(ohne Fehlerbehandlung)</a:t>
            </a:r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2133600" y="2560638"/>
            <a:ext cx="152400" cy="228600"/>
          </a:xfrm>
          <a:prstGeom prst="lightningBolt">
            <a:avLst/>
          </a:prstGeom>
          <a:solidFill>
            <a:srgbClr val="FFFF00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3733800" y="2012950"/>
            <a:ext cx="1209675" cy="131445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Statement;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Statement;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Statement;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...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3262313" y="1484313"/>
            <a:ext cx="21510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Fehlerbehandlungscode</a:t>
            </a:r>
          </a:p>
        </p:txBody>
      </p:sp>
      <p:sp>
        <p:nvSpPr>
          <p:cNvPr id="7177" name="Text Box 10"/>
          <p:cNvSpPr txBox="1">
            <a:spLocks noChangeArrowheads="1"/>
          </p:cNvSpPr>
          <p:nvPr/>
        </p:nvSpPr>
        <p:spPr bwMode="auto">
          <a:xfrm>
            <a:off x="5241925" y="2317750"/>
            <a:ext cx="18573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Ausnahmebehandler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(exception handler)</a:t>
            </a:r>
          </a:p>
        </p:txBody>
      </p:sp>
      <p:sp>
        <p:nvSpPr>
          <p:cNvPr id="7178" name="Line 11"/>
          <p:cNvSpPr>
            <a:spLocks noChangeShapeType="1"/>
          </p:cNvSpPr>
          <p:nvPr/>
        </p:nvSpPr>
        <p:spPr bwMode="auto">
          <a:xfrm>
            <a:off x="2438400" y="2027238"/>
            <a:ext cx="0" cy="609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7179" name="Line 12"/>
          <p:cNvSpPr>
            <a:spLocks noChangeShapeType="1"/>
          </p:cNvSpPr>
          <p:nvPr/>
        </p:nvSpPr>
        <p:spPr bwMode="auto">
          <a:xfrm flipV="1">
            <a:off x="2438400" y="2027238"/>
            <a:ext cx="1219200" cy="609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7180" name="Line 13"/>
          <p:cNvSpPr>
            <a:spLocks noChangeShapeType="1"/>
          </p:cNvSpPr>
          <p:nvPr/>
        </p:nvSpPr>
        <p:spPr bwMode="auto">
          <a:xfrm>
            <a:off x="3657600" y="2027238"/>
            <a:ext cx="0" cy="1295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7181" name="Line 14"/>
          <p:cNvSpPr>
            <a:spLocks noChangeShapeType="1"/>
          </p:cNvSpPr>
          <p:nvPr/>
        </p:nvSpPr>
        <p:spPr bwMode="auto">
          <a:xfrm flipH="1">
            <a:off x="2438400" y="3398838"/>
            <a:ext cx="1219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7182" name="Line 15"/>
          <p:cNvSpPr>
            <a:spLocks noChangeShapeType="1"/>
          </p:cNvSpPr>
          <p:nvPr/>
        </p:nvSpPr>
        <p:spPr bwMode="auto">
          <a:xfrm>
            <a:off x="2438400" y="3398838"/>
            <a:ext cx="0" cy="304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7183" name="Text Box 16"/>
          <p:cNvSpPr txBox="1">
            <a:spLocks noChangeArrowheads="1"/>
          </p:cNvSpPr>
          <p:nvPr/>
        </p:nvSpPr>
        <p:spPr bwMode="auto">
          <a:xfrm>
            <a:off x="838200" y="4079875"/>
            <a:ext cx="5494338" cy="117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Wenn im geschützten Block ein Fehler (eine Ausnahme) auftritt:</a:t>
            </a:r>
          </a:p>
          <a:p>
            <a:pPr>
              <a:spcBef>
                <a:spcPct val="40000"/>
              </a:spcBef>
            </a:pPr>
            <a:r>
              <a:rPr lang="de-AT" altLang="en-US" sz="1600"/>
              <a:t>Ausführung des geschützten Blocks wird abgebrochen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Fehlerbehandlungscode wird ausgeführt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Programm setzt nach dem geschützten Block fort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8200" y="5668546"/>
            <a:ext cx="3530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Dafür gibt es in Java die </a:t>
            </a:r>
            <a:r>
              <a:rPr lang="de-AT" smtClean="0">
                <a:solidFill>
                  <a:srgbClr val="FF0000"/>
                </a:solidFill>
              </a:rPr>
              <a:t>Try-Anweisung</a:t>
            </a:r>
            <a:endParaRPr lang="de-AT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ChangeArrowheads="1"/>
          </p:cNvSpPr>
          <p:nvPr/>
        </p:nvSpPr>
        <p:spPr bwMode="auto">
          <a:xfrm>
            <a:off x="1130300" y="2241550"/>
            <a:ext cx="5808663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819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610805-0DF3-43BE-81A5-8387415486B7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de-DE" altLang="de-DE" sz="1400" smtClean="0"/>
          </a:p>
        </p:txBody>
      </p:sp>
      <p:sp>
        <p:nvSpPr>
          <p:cNvPr id="8196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6175345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>
                <a:solidFill>
                  <a:srgbClr val="FF0000"/>
                </a:solidFill>
              </a:rPr>
              <a:t>14. Ausnahmebehandlung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>
                <a:solidFill>
                  <a:srgbClr val="FF0000"/>
                </a:solidFill>
              </a:rPr>
              <a:t>	</a:t>
            </a:r>
            <a:r>
              <a:rPr lang="de-AT" altLang="de-DE"/>
              <a:t>14.1	Prinzip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>
                <a:solidFill>
                  <a:srgbClr val="FF0000"/>
                </a:solidFill>
              </a:rPr>
              <a:t>14.2	Try-Anweisung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14.3	Arten von Ausnahmen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14.4	Implementierung von Ausnahmen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14.5	Suche nach passender Catch-Klausel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14.6	Spezifikation von Ausnahmen im </a:t>
            </a:r>
            <a:r>
              <a:rPr lang="de-AT" altLang="de-DE" smtClean="0"/>
              <a:t>Methodenkopf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 smtClean="0"/>
              <a:t>14.7	Beispiel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F7822E-09E5-4B42-810F-DD863B0FE24F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de-DE" altLang="en-US" sz="1400" smtClean="0"/>
          </a:p>
        </p:txBody>
      </p:sp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1924050" y="2932113"/>
            <a:ext cx="1905000" cy="279400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1924050" y="3484563"/>
            <a:ext cx="1905000" cy="282575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1924050" y="2379663"/>
            <a:ext cx="1905000" cy="279400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22" name="Rectangle 5"/>
          <p:cNvSpPr>
            <a:spLocks noChangeArrowheads="1"/>
          </p:cNvSpPr>
          <p:nvPr/>
        </p:nvSpPr>
        <p:spPr bwMode="auto">
          <a:xfrm>
            <a:off x="1924050" y="1668463"/>
            <a:ext cx="1905000" cy="67945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922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Try-Anweisung in Java</a:t>
            </a:r>
          </a:p>
        </p:txBody>
      </p:sp>
      <p:sp>
        <p:nvSpPr>
          <p:cNvPr id="9224" name="Text Box 7"/>
          <p:cNvSpPr txBox="1">
            <a:spLocks noChangeArrowheads="1"/>
          </p:cNvSpPr>
          <p:nvPr/>
        </p:nvSpPr>
        <p:spPr bwMode="auto">
          <a:xfrm>
            <a:off x="1755775" y="1357313"/>
            <a:ext cx="2035175" cy="297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{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p(...);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q(...);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r(...);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 catch (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Exception1 e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de-AT" altLang="en-US" sz="1400" i="1" smtClean="0"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  <a:r>
              <a:rPr lang="de-AT" altLang="en-US" sz="1400" i="1" smtClean="0">
                <a:latin typeface="Arial" panose="020B0604020202020204" pitchFamily="34" charset="0"/>
                <a:cs typeface="Arial" panose="020B0604020202020204" pitchFamily="34" charset="0"/>
              </a:rPr>
              <a:t> handling 1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 catch (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Exception2 e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de-AT" altLang="en-US" sz="1400" i="1" smtClean="0"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  <a:r>
              <a:rPr lang="de-AT" altLang="en-US" sz="1400" i="1" smtClean="0">
                <a:latin typeface="Arial" panose="020B0604020202020204" pitchFamily="34" charset="0"/>
                <a:cs typeface="Arial" panose="020B0604020202020204" pitchFamily="34" charset="0"/>
              </a:rPr>
              <a:t> handling 2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 catch (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Exception3 e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de-AT" altLang="en-US" sz="1400" i="1" smtClean="0"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  <a:r>
              <a:rPr lang="de-AT" altLang="en-US" sz="1400" i="1" smtClean="0">
                <a:latin typeface="Arial" panose="020B0604020202020204" pitchFamily="34" charset="0"/>
                <a:cs typeface="Arial" panose="020B0604020202020204" pitchFamily="34" charset="0"/>
              </a:rPr>
              <a:t> handling 3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9225" name="Text Box 8"/>
          <p:cNvSpPr txBox="1">
            <a:spLocks noChangeArrowheads="1"/>
          </p:cNvSpPr>
          <p:nvPr/>
        </p:nvSpPr>
        <p:spPr bwMode="auto">
          <a:xfrm>
            <a:off x="703263" y="1752600"/>
            <a:ext cx="111283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 i="1"/>
              <a:t>geschützter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 i="1"/>
              <a:t>Block</a:t>
            </a:r>
          </a:p>
        </p:txBody>
      </p:sp>
      <p:sp>
        <p:nvSpPr>
          <p:cNvPr id="9226" name="Text Box 9"/>
          <p:cNvSpPr txBox="1">
            <a:spLocks noChangeArrowheads="1"/>
          </p:cNvSpPr>
          <p:nvPr/>
        </p:nvSpPr>
        <p:spPr bwMode="auto">
          <a:xfrm>
            <a:off x="674688" y="3276600"/>
            <a:ext cx="10985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 i="1"/>
              <a:t>Ausnahme-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de-AT" altLang="en-US" sz="1600" i="1"/>
              <a:t>behandler</a:t>
            </a:r>
          </a:p>
        </p:txBody>
      </p:sp>
      <p:grpSp>
        <p:nvGrpSpPr>
          <p:cNvPr id="282634" name="Group 10"/>
          <p:cNvGrpSpPr>
            <a:grpSpLocks/>
          </p:cNvGrpSpPr>
          <p:nvPr/>
        </p:nvGrpSpPr>
        <p:grpSpPr bwMode="auto">
          <a:xfrm>
            <a:off x="822325" y="4967288"/>
            <a:ext cx="6569075" cy="1254125"/>
            <a:chOff x="518" y="3129"/>
            <a:chExt cx="4138" cy="790"/>
          </a:xfrm>
        </p:grpSpPr>
        <p:sp>
          <p:nvSpPr>
            <p:cNvPr id="9243" name="Text Box 11"/>
            <p:cNvSpPr txBox="1">
              <a:spLocks noChangeArrowheads="1"/>
            </p:cNvSpPr>
            <p:nvPr/>
          </p:nvSpPr>
          <p:spPr bwMode="auto">
            <a:xfrm>
              <a:off x="518" y="3129"/>
              <a:ext cx="60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Vorteile</a:t>
              </a:r>
            </a:p>
          </p:txBody>
        </p:sp>
        <p:sp>
          <p:nvSpPr>
            <p:cNvPr id="9244" name="Text Box 12"/>
            <p:cNvSpPr txBox="1">
              <a:spLocks noChangeArrowheads="1"/>
            </p:cNvSpPr>
            <p:nvPr/>
          </p:nvSpPr>
          <p:spPr bwMode="auto">
            <a:xfrm>
              <a:off x="541" y="3399"/>
              <a:ext cx="4115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87325" indent="-18732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de-AT" altLang="en-US" sz="1600"/>
                <a:t>Fehlerfreier Fall und Fehlerfälle sind </a:t>
              </a:r>
              <a:r>
                <a:rPr lang="de-AT" altLang="en-US" sz="1600" smtClean="0"/>
                <a:t>sauber </a:t>
              </a:r>
              <a:r>
                <a:rPr lang="de-AT" altLang="en-US" sz="1600"/>
                <a:t>getrennt</a:t>
              </a:r>
            </a:p>
            <a:p>
              <a:pPr>
                <a:spcBef>
                  <a:spcPct val="0"/>
                </a:spcBef>
              </a:pPr>
              <a:r>
                <a:rPr lang="de-AT" altLang="en-US" sz="1600"/>
                <a:t>Man kann nicht vergessen, einen Fehler zu behandeln</a:t>
              </a:r>
              <a:br>
                <a:rPr lang="de-AT" altLang="en-US" sz="1600"/>
              </a:br>
              <a:r>
                <a:rPr lang="de-AT" altLang="en-US" sz="1600"/>
                <a:t>(Compiler prüft, ob es zu jeder möglichen Ausnahme einen Behandler gibt)</a:t>
              </a:r>
            </a:p>
          </p:txBody>
        </p:sp>
      </p:grpSp>
      <p:sp>
        <p:nvSpPr>
          <p:cNvPr id="9228" name="Text Box 13"/>
          <p:cNvSpPr txBox="1">
            <a:spLocks noChangeArrowheads="1"/>
          </p:cNvSpPr>
          <p:nvPr/>
        </p:nvSpPr>
        <p:spPr bwMode="auto">
          <a:xfrm>
            <a:off x="5237163" y="1695450"/>
            <a:ext cx="2613216" cy="1384995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void q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(...) ...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if (</a:t>
            </a:r>
            <a:r>
              <a:rPr lang="de-AT" altLang="en-US" sz="1400" i="1" smtClean="0">
                <a:latin typeface="Arial" panose="020B0604020202020204" pitchFamily="34" charset="0"/>
                <a:cs typeface="Arial" panose="020B0604020202020204" pitchFamily="34" charset="0"/>
              </a:rPr>
              <a:t>operation failed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5600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throw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Exception2(...);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9229" name="Text Box 14"/>
          <p:cNvSpPr txBox="1">
            <a:spLocks noChangeArrowheads="1"/>
          </p:cNvSpPr>
          <p:nvPr/>
        </p:nvSpPr>
        <p:spPr bwMode="auto">
          <a:xfrm>
            <a:off x="7842250" y="2051050"/>
            <a:ext cx="1030288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Auslösen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einer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Ausnahme</a:t>
            </a:r>
          </a:p>
        </p:txBody>
      </p:sp>
      <p:grpSp>
        <p:nvGrpSpPr>
          <p:cNvPr id="282643" name="Group 19"/>
          <p:cNvGrpSpPr>
            <a:grpSpLocks/>
          </p:cNvGrpSpPr>
          <p:nvPr/>
        </p:nvGrpSpPr>
        <p:grpSpPr bwMode="auto">
          <a:xfrm>
            <a:off x="2609850" y="1495425"/>
            <a:ext cx="2790825" cy="1123950"/>
            <a:chOff x="1644" y="942"/>
            <a:chExt cx="1758" cy="708"/>
          </a:xfrm>
        </p:grpSpPr>
        <p:sp>
          <p:nvSpPr>
            <p:cNvPr id="9239" name="Line 15"/>
            <p:cNvSpPr>
              <a:spLocks noChangeShapeType="1"/>
            </p:cNvSpPr>
            <p:nvPr/>
          </p:nvSpPr>
          <p:spPr bwMode="auto">
            <a:xfrm>
              <a:off x="1644" y="942"/>
              <a:ext cx="0" cy="34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9240" name="Line 16"/>
            <p:cNvSpPr>
              <a:spLocks noChangeShapeType="1"/>
            </p:cNvSpPr>
            <p:nvPr/>
          </p:nvSpPr>
          <p:spPr bwMode="auto">
            <a:xfrm flipV="1">
              <a:off x="1644" y="1098"/>
              <a:ext cx="1596" cy="19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9241" name="Line 17"/>
            <p:cNvSpPr>
              <a:spLocks noChangeShapeType="1"/>
            </p:cNvSpPr>
            <p:nvPr/>
          </p:nvSpPr>
          <p:spPr bwMode="auto">
            <a:xfrm>
              <a:off x="3240" y="1098"/>
              <a:ext cx="0" cy="45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9242" name="AutoShape 18"/>
            <p:cNvSpPr>
              <a:spLocks noChangeArrowheads="1"/>
            </p:cNvSpPr>
            <p:nvPr/>
          </p:nvSpPr>
          <p:spPr bwMode="auto">
            <a:xfrm>
              <a:off x="3276" y="1470"/>
              <a:ext cx="126" cy="180"/>
            </a:xfrm>
            <a:prstGeom prst="lightningBolt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876674" y="2474913"/>
            <a:ext cx="1322389" cy="995362"/>
            <a:chOff x="3876674" y="2474913"/>
            <a:chExt cx="1321745" cy="995363"/>
          </a:xfrm>
        </p:grpSpPr>
        <p:pic>
          <p:nvPicPr>
            <p:cNvPr id="9235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2712" y="2649183"/>
              <a:ext cx="371475" cy="573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6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9963" y="2512333"/>
              <a:ext cx="528456" cy="529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7" name="Line 20"/>
            <p:cNvSpPr>
              <a:spLocks noChangeShapeType="1"/>
            </p:cNvSpPr>
            <p:nvPr/>
          </p:nvSpPr>
          <p:spPr bwMode="auto">
            <a:xfrm flipH="1">
              <a:off x="3876674" y="2474913"/>
              <a:ext cx="1264622" cy="593724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9238" name="Line 21"/>
            <p:cNvSpPr>
              <a:spLocks noChangeShapeType="1"/>
            </p:cNvSpPr>
            <p:nvPr/>
          </p:nvSpPr>
          <p:spPr bwMode="auto">
            <a:xfrm>
              <a:off x="3876675" y="3068638"/>
              <a:ext cx="0" cy="401638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282647" name="Freeform 23"/>
          <p:cNvSpPr>
            <a:spLocks/>
          </p:cNvSpPr>
          <p:nvPr/>
        </p:nvSpPr>
        <p:spPr bwMode="auto">
          <a:xfrm>
            <a:off x="3840163" y="3481388"/>
            <a:ext cx="225425" cy="790575"/>
          </a:xfrm>
          <a:custGeom>
            <a:avLst/>
            <a:gdLst>
              <a:gd name="T0" fmla="*/ 2147483646 w 142"/>
              <a:gd name="T1" fmla="*/ 0 h 498"/>
              <a:gd name="T2" fmla="*/ 2147483646 w 142"/>
              <a:gd name="T3" fmla="*/ 2147483646 h 498"/>
              <a:gd name="T4" fmla="*/ 2147483646 w 142"/>
              <a:gd name="T5" fmla="*/ 2147483646 h 498"/>
              <a:gd name="T6" fmla="*/ 2147483646 w 142"/>
              <a:gd name="T7" fmla="*/ 2147483646 h 498"/>
              <a:gd name="T8" fmla="*/ 0 w 142"/>
              <a:gd name="T9" fmla="*/ 2147483646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2" h="498">
                <a:moveTo>
                  <a:pt x="24" y="0"/>
                </a:moveTo>
                <a:cubicBezTo>
                  <a:pt x="59" y="22"/>
                  <a:pt x="95" y="44"/>
                  <a:pt x="114" y="84"/>
                </a:cubicBezTo>
                <a:cubicBezTo>
                  <a:pt x="133" y="124"/>
                  <a:pt x="142" y="184"/>
                  <a:pt x="138" y="240"/>
                </a:cubicBezTo>
                <a:cubicBezTo>
                  <a:pt x="134" y="296"/>
                  <a:pt x="113" y="377"/>
                  <a:pt x="90" y="420"/>
                </a:cubicBezTo>
                <a:cubicBezTo>
                  <a:pt x="67" y="463"/>
                  <a:pt x="33" y="480"/>
                  <a:pt x="0" y="498"/>
                </a:cubicBezTo>
              </a:path>
            </a:pathLst>
          </a:custGeom>
          <a:noFill/>
          <a:ln w="63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82648" name="Line 24"/>
          <p:cNvSpPr>
            <a:spLocks noChangeShapeType="1"/>
          </p:cNvSpPr>
          <p:nvPr/>
        </p:nvSpPr>
        <p:spPr bwMode="auto">
          <a:xfrm>
            <a:off x="3840163" y="4281488"/>
            <a:ext cx="0" cy="24765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5" name="TextBox 4"/>
          <p:cNvSpPr txBox="1"/>
          <p:nvPr/>
        </p:nvSpPr>
        <p:spPr>
          <a:xfrm>
            <a:off x="5237163" y="3316288"/>
            <a:ext cx="2443162" cy="7381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Exception1 { ... }</a:t>
            </a:r>
          </a:p>
          <a:p>
            <a:pPr>
              <a:defRPr/>
            </a:pP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Exception2 { ... }</a:t>
            </a:r>
          </a:p>
          <a:p>
            <a:pPr>
              <a:defRPr/>
            </a:pPr>
            <a:r>
              <a:rPr lang="de-AT" sz="1400" dirty="0" err="1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 Exception3 { ... 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ChangeArrowheads="1"/>
          </p:cNvSpPr>
          <p:nvPr/>
        </p:nvSpPr>
        <p:spPr bwMode="auto">
          <a:xfrm>
            <a:off x="1130300" y="2551113"/>
            <a:ext cx="5808663" cy="319087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1024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7E0AD5E-4FC5-498F-871D-D727B513A0D4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de-DE" altLang="de-DE" sz="1400" smtClean="0"/>
          </a:p>
        </p:txBody>
      </p:sp>
      <p:sp>
        <p:nvSpPr>
          <p:cNvPr id="10244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6175345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>
                <a:solidFill>
                  <a:srgbClr val="FF0000"/>
                </a:solidFill>
              </a:rPr>
              <a:t>14. Ausnahmebehandlung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>
                <a:solidFill>
                  <a:srgbClr val="FF0000"/>
                </a:solidFill>
              </a:rPr>
              <a:t>	</a:t>
            </a:r>
            <a:r>
              <a:rPr lang="de-AT" altLang="de-DE"/>
              <a:t>14.1	Prinzip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14.2	Try-Anweisung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>
                <a:solidFill>
                  <a:srgbClr val="FF0000"/>
                </a:solidFill>
              </a:rPr>
              <a:t>14.3	Arten von Ausnahmen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14.4	Implementierung von Ausnahmen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14.5	Suche nach passender Catch-Klausel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14.6	Spezifikation von Ausnahmen im </a:t>
            </a:r>
            <a:r>
              <a:rPr lang="de-AT" altLang="de-DE" smtClean="0"/>
              <a:t>Methodenkopf</a:t>
            </a:r>
          </a:p>
          <a:p>
            <a:pPr>
              <a:spcBef>
                <a:spcPct val="0"/>
              </a:spcBef>
              <a:buNone/>
            </a:pPr>
            <a:r>
              <a:rPr lang="de-AT" altLang="de-DE"/>
              <a:t>	14.7	</a:t>
            </a:r>
            <a:r>
              <a:rPr lang="de-AT" altLang="de-DE" smtClean="0"/>
              <a:t>Beispiel</a:t>
            </a:r>
            <a:endParaRPr lang="de-AT" alt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A8C70EC-B007-4866-A5BC-8D681EE92211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de-DE" altLang="en-US" sz="1400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Arten von Ausnahmen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898525" y="1462088"/>
            <a:ext cx="35417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Laufzeitfehler</a:t>
            </a:r>
            <a:r>
              <a:rPr lang="de-AT" altLang="en-US" b="1"/>
              <a:t> </a:t>
            </a:r>
            <a:r>
              <a:rPr lang="de-AT" altLang="en-US" sz="1600"/>
              <a:t>(</a:t>
            </a:r>
            <a:r>
              <a:rPr lang="de-AT" altLang="en-US" sz="1600" i="1"/>
              <a:t>Runtime Exceptions</a:t>
            </a:r>
            <a:r>
              <a:rPr lang="de-AT" altLang="en-US" sz="1600"/>
              <a:t>)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1279525" y="1890713"/>
            <a:ext cx="6997700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tabLst>
                <a:tab pos="27559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7559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7559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7559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7559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559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559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559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559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werden von der Java-VM ausgelöst (auf Grund illegaler Operationen)</a:t>
            </a:r>
          </a:p>
          <a:p>
            <a:pPr>
              <a:spcBef>
                <a:spcPct val="40000"/>
              </a:spcBef>
            </a:pPr>
            <a:r>
              <a:rPr lang="de-AT" altLang="en-US" sz="1600"/>
              <a:t>Division durch 0	</a:t>
            </a:r>
            <a:r>
              <a:rPr lang="de-AT" altLang="en-US" sz="1600" i="1"/>
              <a:t>ArithmeticException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Zugriff über null-Zeiger	</a:t>
            </a:r>
            <a:r>
              <a:rPr lang="de-AT" altLang="en-US" sz="1600" i="1"/>
              <a:t>NullPointerException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Indexüberschreitung	</a:t>
            </a:r>
            <a:r>
              <a:rPr lang="de-AT" altLang="en-US" sz="1600" i="1"/>
              <a:t>ArrayIndexOutOfBoundsException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600"/>
              <a:t>Müssen </a:t>
            </a:r>
            <a:r>
              <a:rPr lang="de-AT" altLang="en-US" sz="1600" u="sng"/>
              <a:t>nicht</a:t>
            </a:r>
            <a:r>
              <a:rPr lang="de-AT" altLang="en-US" sz="1600"/>
              <a:t> behandelt werden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Wenn sie nicht behandelt werden, stürzt das Programm mit einer Fehlermeldung ab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898525" y="3933825"/>
            <a:ext cx="416401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Geprüfte Ausnahmen </a:t>
            </a:r>
            <a:r>
              <a:rPr lang="de-AT" altLang="en-US" sz="1600"/>
              <a:t>(</a:t>
            </a:r>
            <a:r>
              <a:rPr lang="de-AT" altLang="en-US" sz="1600" i="1"/>
              <a:t>Checked Exceptions</a:t>
            </a:r>
            <a:r>
              <a:rPr lang="de-AT" altLang="en-US" sz="1600"/>
              <a:t>)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1279525" y="4362450"/>
            <a:ext cx="5444504" cy="1520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tabLst>
                <a:tab pos="27559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7559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7559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7559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7559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559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559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559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559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werden </a:t>
            </a:r>
            <a:r>
              <a:rPr lang="de-AT" altLang="en-US" sz="1600" smtClean="0"/>
              <a:t>durch eine </a:t>
            </a:r>
            <a:r>
              <a:rPr lang="de-AT" altLang="en-US" sz="1600" i="1" smtClean="0"/>
              <a:t>throw-Anweisung</a:t>
            </a:r>
            <a:r>
              <a:rPr lang="de-AT" altLang="en-US" sz="1600" smtClean="0"/>
              <a:t> ausgelöst</a:t>
            </a:r>
            <a:endParaRPr lang="de-AT" altLang="en-US" sz="1600"/>
          </a:p>
          <a:p>
            <a:pPr>
              <a:spcBef>
                <a:spcPct val="40000"/>
              </a:spcBef>
            </a:pPr>
            <a:r>
              <a:rPr lang="de-AT" altLang="en-US" sz="1600"/>
              <a:t>vordefinierte Ausnahmen	z.B. </a:t>
            </a:r>
            <a:r>
              <a:rPr lang="de-AT" altLang="en-US" sz="1600" i="1"/>
              <a:t>FileNotFoundException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selbst definierte Ausnahmen	z.B. </a:t>
            </a:r>
            <a:r>
              <a:rPr lang="de-AT" altLang="en-US" sz="1600" i="1"/>
              <a:t>MyException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600"/>
              <a:t>Müssen behandelt werden.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Compiler prüft, ob sie abgefangen werden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0ACF9C8-E64D-4B57-846F-AAB7157DF794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de-DE" altLang="en-US" sz="1400" smtClean="0"/>
          </a:p>
        </p:txBody>
      </p:sp>
      <p:sp>
        <p:nvSpPr>
          <p:cNvPr id="12291" name="Rectangle 20"/>
          <p:cNvSpPr>
            <a:spLocks noChangeArrowheads="1"/>
          </p:cNvSpPr>
          <p:nvPr/>
        </p:nvSpPr>
        <p:spPr bwMode="auto">
          <a:xfrm>
            <a:off x="1574800" y="5632450"/>
            <a:ext cx="2851150" cy="831850"/>
          </a:xfrm>
          <a:prstGeom prst="rect">
            <a:avLst/>
          </a:prstGeom>
          <a:solidFill>
            <a:srgbClr val="FFFF00"/>
          </a:solidFill>
          <a:ln w="635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292" name="Rectangle 19"/>
          <p:cNvSpPr>
            <a:spLocks noChangeArrowheads="1"/>
          </p:cNvSpPr>
          <p:nvPr/>
        </p:nvSpPr>
        <p:spPr bwMode="auto">
          <a:xfrm>
            <a:off x="1574800" y="4254500"/>
            <a:ext cx="2851150" cy="1314450"/>
          </a:xfrm>
          <a:prstGeom prst="rect">
            <a:avLst/>
          </a:prstGeom>
          <a:solidFill>
            <a:srgbClr val="FFFF99"/>
          </a:solidFill>
          <a:ln w="6350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293" name="Rectangle 12"/>
          <p:cNvSpPr>
            <a:spLocks noChangeArrowheads="1"/>
          </p:cNvSpPr>
          <p:nvPr/>
        </p:nvSpPr>
        <p:spPr bwMode="auto">
          <a:xfrm>
            <a:off x="1574800" y="2876550"/>
            <a:ext cx="2857500" cy="131445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294" name="Rectangle 9"/>
          <p:cNvSpPr>
            <a:spLocks noChangeArrowheads="1"/>
          </p:cNvSpPr>
          <p:nvPr/>
        </p:nvSpPr>
        <p:spPr bwMode="auto">
          <a:xfrm>
            <a:off x="1295400" y="1524000"/>
            <a:ext cx="3124200" cy="1085850"/>
          </a:xfrm>
          <a:prstGeom prst="rect">
            <a:avLst/>
          </a:prstGeom>
          <a:solidFill>
            <a:schemeClr val="hlink"/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sp>
        <p:nvSpPr>
          <p:cNvPr id="122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Hierarchie der Ausnahmeklassen</a:t>
            </a:r>
          </a:p>
        </p:txBody>
      </p:sp>
      <p:sp>
        <p:nvSpPr>
          <p:cNvPr id="12296" name="Text Box 4"/>
          <p:cNvSpPr txBox="1">
            <a:spLocks noChangeArrowheads="1"/>
          </p:cNvSpPr>
          <p:nvPr/>
        </p:nvSpPr>
        <p:spPr bwMode="auto">
          <a:xfrm>
            <a:off x="974725" y="1219200"/>
            <a:ext cx="3463925" cy="526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88925" algn="l"/>
                <a:tab pos="577850" algn="l"/>
                <a:tab pos="8509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88925" algn="l"/>
                <a:tab pos="577850" algn="l"/>
                <a:tab pos="8509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88925" algn="l"/>
                <a:tab pos="577850" algn="l"/>
                <a:tab pos="8509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88925" algn="l"/>
                <a:tab pos="577850" algn="l"/>
                <a:tab pos="8509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88925" algn="l"/>
                <a:tab pos="577850" algn="l"/>
                <a:tab pos="8509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577850" algn="l"/>
                <a:tab pos="8509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577850" algn="l"/>
                <a:tab pos="8509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577850" algn="l"/>
                <a:tab pos="8509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  <a:tab pos="577850" algn="l"/>
                <a:tab pos="8509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10000"/>
              </a:spcBef>
              <a:buFontTx/>
              <a:buNone/>
            </a:pPr>
            <a:r>
              <a:rPr lang="de-AT" altLang="en-US" sz="1600"/>
              <a:t>Throwable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de-AT" altLang="en-US" sz="1600"/>
              <a:t>	Error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de-AT" altLang="en-US" sz="1600"/>
              <a:t>		LinkageError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de-AT" altLang="en-US" sz="1600"/>
              <a:t>		VirtualMachineError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de-AT" altLang="en-US" sz="1600"/>
              <a:t>		...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de-AT" altLang="en-US" sz="1600"/>
              <a:t>	Exception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de-AT" altLang="en-US" sz="1600"/>
              <a:t>		RuntimeException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de-AT" altLang="en-US" sz="1600"/>
              <a:t>			NullPointerException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de-AT" altLang="en-US" sz="1600"/>
              <a:t>			ArithmeticException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de-AT" altLang="en-US" sz="1600"/>
              <a:t>			IndexOutOfBoundsException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de-AT" altLang="en-US" sz="1600"/>
              <a:t>			...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600"/>
              <a:t>		IOException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de-AT" altLang="en-US" sz="1600"/>
              <a:t>			FileNotFoundException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de-AT" altLang="en-US" sz="1600"/>
              <a:t>			...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de-AT" altLang="en-US" sz="1600"/>
              <a:t>		AWTException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de-AT" altLang="en-US" sz="1600"/>
              <a:t>		...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de-AT" altLang="en-US" sz="1600"/>
              <a:t>		MyException1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de-AT" altLang="en-US" sz="1600"/>
              <a:t>		MyException2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de-AT" altLang="en-US" sz="1600"/>
              <a:t>		...</a:t>
            </a:r>
          </a:p>
        </p:txBody>
      </p:sp>
      <p:sp>
        <p:nvSpPr>
          <p:cNvPr id="12297" name="Line 5"/>
          <p:cNvSpPr>
            <a:spLocks noChangeShapeType="1"/>
          </p:cNvSpPr>
          <p:nvPr/>
        </p:nvSpPr>
        <p:spPr bwMode="auto">
          <a:xfrm>
            <a:off x="1746250" y="3168650"/>
            <a:ext cx="0" cy="9017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298" name="Line 6"/>
          <p:cNvSpPr>
            <a:spLocks noChangeShapeType="1"/>
          </p:cNvSpPr>
          <p:nvPr/>
        </p:nvSpPr>
        <p:spPr bwMode="auto">
          <a:xfrm>
            <a:off x="1746250" y="3282950"/>
            <a:ext cx="1333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299" name="Line 7"/>
          <p:cNvSpPr>
            <a:spLocks noChangeShapeType="1"/>
          </p:cNvSpPr>
          <p:nvPr/>
        </p:nvSpPr>
        <p:spPr bwMode="auto">
          <a:xfrm>
            <a:off x="1746250" y="3530600"/>
            <a:ext cx="1333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00" name="Line 8"/>
          <p:cNvSpPr>
            <a:spLocks noChangeShapeType="1"/>
          </p:cNvSpPr>
          <p:nvPr/>
        </p:nvSpPr>
        <p:spPr bwMode="auto">
          <a:xfrm>
            <a:off x="1746250" y="3803650"/>
            <a:ext cx="1333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01" name="Line 10"/>
          <p:cNvSpPr>
            <a:spLocks noChangeShapeType="1"/>
          </p:cNvSpPr>
          <p:nvPr/>
        </p:nvSpPr>
        <p:spPr bwMode="auto">
          <a:xfrm>
            <a:off x="1746250" y="4076700"/>
            <a:ext cx="1333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02" name="Line 14"/>
          <p:cNvSpPr>
            <a:spLocks noChangeShapeType="1"/>
          </p:cNvSpPr>
          <p:nvPr/>
        </p:nvSpPr>
        <p:spPr bwMode="auto">
          <a:xfrm>
            <a:off x="1752600" y="4533900"/>
            <a:ext cx="0" cy="3619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03" name="Line 15"/>
          <p:cNvSpPr>
            <a:spLocks noChangeShapeType="1"/>
          </p:cNvSpPr>
          <p:nvPr/>
        </p:nvSpPr>
        <p:spPr bwMode="auto">
          <a:xfrm>
            <a:off x="1752600" y="4648200"/>
            <a:ext cx="1333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04" name="Line 16"/>
          <p:cNvSpPr>
            <a:spLocks noChangeShapeType="1"/>
          </p:cNvSpPr>
          <p:nvPr/>
        </p:nvSpPr>
        <p:spPr bwMode="auto">
          <a:xfrm>
            <a:off x="1752600" y="4895850"/>
            <a:ext cx="1333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05" name="Line 21"/>
          <p:cNvSpPr>
            <a:spLocks noChangeShapeType="1"/>
          </p:cNvSpPr>
          <p:nvPr/>
        </p:nvSpPr>
        <p:spPr bwMode="auto">
          <a:xfrm>
            <a:off x="1441450" y="2857500"/>
            <a:ext cx="0" cy="34417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06" name="Line 22"/>
          <p:cNvSpPr>
            <a:spLocks noChangeShapeType="1"/>
          </p:cNvSpPr>
          <p:nvPr/>
        </p:nvSpPr>
        <p:spPr bwMode="auto">
          <a:xfrm>
            <a:off x="1441450" y="2990850"/>
            <a:ext cx="152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07" name="Line 23"/>
          <p:cNvSpPr>
            <a:spLocks noChangeShapeType="1"/>
          </p:cNvSpPr>
          <p:nvPr/>
        </p:nvSpPr>
        <p:spPr bwMode="auto">
          <a:xfrm>
            <a:off x="1441450" y="4381500"/>
            <a:ext cx="152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08" name="Line 24"/>
          <p:cNvSpPr>
            <a:spLocks noChangeShapeType="1"/>
          </p:cNvSpPr>
          <p:nvPr/>
        </p:nvSpPr>
        <p:spPr bwMode="auto">
          <a:xfrm>
            <a:off x="1441450" y="5194300"/>
            <a:ext cx="152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09" name="Line 27"/>
          <p:cNvSpPr>
            <a:spLocks noChangeShapeType="1"/>
          </p:cNvSpPr>
          <p:nvPr/>
        </p:nvSpPr>
        <p:spPr bwMode="auto">
          <a:xfrm>
            <a:off x="1441450" y="5473700"/>
            <a:ext cx="152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10" name="Line 28"/>
          <p:cNvSpPr>
            <a:spLocks noChangeShapeType="1"/>
          </p:cNvSpPr>
          <p:nvPr/>
        </p:nvSpPr>
        <p:spPr bwMode="auto">
          <a:xfrm>
            <a:off x="1441450" y="5765800"/>
            <a:ext cx="152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11" name="Line 29"/>
          <p:cNvSpPr>
            <a:spLocks noChangeShapeType="1"/>
          </p:cNvSpPr>
          <p:nvPr/>
        </p:nvSpPr>
        <p:spPr bwMode="auto">
          <a:xfrm>
            <a:off x="1441450" y="6045200"/>
            <a:ext cx="152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12" name="Line 30"/>
          <p:cNvSpPr>
            <a:spLocks noChangeShapeType="1"/>
          </p:cNvSpPr>
          <p:nvPr/>
        </p:nvSpPr>
        <p:spPr bwMode="auto">
          <a:xfrm>
            <a:off x="1441450" y="6305550"/>
            <a:ext cx="152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13" name="Line 31"/>
          <p:cNvSpPr>
            <a:spLocks noChangeShapeType="1"/>
          </p:cNvSpPr>
          <p:nvPr/>
        </p:nvSpPr>
        <p:spPr bwMode="auto">
          <a:xfrm>
            <a:off x="1162050" y="1517650"/>
            <a:ext cx="0" cy="12001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14" name="Line 32"/>
          <p:cNvSpPr>
            <a:spLocks noChangeShapeType="1"/>
          </p:cNvSpPr>
          <p:nvPr/>
        </p:nvSpPr>
        <p:spPr bwMode="auto">
          <a:xfrm>
            <a:off x="1162050" y="1663700"/>
            <a:ext cx="152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15" name="Line 33"/>
          <p:cNvSpPr>
            <a:spLocks noChangeShapeType="1"/>
          </p:cNvSpPr>
          <p:nvPr/>
        </p:nvSpPr>
        <p:spPr bwMode="auto">
          <a:xfrm>
            <a:off x="1162050" y="2717800"/>
            <a:ext cx="152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16" name="Text Box 34"/>
          <p:cNvSpPr txBox="1">
            <a:spLocks noChangeArrowheads="1"/>
          </p:cNvSpPr>
          <p:nvPr/>
        </p:nvSpPr>
        <p:spPr bwMode="auto">
          <a:xfrm>
            <a:off x="4937125" y="1814513"/>
            <a:ext cx="34861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/>
              <a:t>Fehler, die nicht am Programm liegen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(müssen nicht abgefangen werden)</a:t>
            </a:r>
          </a:p>
        </p:txBody>
      </p:sp>
      <p:sp>
        <p:nvSpPr>
          <p:cNvPr id="12317" name="Text Box 35"/>
          <p:cNvSpPr txBox="1">
            <a:spLocks noChangeArrowheads="1"/>
          </p:cNvSpPr>
          <p:nvPr/>
        </p:nvSpPr>
        <p:spPr bwMode="auto">
          <a:xfrm>
            <a:off x="4937125" y="3124200"/>
            <a:ext cx="30289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/>
              <a:t>von der VM ausgelöste Fehler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(müssen nicht abgefangen werden)</a:t>
            </a:r>
          </a:p>
        </p:txBody>
      </p:sp>
      <p:sp>
        <p:nvSpPr>
          <p:cNvPr id="12318" name="Text Box 36"/>
          <p:cNvSpPr txBox="1">
            <a:spLocks noChangeArrowheads="1"/>
          </p:cNvSpPr>
          <p:nvPr/>
        </p:nvSpPr>
        <p:spPr bwMode="auto">
          <a:xfrm>
            <a:off x="4937125" y="4495800"/>
            <a:ext cx="25701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>
                <a:solidFill>
                  <a:schemeClr val="accent2"/>
                </a:solidFill>
              </a:rPr>
              <a:t>vordefinierte Ausnahmen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chemeClr val="accent2"/>
                </a:solidFill>
              </a:rPr>
              <a:t>(müssen abgefangen werden)</a:t>
            </a:r>
          </a:p>
        </p:txBody>
      </p:sp>
      <p:sp>
        <p:nvSpPr>
          <p:cNvPr id="12319" name="Text Box 37"/>
          <p:cNvSpPr txBox="1">
            <a:spLocks noChangeArrowheads="1"/>
          </p:cNvSpPr>
          <p:nvPr/>
        </p:nvSpPr>
        <p:spPr bwMode="auto">
          <a:xfrm>
            <a:off x="4937125" y="5715000"/>
            <a:ext cx="26495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>
                <a:solidFill>
                  <a:schemeClr val="accent2"/>
                </a:solidFill>
              </a:rPr>
              <a:t>selbst definierte Ausnahmen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chemeClr val="accent2"/>
                </a:solidFill>
              </a:rPr>
              <a:t>(müssen abgefangen werden)</a:t>
            </a:r>
          </a:p>
        </p:txBody>
      </p:sp>
      <p:sp>
        <p:nvSpPr>
          <p:cNvPr id="12320" name="Line 38"/>
          <p:cNvSpPr>
            <a:spLocks noChangeShapeType="1"/>
          </p:cNvSpPr>
          <p:nvPr/>
        </p:nvSpPr>
        <p:spPr bwMode="auto">
          <a:xfrm>
            <a:off x="1419225" y="1833563"/>
            <a:ext cx="0" cy="609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21" name="Line 39"/>
          <p:cNvSpPr>
            <a:spLocks noChangeShapeType="1"/>
          </p:cNvSpPr>
          <p:nvPr/>
        </p:nvSpPr>
        <p:spPr bwMode="auto">
          <a:xfrm>
            <a:off x="1419225" y="1947863"/>
            <a:ext cx="1333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22" name="Line 40"/>
          <p:cNvSpPr>
            <a:spLocks noChangeShapeType="1"/>
          </p:cNvSpPr>
          <p:nvPr/>
        </p:nvSpPr>
        <p:spPr bwMode="auto">
          <a:xfrm>
            <a:off x="1419225" y="2195513"/>
            <a:ext cx="1333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23" name="Line 41"/>
          <p:cNvSpPr>
            <a:spLocks noChangeShapeType="1"/>
          </p:cNvSpPr>
          <p:nvPr/>
        </p:nvSpPr>
        <p:spPr bwMode="auto">
          <a:xfrm>
            <a:off x="1419225" y="2447925"/>
            <a:ext cx="1333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" name="Right Brace 1"/>
          <p:cNvSpPr/>
          <p:nvPr/>
        </p:nvSpPr>
        <p:spPr bwMode="auto">
          <a:xfrm>
            <a:off x="7586663" y="4254501"/>
            <a:ext cx="272547" cy="2084568"/>
          </a:xfrm>
          <a:prstGeom prst="rightBrace">
            <a:avLst>
              <a:gd name="adj1" fmla="val 38061"/>
              <a:gd name="adj2" fmla="val 50000"/>
            </a:avLst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59210" y="4984175"/>
            <a:ext cx="10647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mtClean="0"/>
              <a:t>checked</a:t>
            </a:r>
          </a:p>
          <a:p>
            <a:r>
              <a:rPr lang="de-AT" smtClean="0"/>
              <a:t>exceptions</a:t>
            </a:r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1130300" y="2851150"/>
            <a:ext cx="5808663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1331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71FA19-EDCD-4123-A220-75C36277A930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de-DE" altLang="de-DE" sz="1400" smtClean="0"/>
          </a:p>
        </p:txBody>
      </p:sp>
      <p:sp>
        <p:nvSpPr>
          <p:cNvPr id="13316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6175345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>
                <a:solidFill>
                  <a:srgbClr val="FF0000"/>
                </a:solidFill>
              </a:rPr>
              <a:t>14. Ausnahmebehandlung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>
                <a:solidFill>
                  <a:srgbClr val="FF0000"/>
                </a:solidFill>
              </a:rPr>
              <a:t>	</a:t>
            </a:r>
            <a:r>
              <a:rPr lang="de-AT" altLang="de-DE"/>
              <a:t>14.1	Prinzip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14.2	Try-Anweisung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14.3	Arten von Ausnahmen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>
                <a:solidFill>
                  <a:srgbClr val="FF0000"/>
                </a:solidFill>
              </a:rPr>
              <a:t>14.4	Implementierung von Ausnahmen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14.5	Suche nach passender Catch-Klausel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14.6	Spezifikation von Ausnahmen im </a:t>
            </a:r>
            <a:r>
              <a:rPr lang="de-AT" altLang="de-DE" smtClean="0"/>
              <a:t>Methodenkopf</a:t>
            </a:r>
          </a:p>
          <a:p>
            <a:pPr>
              <a:spcBef>
                <a:spcPct val="0"/>
              </a:spcBef>
              <a:buNone/>
            </a:pPr>
            <a:r>
              <a:rPr lang="de-AT" altLang="de-DE"/>
              <a:t>	14.7	</a:t>
            </a:r>
            <a:r>
              <a:rPr lang="de-AT" altLang="de-DE" smtClean="0"/>
              <a:t>Beispiel</a:t>
            </a:r>
            <a:endParaRPr lang="de-AT" alt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13055B-F8AF-4010-B4CB-AA3F4CE6BDFD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de-DE" altLang="en-US" sz="1400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Ausnahmen sind als Klassen codiert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669925" y="1168400"/>
            <a:ext cx="328166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 smtClean="0"/>
              <a:t>Speichern Fehlerinformationen</a:t>
            </a:r>
            <a:endParaRPr lang="de-AT" altLang="en-US" sz="1800" b="1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974725" y="1562100"/>
            <a:ext cx="7886583" cy="181588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28575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2857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285750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28575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2857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2857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2857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2857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285750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048000" algn="l"/>
              </a:tabLst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public class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Exception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extends Throwable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048000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private String msg;	// Fehlermeldung</a:t>
            </a: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048000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public </a:t>
            </a:r>
            <a:r>
              <a:rPr lang="de-AT" alt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Exception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(String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msg) {...}	// erzeugt neues Ausnahmeobjekt mit Fehlermeldung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048000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public String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getMessage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() {...}	// liefert gespeicherte Fehlermeldung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048000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public String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toString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() {...}	// liefert Art der Ausnahme und gespeichert Fehlermeldung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048000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public void </a:t>
            </a:r>
            <a:r>
              <a:rPr lang="de-AT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printStackTrace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() {...}	// gibt Methodenaufrufkette aus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048000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048000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270344" name="Group 8"/>
          <p:cNvGrpSpPr>
            <a:grpSpLocks/>
          </p:cNvGrpSpPr>
          <p:nvPr/>
        </p:nvGrpSpPr>
        <p:grpSpPr bwMode="auto">
          <a:xfrm>
            <a:off x="669925" y="4964397"/>
            <a:ext cx="7920039" cy="1778000"/>
            <a:chOff x="422" y="2566"/>
            <a:chExt cx="4989" cy="1120"/>
          </a:xfrm>
        </p:grpSpPr>
        <p:sp>
          <p:nvSpPr>
            <p:cNvPr id="14350" name="Text Box 6"/>
            <p:cNvSpPr txBox="1">
              <a:spLocks noChangeArrowheads="1"/>
            </p:cNvSpPr>
            <p:nvPr/>
          </p:nvSpPr>
          <p:spPr bwMode="auto">
            <a:xfrm>
              <a:off x="422" y="2566"/>
              <a:ext cx="406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800" b="1"/>
                <a:t>Eigene Ausnameklasse </a:t>
              </a:r>
              <a:r>
                <a:rPr lang="de-AT" altLang="en-US" sz="1600"/>
                <a:t>(speichert Informationen über speziellen Fehler)</a:t>
              </a:r>
            </a:p>
          </p:txBody>
        </p:sp>
        <p:sp>
          <p:nvSpPr>
            <p:cNvPr id="14351" name="Text Box 7"/>
            <p:cNvSpPr txBox="1">
              <a:spLocks noChangeArrowheads="1"/>
            </p:cNvSpPr>
            <p:nvPr/>
          </p:nvSpPr>
          <p:spPr bwMode="auto">
            <a:xfrm>
              <a:off x="614" y="2814"/>
              <a:ext cx="4797" cy="87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  <a:tab pos="2857500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  <a:tab pos="2857500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  <a:tab pos="2857500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  <a:tab pos="2857500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  <a:tab pos="2857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2857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2857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2857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  <a:tab pos="2857500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public class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MyException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extends Exception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private int errorCode;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public </a:t>
              </a:r>
              <a:r>
                <a:rPr lang="de-AT" altLang="en-US" sz="1400" b="1" smtClean="0">
                  <a:latin typeface="Arial" panose="020B0604020202020204" pitchFamily="34" charset="0"/>
                  <a:cs typeface="Arial" panose="020B0604020202020204" pitchFamily="34" charset="0"/>
                </a:rPr>
                <a:t>MyException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(String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msg, int errorCode) { 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super(msg);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this.errorCode = errorCode; 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public int </a:t>
              </a:r>
              <a:r>
                <a:rPr lang="de-AT" alt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getErrorCode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() {...}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// </a:t>
              </a:r>
              <a:r>
                <a:rPr lang="de-AT" altLang="en-US" sz="1400" i="1">
                  <a:latin typeface="Arial" panose="020B0604020202020204" pitchFamily="34" charset="0"/>
                  <a:cs typeface="Arial" panose="020B0604020202020204" pitchFamily="34" charset="0"/>
                </a:rPr>
                <a:t>toString()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de-AT" altLang="en-US" sz="1400" i="1">
                  <a:latin typeface="Arial" panose="020B0604020202020204" pitchFamily="34" charset="0"/>
                  <a:cs typeface="Arial" panose="020B0604020202020204" pitchFamily="34" charset="0"/>
                </a:rPr>
                <a:t>printStackTrace()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, ... von </a:t>
              </a:r>
              <a:r>
                <a:rPr lang="de-AT" altLang="en-US" sz="1400" i="1">
                  <a:latin typeface="Arial" panose="020B0604020202020204" pitchFamily="34" charset="0"/>
                  <a:cs typeface="Arial" panose="020B0604020202020204" pitchFamily="34" charset="0"/>
                </a:rPr>
                <a:t>Exception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geerbt, können aber überschrieben werden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974725" y="2582399"/>
            <a:ext cx="3492500" cy="1257300"/>
            <a:chOff x="974725" y="2362623"/>
            <a:chExt cx="3493264" cy="1256219"/>
          </a:xfrm>
        </p:grpSpPr>
        <p:sp>
          <p:nvSpPr>
            <p:cNvPr id="14347" name="TextBox 1"/>
            <p:cNvSpPr txBox="1">
              <a:spLocks noChangeArrowheads="1"/>
            </p:cNvSpPr>
            <p:nvPr/>
          </p:nvSpPr>
          <p:spPr bwMode="auto">
            <a:xfrm>
              <a:off x="974725" y="3218732"/>
              <a:ext cx="3493264" cy="4001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de-DE" sz="1000" b="1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java.io.FileNotFoundException: Sample.txt </a:t>
              </a:r>
            </a:p>
            <a:p>
              <a:r>
                <a:rPr lang="en-US" altLang="de-DE" sz="1000" b="1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(The system cannot find the file specified)</a:t>
              </a:r>
              <a:endParaRPr lang="de-AT" altLang="de-DE" sz="1000" b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flipV="1">
              <a:off x="1025536" y="2362623"/>
              <a:ext cx="0" cy="856513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Arrow Connector 7"/>
            <p:cNvCxnSpPr/>
            <p:nvPr/>
          </p:nvCxnSpPr>
          <p:spPr bwMode="auto">
            <a:xfrm>
              <a:off x="1025536" y="2362623"/>
              <a:ext cx="212772" cy="0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2824163" y="2897753"/>
            <a:ext cx="6275387" cy="2014537"/>
            <a:chOff x="2824223" y="2681468"/>
            <a:chExt cx="6275822" cy="2014592"/>
          </a:xfrm>
        </p:grpSpPr>
        <p:sp>
          <p:nvSpPr>
            <p:cNvPr id="14345" name="TextBox 2"/>
            <p:cNvSpPr txBox="1">
              <a:spLocks noChangeArrowheads="1"/>
            </p:cNvSpPr>
            <p:nvPr/>
          </p:nvSpPr>
          <p:spPr bwMode="auto">
            <a:xfrm>
              <a:off x="4529563" y="3218732"/>
              <a:ext cx="4570482" cy="147732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AT" altLang="de-DE" sz="1000" b="1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java.io.FileNotFoundException: Sample.txt </a:t>
              </a:r>
            </a:p>
            <a:p>
              <a:r>
                <a:rPr lang="de-AT" altLang="de-DE" sz="1000" b="1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(The system cannot find the file specified)</a:t>
              </a:r>
            </a:p>
            <a:p>
              <a:r>
                <a:rPr lang="de-AT" altLang="de-DE" sz="1000" b="1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at java.io.FileInputStream.open0(Native Method)</a:t>
              </a:r>
            </a:p>
            <a:p>
              <a:r>
                <a:rPr lang="de-AT" altLang="de-DE" sz="1000" b="1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at java.io.FileInputStream.open(Unknown Source)</a:t>
              </a:r>
            </a:p>
            <a:p>
              <a:r>
                <a:rPr lang="de-AT" altLang="de-DE" sz="1000" b="1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at java.io.FileInputStream.&lt;init&gt;(Unknown Source)</a:t>
              </a:r>
            </a:p>
            <a:p>
              <a:r>
                <a:rPr lang="de-AT" altLang="de-DE" sz="1000" b="1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at java.io.FileInputStream.&lt;init&gt;(Unknown Source)</a:t>
              </a:r>
            </a:p>
            <a:p>
              <a:r>
                <a:rPr lang="de-AT" altLang="de-DE" sz="1000" b="1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at Test.bar(test.java:33)</a:t>
              </a:r>
            </a:p>
            <a:p>
              <a:r>
                <a:rPr lang="de-AT" altLang="de-DE" sz="1000" b="1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at Test.foo(test.java:50)</a:t>
              </a:r>
            </a:p>
            <a:p>
              <a:r>
                <a:rPr lang="de-AT" altLang="de-DE" sz="1000" b="1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  at Test.main(test.java:56)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>
              <a:off x="2824223" y="2681468"/>
              <a:ext cx="2570340" cy="481025"/>
            </a:xfrm>
            <a:prstGeom prst="straightConnector1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286DF91-884B-4559-8903-47B3DA1FA9A8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de-DE" altLang="en-US" sz="1400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Throw-Anweisung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746125" y="1309688"/>
            <a:ext cx="256381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800" b="1"/>
              <a:t>Löst eine Ausnahme aus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203325" y="1905000"/>
            <a:ext cx="3973513" cy="3079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throw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new MyException("invalid operation", 17);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762000" y="2628900"/>
            <a:ext cx="6894513" cy="142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"Wirft" ein Ausnahmeobjekt mit entsprechenden Fehlerinformationen</a:t>
            </a:r>
          </a:p>
          <a:p>
            <a:pPr>
              <a:spcBef>
                <a:spcPct val="40000"/>
              </a:spcBef>
            </a:pPr>
            <a:r>
              <a:rPr lang="de-AT" altLang="en-US" sz="1600"/>
              <a:t>bricht normale Programmausführung ab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sucht passenden Ausnahmebehandler (Catch-Block)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führt Ausnahmebehandler aus und übergibt ihm Ausnahmeobjekt als Parameter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setzt nach der Try-Anweisung fort, zu der der Catch-Block gehört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7933F3-821B-4E0B-90E7-8F285496144E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de-DE" altLang="en-US" sz="1400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Catch-Blöcke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050925" y="1357313"/>
            <a:ext cx="5654675" cy="20320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try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catch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MyException e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Out.println(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e.getMessage()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+ ", error code = ", +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e.getErrorCode()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catch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(NullPointerException e)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catch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(Exception e)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936625" y="3703638"/>
            <a:ext cx="6357938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AT" altLang="en-US" sz="1600"/>
              <a:t>Beliebig viele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Passender Catch-Block wird an Hand des Ausnahme-Typs ausgewählt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Catch-Blöcke werden sequentiell abgesucht</a:t>
            </a:r>
            <a:br>
              <a:rPr lang="de-AT" altLang="en-US" sz="1600"/>
            </a:br>
            <a:r>
              <a:rPr lang="de-AT" altLang="en-US" sz="1600"/>
              <a:t>Achtung: speziellere Ausnahme-Typen müssen vor allgemeineren stehen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FEFEC9D-87B7-40B9-8102-31F6D197757E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de-DE" altLang="en-US" sz="1400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Finally-Block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050925" y="1357313"/>
            <a:ext cx="1147763" cy="289242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try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catch (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catch (...)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catch (...)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finally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974725" y="4857750"/>
            <a:ext cx="520858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AT" altLang="en-US" sz="1600"/>
              <a:t>Ist optional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Wird am Ende der Try-Anweisung </a:t>
            </a:r>
            <a:r>
              <a:rPr lang="de-AT" altLang="en-US" sz="1600" u="sng"/>
              <a:t>immer</a:t>
            </a:r>
            <a:r>
              <a:rPr lang="de-AT" altLang="en-US" sz="1600"/>
              <a:t> ausgeführt</a:t>
            </a:r>
            <a:br>
              <a:rPr lang="de-AT" altLang="en-US" sz="1600"/>
            </a:br>
            <a:r>
              <a:rPr lang="de-AT" altLang="en-US" sz="1600"/>
              <a:t>egal, ob im geschützten Block ein Fehler auftrat oder nicht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2428875" y="1524000"/>
            <a:ext cx="247650" cy="2605088"/>
            <a:chOff x="2428875" y="1524000"/>
            <a:chExt cx="247665" cy="2604304"/>
          </a:xfrm>
        </p:grpSpPr>
        <p:cxnSp>
          <p:nvCxnSpPr>
            <p:cNvPr id="18447" name="Straight Arrow Connector 3"/>
            <p:cNvCxnSpPr>
              <a:cxnSpLocks noChangeShapeType="1"/>
            </p:cNvCxnSpPr>
            <p:nvPr/>
          </p:nvCxnSpPr>
          <p:spPr bwMode="auto">
            <a:xfrm>
              <a:off x="2428875" y="1524000"/>
              <a:ext cx="0" cy="717630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448" name="Straight Arrow Connector 8"/>
            <p:cNvCxnSpPr>
              <a:cxnSpLocks noChangeShapeType="1"/>
            </p:cNvCxnSpPr>
            <p:nvPr/>
          </p:nvCxnSpPr>
          <p:spPr bwMode="auto">
            <a:xfrm>
              <a:off x="2428875" y="3695113"/>
              <a:ext cx="0" cy="433191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449" name="Freeform 7"/>
            <p:cNvSpPr>
              <a:spLocks/>
            </p:cNvSpPr>
            <p:nvPr/>
          </p:nvSpPr>
          <p:spPr bwMode="auto">
            <a:xfrm>
              <a:off x="2428875" y="2241631"/>
              <a:ext cx="247665" cy="1446836"/>
            </a:xfrm>
            <a:custGeom>
              <a:avLst/>
              <a:gdLst>
                <a:gd name="T0" fmla="*/ 0 w 247665"/>
                <a:gd name="T1" fmla="*/ 0 h 1543050"/>
                <a:gd name="T2" fmla="*/ 247650 w 247665"/>
                <a:gd name="T3" fmla="*/ 535950 h 1543050"/>
                <a:gd name="T4" fmla="*/ 9525 w 247665"/>
                <a:gd name="T5" fmla="*/ 1356621 h 15430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47665" h="1543050">
                  <a:moveTo>
                    <a:pt x="0" y="0"/>
                  </a:moveTo>
                  <a:cubicBezTo>
                    <a:pt x="123031" y="176212"/>
                    <a:pt x="246063" y="352425"/>
                    <a:pt x="247650" y="609600"/>
                  </a:cubicBezTo>
                  <a:cubicBezTo>
                    <a:pt x="249237" y="866775"/>
                    <a:pt x="129381" y="1204912"/>
                    <a:pt x="9525" y="1543050"/>
                  </a:cubicBezTo>
                </a:path>
              </a:pathLst>
            </a:custGeom>
            <a:noFill/>
            <a:ln w="63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3794125" y="1357313"/>
            <a:ext cx="1644650" cy="2892425"/>
            <a:chOff x="3794125" y="1357313"/>
            <a:chExt cx="1644665" cy="2893745"/>
          </a:xfrm>
        </p:grpSpPr>
        <p:sp>
          <p:nvSpPr>
            <p:cNvPr id="18440" name="Text Box 4"/>
            <p:cNvSpPr txBox="1">
              <a:spLocks noChangeArrowheads="1"/>
            </p:cNvSpPr>
            <p:nvPr/>
          </p:nvSpPr>
          <p:spPr bwMode="auto">
            <a:xfrm>
              <a:off x="3794125" y="1357313"/>
              <a:ext cx="1148081" cy="2893745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try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 catch (</a:t>
              </a:r>
              <a:r>
                <a:rPr lang="de-AT" altLang="en-US" sz="140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 catch (...)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 catch (...)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 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finally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cxnSp>
          <p:nvCxnSpPr>
            <p:cNvPr id="18441" name="Straight Arrow Connector 13"/>
            <p:cNvCxnSpPr>
              <a:cxnSpLocks noChangeShapeType="1"/>
            </p:cNvCxnSpPr>
            <p:nvPr/>
          </p:nvCxnSpPr>
          <p:spPr bwMode="auto">
            <a:xfrm>
              <a:off x="5172075" y="1524000"/>
              <a:ext cx="0" cy="504825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442" name="Straight Arrow Connector 14"/>
            <p:cNvCxnSpPr>
              <a:cxnSpLocks noChangeShapeType="1"/>
            </p:cNvCxnSpPr>
            <p:nvPr/>
          </p:nvCxnSpPr>
          <p:spPr bwMode="auto">
            <a:xfrm>
              <a:off x="5172075" y="3703216"/>
              <a:ext cx="0" cy="387114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443" name="Freeform 15"/>
            <p:cNvSpPr>
              <a:spLocks/>
            </p:cNvSpPr>
            <p:nvPr/>
          </p:nvSpPr>
          <p:spPr bwMode="auto">
            <a:xfrm>
              <a:off x="5191125" y="2095500"/>
              <a:ext cx="247665" cy="733286"/>
            </a:xfrm>
            <a:custGeom>
              <a:avLst/>
              <a:gdLst>
                <a:gd name="T0" fmla="*/ 0 w 247665"/>
                <a:gd name="T1" fmla="*/ 0 h 1543050"/>
                <a:gd name="T2" fmla="*/ 247650 w 247665"/>
                <a:gd name="T3" fmla="*/ 51413 h 1543050"/>
                <a:gd name="T4" fmla="*/ 9525 w 247665"/>
                <a:gd name="T5" fmla="*/ 130139 h 15430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47665" h="1543050">
                  <a:moveTo>
                    <a:pt x="0" y="0"/>
                  </a:moveTo>
                  <a:cubicBezTo>
                    <a:pt x="123031" y="176212"/>
                    <a:pt x="246063" y="352425"/>
                    <a:pt x="247650" y="609600"/>
                  </a:cubicBezTo>
                  <a:cubicBezTo>
                    <a:pt x="249237" y="866775"/>
                    <a:pt x="129381" y="1204912"/>
                    <a:pt x="9525" y="1543050"/>
                  </a:cubicBezTo>
                </a:path>
              </a:pathLst>
            </a:custGeom>
            <a:noFill/>
            <a:ln w="63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cxnSp>
          <p:nvCxnSpPr>
            <p:cNvPr id="18444" name="Straight Arrow Connector 17"/>
            <p:cNvCxnSpPr>
              <a:cxnSpLocks noChangeShapeType="1"/>
            </p:cNvCxnSpPr>
            <p:nvPr/>
          </p:nvCxnSpPr>
          <p:spPr bwMode="auto">
            <a:xfrm>
              <a:off x="5172075" y="2828787"/>
              <a:ext cx="0" cy="331504"/>
            </a:xfrm>
            <a:prstGeom prst="straightConnector1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445" name="Freeform 19"/>
            <p:cNvSpPr>
              <a:spLocks/>
            </p:cNvSpPr>
            <p:nvPr/>
          </p:nvSpPr>
          <p:spPr bwMode="auto">
            <a:xfrm>
              <a:off x="5191125" y="3160291"/>
              <a:ext cx="247665" cy="542925"/>
            </a:xfrm>
            <a:custGeom>
              <a:avLst/>
              <a:gdLst>
                <a:gd name="T0" fmla="*/ 0 w 247665"/>
                <a:gd name="T1" fmla="*/ 0 h 1543050"/>
                <a:gd name="T2" fmla="*/ 247650 w 247665"/>
                <a:gd name="T3" fmla="*/ 9343 h 1543050"/>
                <a:gd name="T4" fmla="*/ 9525 w 247665"/>
                <a:gd name="T5" fmla="*/ 23649 h 15430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47665" h="1543050">
                  <a:moveTo>
                    <a:pt x="0" y="0"/>
                  </a:moveTo>
                  <a:cubicBezTo>
                    <a:pt x="123031" y="176212"/>
                    <a:pt x="246063" y="352425"/>
                    <a:pt x="247650" y="609600"/>
                  </a:cubicBezTo>
                  <a:cubicBezTo>
                    <a:pt x="249237" y="866775"/>
                    <a:pt x="129381" y="1204912"/>
                    <a:pt x="9525" y="1543050"/>
                  </a:cubicBezTo>
                </a:path>
              </a:pathLst>
            </a:custGeom>
            <a:noFill/>
            <a:ln w="63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8446" name="Lightning Bolt 18"/>
            <p:cNvSpPr>
              <a:spLocks noChangeArrowheads="1"/>
            </p:cNvSpPr>
            <p:nvPr/>
          </p:nvSpPr>
          <p:spPr bwMode="auto">
            <a:xfrm>
              <a:off x="5248275" y="1895475"/>
              <a:ext cx="180975" cy="266700"/>
            </a:xfrm>
            <a:prstGeom prst="lightningBolt">
              <a:avLst/>
            </a:prstGeom>
            <a:solidFill>
              <a:srgbClr val="FFFF00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9535012-3511-47A0-BEE2-D983224605F5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de-DE" altLang="en-US" sz="1400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Zweck des Finally-Blocks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62000" y="1927225"/>
            <a:ext cx="3243263" cy="2677656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try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In.open("myfile.txt");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In.close();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catch (...)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} catch (...)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1" name="AutoShape 5"/>
          <p:cNvSpPr>
            <a:spLocks noChangeArrowheads="1"/>
          </p:cNvSpPr>
          <p:nvPr/>
        </p:nvSpPr>
        <p:spPr bwMode="auto">
          <a:xfrm>
            <a:off x="1311275" y="2646363"/>
            <a:ext cx="228600" cy="228600"/>
          </a:xfrm>
          <a:prstGeom prst="lightningBolt">
            <a:avLst/>
          </a:prstGeom>
          <a:solidFill>
            <a:srgbClr val="FFFF00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AT" altLang="en-US" sz="1600">
              <a:solidFill>
                <a:srgbClr val="FFFF00"/>
              </a:solidFill>
            </a:endParaRPr>
          </a:p>
        </p:txBody>
      </p:sp>
      <p:sp>
        <p:nvSpPr>
          <p:cNvPr id="19464" name="Text Box 12"/>
          <p:cNvSpPr txBox="1">
            <a:spLocks noChangeArrowheads="1"/>
          </p:cNvSpPr>
          <p:nvPr/>
        </p:nvSpPr>
        <p:spPr bwMode="auto">
          <a:xfrm>
            <a:off x="688975" y="1338263"/>
            <a:ext cx="67770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Zum Sicherstellen, dass Abschlussarbeiten auch im Fehlerfall ausgeführt werden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800600" y="1898650"/>
            <a:ext cx="3244850" cy="3565526"/>
            <a:chOff x="4800600" y="1898650"/>
            <a:chExt cx="3244850" cy="3565526"/>
          </a:xfrm>
        </p:grpSpPr>
        <p:sp>
          <p:nvSpPr>
            <p:cNvPr id="19465" name="Text Box 7"/>
            <p:cNvSpPr txBox="1">
              <a:spLocks noChangeArrowheads="1"/>
            </p:cNvSpPr>
            <p:nvPr/>
          </p:nvSpPr>
          <p:spPr bwMode="auto">
            <a:xfrm>
              <a:off x="4876800" y="1898650"/>
              <a:ext cx="3124200" cy="2678113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try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In.open("myfile.txt");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 catch (...)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catch (...)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} finally </a:t>
              </a: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In.close();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9466" name="AutoShape 8"/>
            <p:cNvSpPr>
              <a:spLocks noChangeArrowheads="1"/>
            </p:cNvSpPr>
            <p:nvPr/>
          </p:nvSpPr>
          <p:spPr bwMode="auto">
            <a:xfrm>
              <a:off x="5426075" y="2609850"/>
              <a:ext cx="228600" cy="228600"/>
            </a:xfrm>
            <a:prstGeom prst="lightningBolt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de-AT" altLang="en-US" sz="1600">
                <a:solidFill>
                  <a:srgbClr val="FFFF00"/>
                </a:solidFill>
              </a:endParaRPr>
            </a:p>
          </p:txBody>
        </p:sp>
        <p:sp>
          <p:nvSpPr>
            <p:cNvPr id="19467" name="Text Box 9"/>
            <p:cNvSpPr txBox="1">
              <a:spLocks noChangeArrowheads="1"/>
            </p:cNvSpPr>
            <p:nvPr/>
          </p:nvSpPr>
          <p:spPr bwMode="auto">
            <a:xfrm>
              <a:off x="4800600" y="4883151"/>
              <a:ext cx="3244850" cy="581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richtig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Datei wird auf jeden Fall geschlossen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 bwMode="auto">
            <a:xfrm>
              <a:off x="7137069" y="2006930"/>
              <a:ext cx="0" cy="688769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" name="Freeform 19"/>
            <p:cNvSpPr/>
            <p:nvPr/>
          </p:nvSpPr>
          <p:spPr bwMode="auto">
            <a:xfrm>
              <a:off x="7137069" y="2701632"/>
              <a:ext cx="190595" cy="475017"/>
            </a:xfrm>
            <a:custGeom>
              <a:avLst/>
              <a:gdLst>
                <a:gd name="connsiteX0" fmla="*/ 53439 w 232158"/>
                <a:gd name="connsiteY0" fmla="*/ 0 h 587828"/>
                <a:gd name="connsiteX1" fmla="*/ 231569 w 232158"/>
                <a:gd name="connsiteY1" fmla="*/ 195942 h 587828"/>
                <a:gd name="connsiteX2" fmla="*/ 0 w 232158"/>
                <a:gd name="connsiteY2" fmla="*/ 587828 h 58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2158" h="587828">
                  <a:moveTo>
                    <a:pt x="53439" y="0"/>
                  </a:moveTo>
                  <a:cubicBezTo>
                    <a:pt x="146957" y="48985"/>
                    <a:pt x="240475" y="97971"/>
                    <a:pt x="231569" y="195942"/>
                  </a:cubicBezTo>
                  <a:cubicBezTo>
                    <a:pt x="222663" y="293913"/>
                    <a:pt x="111331" y="440870"/>
                    <a:pt x="0" y="587828"/>
                  </a:cubicBezTo>
                </a:path>
              </a:pathLst>
            </a:cu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 bwMode="auto">
            <a:xfrm>
              <a:off x="7137069" y="3176649"/>
              <a:ext cx="0" cy="320634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3" name="Freeform 22"/>
            <p:cNvSpPr/>
            <p:nvPr/>
          </p:nvSpPr>
          <p:spPr bwMode="auto">
            <a:xfrm>
              <a:off x="7137069" y="3497283"/>
              <a:ext cx="190595" cy="475017"/>
            </a:xfrm>
            <a:custGeom>
              <a:avLst/>
              <a:gdLst>
                <a:gd name="connsiteX0" fmla="*/ 53439 w 232158"/>
                <a:gd name="connsiteY0" fmla="*/ 0 h 587828"/>
                <a:gd name="connsiteX1" fmla="*/ 231569 w 232158"/>
                <a:gd name="connsiteY1" fmla="*/ 195942 h 587828"/>
                <a:gd name="connsiteX2" fmla="*/ 0 w 232158"/>
                <a:gd name="connsiteY2" fmla="*/ 587828 h 58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2158" h="587828">
                  <a:moveTo>
                    <a:pt x="53439" y="0"/>
                  </a:moveTo>
                  <a:cubicBezTo>
                    <a:pt x="146957" y="48985"/>
                    <a:pt x="240475" y="97971"/>
                    <a:pt x="231569" y="195942"/>
                  </a:cubicBezTo>
                  <a:cubicBezTo>
                    <a:pt x="222663" y="293913"/>
                    <a:pt x="111331" y="440870"/>
                    <a:pt x="0" y="587828"/>
                  </a:cubicBezTo>
                </a:path>
              </a:pathLst>
            </a:cu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 bwMode="auto">
            <a:xfrm>
              <a:off x="7137069" y="3972300"/>
              <a:ext cx="0" cy="439383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5" name="Group 14"/>
          <p:cNvGrpSpPr/>
          <p:nvPr/>
        </p:nvGrpSpPr>
        <p:grpSpPr>
          <a:xfrm>
            <a:off x="685800" y="2006930"/>
            <a:ext cx="3643313" cy="3462909"/>
            <a:chOff x="685800" y="2006930"/>
            <a:chExt cx="3643313" cy="3462909"/>
          </a:xfrm>
        </p:grpSpPr>
        <p:sp>
          <p:nvSpPr>
            <p:cNvPr id="19462" name="Text Box 6"/>
            <p:cNvSpPr txBox="1">
              <a:spLocks noChangeArrowheads="1"/>
            </p:cNvSpPr>
            <p:nvPr/>
          </p:nvSpPr>
          <p:spPr bwMode="auto">
            <a:xfrm>
              <a:off x="685800" y="4888814"/>
              <a:ext cx="3643313" cy="581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 b="1"/>
                <a:t>falsch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en-US" sz="1600"/>
                <a:t>Datei wird im Fehlerfall nicht geschlossen</a:t>
              </a:r>
            </a:p>
          </p:txBody>
        </p:sp>
        <p:cxnSp>
          <p:nvCxnSpPr>
            <p:cNvPr id="3" name="Straight Arrow Connector 2"/>
            <p:cNvCxnSpPr/>
            <p:nvPr/>
          </p:nvCxnSpPr>
          <p:spPr bwMode="auto">
            <a:xfrm>
              <a:off x="2861953" y="2006930"/>
              <a:ext cx="0" cy="760021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" name="Freeform 3"/>
            <p:cNvSpPr/>
            <p:nvPr/>
          </p:nvSpPr>
          <p:spPr bwMode="auto">
            <a:xfrm>
              <a:off x="2856014" y="2784764"/>
              <a:ext cx="190595" cy="587828"/>
            </a:xfrm>
            <a:custGeom>
              <a:avLst/>
              <a:gdLst>
                <a:gd name="connsiteX0" fmla="*/ 53439 w 232158"/>
                <a:gd name="connsiteY0" fmla="*/ 0 h 587828"/>
                <a:gd name="connsiteX1" fmla="*/ 231569 w 232158"/>
                <a:gd name="connsiteY1" fmla="*/ 195942 h 587828"/>
                <a:gd name="connsiteX2" fmla="*/ 0 w 232158"/>
                <a:gd name="connsiteY2" fmla="*/ 587828 h 58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2158" h="587828">
                  <a:moveTo>
                    <a:pt x="53439" y="0"/>
                  </a:moveTo>
                  <a:cubicBezTo>
                    <a:pt x="146957" y="48985"/>
                    <a:pt x="240475" y="97971"/>
                    <a:pt x="231569" y="195942"/>
                  </a:cubicBezTo>
                  <a:cubicBezTo>
                    <a:pt x="222663" y="293913"/>
                    <a:pt x="111331" y="440870"/>
                    <a:pt x="0" y="587828"/>
                  </a:cubicBezTo>
                </a:path>
              </a:pathLst>
            </a:cu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 bwMode="auto">
            <a:xfrm>
              <a:off x="2856015" y="3372592"/>
              <a:ext cx="0" cy="463138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Freeform 28"/>
            <p:cNvSpPr/>
            <p:nvPr/>
          </p:nvSpPr>
          <p:spPr bwMode="auto">
            <a:xfrm>
              <a:off x="2856014" y="3835730"/>
              <a:ext cx="190595" cy="394401"/>
            </a:xfrm>
            <a:custGeom>
              <a:avLst/>
              <a:gdLst>
                <a:gd name="connsiteX0" fmla="*/ 53439 w 232158"/>
                <a:gd name="connsiteY0" fmla="*/ 0 h 587828"/>
                <a:gd name="connsiteX1" fmla="*/ 231569 w 232158"/>
                <a:gd name="connsiteY1" fmla="*/ 195942 h 587828"/>
                <a:gd name="connsiteX2" fmla="*/ 0 w 232158"/>
                <a:gd name="connsiteY2" fmla="*/ 587828 h 58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2158" h="587828">
                  <a:moveTo>
                    <a:pt x="53439" y="0"/>
                  </a:moveTo>
                  <a:cubicBezTo>
                    <a:pt x="146957" y="48985"/>
                    <a:pt x="240475" y="97971"/>
                    <a:pt x="231569" y="195942"/>
                  </a:cubicBezTo>
                  <a:cubicBezTo>
                    <a:pt x="222663" y="293913"/>
                    <a:pt x="111331" y="440870"/>
                    <a:pt x="0" y="587828"/>
                  </a:cubicBezTo>
                </a:path>
              </a:pathLst>
            </a:cu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30" name="Straight Arrow Connector 29"/>
            <p:cNvCxnSpPr/>
            <p:nvPr/>
          </p:nvCxnSpPr>
          <p:spPr bwMode="auto">
            <a:xfrm>
              <a:off x="2856015" y="4230131"/>
              <a:ext cx="0" cy="181552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1130300" y="3163888"/>
            <a:ext cx="5808663" cy="319087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048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D3D1F67-BBA9-476C-B0EC-68CA08E5F460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de-DE" altLang="de-DE" sz="1400" smtClean="0"/>
          </a:p>
        </p:txBody>
      </p:sp>
      <p:sp>
        <p:nvSpPr>
          <p:cNvPr id="20484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6175345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>
                <a:solidFill>
                  <a:srgbClr val="FF0000"/>
                </a:solidFill>
              </a:rPr>
              <a:t>14. Ausnahmebehandlung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>
                <a:solidFill>
                  <a:srgbClr val="FF0000"/>
                </a:solidFill>
              </a:rPr>
              <a:t>	</a:t>
            </a:r>
            <a:r>
              <a:rPr lang="de-AT" altLang="de-DE"/>
              <a:t>14.1	Prinzip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14.2	Try-Anweisung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14.3	Arten von Ausnahmen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14.4	Implementierung von Ausnahmen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>
                <a:solidFill>
                  <a:srgbClr val="FF0000"/>
                </a:solidFill>
              </a:rPr>
              <a:t>14.5	Suche nach passender Catch-Klausel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14.6	Spezifikation von Ausnahmen im </a:t>
            </a:r>
            <a:r>
              <a:rPr lang="de-AT" altLang="de-DE" smtClean="0"/>
              <a:t>Methodenkopf</a:t>
            </a:r>
          </a:p>
          <a:p>
            <a:pPr>
              <a:spcBef>
                <a:spcPct val="0"/>
              </a:spcBef>
              <a:buNone/>
            </a:pPr>
            <a:r>
              <a:rPr lang="de-AT" altLang="de-DE"/>
              <a:t>	14.7	</a:t>
            </a:r>
            <a:r>
              <a:rPr lang="de-AT" altLang="de-DE" smtClean="0"/>
              <a:t>Beispiel</a:t>
            </a:r>
            <a:endParaRPr lang="de-AT" alt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787033-762E-4581-A96A-71228B64FE2B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de-DE" altLang="en-US" sz="1400" smtClean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Suche der passenden Catch-Klausel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898525" y="1581150"/>
            <a:ext cx="1368425" cy="20320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try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f();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catch (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e)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822325" y="1263650"/>
            <a:ext cx="728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main</a:t>
            </a:r>
            <a:r>
              <a:rPr lang="de-AT" altLang="en-US" sz="1600"/>
              <a:t>()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3489325" y="1581150"/>
            <a:ext cx="1368425" cy="20320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try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g();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catch (E2 e)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finally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3413125" y="1263650"/>
            <a:ext cx="3778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f</a:t>
            </a:r>
            <a:r>
              <a:rPr lang="de-AT" altLang="en-US" sz="1600"/>
              <a:t>()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6096000" y="1581150"/>
            <a:ext cx="1627188" cy="20320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if (...)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throw new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else if (...)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throw new E2();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else if (...)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throw new E3();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6019800" y="1263650"/>
            <a:ext cx="422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g</a:t>
            </a:r>
            <a:r>
              <a:rPr lang="de-AT" altLang="en-US" sz="1600"/>
              <a:t>()</a:t>
            </a:r>
          </a:p>
        </p:txBody>
      </p:sp>
      <p:sp>
        <p:nvSpPr>
          <p:cNvPr id="21514" name="Line 19"/>
          <p:cNvSpPr>
            <a:spLocks noChangeShapeType="1"/>
          </p:cNvSpPr>
          <p:nvPr/>
        </p:nvSpPr>
        <p:spPr bwMode="auto">
          <a:xfrm>
            <a:off x="1676400" y="1981200"/>
            <a:ext cx="914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1515" name="Line 20"/>
          <p:cNvSpPr>
            <a:spLocks noChangeShapeType="1"/>
          </p:cNvSpPr>
          <p:nvPr/>
        </p:nvSpPr>
        <p:spPr bwMode="auto">
          <a:xfrm flipV="1">
            <a:off x="2590800" y="1600200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1516" name="Line 21"/>
          <p:cNvSpPr>
            <a:spLocks noChangeShapeType="1"/>
          </p:cNvSpPr>
          <p:nvPr/>
        </p:nvSpPr>
        <p:spPr bwMode="auto">
          <a:xfrm>
            <a:off x="2590800" y="1600200"/>
            <a:ext cx="838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1517" name="Line 22"/>
          <p:cNvSpPr>
            <a:spLocks noChangeShapeType="1"/>
          </p:cNvSpPr>
          <p:nvPr/>
        </p:nvSpPr>
        <p:spPr bwMode="auto">
          <a:xfrm>
            <a:off x="4191000" y="1981200"/>
            <a:ext cx="1066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1518" name="Line 23"/>
          <p:cNvSpPr>
            <a:spLocks noChangeShapeType="1"/>
          </p:cNvSpPr>
          <p:nvPr/>
        </p:nvSpPr>
        <p:spPr bwMode="auto">
          <a:xfrm flipV="1">
            <a:off x="5257800" y="1600200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1519" name="Line 24"/>
          <p:cNvSpPr>
            <a:spLocks noChangeShapeType="1"/>
          </p:cNvSpPr>
          <p:nvPr/>
        </p:nvSpPr>
        <p:spPr bwMode="auto">
          <a:xfrm>
            <a:off x="5257800" y="1600200"/>
            <a:ext cx="838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1520" name="Text Box 25"/>
          <p:cNvSpPr txBox="1">
            <a:spLocks noChangeArrowheads="1"/>
          </p:cNvSpPr>
          <p:nvPr/>
        </p:nvSpPr>
        <p:spPr bwMode="auto">
          <a:xfrm>
            <a:off x="838200" y="4267200"/>
            <a:ext cx="7612063" cy="142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rgbClr val="FF0000"/>
                </a:solidFill>
              </a:rPr>
              <a:t>throw new E1();</a:t>
            </a:r>
          </a:p>
          <a:p>
            <a:pPr>
              <a:spcBef>
                <a:spcPct val="40000"/>
              </a:spcBef>
            </a:pPr>
            <a:r>
              <a:rPr lang="de-AT" altLang="en-US" sz="1600"/>
              <a:t>keine Try-Anweisung in </a:t>
            </a:r>
            <a:r>
              <a:rPr lang="de-AT" altLang="en-US" sz="1600" i="1"/>
              <a:t>g</a:t>
            </a:r>
            <a:r>
              <a:rPr lang="de-AT" altLang="en-US" sz="1600"/>
              <a:t>() </a:t>
            </a:r>
            <a:r>
              <a:rPr lang="de-AT" altLang="en-US" sz="1600">
                <a:sym typeface="Symbol" panose="05050102010706020507" pitchFamily="18" charset="2"/>
              </a:rPr>
              <a:t></a:t>
            </a:r>
            <a:r>
              <a:rPr lang="de-AT" altLang="en-US" sz="1600"/>
              <a:t> bricht </a:t>
            </a:r>
            <a:r>
              <a:rPr lang="de-AT" altLang="en-US" sz="1600" i="1"/>
              <a:t>g</a:t>
            </a:r>
            <a:r>
              <a:rPr lang="de-AT" altLang="en-US" sz="1600"/>
              <a:t>() ab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kein passender Catch-Block in </a:t>
            </a:r>
            <a:r>
              <a:rPr lang="de-AT" altLang="en-US" sz="1600" i="1"/>
              <a:t>f</a:t>
            </a:r>
            <a:r>
              <a:rPr lang="de-AT" altLang="en-US" sz="1600"/>
              <a:t>() </a:t>
            </a:r>
            <a:r>
              <a:rPr lang="de-AT" altLang="en-US" sz="1600">
                <a:sym typeface="Symbol" panose="05050102010706020507" pitchFamily="18" charset="2"/>
              </a:rPr>
              <a:t></a:t>
            </a:r>
            <a:r>
              <a:rPr lang="de-AT" altLang="en-US" sz="1600"/>
              <a:t> führt Finally-Block in </a:t>
            </a:r>
            <a:r>
              <a:rPr lang="de-AT" altLang="en-US" sz="1600" i="1"/>
              <a:t>f</a:t>
            </a:r>
            <a:r>
              <a:rPr lang="de-AT" altLang="en-US" sz="1600"/>
              <a:t>() aus und bricht </a:t>
            </a:r>
            <a:r>
              <a:rPr lang="de-AT" altLang="en-US" sz="1600" i="1"/>
              <a:t>f</a:t>
            </a:r>
            <a:r>
              <a:rPr lang="de-AT" altLang="en-US" sz="1600"/>
              <a:t>() dann ab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führt Catch-Block für </a:t>
            </a:r>
            <a:r>
              <a:rPr lang="de-AT" altLang="en-US" sz="1600" i="1"/>
              <a:t>E1</a:t>
            </a:r>
            <a:r>
              <a:rPr lang="de-AT" altLang="en-US" sz="1600"/>
              <a:t> in </a:t>
            </a:r>
            <a:r>
              <a:rPr lang="de-AT" altLang="en-US" sz="1600" i="1"/>
              <a:t>main</a:t>
            </a:r>
            <a:r>
              <a:rPr lang="de-AT" altLang="en-US" sz="1600"/>
              <a:t>() aus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setzt nach Try-Anweisung in </a:t>
            </a:r>
            <a:r>
              <a:rPr lang="de-AT" altLang="en-US" sz="1600" i="1"/>
              <a:t>main</a:t>
            </a:r>
            <a:r>
              <a:rPr lang="de-AT" altLang="en-US" sz="1600"/>
              <a:t>() fort</a:t>
            </a:r>
          </a:p>
        </p:txBody>
      </p:sp>
      <p:grpSp>
        <p:nvGrpSpPr>
          <p:cNvPr id="273454" name="Group 46"/>
          <p:cNvGrpSpPr>
            <a:grpSpLocks/>
          </p:cNvGrpSpPr>
          <p:nvPr/>
        </p:nvGrpSpPr>
        <p:grpSpPr bwMode="auto">
          <a:xfrm>
            <a:off x="5029200" y="1981200"/>
            <a:ext cx="1219200" cy="1255713"/>
            <a:chOff x="3168" y="1248"/>
            <a:chExt cx="768" cy="791"/>
          </a:xfrm>
        </p:grpSpPr>
        <p:sp>
          <p:nvSpPr>
            <p:cNvPr id="21528" name="Line 29"/>
            <p:cNvSpPr>
              <a:spLocks noChangeShapeType="1"/>
            </p:cNvSpPr>
            <p:nvPr/>
          </p:nvSpPr>
          <p:spPr bwMode="auto">
            <a:xfrm>
              <a:off x="3168" y="1780"/>
              <a:ext cx="0" cy="25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1529" name="Line 39"/>
            <p:cNvSpPr>
              <a:spLocks noChangeShapeType="1"/>
            </p:cNvSpPr>
            <p:nvPr/>
          </p:nvSpPr>
          <p:spPr bwMode="auto">
            <a:xfrm flipH="1">
              <a:off x="3168" y="1780"/>
              <a:ext cx="480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1530" name="Line 42"/>
            <p:cNvSpPr>
              <a:spLocks noChangeShapeType="1"/>
            </p:cNvSpPr>
            <p:nvPr/>
          </p:nvSpPr>
          <p:spPr bwMode="auto">
            <a:xfrm flipV="1">
              <a:off x="3648" y="1248"/>
              <a:ext cx="0" cy="532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1531" name="Line 43"/>
            <p:cNvSpPr>
              <a:spLocks noChangeShapeType="1"/>
            </p:cNvSpPr>
            <p:nvPr/>
          </p:nvSpPr>
          <p:spPr bwMode="auto">
            <a:xfrm>
              <a:off x="3648" y="1248"/>
              <a:ext cx="288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73455" name="Group 47"/>
          <p:cNvGrpSpPr>
            <a:grpSpLocks/>
          </p:cNvGrpSpPr>
          <p:nvPr/>
        </p:nvGrpSpPr>
        <p:grpSpPr bwMode="auto">
          <a:xfrm>
            <a:off x="2438400" y="2395538"/>
            <a:ext cx="2590800" cy="1035050"/>
            <a:chOff x="1536" y="1509"/>
            <a:chExt cx="1632" cy="652"/>
          </a:xfrm>
        </p:grpSpPr>
        <p:sp>
          <p:nvSpPr>
            <p:cNvPr id="21523" name="Line 30"/>
            <p:cNvSpPr>
              <a:spLocks noChangeShapeType="1"/>
            </p:cNvSpPr>
            <p:nvPr/>
          </p:nvSpPr>
          <p:spPr bwMode="auto">
            <a:xfrm>
              <a:off x="1536" y="1509"/>
              <a:ext cx="0" cy="21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1524" name="Line 31"/>
            <p:cNvSpPr>
              <a:spLocks noChangeShapeType="1"/>
            </p:cNvSpPr>
            <p:nvPr/>
          </p:nvSpPr>
          <p:spPr bwMode="auto">
            <a:xfrm>
              <a:off x="1536" y="1873"/>
              <a:ext cx="0" cy="28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1525" name="Line 40"/>
            <p:cNvSpPr>
              <a:spLocks noChangeShapeType="1"/>
            </p:cNvSpPr>
            <p:nvPr/>
          </p:nvSpPr>
          <p:spPr bwMode="auto">
            <a:xfrm flipH="1" flipV="1">
              <a:off x="1536" y="1509"/>
              <a:ext cx="480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1526" name="Line 44"/>
            <p:cNvSpPr>
              <a:spLocks noChangeShapeType="1"/>
            </p:cNvSpPr>
            <p:nvPr/>
          </p:nvSpPr>
          <p:spPr bwMode="auto">
            <a:xfrm>
              <a:off x="2016" y="1509"/>
              <a:ext cx="0" cy="53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1527" name="Line 45"/>
            <p:cNvSpPr>
              <a:spLocks noChangeShapeType="1"/>
            </p:cNvSpPr>
            <p:nvPr/>
          </p:nvSpPr>
          <p:spPr bwMode="auto">
            <a:xfrm>
              <a:off x="2016" y="2039"/>
              <a:ext cx="1152" cy="0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10600C1-AEC4-4902-98B5-53345FA54FA6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de-DE" altLang="en-US" sz="1400" smtClean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Suche der passenden Catch-Klausel</a:t>
            </a:r>
          </a:p>
        </p:txBody>
      </p:sp>
      <p:sp>
        <p:nvSpPr>
          <p:cNvPr id="22532" name="Text Box 3"/>
          <p:cNvSpPr txBox="1">
            <a:spLocks noChangeArrowheads="1"/>
          </p:cNvSpPr>
          <p:nvPr/>
        </p:nvSpPr>
        <p:spPr bwMode="auto">
          <a:xfrm>
            <a:off x="898525" y="1581150"/>
            <a:ext cx="1367682" cy="2092881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try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f();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catch (E1 e)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600"/>
          </a:p>
          <a:p>
            <a:pPr>
              <a:spcBef>
                <a:spcPct val="0"/>
              </a:spcBef>
              <a:buFontTx/>
              <a:buNone/>
            </a:pPr>
            <a:endParaRPr lang="de-AT" altLang="en-US" sz="1600"/>
          </a:p>
        </p:txBody>
      </p:sp>
      <p:sp>
        <p:nvSpPr>
          <p:cNvPr id="22533" name="Text Box 4"/>
          <p:cNvSpPr txBox="1">
            <a:spLocks noChangeArrowheads="1"/>
          </p:cNvSpPr>
          <p:nvPr/>
        </p:nvSpPr>
        <p:spPr bwMode="auto">
          <a:xfrm>
            <a:off x="822325" y="1263650"/>
            <a:ext cx="728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main</a:t>
            </a:r>
            <a:r>
              <a:rPr lang="de-AT" altLang="en-US" sz="1600"/>
              <a:t>()</a:t>
            </a:r>
          </a:p>
        </p:txBody>
      </p:sp>
      <p:sp>
        <p:nvSpPr>
          <p:cNvPr id="22534" name="Text Box 5"/>
          <p:cNvSpPr txBox="1">
            <a:spLocks noChangeArrowheads="1"/>
          </p:cNvSpPr>
          <p:nvPr/>
        </p:nvSpPr>
        <p:spPr bwMode="auto">
          <a:xfrm>
            <a:off x="3489325" y="1581150"/>
            <a:ext cx="1367682" cy="203132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try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g();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catch (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E2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e)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finally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22535" name="Text Box 6"/>
          <p:cNvSpPr txBox="1">
            <a:spLocks noChangeArrowheads="1"/>
          </p:cNvSpPr>
          <p:nvPr/>
        </p:nvSpPr>
        <p:spPr bwMode="auto">
          <a:xfrm>
            <a:off x="3413125" y="1263650"/>
            <a:ext cx="3778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f</a:t>
            </a:r>
            <a:r>
              <a:rPr lang="de-AT" altLang="en-US" sz="1600"/>
              <a:t>()</a:t>
            </a:r>
          </a:p>
        </p:txBody>
      </p:sp>
      <p:sp>
        <p:nvSpPr>
          <p:cNvPr id="22536" name="Text Box 7"/>
          <p:cNvSpPr txBox="1">
            <a:spLocks noChangeArrowheads="1"/>
          </p:cNvSpPr>
          <p:nvPr/>
        </p:nvSpPr>
        <p:spPr bwMode="auto">
          <a:xfrm>
            <a:off x="6096000" y="1581150"/>
            <a:ext cx="1627369" cy="206210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if (...)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throw new E1();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else if (...)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throw new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E2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else if (...)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throw new E3();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600"/>
          </a:p>
        </p:txBody>
      </p:sp>
      <p:sp>
        <p:nvSpPr>
          <p:cNvPr id="22537" name="Text Box 8"/>
          <p:cNvSpPr txBox="1">
            <a:spLocks noChangeArrowheads="1"/>
          </p:cNvSpPr>
          <p:nvPr/>
        </p:nvSpPr>
        <p:spPr bwMode="auto">
          <a:xfrm>
            <a:off x="6019800" y="1263650"/>
            <a:ext cx="422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g</a:t>
            </a:r>
            <a:r>
              <a:rPr lang="de-AT" altLang="en-US" sz="1600"/>
              <a:t>()</a:t>
            </a:r>
          </a:p>
        </p:txBody>
      </p:sp>
      <p:sp>
        <p:nvSpPr>
          <p:cNvPr id="22538" name="Line 9"/>
          <p:cNvSpPr>
            <a:spLocks noChangeShapeType="1"/>
          </p:cNvSpPr>
          <p:nvPr/>
        </p:nvSpPr>
        <p:spPr bwMode="auto">
          <a:xfrm>
            <a:off x="1676400" y="1981200"/>
            <a:ext cx="914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2539" name="Line 10"/>
          <p:cNvSpPr>
            <a:spLocks noChangeShapeType="1"/>
          </p:cNvSpPr>
          <p:nvPr/>
        </p:nvSpPr>
        <p:spPr bwMode="auto">
          <a:xfrm flipV="1">
            <a:off x="2590800" y="1600200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2540" name="Line 11"/>
          <p:cNvSpPr>
            <a:spLocks noChangeShapeType="1"/>
          </p:cNvSpPr>
          <p:nvPr/>
        </p:nvSpPr>
        <p:spPr bwMode="auto">
          <a:xfrm>
            <a:off x="2590800" y="1600200"/>
            <a:ext cx="838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2541" name="Line 12"/>
          <p:cNvSpPr>
            <a:spLocks noChangeShapeType="1"/>
          </p:cNvSpPr>
          <p:nvPr/>
        </p:nvSpPr>
        <p:spPr bwMode="auto">
          <a:xfrm>
            <a:off x="4191000" y="1981200"/>
            <a:ext cx="1066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2542" name="Line 13"/>
          <p:cNvSpPr>
            <a:spLocks noChangeShapeType="1"/>
          </p:cNvSpPr>
          <p:nvPr/>
        </p:nvSpPr>
        <p:spPr bwMode="auto">
          <a:xfrm flipV="1">
            <a:off x="5257800" y="1600200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2543" name="Line 14"/>
          <p:cNvSpPr>
            <a:spLocks noChangeShapeType="1"/>
          </p:cNvSpPr>
          <p:nvPr/>
        </p:nvSpPr>
        <p:spPr bwMode="auto">
          <a:xfrm>
            <a:off x="5257800" y="1600200"/>
            <a:ext cx="838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2544" name="Text Box 19"/>
          <p:cNvSpPr txBox="1">
            <a:spLocks noChangeArrowheads="1"/>
          </p:cNvSpPr>
          <p:nvPr/>
        </p:nvSpPr>
        <p:spPr bwMode="auto">
          <a:xfrm>
            <a:off x="838200" y="4267200"/>
            <a:ext cx="3986213" cy="142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olidFill>
                  <a:schemeClr val="accent2"/>
                </a:solidFill>
              </a:rPr>
              <a:t>throw new E2();</a:t>
            </a:r>
          </a:p>
          <a:p>
            <a:pPr>
              <a:spcBef>
                <a:spcPct val="40000"/>
              </a:spcBef>
            </a:pPr>
            <a:r>
              <a:rPr lang="de-AT" altLang="en-US" sz="1600"/>
              <a:t>keine Try-Anweisung in </a:t>
            </a:r>
            <a:r>
              <a:rPr lang="de-AT" altLang="en-US" sz="1600" i="1"/>
              <a:t>g</a:t>
            </a:r>
            <a:r>
              <a:rPr lang="de-AT" altLang="en-US" sz="1600"/>
              <a:t>() </a:t>
            </a:r>
            <a:r>
              <a:rPr lang="de-AT" altLang="en-US" sz="1600">
                <a:sym typeface="Symbol" panose="05050102010706020507" pitchFamily="18" charset="2"/>
              </a:rPr>
              <a:t></a:t>
            </a:r>
            <a:r>
              <a:rPr lang="de-AT" altLang="en-US" sz="1600"/>
              <a:t> bricht </a:t>
            </a:r>
            <a:r>
              <a:rPr lang="de-AT" altLang="en-US" sz="1600" i="1"/>
              <a:t>g</a:t>
            </a:r>
            <a:r>
              <a:rPr lang="de-AT" altLang="en-US" sz="1600"/>
              <a:t>() ab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führt Catch-Block für </a:t>
            </a:r>
            <a:r>
              <a:rPr lang="de-AT" altLang="en-US" sz="1600" i="1"/>
              <a:t>E2</a:t>
            </a:r>
            <a:r>
              <a:rPr lang="de-AT" altLang="en-US" sz="1600"/>
              <a:t> in </a:t>
            </a:r>
            <a:r>
              <a:rPr lang="de-AT" altLang="en-US" sz="1600" i="1"/>
              <a:t>f</a:t>
            </a:r>
            <a:r>
              <a:rPr lang="de-AT" altLang="en-US" sz="1600"/>
              <a:t>() aus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führt Finally-Block in </a:t>
            </a:r>
            <a:r>
              <a:rPr lang="de-AT" altLang="en-US" sz="1600" i="1"/>
              <a:t>f</a:t>
            </a:r>
            <a:r>
              <a:rPr lang="de-AT" altLang="en-US" sz="1600"/>
              <a:t>() aus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setzt nach Try-Anweisung in </a:t>
            </a:r>
            <a:r>
              <a:rPr lang="de-AT" altLang="en-US" sz="1600" i="1"/>
              <a:t>f</a:t>
            </a:r>
            <a:r>
              <a:rPr lang="de-AT" altLang="en-US" sz="1600"/>
              <a:t>() fort</a:t>
            </a:r>
          </a:p>
        </p:txBody>
      </p:sp>
      <p:grpSp>
        <p:nvGrpSpPr>
          <p:cNvPr id="275492" name="Group 36"/>
          <p:cNvGrpSpPr>
            <a:grpSpLocks/>
          </p:cNvGrpSpPr>
          <p:nvPr/>
        </p:nvGrpSpPr>
        <p:grpSpPr bwMode="auto">
          <a:xfrm>
            <a:off x="5257800" y="2398857"/>
            <a:ext cx="990600" cy="1274763"/>
            <a:chOff x="3312" y="1584"/>
            <a:chExt cx="624" cy="803"/>
          </a:xfrm>
        </p:grpSpPr>
        <p:sp>
          <p:nvSpPr>
            <p:cNvPr id="22552" name="Line 20"/>
            <p:cNvSpPr>
              <a:spLocks noChangeShapeType="1"/>
            </p:cNvSpPr>
            <p:nvPr/>
          </p:nvSpPr>
          <p:spPr bwMode="auto">
            <a:xfrm>
              <a:off x="3312" y="1849"/>
              <a:ext cx="0" cy="287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2553" name="Line 21"/>
            <p:cNvSpPr>
              <a:spLocks noChangeShapeType="1"/>
            </p:cNvSpPr>
            <p:nvPr/>
          </p:nvSpPr>
          <p:spPr bwMode="auto">
            <a:xfrm>
              <a:off x="3312" y="1584"/>
              <a:ext cx="0" cy="215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2554" name="Line 22"/>
            <p:cNvSpPr>
              <a:spLocks noChangeShapeType="1"/>
            </p:cNvSpPr>
            <p:nvPr/>
          </p:nvSpPr>
          <p:spPr bwMode="auto">
            <a:xfrm>
              <a:off x="3312" y="2203"/>
              <a:ext cx="0" cy="18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2555" name="Line 23"/>
            <p:cNvSpPr>
              <a:spLocks noChangeShapeType="1"/>
            </p:cNvSpPr>
            <p:nvPr/>
          </p:nvSpPr>
          <p:spPr bwMode="auto">
            <a:xfrm flipH="1">
              <a:off x="3312" y="1584"/>
              <a:ext cx="624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75493" name="Group 37"/>
          <p:cNvGrpSpPr>
            <a:grpSpLocks/>
          </p:cNvGrpSpPr>
          <p:nvPr/>
        </p:nvGrpSpPr>
        <p:grpSpPr bwMode="auto">
          <a:xfrm>
            <a:off x="2590800" y="2032001"/>
            <a:ext cx="2667000" cy="1652588"/>
            <a:chOff x="1632" y="1280"/>
            <a:chExt cx="1680" cy="1041"/>
          </a:xfrm>
        </p:grpSpPr>
        <p:sp>
          <p:nvSpPr>
            <p:cNvPr id="22547" name="Line 31"/>
            <p:cNvSpPr>
              <a:spLocks noChangeShapeType="1"/>
            </p:cNvSpPr>
            <p:nvPr/>
          </p:nvSpPr>
          <p:spPr bwMode="auto">
            <a:xfrm>
              <a:off x="1632" y="1280"/>
              <a:ext cx="0" cy="19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2548" name="Line 32"/>
            <p:cNvSpPr>
              <a:spLocks noChangeShapeType="1"/>
            </p:cNvSpPr>
            <p:nvPr/>
          </p:nvSpPr>
          <p:spPr bwMode="auto">
            <a:xfrm>
              <a:off x="1632" y="1877"/>
              <a:ext cx="0" cy="288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2549" name="Line 33"/>
            <p:cNvSpPr>
              <a:spLocks noChangeShapeType="1"/>
            </p:cNvSpPr>
            <p:nvPr/>
          </p:nvSpPr>
          <p:spPr bwMode="auto">
            <a:xfrm flipH="1">
              <a:off x="2016" y="2321"/>
              <a:ext cx="1296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2550" name="Line 34"/>
            <p:cNvSpPr>
              <a:spLocks noChangeShapeType="1"/>
            </p:cNvSpPr>
            <p:nvPr/>
          </p:nvSpPr>
          <p:spPr bwMode="auto">
            <a:xfrm flipV="1">
              <a:off x="2016" y="1280"/>
              <a:ext cx="0" cy="1041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2551" name="Line 35"/>
            <p:cNvSpPr>
              <a:spLocks noChangeShapeType="1"/>
            </p:cNvSpPr>
            <p:nvPr/>
          </p:nvSpPr>
          <p:spPr bwMode="auto">
            <a:xfrm flipH="1">
              <a:off x="1632" y="1280"/>
              <a:ext cx="384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02A2E73-FA38-4711-8DEC-CE6F682D3088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de-DE" altLang="en-US" sz="1400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Suche der passenden Catch-Klausel</a:t>
            </a:r>
          </a:p>
        </p:txBody>
      </p:sp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898525" y="1581150"/>
            <a:ext cx="1368425" cy="20320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try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f();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catch (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e)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7" name="Text Box 4"/>
          <p:cNvSpPr txBox="1">
            <a:spLocks noChangeArrowheads="1"/>
          </p:cNvSpPr>
          <p:nvPr/>
        </p:nvSpPr>
        <p:spPr bwMode="auto">
          <a:xfrm>
            <a:off x="822325" y="1263650"/>
            <a:ext cx="7286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main</a:t>
            </a:r>
            <a:r>
              <a:rPr lang="de-AT" altLang="en-US" sz="1600"/>
              <a:t>()</a:t>
            </a:r>
          </a:p>
        </p:txBody>
      </p:sp>
      <p:sp>
        <p:nvSpPr>
          <p:cNvPr id="23558" name="Text Box 5"/>
          <p:cNvSpPr txBox="1">
            <a:spLocks noChangeArrowheads="1"/>
          </p:cNvSpPr>
          <p:nvPr/>
        </p:nvSpPr>
        <p:spPr bwMode="auto">
          <a:xfrm>
            <a:off x="3489325" y="1581150"/>
            <a:ext cx="1368425" cy="20320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try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g();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catch (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E2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e)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finally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23559" name="Text Box 6"/>
          <p:cNvSpPr txBox="1">
            <a:spLocks noChangeArrowheads="1"/>
          </p:cNvSpPr>
          <p:nvPr/>
        </p:nvSpPr>
        <p:spPr bwMode="auto">
          <a:xfrm>
            <a:off x="3413125" y="1263650"/>
            <a:ext cx="3778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f</a:t>
            </a:r>
            <a:r>
              <a:rPr lang="de-AT" altLang="en-US" sz="1600"/>
              <a:t>()</a:t>
            </a:r>
          </a:p>
        </p:txBody>
      </p:sp>
      <p:sp>
        <p:nvSpPr>
          <p:cNvPr id="23560" name="Text Box 7"/>
          <p:cNvSpPr txBox="1">
            <a:spLocks noChangeArrowheads="1"/>
          </p:cNvSpPr>
          <p:nvPr/>
        </p:nvSpPr>
        <p:spPr bwMode="auto">
          <a:xfrm>
            <a:off x="6096000" y="1581150"/>
            <a:ext cx="1627188" cy="20320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if (...)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throw new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else if (...)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throw new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E2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else if (...)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throw new </a:t>
            </a:r>
            <a:r>
              <a:rPr lang="de-AT" altLang="en-US" sz="14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E3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61" name="Text Box 8"/>
          <p:cNvSpPr txBox="1">
            <a:spLocks noChangeArrowheads="1"/>
          </p:cNvSpPr>
          <p:nvPr/>
        </p:nvSpPr>
        <p:spPr bwMode="auto">
          <a:xfrm>
            <a:off x="6019800" y="1263650"/>
            <a:ext cx="422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i="1"/>
              <a:t>g</a:t>
            </a:r>
            <a:r>
              <a:rPr lang="de-AT" altLang="en-US" sz="1600"/>
              <a:t>()</a:t>
            </a:r>
          </a:p>
        </p:txBody>
      </p:sp>
      <p:sp>
        <p:nvSpPr>
          <p:cNvPr id="23562" name="Line 9"/>
          <p:cNvSpPr>
            <a:spLocks noChangeShapeType="1"/>
          </p:cNvSpPr>
          <p:nvPr/>
        </p:nvSpPr>
        <p:spPr bwMode="auto">
          <a:xfrm>
            <a:off x="1676400" y="1981200"/>
            <a:ext cx="914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3563" name="Line 10"/>
          <p:cNvSpPr>
            <a:spLocks noChangeShapeType="1"/>
          </p:cNvSpPr>
          <p:nvPr/>
        </p:nvSpPr>
        <p:spPr bwMode="auto">
          <a:xfrm flipV="1">
            <a:off x="2590800" y="1600200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3564" name="Line 11"/>
          <p:cNvSpPr>
            <a:spLocks noChangeShapeType="1"/>
          </p:cNvSpPr>
          <p:nvPr/>
        </p:nvSpPr>
        <p:spPr bwMode="auto">
          <a:xfrm>
            <a:off x="2590800" y="1600200"/>
            <a:ext cx="838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3565" name="Line 12"/>
          <p:cNvSpPr>
            <a:spLocks noChangeShapeType="1"/>
          </p:cNvSpPr>
          <p:nvPr/>
        </p:nvSpPr>
        <p:spPr bwMode="auto">
          <a:xfrm>
            <a:off x="4191000" y="1981200"/>
            <a:ext cx="1066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3566" name="Line 13"/>
          <p:cNvSpPr>
            <a:spLocks noChangeShapeType="1"/>
          </p:cNvSpPr>
          <p:nvPr/>
        </p:nvSpPr>
        <p:spPr bwMode="auto">
          <a:xfrm flipV="1">
            <a:off x="5257800" y="1600200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3567" name="Line 14"/>
          <p:cNvSpPr>
            <a:spLocks noChangeShapeType="1"/>
          </p:cNvSpPr>
          <p:nvPr/>
        </p:nvSpPr>
        <p:spPr bwMode="auto">
          <a:xfrm>
            <a:off x="5257800" y="1600200"/>
            <a:ext cx="838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3568" name="Text Box 26"/>
          <p:cNvSpPr txBox="1">
            <a:spLocks noChangeArrowheads="1"/>
          </p:cNvSpPr>
          <p:nvPr/>
        </p:nvSpPr>
        <p:spPr bwMode="auto">
          <a:xfrm>
            <a:off x="838200" y="4191000"/>
            <a:ext cx="7364413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throw new E3();</a:t>
            </a:r>
          </a:p>
          <a:p>
            <a:pPr>
              <a:spcBef>
                <a:spcPct val="40000"/>
              </a:spcBef>
            </a:pPr>
            <a:r>
              <a:rPr lang="de-AT" altLang="en-US" sz="1600"/>
              <a:t>Compiler meldet einen Fehler, weil </a:t>
            </a:r>
            <a:r>
              <a:rPr lang="de-AT" altLang="en-US" sz="1600" i="1"/>
              <a:t>E3</a:t>
            </a:r>
            <a:r>
              <a:rPr lang="de-AT" altLang="en-US" sz="1600"/>
              <a:t> nirgendwo in der Ruferkette abgefangen wird</a:t>
            </a:r>
          </a:p>
        </p:txBody>
      </p:sp>
      <p:grpSp>
        <p:nvGrpSpPr>
          <p:cNvPr id="276519" name="Group 39"/>
          <p:cNvGrpSpPr>
            <a:grpSpLocks/>
          </p:cNvGrpSpPr>
          <p:nvPr/>
        </p:nvGrpSpPr>
        <p:grpSpPr bwMode="auto">
          <a:xfrm>
            <a:off x="2590800" y="2055813"/>
            <a:ext cx="2438400" cy="1617662"/>
            <a:chOff x="1632" y="1295"/>
            <a:chExt cx="1536" cy="1019"/>
          </a:xfrm>
        </p:grpSpPr>
        <p:sp>
          <p:nvSpPr>
            <p:cNvPr id="23579" name="Line 17"/>
            <p:cNvSpPr>
              <a:spLocks noChangeShapeType="1"/>
            </p:cNvSpPr>
            <p:nvPr/>
          </p:nvSpPr>
          <p:spPr bwMode="auto">
            <a:xfrm>
              <a:off x="1632" y="1295"/>
              <a:ext cx="0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3580" name="Line 18"/>
            <p:cNvSpPr>
              <a:spLocks noChangeShapeType="1"/>
            </p:cNvSpPr>
            <p:nvPr/>
          </p:nvSpPr>
          <p:spPr bwMode="auto">
            <a:xfrm>
              <a:off x="1632" y="1870"/>
              <a:ext cx="0" cy="40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3581" name="Line 25"/>
            <p:cNvSpPr>
              <a:spLocks noChangeShapeType="1"/>
            </p:cNvSpPr>
            <p:nvPr/>
          </p:nvSpPr>
          <p:spPr bwMode="auto">
            <a:xfrm flipH="1" flipV="1">
              <a:off x="1632" y="1295"/>
              <a:ext cx="38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3582" name="Line 29"/>
            <p:cNvSpPr>
              <a:spLocks noChangeShapeType="1"/>
            </p:cNvSpPr>
            <p:nvPr/>
          </p:nvSpPr>
          <p:spPr bwMode="auto">
            <a:xfrm>
              <a:off x="2016" y="1295"/>
              <a:ext cx="0" cy="101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3583" name="Line 30"/>
            <p:cNvSpPr>
              <a:spLocks noChangeShapeType="1"/>
            </p:cNvSpPr>
            <p:nvPr/>
          </p:nvSpPr>
          <p:spPr bwMode="auto">
            <a:xfrm>
              <a:off x="2016" y="2314"/>
              <a:ext cx="1152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276513" name="Text Box 33"/>
          <p:cNvSpPr txBox="1">
            <a:spLocks noChangeArrowheads="1"/>
          </p:cNvSpPr>
          <p:nvPr/>
        </p:nvSpPr>
        <p:spPr bwMode="auto">
          <a:xfrm>
            <a:off x="838200" y="5105400"/>
            <a:ext cx="3173413" cy="142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 b="1"/>
              <a:t>Fehlerfreier Fall</a:t>
            </a:r>
          </a:p>
          <a:p>
            <a:pPr>
              <a:spcBef>
                <a:spcPct val="40000"/>
              </a:spcBef>
            </a:pPr>
            <a:r>
              <a:rPr lang="de-AT" altLang="en-US" sz="1600" i="1"/>
              <a:t>führt g</a:t>
            </a:r>
            <a:r>
              <a:rPr lang="de-AT" altLang="en-US" sz="1600"/>
              <a:t>() zu Ende aus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führt Try-Block in </a:t>
            </a:r>
            <a:r>
              <a:rPr lang="de-AT" altLang="en-US" sz="1600" i="1"/>
              <a:t>f</a:t>
            </a:r>
            <a:r>
              <a:rPr lang="de-AT" altLang="en-US" sz="1600"/>
              <a:t>() zu Ende aus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führt Finally-Block in </a:t>
            </a:r>
            <a:r>
              <a:rPr lang="de-AT" altLang="en-US" sz="1600" i="1"/>
              <a:t>f</a:t>
            </a:r>
            <a:r>
              <a:rPr lang="de-AT" altLang="en-US" sz="1600"/>
              <a:t>() aus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setzt nach Finally-Block in </a:t>
            </a:r>
            <a:r>
              <a:rPr lang="de-AT" altLang="en-US" sz="1600" i="1"/>
              <a:t>f</a:t>
            </a:r>
            <a:r>
              <a:rPr lang="de-AT" altLang="en-US" sz="1600"/>
              <a:t>() fort</a:t>
            </a:r>
          </a:p>
        </p:txBody>
      </p:sp>
      <p:grpSp>
        <p:nvGrpSpPr>
          <p:cNvPr id="276518" name="Group 38"/>
          <p:cNvGrpSpPr>
            <a:grpSpLocks/>
          </p:cNvGrpSpPr>
          <p:nvPr/>
        </p:nvGrpSpPr>
        <p:grpSpPr bwMode="auto">
          <a:xfrm>
            <a:off x="5029200" y="2055813"/>
            <a:ext cx="2895600" cy="1651000"/>
            <a:chOff x="3168" y="1295"/>
            <a:chExt cx="1824" cy="1040"/>
          </a:xfrm>
        </p:grpSpPr>
        <p:sp>
          <p:nvSpPr>
            <p:cNvPr id="23572" name="Line 16"/>
            <p:cNvSpPr>
              <a:spLocks noChangeShapeType="1"/>
            </p:cNvSpPr>
            <p:nvPr/>
          </p:nvSpPr>
          <p:spPr bwMode="auto">
            <a:xfrm>
              <a:off x="3168" y="1760"/>
              <a:ext cx="0" cy="2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3573" name="Line 21"/>
            <p:cNvSpPr>
              <a:spLocks noChangeShapeType="1"/>
            </p:cNvSpPr>
            <p:nvPr/>
          </p:nvSpPr>
          <p:spPr bwMode="auto">
            <a:xfrm>
              <a:off x="3168" y="1295"/>
              <a:ext cx="0" cy="1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3574" name="Line 22"/>
            <p:cNvSpPr>
              <a:spLocks noChangeShapeType="1"/>
            </p:cNvSpPr>
            <p:nvPr/>
          </p:nvSpPr>
          <p:spPr bwMode="auto">
            <a:xfrm>
              <a:off x="4992" y="1992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3575" name="Line 28"/>
            <p:cNvSpPr>
              <a:spLocks noChangeShapeType="1"/>
            </p:cNvSpPr>
            <p:nvPr/>
          </p:nvSpPr>
          <p:spPr bwMode="auto">
            <a:xfrm>
              <a:off x="3696" y="2335"/>
              <a:ext cx="129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3576" name="Line 31"/>
            <p:cNvSpPr>
              <a:spLocks noChangeShapeType="1"/>
            </p:cNvSpPr>
            <p:nvPr/>
          </p:nvSpPr>
          <p:spPr bwMode="auto">
            <a:xfrm flipV="1">
              <a:off x="3696" y="1295"/>
              <a:ext cx="0" cy="104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3577" name="Line 34"/>
            <p:cNvSpPr>
              <a:spLocks noChangeShapeType="1"/>
            </p:cNvSpPr>
            <p:nvPr/>
          </p:nvSpPr>
          <p:spPr bwMode="auto">
            <a:xfrm>
              <a:off x="3168" y="2095"/>
              <a:ext cx="0" cy="2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23578" name="Line 37"/>
            <p:cNvSpPr>
              <a:spLocks noChangeShapeType="1"/>
            </p:cNvSpPr>
            <p:nvPr/>
          </p:nvSpPr>
          <p:spPr bwMode="auto">
            <a:xfrm flipH="1">
              <a:off x="3168" y="1295"/>
              <a:ext cx="52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ChangeArrowheads="1"/>
          </p:cNvSpPr>
          <p:nvPr/>
        </p:nvSpPr>
        <p:spPr bwMode="auto">
          <a:xfrm>
            <a:off x="1130300" y="3460750"/>
            <a:ext cx="5808663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457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7288F2B-E76B-430C-9F19-B8AA9DD4D4D5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de-DE" altLang="de-DE" sz="1400" smtClean="0"/>
          </a:p>
        </p:txBody>
      </p:sp>
      <p:sp>
        <p:nvSpPr>
          <p:cNvPr id="2458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6175345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>
                <a:solidFill>
                  <a:srgbClr val="FF0000"/>
                </a:solidFill>
              </a:rPr>
              <a:t>14. Ausnahmebehandlung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>
                <a:solidFill>
                  <a:srgbClr val="FF0000"/>
                </a:solidFill>
              </a:rPr>
              <a:t>	</a:t>
            </a:r>
            <a:r>
              <a:rPr lang="de-AT" altLang="de-DE"/>
              <a:t>14.1	Prinzip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14.2	Try-Anweisung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14.3	Arten von Ausnahmen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14.4	Implementierung von Ausnahmen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14.5	Suche nach passender Catch-Klausel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</a:t>
            </a:r>
            <a:r>
              <a:rPr lang="de-AT" altLang="de-DE">
                <a:solidFill>
                  <a:srgbClr val="FF0000"/>
                </a:solidFill>
              </a:rPr>
              <a:t>14.6	Spezifikation von Ausnahmen im </a:t>
            </a:r>
            <a:r>
              <a:rPr lang="de-AT" altLang="de-DE" smtClean="0">
                <a:solidFill>
                  <a:srgbClr val="FF0000"/>
                </a:solidFill>
              </a:rPr>
              <a:t>Methodenkopf</a:t>
            </a:r>
          </a:p>
          <a:p>
            <a:pPr>
              <a:spcBef>
                <a:spcPct val="0"/>
              </a:spcBef>
              <a:buNone/>
            </a:pPr>
            <a:r>
              <a:rPr lang="de-AT" altLang="de-DE"/>
              <a:t>	14.7	</a:t>
            </a:r>
            <a:r>
              <a:rPr lang="de-AT" altLang="de-DE" smtClean="0"/>
              <a:t>Beispiel</a:t>
            </a:r>
            <a:endParaRPr lang="de-AT" alt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1EBAA6-352C-40BE-B97C-22806A8FE1CD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de-DE" altLang="en-US" sz="1400" smtClean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z="2700" smtClean="0"/>
              <a:t>Spezifikation von Ausnahmen im Methodenkopf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669925" y="1257300"/>
            <a:ext cx="637222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Wenn eine Methode eine Ausnahme an den Rufer weiterleitet, muss sie das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in ihrem Methodenkopf mit einer </a:t>
            </a:r>
            <a:r>
              <a:rPr lang="de-AT" altLang="en-US" sz="1600" i="1" u="sng"/>
              <a:t>Throws-Klausel</a:t>
            </a:r>
            <a:r>
              <a:rPr lang="de-AT" altLang="en-US" sz="1600"/>
              <a:t> spezifizieren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4403725" y="2133600"/>
            <a:ext cx="2273379" cy="222522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void g() </a:t>
            </a:r>
            <a:r>
              <a:rPr lang="de-AT" altLang="en-US" sz="1400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throws E2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try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if (...) throw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if (...) throw 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E2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 catch (</a:t>
            </a:r>
            <a:r>
              <a:rPr lang="de-AT" altLang="en-US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e)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1143000" y="2133600"/>
            <a:ext cx="1557338" cy="222567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  <a:tab pos="374650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  <a:tab pos="37465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  <a:tab pos="374650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void f()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try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g();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 catch (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E2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 e)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	...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2057400" y="2867025"/>
            <a:ext cx="1143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 flipV="1">
            <a:off x="3200400" y="2209800"/>
            <a:ext cx="0" cy="65722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3200400" y="2209800"/>
            <a:ext cx="1143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669925" y="4657725"/>
            <a:ext cx="6435725" cy="117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87325" indent="-1873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/>
              <a:t>Compiler weiß dadurch, dass </a:t>
            </a:r>
            <a:r>
              <a:rPr lang="de-AT" altLang="en-US" sz="1600" i="1"/>
              <a:t>g</a:t>
            </a:r>
            <a:r>
              <a:rPr lang="de-AT" altLang="en-US" sz="1600"/>
              <a:t>() eine </a:t>
            </a:r>
            <a:r>
              <a:rPr lang="de-AT" altLang="en-US" sz="1600" i="1"/>
              <a:t>E2</a:t>
            </a:r>
            <a:r>
              <a:rPr lang="de-AT" altLang="en-US" sz="1600"/>
              <a:t>-Ausnahme auslösen kann.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de-AT" altLang="en-US" sz="1600"/>
              <a:t>Wer </a:t>
            </a:r>
            <a:r>
              <a:rPr lang="de-AT" altLang="en-US" sz="1600" i="1"/>
              <a:t>g</a:t>
            </a:r>
            <a:r>
              <a:rPr lang="de-AT" altLang="en-US" sz="1600"/>
              <a:t>() aufruft, muss daher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entweder </a:t>
            </a:r>
            <a:r>
              <a:rPr lang="de-AT" altLang="en-US" sz="1600" i="1"/>
              <a:t>E2</a:t>
            </a:r>
            <a:r>
              <a:rPr lang="de-AT" altLang="en-US" sz="1600"/>
              <a:t> abfangen</a:t>
            </a:r>
          </a:p>
          <a:p>
            <a:pPr>
              <a:spcBef>
                <a:spcPct val="0"/>
              </a:spcBef>
            </a:pPr>
            <a:r>
              <a:rPr lang="de-AT" altLang="en-US" sz="1600"/>
              <a:t>oder </a:t>
            </a:r>
            <a:r>
              <a:rPr lang="de-AT" altLang="en-US" sz="1600" i="1"/>
              <a:t>E2</a:t>
            </a:r>
            <a:r>
              <a:rPr lang="de-AT" altLang="en-US" sz="1600"/>
              <a:t> im eigenen Methodenkopf mit einer </a:t>
            </a:r>
            <a:r>
              <a:rPr lang="de-AT" altLang="en-US" sz="1600" i="1"/>
              <a:t>Throws-Klausel</a:t>
            </a:r>
            <a:r>
              <a:rPr lang="de-AT" altLang="en-US" sz="1600"/>
              <a:t> spezifizieren</a:t>
            </a: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669925" y="6043613"/>
            <a:ext cx="5416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600">
                <a:sym typeface="Symbol" panose="05050102010706020507" pitchFamily="18" charset="2"/>
              </a:rPr>
              <a:t></a:t>
            </a:r>
            <a:r>
              <a:rPr lang="de-AT" altLang="en-US" sz="1600"/>
              <a:t> </a:t>
            </a:r>
            <a:r>
              <a:rPr lang="de-AT" altLang="en-US" sz="1600" b="1"/>
              <a:t>Man kann nicht vergessen, eine Ausnahme zu behandeln!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8" grpId="0"/>
      <p:bldP spid="174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F755BB-B863-4E2F-B068-1DD99EB9B000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de-DE" altLang="en-US" sz="1400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Eigentlich müsste es heißen</a:t>
            </a:r>
          </a:p>
        </p:txBody>
      </p:sp>
      <p:sp>
        <p:nvSpPr>
          <p:cNvPr id="26628" name="Text Box 3"/>
          <p:cNvSpPr txBox="1">
            <a:spLocks noChangeArrowheads="1"/>
          </p:cNvSpPr>
          <p:nvPr/>
        </p:nvSpPr>
        <p:spPr bwMode="auto">
          <a:xfrm>
            <a:off x="898525" y="1581150"/>
            <a:ext cx="1368425" cy="20320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try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f();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catch (E1 e)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9" name="Text Box 4"/>
          <p:cNvSpPr txBox="1">
            <a:spLocks noChangeArrowheads="1"/>
          </p:cNvSpPr>
          <p:nvPr/>
        </p:nvSpPr>
        <p:spPr bwMode="auto">
          <a:xfrm>
            <a:off x="679450" y="1263650"/>
            <a:ext cx="206533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i="1">
                <a:latin typeface="Arial" panose="020B0604020202020204" pitchFamily="34" charset="0"/>
                <a:cs typeface="Arial" panose="020B0604020202020204" pitchFamily="34" charset="0"/>
              </a:rPr>
              <a:t>void main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(...)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throws E3</a:t>
            </a:r>
          </a:p>
        </p:txBody>
      </p:sp>
      <p:sp>
        <p:nvSpPr>
          <p:cNvPr id="26630" name="Text Box 5"/>
          <p:cNvSpPr txBox="1">
            <a:spLocks noChangeArrowheads="1"/>
          </p:cNvSpPr>
          <p:nvPr/>
        </p:nvSpPr>
        <p:spPr bwMode="auto">
          <a:xfrm>
            <a:off x="3489325" y="1581150"/>
            <a:ext cx="1368425" cy="20320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try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g();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catch (E2 e)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finally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26631" name="Text Box 6"/>
          <p:cNvSpPr txBox="1">
            <a:spLocks noChangeArrowheads="1"/>
          </p:cNvSpPr>
          <p:nvPr/>
        </p:nvSpPr>
        <p:spPr bwMode="auto">
          <a:xfrm>
            <a:off x="3227388" y="1263650"/>
            <a:ext cx="189706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i="1">
                <a:latin typeface="Arial" panose="020B0604020202020204" pitchFamily="34" charset="0"/>
                <a:cs typeface="Arial" panose="020B0604020202020204" pitchFamily="34" charset="0"/>
              </a:rPr>
              <a:t>void f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()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throws E1, E3</a:t>
            </a:r>
          </a:p>
        </p:txBody>
      </p:sp>
      <p:sp>
        <p:nvSpPr>
          <p:cNvPr id="26632" name="Text Box 7"/>
          <p:cNvSpPr txBox="1">
            <a:spLocks noChangeArrowheads="1"/>
          </p:cNvSpPr>
          <p:nvPr/>
        </p:nvSpPr>
        <p:spPr bwMode="auto">
          <a:xfrm>
            <a:off x="6096000" y="1581150"/>
            <a:ext cx="1627188" cy="20320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if (...)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throw new E1();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else if (...)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throw new E2();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 else if (...)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throw new E3();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33" name="Text Box 8"/>
          <p:cNvSpPr txBox="1">
            <a:spLocks noChangeArrowheads="1"/>
          </p:cNvSpPr>
          <p:nvPr/>
        </p:nvSpPr>
        <p:spPr bwMode="auto">
          <a:xfrm>
            <a:off x="5776913" y="1263650"/>
            <a:ext cx="226536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en-US" sz="1400" i="1">
                <a:latin typeface="Arial" panose="020B0604020202020204" pitchFamily="34" charset="0"/>
                <a:cs typeface="Arial" panose="020B0604020202020204" pitchFamily="34" charset="0"/>
              </a:rPr>
              <a:t>void g</a:t>
            </a: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() </a:t>
            </a:r>
            <a:r>
              <a:rPr lang="de-AT" altLang="en-US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throws E1, E2, E3</a:t>
            </a:r>
          </a:p>
        </p:txBody>
      </p:sp>
      <p:sp>
        <p:nvSpPr>
          <p:cNvPr id="26634" name="Line 9"/>
          <p:cNvSpPr>
            <a:spLocks noChangeShapeType="1"/>
          </p:cNvSpPr>
          <p:nvPr/>
        </p:nvSpPr>
        <p:spPr bwMode="auto">
          <a:xfrm>
            <a:off x="1676400" y="1981200"/>
            <a:ext cx="914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6635" name="Line 10"/>
          <p:cNvSpPr>
            <a:spLocks noChangeShapeType="1"/>
          </p:cNvSpPr>
          <p:nvPr/>
        </p:nvSpPr>
        <p:spPr bwMode="auto">
          <a:xfrm flipV="1">
            <a:off x="2590800" y="1600200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6636" name="Line 11"/>
          <p:cNvSpPr>
            <a:spLocks noChangeShapeType="1"/>
          </p:cNvSpPr>
          <p:nvPr/>
        </p:nvSpPr>
        <p:spPr bwMode="auto">
          <a:xfrm>
            <a:off x="2590800" y="1600200"/>
            <a:ext cx="838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6637" name="Line 12"/>
          <p:cNvSpPr>
            <a:spLocks noChangeShapeType="1"/>
          </p:cNvSpPr>
          <p:nvPr/>
        </p:nvSpPr>
        <p:spPr bwMode="auto">
          <a:xfrm>
            <a:off x="4191000" y="1981200"/>
            <a:ext cx="1066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6638" name="Line 13"/>
          <p:cNvSpPr>
            <a:spLocks noChangeShapeType="1"/>
          </p:cNvSpPr>
          <p:nvPr/>
        </p:nvSpPr>
        <p:spPr bwMode="auto">
          <a:xfrm flipV="1">
            <a:off x="5257800" y="1600200"/>
            <a:ext cx="0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6639" name="Line 14"/>
          <p:cNvSpPr>
            <a:spLocks noChangeShapeType="1"/>
          </p:cNvSpPr>
          <p:nvPr/>
        </p:nvSpPr>
        <p:spPr bwMode="auto">
          <a:xfrm>
            <a:off x="5257800" y="1600200"/>
            <a:ext cx="838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6640" name="TextBox 2"/>
          <p:cNvSpPr txBox="1">
            <a:spLocks noChangeArrowheads="1"/>
          </p:cNvSpPr>
          <p:nvPr/>
        </p:nvSpPr>
        <p:spPr bwMode="auto">
          <a:xfrm>
            <a:off x="685800" y="4013200"/>
            <a:ext cx="4564070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AT" altLang="de-DE"/>
              <a:t>Auch </a:t>
            </a:r>
            <a:r>
              <a:rPr lang="de-AT" altLang="de-DE" i="1"/>
              <a:t>main() </a:t>
            </a:r>
            <a:r>
              <a:rPr lang="de-AT" altLang="de-DE"/>
              <a:t>kann eine Throws-Klausel </a:t>
            </a:r>
            <a:r>
              <a:rPr lang="de-AT" altLang="de-DE" smtClean="0"/>
              <a:t>haben</a:t>
            </a:r>
          </a:p>
          <a:p>
            <a:pPr>
              <a:spcBef>
                <a:spcPts val="600"/>
              </a:spcBef>
              <a:tabLst>
                <a:tab pos="266700" algn="l"/>
              </a:tabLst>
            </a:pPr>
            <a:r>
              <a:rPr lang="de-AT" altLang="de-DE" smtClean="0"/>
              <a:t>=&gt;	bricht das Programm mit einer Fehlermeldung ab,</a:t>
            </a:r>
          </a:p>
          <a:p>
            <a:pPr>
              <a:tabLst>
                <a:tab pos="266700" algn="l"/>
              </a:tabLst>
            </a:pPr>
            <a:r>
              <a:rPr lang="de-AT" altLang="de-DE" smtClean="0"/>
              <a:t>	aber es lässt sich zumindest compilieren</a:t>
            </a:r>
            <a:endParaRPr lang="de-AT" alt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ChangeArrowheads="1"/>
          </p:cNvSpPr>
          <p:nvPr/>
        </p:nvSpPr>
        <p:spPr bwMode="auto">
          <a:xfrm>
            <a:off x="1130300" y="3773260"/>
            <a:ext cx="5808663" cy="319088"/>
          </a:xfrm>
          <a:prstGeom prst="rect">
            <a:avLst/>
          </a:prstGeom>
          <a:solidFill>
            <a:srgbClr val="CCCCFF"/>
          </a:solidFill>
          <a:ln w="6350" algn="ctr">
            <a:solidFill>
              <a:srgbClr val="CCCC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600"/>
          </a:p>
        </p:txBody>
      </p:sp>
      <p:sp>
        <p:nvSpPr>
          <p:cNvPr id="2457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7288F2B-E76B-430C-9F19-B8AA9DD4D4D5}" type="slidenum">
              <a:rPr lang="de-DE" altLang="de-DE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de-DE" altLang="de-DE" sz="1400" smtClean="0"/>
          </a:p>
        </p:txBody>
      </p:sp>
      <p:sp>
        <p:nvSpPr>
          <p:cNvPr id="24580" name="TextBox 2"/>
          <p:cNvSpPr txBox="1">
            <a:spLocks noChangeArrowheads="1"/>
          </p:cNvSpPr>
          <p:nvPr/>
        </p:nvSpPr>
        <p:spPr bwMode="auto">
          <a:xfrm>
            <a:off x="763588" y="1392238"/>
            <a:ext cx="6175345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775" algn="l"/>
                <a:tab pos="9874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775" algn="l"/>
                <a:tab pos="9874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775" algn="l"/>
                <a:tab pos="9874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3200">
                <a:solidFill>
                  <a:srgbClr val="FF0000"/>
                </a:solidFill>
              </a:rPr>
              <a:t>14. Ausnahmebehandlung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>
                <a:solidFill>
                  <a:srgbClr val="FF0000"/>
                </a:solidFill>
              </a:rPr>
              <a:t>	</a:t>
            </a:r>
            <a:r>
              <a:rPr lang="de-AT" altLang="de-DE"/>
              <a:t>14.1	Prinzip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14.2	Try-Anweisung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14.3	Arten von Ausnahmen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14.4	Implementierung von Ausnahmen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14.5	Suche nach passender Catch-Klausel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/>
              <a:t>	14.6	Spezifikation von Ausnahmen im </a:t>
            </a:r>
            <a:r>
              <a:rPr lang="de-AT" altLang="de-DE" smtClean="0"/>
              <a:t>Methodenkopf</a:t>
            </a:r>
          </a:p>
          <a:p>
            <a:pPr>
              <a:spcBef>
                <a:spcPct val="0"/>
              </a:spcBef>
              <a:buNone/>
            </a:pPr>
            <a:r>
              <a:rPr lang="de-AT" altLang="de-DE">
                <a:solidFill>
                  <a:srgbClr val="FF0000"/>
                </a:solidFill>
              </a:rPr>
              <a:t>	14.7	</a:t>
            </a:r>
            <a:r>
              <a:rPr lang="de-AT" altLang="de-DE" smtClean="0">
                <a:solidFill>
                  <a:srgbClr val="FF0000"/>
                </a:solidFill>
              </a:rPr>
              <a:t>Beispiel</a:t>
            </a:r>
            <a:endParaRPr lang="de-AT" altLang="de-D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1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F755BB-B863-4E2F-B068-1DD99EB9B000}" type="slidenum">
              <a:rPr lang="de-DE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de-DE" altLang="en-US" sz="1400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Beispiel: Stack mit Exceptions</a:t>
            </a: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769717" y="1236602"/>
            <a:ext cx="3929605" cy="420115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r>
              <a:rPr lang="de-AT" alt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int[] data;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int top;</a:t>
            </a:r>
          </a:p>
          <a:p>
            <a:pPr>
              <a:spcBef>
                <a:spcPts val="60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 (int size) {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	data = new int[size];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	top = 0;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ts val="60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de-AT" alt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push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 (int x) </a:t>
            </a:r>
            <a:r>
              <a:rPr lang="de-AT" altLang="en-US" sz="1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throws OverflowException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	if (top == data.length) 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throw new OverflowException(top);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	data[top] = x; top++;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ts val="60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int </a:t>
            </a:r>
            <a:r>
              <a:rPr lang="de-AT" alt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pop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() </a:t>
            </a:r>
            <a:r>
              <a:rPr lang="de-AT" altLang="en-US" sz="1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throws UnderflowException 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	if (top == 0)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altLang="en-US" sz="14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throw new UnderflowException();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	top--; return data[top];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883553" y="1236602"/>
            <a:ext cx="3974938" cy="3048288"/>
            <a:chOff x="4883553" y="1236602"/>
            <a:chExt cx="3974938" cy="3048288"/>
          </a:xfrm>
        </p:grpSpPr>
        <p:sp>
          <p:nvSpPr>
            <p:cNvPr id="18" name="Text Box 4"/>
            <p:cNvSpPr txBox="1">
              <a:spLocks noChangeArrowheads="1"/>
            </p:cNvSpPr>
            <p:nvPr/>
          </p:nvSpPr>
          <p:spPr bwMode="auto">
            <a:xfrm>
              <a:off x="4883553" y="1236602"/>
              <a:ext cx="3974938" cy="1754326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tabLst>
                  <a:tab pos="187325" algn="l"/>
                  <a:tab pos="358775" algn="l"/>
                  <a:tab pos="536575" algn="l"/>
                </a:tabLst>
              </a:pP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class </a:t>
              </a:r>
              <a:r>
                <a:rPr lang="de-AT" altLang="en-US" sz="1400" b="1" smtClean="0">
                  <a:latin typeface="Arial" panose="020B0604020202020204" pitchFamily="34" charset="0"/>
                  <a:cs typeface="Arial" panose="020B0604020202020204" pitchFamily="34" charset="0"/>
                </a:rPr>
                <a:t>OverflowException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extends Exception {</a:t>
              </a:r>
            </a:p>
            <a:p>
              <a:pPr>
                <a:spcBef>
                  <a:spcPts val="600"/>
                </a:spcBef>
                <a:buFontTx/>
                <a:buNone/>
                <a:tabLst>
                  <a:tab pos="187325" algn="l"/>
                  <a:tab pos="358775" algn="l"/>
                  <a:tab pos="536575" algn="l"/>
                </a:tabLst>
              </a:pP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	int stackSize;</a:t>
              </a:r>
            </a:p>
            <a:p>
              <a:pPr>
                <a:spcBef>
                  <a:spcPts val="600"/>
                </a:spcBef>
                <a:buFontTx/>
                <a:buNone/>
                <a:tabLst>
                  <a:tab pos="187325" algn="l"/>
                  <a:tab pos="358775" algn="l"/>
                  <a:tab pos="536575" algn="l"/>
                </a:tabLst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b="1" smtClean="0">
                  <a:latin typeface="Arial" panose="020B0604020202020204" pitchFamily="34" charset="0"/>
                  <a:cs typeface="Arial" panose="020B0604020202020204" pitchFamily="34" charset="0"/>
                </a:rPr>
                <a:t>OverflowException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 (int s) {</a:t>
              </a:r>
            </a:p>
            <a:p>
              <a:pPr>
                <a:spcBef>
                  <a:spcPct val="0"/>
                </a:spcBef>
                <a:buFontTx/>
                <a:buNone/>
                <a:tabLst>
                  <a:tab pos="187325" algn="l"/>
                  <a:tab pos="358775" algn="l"/>
                  <a:tab pos="536575" algn="l"/>
                </a:tabLst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	super("stack overflow");</a:t>
              </a:r>
            </a:p>
            <a:p>
              <a:pPr>
                <a:spcBef>
                  <a:spcPct val="0"/>
                </a:spcBef>
                <a:buFontTx/>
                <a:buNone/>
                <a:tabLst>
                  <a:tab pos="187325" algn="l"/>
                  <a:tab pos="358775" algn="l"/>
                  <a:tab pos="536575" algn="l"/>
                </a:tabLst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	stackSize = s;</a:t>
              </a:r>
            </a:p>
            <a:p>
              <a:pPr>
                <a:spcBef>
                  <a:spcPct val="0"/>
                </a:spcBef>
                <a:buFontTx/>
                <a:buNone/>
                <a:tabLst>
                  <a:tab pos="187325" algn="l"/>
                  <a:tab pos="358775" algn="l"/>
                  <a:tab pos="536575" algn="l"/>
                </a:tabLst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  <a:p>
              <a:pPr>
                <a:spcBef>
                  <a:spcPct val="0"/>
                </a:spcBef>
                <a:buFontTx/>
                <a:buNone/>
                <a:tabLst>
                  <a:tab pos="187325" algn="l"/>
                  <a:tab pos="358775" algn="l"/>
                  <a:tab pos="536575" algn="l"/>
                </a:tabLst>
              </a:pP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 Box 4"/>
            <p:cNvSpPr txBox="1">
              <a:spLocks noChangeArrowheads="1"/>
            </p:cNvSpPr>
            <p:nvPr/>
          </p:nvSpPr>
          <p:spPr bwMode="auto">
            <a:xfrm>
              <a:off x="4883553" y="3038395"/>
              <a:ext cx="3974938" cy="124649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87325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87325" algn="l"/>
                </a:tabLs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87325" algn="l"/>
                </a:tabLs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87325" algn="l"/>
                </a:tabLs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87325" algn="l"/>
                </a:tabLs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tabLst>
                  <a:tab pos="187325" algn="l"/>
                  <a:tab pos="358775" algn="l"/>
                  <a:tab pos="536575" algn="l"/>
                </a:tabLst>
              </a:pP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class </a:t>
              </a:r>
              <a:r>
                <a:rPr lang="de-AT" altLang="en-US" sz="1400" b="1" smtClean="0">
                  <a:latin typeface="Arial" panose="020B0604020202020204" pitchFamily="34" charset="0"/>
                  <a:cs typeface="Arial" panose="020B0604020202020204" pitchFamily="34" charset="0"/>
                </a:rPr>
                <a:t>UnderflowException 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extends Exception {</a:t>
              </a:r>
            </a:p>
            <a:p>
              <a:pPr>
                <a:spcBef>
                  <a:spcPts val="600"/>
                </a:spcBef>
                <a:buFontTx/>
                <a:buNone/>
                <a:tabLst>
                  <a:tab pos="187325" algn="l"/>
                  <a:tab pos="358775" algn="l"/>
                  <a:tab pos="536575" algn="l"/>
                </a:tabLst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b="1" smtClean="0">
                  <a:latin typeface="Arial" panose="020B0604020202020204" pitchFamily="34" charset="0"/>
                  <a:cs typeface="Arial" panose="020B0604020202020204" pitchFamily="34" charset="0"/>
                </a:rPr>
                <a:t>UnderflowException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 () {</a:t>
              </a:r>
            </a:p>
            <a:p>
              <a:pPr>
                <a:spcBef>
                  <a:spcPct val="0"/>
                </a:spcBef>
                <a:buFontTx/>
                <a:buNone/>
                <a:tabLst>
                  <a:tab pos="187325" algn="l"/>
                  <a:tab pos="358775" algn="l"/>
                  <a:tab pos="536575" algn="l"/>
                </a:tabLst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	super("stack underflow");</a:t>
              </a:r>
            </a:p>
            <a:p>
              <a:pPr>
                <a:spcBef>
                  <a:spcPct val="0"/>
                </a:spcBef>
                <a:buFontTx/>
                <a:buNone/>
                <a:tabLst>
                  <a:tab pos="187325" algn="l"/>
                  <a:tab pos="358775" algn="l"/>
                  <a:tab pos="536575" algn="l"/>
                </a:tabLst>
              </a:pPr>
              <a:r>
                <a:rPr lang="de-AT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</a:p>
            <a:p>
              <a:pPr>
                <a:spcBef>
                  <a:spcPct val="0"/>
                </a:spcBef>
                <a:buFontTx/>
                <a:buNone/>
                <a:tabLst>
                  <a:tab pos="187325" algn="l"/>
                  <a:tab pos="358775" algn="l"/>
                  <a:tab pos="536575" algn="l"/>
                </a:tabLst>
              </a:pPr>
              <a:r>
                <a:rPr lang="de-AT" altLang="en-US" sz="1400" smtClean="0"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de-AT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85800" y="5698603"/>
            <a:ext cx="4013521" cy="730713"/>
            <a:chOff x="685800" y="5698603"/>
            <a:chExt cx="4013521" cy="730713"/>
          </a:xfrm>
        </p:grpSpPr>
        <p:sp>
          <p:nvSpPr>
            <p:cNvPr id="4" name="TextBox 3"/>
            <p:cNvSpPr txBox="1"/>
            <p:nvPr/>
          </p:nvSpPr>
          <p:spPr>
            <a:xfrm>
              <a:off x="769716" y="6121539"/>
              <a:ext cx="3929605" cy="30777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>
                <a:tabLst>
                  <a:tab pos="177800" algn="l"/>
                </a:tabLst>
              </a:pPr>
              <a:r>
                <a:rPr lang="de-AT" sz="14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stack underflow</a:t>
              </a:r>
              <a:endParaRPr lang="de-AT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85800" y="5698603"/>
              <a:ext cx="9028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mtClean="0"/>
                <a:t>Ausgabe</a:t>
              </a:r>
              <a:endParaRPr lang="de-AT"/>
            </a:p>
          </p:txBody>
        </p:sp>
      </p:grp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4883553" y="4397991"/>
            <a:ext cx="4129818" cy="203132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ffectLst/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873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87325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87325" algn="l"/>
              </a:tabLs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87325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87325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Stack stack = new Stack(100);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try {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stack.push(3);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Out.println(stack.pop() + stack.pop());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} </a:t>
            </a:r>
            <a:r>
              <a:rPr lang="de-AT" altLang="en-US" sz="1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catch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en-US" sz="1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OverflowException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 e) {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Out.println(e.getMessage() + ": " + e.stackSize);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} </a:t>
            </a:r>
            <a:r>
              <a:rPr lang="de-AT" altLang="en-US" sz="1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catch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altLang="en-US" sz="1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UnderflowException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 e) {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alt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Out.println(e.getMessage());</a:t>
            </a:r>
          </a:p>
          <a:p>
            <a:pPr>
              <a:spcBef>
                <a:spcPct val="0"/>
              </a:spcBef>
              <a:buFontTx/>
              <a:buNone/>
              <a:tabLst>
                <a:tab pos="187325" algn="l"/>
                <a:tab pos="358775" algn="l"/>
                <a:tab pos="536575" algn="l"/>
              </a:tabLst>
            </a:pPr>
            <a:r>
              <a:rPr lang="de-AT" altLang="en-US" sz="140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4576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957</Words>
  <Application>Microsoft Office PowerPoint</Application>
  <PresentationFormat>On-screen Show (4:3)</PresentationFormat>
  <Paragraphs>536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Courier New</vt:lpstr>
      <vt:lpstr>Symbol</vt:lpstr>
      <vt:lpstr>Times New Roman</vt:lpstr>
      <vt:lpstr>Standarddesign</vt:lpstr>
      <vt:lpstr>PowerPoint Presentation</vt:lpstr>
      <vt:lpstr>Motivation</vt:lpstr>
      <vt:lpstr>Bisher: Fehlerbehandlung mit Fehlercodes</vt:lpstr>
      <vt:lpstr>Idee der Ausnahmebehandlung in Java</vt:lpstr>
      <vt:lpstr>PowerPoint Presentation</vt:lpstr>
      <vt:lpstr>Try-Anweisung in Java</vt:lpstr>
      <vt:lpstr>PowerPoint Presentation</vt:lpstr>
      <vt:lpstr>Arten von Ausnahmen</vt:lpstr>
      <vt:lpstr>Hierarchie der Ausnahmeklassen</vt:lpstr>
      <vt:lpstr>PowerPoint Presentation</vt:lpstr>
      <vt:lpstr>Ausnahmen sind als Klassen codiert</vt:lpstr>
      <vt:lpstr>Throw-Anweisung</vt:lpstr>
      <vt:lpstr>Catch-Blöcke</vt:lpstr>
      <vt:lpstr>Finally-Block</vt:lpstr>
      <vt:lpstr>Zweck des Finally-Blocks</vt:lpstr>
      <vt:lpstr>PowerPoint Presentation</vt:lpstr>
      <vt:lpstr>Suche der passenden Catch-Klausel</vt:lpstr>
      <vt:lpstr>Suche der passenden Catch-Klausel</vt:lpstr>
      <vt:lpstr>Suche der passenden Catch-Klausel</vt:lpstr>
      <vt:lpstr>PowerPoint Presentation</vt:lpstr>
      <vt:lpstr>Spezifikation von Ausnahmen im Methodenkopf</vt:lpstr>
      <vt:lpstr>Eigentlich müsste es heißen</vt:lpstr>
      <vt:lpstr>PowerPoint Presentation</vt:lpstr>
      <vt:lpstr>Beispiel: Stack mit Exceptions</vt:lpstr>
    </vt:vector>
  </TitlesOfParts>
  <Company>Inst.f.Prakt.Informatik (SSW)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Javascript-Anweisungen</dc:title>
  <dc:creator>Mössenböck</dc:creator>
  <cp:lastModifiedBy>hm</cp:lastModifiedBy>
  <cp:revision>432</cp:revision>
  <cp:lastPrinted>2001-09-21T08:42:52Z</cp:lastPrinted>
  <dcterms:created xsi:type="dcterms:W3CDTF">2000-03-12T09:29:13Z</dcterms:created>
  <dcterms:modified xsi:type="dcterms:W3CDTF">2023-12-10T08:55:02Z</dcterms:modified>
</cp:coreProperties>
</file>