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04" r:id="rId2"/>
    <p:sldId id="307" r:id="rId3"/>
    <p:sldId id="301" r:id="rId4"/>
    <p:sldId id="303" r:id="rId5"/>
    <p:sldId id="302" r:id="rId6"/>
    <p:sldId id="306" r:id="rId7"/>
    <p:sldId id="305" r:id="rId8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6633"/>
    <a:srgbClr val="CC3300"/>
    <a:srgbClr val="CCCCFF"/>
    <a:srgbClr val="FFFFCC"/>
    <a:srgbClr val="FF5050"/>
    <a:srgbClr val="FF99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C37D3D1-5199-46B6-ACB1-72B70FBF0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DC96189-75F7-4045-ACAD-879FF0B3C4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88D42-357B-4AD8-A620-6DE33AFAA73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60364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0FFD-80F9-42E6-B068-8C8B25226DD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2035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93AA7-43ED-4079-AD2D-6C9677EE3C8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7969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B4E94-3604-44BF-B29A-82E2D9A8FD4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00847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DE7EC-52D7-4C4C-9BEA-5174B17C13A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906896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9D313-A3C5-4B3E-8BCB-9AB784F8C0C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75103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6606F-BCD5-4D0C-9A97-A734D3616BBD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9594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44B73-0F62-4AB1-8E5C-F04C6E5385D6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7816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62BFD-277A-4116-AE96-A77EA44FD8F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459551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24028-1162-4958-AA97-6761B7C6C25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91552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6A705-3310-449E-8FDE-FAF380F04C0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0574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02948B5-7348-4308-9B61-86052415AFA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0630D0-E6AB-48D4-BAA9-5AEF60CAA24E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5565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 smtClean="0">
                <a:solidFill>
                  <a:srgbClr val="FF0000"/>
                </a:solidFill>
              </a:rPr>
              <a:t>15. </a:t>
            </a:r>
            <a:r>
              <a:rPr lang="de-AT" altLang="de-DE" sz="3200">
                <a:solidFill>
                  <a:srgbClr val="FF0000"/>
                </a:solidFill>
              </a:rPr>
              <a:t>Dokumentationskommentare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CEA654-E812-4B6A-9764-3DCD2B54D9A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Wofür verwendet man Kommentare?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35836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 smtClean="0"/>
              <a:t>Zur Erläuterung der Implementierung</a:t>
            </a:r>
            <a:endParaRPr lang="de-AT" altLang="en-US" sz="1600" b="1"/>
          </a:p>
        </p:txBody>
      </p:sp>
      <p:sp>
        <p:nvSpPr>
          <p:cNvPr id="2" name="TextBox 1"/>
          <p:cNvSpPr txBox="1"/>
          <p:nvPr/>
        </p:nvSpPr>
        <p:spPr>
          <a:xfrm>
            <a:off x="1039091" y="1662530"/>
            <a:ext cx="3102131" cy="138499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int[] primes; </a:t>
            </a:r>
            <a:r>
              <a:rPr lang="de-AT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prime numbers &lt; 1000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355600" algn="l"/>
              </a:tabLst>
            </a:pPr>
            <a:r>
              <a:rPr lang="de-AT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/*--- find largest prime number</a:t>
            </a:r>
          </a:p>
          <a:p>
            <a:pPr>
              <a:tabLst>
                <a:tab pos="355600" algn="l"/>
              </a:tabLst>
            </a:pPr>
            <a:r>
              <a:rPr lang="de-AT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less then x */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69925" y="3281981"/>
            <a:ext cx="3471296" cy="2675811"/>
            <a:chOff x="669925" y="3281981"/>
            <a:chExt cx="3471296" cy="2675811"/>
          </a:xfrm>
        </p:grpSpPr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669925" y="3281981"/>
              <a:ext cx="316625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smtClean="0"/>
                <a:t>Als Schnittstellendokumentation</a:t>
              </a:r>
              <a:endParaRPr lang="de-AT" altLang="en-US" sz="1600" b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39090" y="3711023"/>
              <a:ext cx="3102131" cy="2246769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a stack of integers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Stack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40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// 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push a value x to the stack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public 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void </a:t>
              </a:r>
              <a:r>
                <a:rPr lang="de-AT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push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(int x) { ... }</a:t>
              </a:r>
            </a:p>
            <a:p>
              <a:pPr>
                <a:tabLst>
                  <a:tab pos="177800" algn="l"/>
                </a:tabLst>
              </a:pP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// </a:t>
              </a:r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pop a value from the stack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public 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int </a:t>
              </a:r>
              <a:r>
                <a:rPr lang="de-AT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pop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() { ... }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tabLst>
                  <a:tab pos="177800" algn="l"/>
                </a:tabLst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15740" y="3711022"/>
            <a:ext cx="4465846" cy="2246769"/>
            <a:chOff x="3574473" y="3711022"/>
            <a:chExt cx="4465846" cy="2246769"/>
          </a:xfrm>
        </p:grpSpPr>
        <p:sp>
          <p:nvSpPr>
            <p:cNvPr id="3" name="Right Brace 2"/>
            <p:cNvSpPr/>
            <p:nvPr/>
          </p:nvSpPr>
          <p:spPr bwMode="auto">
            <a:xfrm>
              <a:off x="3574473" y="3711022"/>
              <a:ext cx="166254" cy="2246769"/>
            </a:xfrm>
            <a:prstGeom prst="rightBrace">
              <a:avLst>
                <a:gd name="adj1" fmla="val 36904"/>
                <a:gd name="adj2" fmla="val 50000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901044" y="3928537"/>
              <a:ext cx="4139275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Dienen als Dokumentation für Benutzer.</a:t>
              </a:r>
            </a:p>
            <a:p>
              <a:r>
                <a:rPr lang="de-AT" smtClean="0"/>
                <a:t>Wo platziert man diese Kommentare am besten?</a:t>
              </a:r>
            </a:p>
            <a:p>
              <a:pPr marL="177800" indent="-1778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de-AT" i="1" smtClean="0"/>
                <a:t>im Programm?</a:t>
              </a:r>
              <a:br>
                <a:rPr lang="de-AT" i="1" smtClean="0"/>
              </a:br>
              <a:r>
                <a:rPr lang="de-AT" smtClean="0"/>
                <a:t>dann sind sie von außen nicht sichtbar</a:t>
              </a:r>
            </a:p>
            <a:p>
              <a:pPr marL="177800" indent="-1778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de-AT" i="1" smtClean="0"/>
                <a:t>in einer eigenen Word-Datei?</a:t>
              </a:r>
              <a:br>
                <a:rPr lang="de-AT" i="1" smtClean="0"/>
              </a:br>
              <a:r>
                <a:rPr lang="de-AT" smtClean="0"/>
                <a:t>dann laufen sie Gefahr, zu veralten</a:t>
              </a:r>
              <a:endParaRPr lang="de-AT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85800" y="6169968"/>
            <a:ext cx="6042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Java kombiniert beide Möglichkeiten zu </a:t>
            </a:r>
            <a:r>
              <a:rPr lang="de-AT" smtClean="0">
                <a:solidFill>
                  <a:srgbClr val="FF0000"/>
                </a:solidFill>
              </a:rPr>
              <a:t>Dokumentationskommentaren</a:t>
            </a:r>
            <a:endParaRPr lang="de-AT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98867" y="1857625"/>
            <a:ext cx="2036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smtClean="0"/>
              <a:t>Zeilenendekommentar</a:t>
            </a:r>
            <a:endParaRPr lang="de-AT" i="1"/>
          </a:p>
        </p:txBody>
      </p:sp>
      <p:sp>
        <p:nvSpPr>
          <p:cNvPr id="17" name="TextBox 16"/>
          <p:cNvSpPr txBox="1"/>
          <p:nvPr/>
        </p:nvSpPr>
        <p:spPr>
          <a:xfrm>
            <a:off x="4298867" y="2284949"/>
            <a:ext cx="18710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smtClean="0"/>
              <a:t>Klammerkommentar</a:t>
            </a:r>
            <a:endParaRPr lang="de-AT" i="1"/>
          </a:p>
        </p:txBody>
      </p:sp>
    </p:spTree>
    <p:extLst>
      <p:ext uri="{BB962C8B-B14F-4D97-AF65-F5344CB8AC3E}">
        <p14:creationId xmlns:p14="http://schemas.microsoft.com/office/powerpoint/2010/main" val="7123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CEA654-E812-4B6A-9764-3DCD2B54D9A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Dokumentationskommentare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28400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Spezielle Art von Kommentaren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203325" y="1662113"/>
            <a:ext cx="744538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/** ... */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69925" y="2057400"/>
            <a:ext cx="66929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können vor die Deklarationen von Klassen, Methoden, Feldern gesetzt werden.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Werkzeug </a:t>
            </a:r>
            <a:r>
              <a:rPr lang="de-AT" altLang="en-US" sz="1600" b="1" i="1"/>
              <a:t>javadoc</a:t>
            </a:r>
            <a:r>
              <a:rPr lang="de-AT" altLang="en-US" sz="1600"/>
              <a:t> erzeugt daraus Dokumentation in HTML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127125" y="2722563"/>
            <a:ext cx="5622925" cy="289401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/** A stack of integers.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This is a FIFO data structure storing integers in a stack-like way. 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public 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/** The elements in the stack. 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private int[] data;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/** Push an integer on the stack.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If the stack is full an error is reported and the program stops. 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) throws Exception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>
            <a:off x="3970338" y="4173538"/>
            <a:ext cx="31162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146925" y="3792538"/>
            <a:ext cx="1608138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600" i="1"/>
              <a:t>1. Satz bis Punkt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600" i="1"/>
              <a:t>wird in Kurzdoku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600" i="1"/>
              <a:t>übernommen</a:t>
            </a:r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 flipV="1">
            <a:off x="6632575" y="4416425"/>
            <a:ext cx="530225" cy="4254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7146925" y="4689475"/>
            <a:ext cx="1244600" cy="75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600" i="1"/>
              <a:t>Rest wird in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600" i="1"/>
              <a:t>Langdoku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600" i="1"/>
              <a:t>übernommen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69925" y="5827713"/>
            <a:ext cx="6249988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AT" altLang="en-US" sz="1600" b="1"/>
              <a:t>Vorteil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Dokumentation und Code stehen an derselben Stelle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Höhere Wahrscheinlichkeit, dass die Dokumentation aktuell gehalten wird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155CB4-2F87-4377-A6C6-8B7FA064A5C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Erzeugte HTML-Datei (Stack.html)</a:t>
            </a: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257300"/>
            <a:ext cx="6096000" cy="514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986644" y="4817733"/>
            <a:ext cx="4519056" cy="1514294"/>
            <a:chOff x="2986644" y="4817733"/>
            <a:chExt cx="4519056" cy="151429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5558" y="4817733"/>
              <a:ext cx="2820142" cy="1514294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cxnSp>
          <p:nvCxnSpPr>
            <p:cNvPr id="4" name="Straight Connector 3"/>
            <p:cNvCxnSpPr/>
            <p:nvPr/>
          </p:nvCxnSpPr>
          <p:spPr bwMode="auto">
            <a:xfrm flipV="1">
              <a:off x="2986644" y="5248894"/>
              <a:ext cx="1686296" cy="237506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FE1831-65F9-4F4F-852E-D5DFA048A2F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Tags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69925" y="1254125"/>
            <a:ext cx="49863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Zusatzinformationen in Dokumentationskommentaren</a:t>
            </a:r>
          </a:p>
        </p:txBody>
      </p:sp>
      <p:sp>
        <p:nvSpPr>
          <p:cNvPr id="7173" name="TextBox 1"/>
          <p:cNvSpPr txBox="1">
            <a:spLocks noChangeArrowheads="1"/>
          </p:cNvSpPr>
          <p:nvPr/>
        </p:nvSpPr>
        <p:spPr bwMode="auto">
          <a:xfrm>
            <a:off x="685800" y="1593850"/>
            <a:ext cx="57467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Generelle Syntax: </a:t>
            </a:r>
            <a:r>
              <a:rPr lang="de-AT" altLang="de-DE">
                <a:solidFill>
                  <a:srgbClr val="FF0000"/>
                </a:solidFill>
              </a:rPr>
              <a:t>@</a:t>
            </a:r>
            <a:r>
              <a:rPr lang="de-AT" altLang="de-DE" i="1">
                <a:solidFill>
                  <a:srgbClr val="FF0000"/>
                </a:solidFill>
              </a:rPr>
              <a:t>tagname</a:t>
            </a:r>
            <a:r>
              <a:rPr lang="de-AT" altLang="de-DE">
                <a:solidFill>
                  <a:srgbClr val="FF0000"/>
                </a:solidFill>
              </a:rPr>
              <a:t> </a:t>
            </a:r>
            <a:r>
              <a:rPr lang="de-AT" altLang="de-DE" i="1">
                <a:solidFill>
                  <a:schemeClr val="accent2"/>
                </a:solidFill>
              </a:rPr>
              <a:t>parameters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mtClean="0"/>
              <a:t>Müssen </a:t>
            </a:r>
            <a:r>
              <a:rPr lang="de-AT" altLang="de-DE"/>
              <a:t>am Zeilenanfang stehen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mtClean="0"/>
              <a:t>Gehen </a:t>
            </a:r>
            <a:r>
              <a:rPr lang="de-AT" altLang="de-DE"/>
              <a:t>bis zum nächsten Tag oder bis zum </a:t>
            </a:r>
            <a:r>
              <a:rPr lang="de-AT" altLang="de-DE" smtClean="0"/>
              <a:t>Ende des Kommentars</a:t>
            </a:r>
            <a:endParaRPr lang="de-AT" altLang="de-DE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69925" y="2654300"/>
            <a:ext cx="6226175" cy="1209675"/>
            <a:chOff x="669925" y="2654280"/>
            <a:chExt cx="6226422" cy="1209554"/>
          </a:xfrm>
        </p:grpSpPr>
        <p:sp>
          <p:nvSpPr>
            <p:cNvPr id="7183" name="Text Box 4"/>
            <p:cNvSpPr txBox="1">
              <a:spLocks noChangeArrowheads="1"/>
            </p:cNvSpPr>
            <p:nvPr/>
          </p:nvSpPr>
          <p:spPr bwMode="auto">
            <a:xfrm>
              <a:off x="669925" y="2654280"/>
              <a:ext cx="2776704" cy="338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smtClean="0"/>
                <a:t>Tags in Klassenkommentaren</a:t>
              </a:r>
              <a:endParaRPr lang="de-AT" altLang="en-US" sz="1600" b="1"/>
            </a:p>
          </p:txBody>
        </p:sp>
        <p:sp>
          <p:nvSpPr>
            <p:cNvPr id="7184" name="TextBox 2"/>
            <p:cNvSpPr txBox="1">
              <a:spLocks noChangeArrowheads="1"/>
            </p:cNvSpPr>
            <p:nvPr/>
          </p:nvSpPr>
          <p:spPr bwMode="auto">
            <a:xfrm>
              <a:off x="744638" y="3110780"/>
              <a:ext cx="1267706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@author </a:t>
              </a:r>
              <a:r>
                <a:rPr lang="de-AT" altLang="de-DE" sz="1400" i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</a:t>
              </a:r>
            </a:p>
          </p:txBody>
        </p:sp>
        <p:sp>
          <p:nvSpPr>
            <p:cNvPr id="7185" name="TextBox 3"/>
            <p:cNvSpPr txBox="1">
              <a:spLocks noChangeArrowheads="1"/>
            </p:cNvSpPr>
            <p:nvPr/>
          </p:nvSpPr>
          <p:spPr bwMode="auto">
            <a:xfrm>
              <a:off x="2280212" y="3110780"/>
              <a:ext cx="251370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Name des Autors der Klasse</a:t>
              </a:r>
            </a:p>
          </p:txBody>
        </p:sp>
        <p:sp>
          <p:nvSpPr>
            <p:cNvPr id="7186" name="TextBox 18"/>
            <p:cNvSpPr txBox="1">
              <a:spLocks noChangeArrowheads="1"/>
            </p:cNvSpPr>
            <p:nvPr/>
          </p:nvSpPr>
          <p:spPr bwMode="auto">
            <a:xfrm>
              <a:off x="744638" y="3525280"/>
              <a:ext cx="128272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@version </a:t>
              </a:r>
              <a:r>
                <a:rPr lang="de-AT" altLang="de-DE" sz="1400" i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</a:t>
              </a:r>
            </a:p>
          </p:txBody>
        </p:sp>
        <p:sp>
          <p:nvSpPr>
            <p:cNvPr id="7187" name="TextBox 19"/>
            <p:cNvSpPr txBox="1">
              <a:spLocks noChangeArrowheads="1"/>
            </p:cNvSpPr>
            <p:nvPr/>
          </p:nvSpPr>
          <p:spPr bwMode="auto">
            <a:xfrm>
              <a:off x="2280212" y="3525280"/>
              <a:ext cx="46161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Beschreibt Version der Klasse (in beliebigem Format)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69925" y="4052888"/>
            <a:ext cx="7464425" cy="1697037"/>
            <a:chOff x="669925" y="4053666"/>
            <a:chExt cx="7464737" cy="1696747"/>
          </a:xfrm>
        </p:grpSpPr>
        <p:sp>
          <p:nvSpPr>
            <p:cNvPr id="7176" name="Text Box 4"/>
            <p:cNvSpPr txBox="1">
              <a:spLocks noChangeArrowheads="1"/>
            </p:cNvSpPr>
            <p:nvPr/>
          </p:nvSpPr>
          <p:spPr bwMode="auto">
            <a:xfrm>
              <a:off x="669925" y="4053666"/>
              <a:ext cx="2980300" cy="33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 smtClean="0"/>
                <a:t>Tags in Methodenkommentaren</a:t>
              </a:r>
              <a:endParaRPr lang="de-AT" altLang="en-US" sz="1600" b="1"/>
            </a:p>
          </p:txBody>
        </p:sp>
        <p:sp>
          <p:nvSpPr>
            <p:cNvPr id="7177" name="TextBox 21"/>
            <p:cNvSpPr txBox="1">
              <a:spLocks noChangeArrowheads="1"/>
            </p:cNvSpPr>
            <p:nvPr/>
          </p:nvSpPr>
          <p:spPr bwMode="auto">
            <a:xfrm>
              <a:off x="744638" y="4510166"/>
              <a:ext cx="1929114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@param </a:t>
              </a:r>
              <a:r>
                <a:rPr lang="de-AT" altLang="de-DE" sz="1400" i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i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</a:t>
              </a:r>
            </a:p>
          </p:txBody>
        </p:sp>
        <p:sp>
          <p:nvSpPr>
            <p:cNvPr id="7178" name="TextBox 22"/>
            <p:cNvSpPr txBox="1">
              <a:spLocks noChangeArrowheads="1"/>
            </p:cNvSpPr>
            <p:nvPr/>
          </p:nvSpPr>
          <p:spPr bwMode="auto">
            <a:xfrm>
              <a:off x="2716191" y="4510166"/>
              <a:ext cx="41985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Beschreibt Name und Bedeutung des Parameters</a:t>
              </a:r>
            </a:p>
          </p:txBody>
        </p:sp>
        <p:sp>
          <p:nvSpPr>
            <p:cNvPr id="7179" name="TextBox 23"/>
            <p:cNvSpPr txBox="1">
              <a:spLocks noChangeArrowheads="1"/>
            </p:cNvSpPr>
            <p:nvPr/>
          </p:nvSpPr>
          <p:spPr bwMode="auto">
            <a:xfrm>
              <a:off x="744638" y="4961411"/>
              <a:ext cx="1929114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@return </a:t>
              </a:r>
              <a:r>
                <a:rPr lang="de-AT" altLang="de-DE" sz="1400" i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</a:t>
              </a:r>
            </a:p>
          </p:txBody>
        </p:sp>
        <p:sp>
          <p:nvSpPr>
            <p:cNvPr id="7180" name="TextBox 24"/>
            <p:cNvSpPr txBox="1">
              <a:spLocks noChangeArrowheads="1"/>
            </p:cNvSpPr>
            <p:nvPr/>
          </p:nvSpPr>
          <p:spPr bwMode="auto">
            <a:xfrm>
              <a:off x="2716191" y="4961411"/>
              <a:ext cx="4905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Beschreibt Bedeutung des Rückgabewerts einer Funktion</a:t>
              </a:r>
            </a:p>
          </p:txBody>
        </p:sp>
        <p:sp>
          <p:nvSpPr>
            <p:cNvPr id="7181" name="TextBox 25"/>
            <p:cNvSpPr txBox="1">
              <a:spLocks noChangeArrowheads="1"/>
            </p:cNvSpPr>
            <p:nvPr/>
          </p:nvSpPr>
          <p:spPr bwMode="auto">
            <a:xfrm>
              <a:off x="744638" y="5411859"/>
              <a:ext cx="1929114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@exception </a:t>
              </a:r>
              <a:r>
                <a:rPr lang="de-AT" altLang="de-DE" sz="1400" i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de-DE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i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</a:t>
              </a:r>
            </a:p>
          </p:txBody>
        </p:sp>
        <p:sp>
          <p:nvSpPr>
            <p:cNvPr id="7182" name="TextBox 26"/>
            <p:cNvSpPr txBox="1">
              <a:spLocks noChangeArrowheads="1"/>
            </p:cNvSpPr>
            <p:nvPr/>
          </p:nvSpPr>
          <p:spPr bwMode="auto">
            <a:xfrm>
              <a:off x="2716191" y="5411859"/>
              <a:ext cx="54184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/>
                <a:t>Gibt eventuell ausgelöste Exception(klasse) samt Bedeutung an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DCB841-157B-444C-A0A2-33A1F3CDE14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 für Tags</a:t>
            </a:r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787400" y="1247775"/>
            <a:ext cx="5453063" cy="50482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/** A stack of integers.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This is a FIFO data structure storing integers in a stack-like way.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@author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Hanspeter Moessenboeck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@version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public 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/** Push an integer on the stack.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If the stack is full an exception is thrown.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@param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The value to be pushed 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@exception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Exception Thrown if the stack is full. </a:t>
            </a: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(int x) throws Exception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/** Pops an integer from the stack.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If the stack is empty an exception is thrown.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@return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value popped from the stack.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@exception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Exception Thrown if the stack is empty. </a:t>
            </a:r>
            <a:r>
              <a:rPr lang="de-AT" altLang="en-US" sz="14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public int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throws Exception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2452688"/>
            <a:ext cx="3000375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4402138"/>
            <a:ext cx="3000375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4466EC-8843-4911-9840-CD0B6A340E1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javadoc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69925" y="1157288"/>
            <a:ext cx="15049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Aufrufsyntax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203325" y="1662113"/>
            <a:ext cx="3690938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javadoc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options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] {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filename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packagename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69925" y="2133600"/>
            <a:ext cx="11080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Optionen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203325" y="2590800"/>
            <a:ext cx="60340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10541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0541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541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541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541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-public</a:t>
            </a:r>
            <a:r>
              <a:rPr lang="de-AT" altLang="en-US" sz="1600"/>
              <a:t>	zeigt nur public-Deklarationen</a:t>
            </a:r>
          </a:p>
          <a:p>
            <a:pPr>
              <a:spcBef>
                <a:spcPct val="0"/>
              </a:spcBef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-private</a:t>
            </a:r>
            <a:r>
              <a:rPr lang="de-AT" altLang="en-US" sz="1600"/>
              <a:t>	zeigt public- und private-Deklarationen</a:t>
            </a:r>
          </a:p>
          <a:p>
            <a:pPr>
              <a:spcBef>
                <a:spcPct val="0"/>
              </a:spcBef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-d path</a:t>
            </a:r>
            <a:r>
              <a:rPr lang="de-AT" altLang="en-US" sz="1600"/>
              <a:t>	Zielverzeichnis, in das HTML-Dateien gespeichert werden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...</a:t>
            </a:r>
          </a:p>
        </p:txBody>
      </p:sp>
      <p:grpSp>
        <p:nvGrpSpPr>
          <p:cNvPr id="264205" name="Group 13"/>
          <p:cNvGrpSpPr>
            <a:grpSpLocks/>
          </p:cNvGrpSpPr>
          <p:nvPr/>
        </p:nvGrpSpPr>
        <p:grpSpPr bwMode="auto">
          <a:xfrm>
            <a:off x="669925" y="3810000"/>
            <a:ext cx="3700463" cy="1739900"/>
            <a:chOff x="422" y="2400"/>
            <a:chExt cx="2331" cy="1096"/>
          </a:xfrm>
        </p:grpSpPr>
        <p:sp>
          <p:nvSpPr>
            <p:cNvPr id="9228" name="Text Box 8"/>
            <p:cNvSpPr txBox="1">
              <a:spLocks noChangeArrowheads="1"/>
            </p:cNvSpPr>
            <p:nvPr/>
          </p:nvSpPr>
          <p:spPr bwMode="auto">
            <a:xfrm>
              <a:off x="422" y="2400"/>
              <a:ext cx="6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</a:t>
              </a:r>
            </a:p>
          </p:txBody>
        </p:sp>
        <p:sp>
          <p:nvSpPr>
            <p:cNvPr id="9229" name="Text Box 9"/>
            <p:cNvSpPr txBox="1">
              <a:spLocks noChangeArrowheads="1"/>
            </p:cNvSpPr>
            <p:nvPr/>
          </p:nvSpPr>
          <p:spPr bwMode="auto">
            <a:xfrm>
              <a:off x="758" y="2668"/>
              <a:ext cx="1421" cy="1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javadoc -public Stack.java</a:t>
              </a:r>
            </a:p>
          </p:txBody>
        </p:sp>
        <p:sp>
          <p:nvSpPr>
            <p:cNvPr id="9230" name="Text Box 10"/>
            <p:cNvSpPr txBox="1">
              <a:spLocks noChangeArrowheads="1"/>
            </p:cNvSpPr>
            <p:nvPr/>
          </p:nvSpPr>
          <p:spPr bwMode="auto">
            <a:xfrm>
              <a:off x="758" y="2976"/>
              <a:ext cx="1995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2889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889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889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889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89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erzeugt: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</a:t>
              </a:r>
              <a:r>
                <a:rPr lang="de-AT" altLang="en-US" sz="1600" i="1"/>
                <a:t>Stack.html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	diverse andere Übersichtsdateien</a:t>
              </a:r>
            </a:p>
          </p:txBody>
        </p:sp>
      </p:grpSp>
      <p:grpSp>
        <p:nvGrpSpPr>
          <p:cNvPr id="264206" name="Group 14"/>
          <p:cNvGrpSpPr>
            <a:grpSpLocks/>
          </p:cNvGrpSpPr>
          <p:nvPr/>
        </p:nvGrpSpPr>
        <p:grpSpPr bwMode="auto">
          <a:xfrm>
            <a:off x="685800" y="5699125"/>
            <a:ext cx="4235450" cy="796925"/>
            <a:chOff x="432" y="3590"/>
            <a:chExt cx="2668" cy="502"/>
          </a:xfrm>
        </p:grpSpPr>
        <p:sp>
          <p:nvSpPr>
            <p:cNvPr id="9226" name="Text Box 11"/>
            <p:cNvSpPr txBox="1">
              <a:spLocks noChangeArrowheads="1"/>
            </p:cNvSpPr>
            <p:nvPr/>
          </p:nvSpPr>
          <p:spPr bwMode="auto">
            <a:xfrm>
              <a:off x="432" y="3590"/>
              <a:ext cx="266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Vollständige Dokumentation von javadoc</a:t>
              </a:r>
            </a:p>
          </p:txBody>
        </p:sp>
        <p:sp>
          <p:nvSpPr>
            <p:cNvPr id="9227" name="Text Box 12"/>
            <p:cNvSpPr txBox="1">
              <a:spLocks noChangeArrowheads="1"/>
            </p:cNvSpPr>
            <p:nvPr/>
          </p:nvSpPr>
          <p:spPr bwMode="auto">
            <a:xfrm>
              <a:off x="806" y="3879"/>
              <a:ext cx="181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https://docs.oracle.com/javase/9/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On-screen Show (4:3)</PresentationFormat>
  <Paragraphs>120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Standarddesign</vt:lpstr>
      <vt:lpstr>PowerPoint Presentation</vt:lpstr>
      <vt:lpstr>Wofür verwendet man Kommentare?</vt:lpstr>
      <vt:lpstr>Dokumentationskommentare</vt:lpstr>
      <vt:lpstr>Erzeugte HTML-Datei (Stack.html)</vt:lpstr>
      <vt:lpstr>Tags</vt:lpstr>
      <vt:lpstr>Beispiel für Tags</vt:lpstr>
      <vt:lpstr>javadoc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410</cp:revision>
  <cp:lastPrinted>2001-09-21T08:42:52Z</cp:lastPrinted>
  <dcterms:created xsi:type="dcterms:W3CDTF">2000-03-12T09:29:13Z</dcterms:created>
  <dcterms:modified xsi:type="dcterms:W3CDTF">2023-12-10T08:53:27Z</dcterms:modified>
</cp:coreProperties>
</file>