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0" r:id="rId2"/>
    <p:sldId id="301" r:id="rId3"/>
    <p:sldId id="311" r:id="rId4"/>
    <p:sldId id="305" r:id="rId5"/>
    <p:sldId id="306" r:id="rId6"/>
    <p:sldId id="315" r:id="rId7"/>
    <p:sldId id="312" r:id="rId8"/>
    <p:sldId id="308" r:id="rId9"/>
    <p:sldId id="309" r:id="rId10"/>
    <p:sldId id="313" r:id="rId11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996633"/>
    <a:srgbClr val="CC3300"/>
    <a:srgbClr val="FFFFCC"/>
    <a:srgbClr val="FF5050"/>
    <a:srgbClr val="FF99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7" Type="http://schemas.openxmlformats.org/officeDocument/2006/relationships/slide" Target="slides/slide10.xml"/><Relationship Id="rId2" Type="http://schemas.openxmlformats.org/officeDocument/2006/relationships/slide" Target="slides/slide4.xml"/><Relationship Id="rId1" Type="http://schemas.openxmlformats.org/officeDocument/2006/relationships/slide" Target="slides/slide2.xml"/><Relationship Id="rId6" Type="http://schemas.openxmlformats.org/officeDocument/2006/relationships/slide" Target="slides/slide9.xml"/><Relationship Id="rId5" Type="http://schemas.openxmlformats.org/officeDocument/2006/relationships/slide" Target="slides/slide8.xml"/><Relationship Id="rId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80042F-4ED0-4E2C-8684-0D9C9CFCE7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DD5F469-DB01-4841-AA0F-07EE17BA68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4A643-7E62-44A7-9FB6-D407389B16A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7758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FF6CF-4F10-4B79-B5D8-E4A6D9E9E65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16114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2611F-5307-4D3C-AADF-ED8B7C0D01C5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7508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9BEE2-FACC-497D-A07F-5F153D6D1255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42010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24D91-2474-4BC7-AA91-715CD91743C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9624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2A8AF-7C7E-4FB7-877C-D8A9518AD0A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9672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455BB-936C-4DC2-9DBB-211901C6784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2318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EA136-E77B-4CA9-AACB-F6B68281A706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82453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5E9F7-A706-4155-AF4D-208E577BE11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52405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A0EF7-2384-449E-8596-5820C40CE61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6625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67EF0-2D62-40CD-9EC3-AB47FF438AF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45339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3AEAB2-2D54-4155-B97D-6761C2CCE17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402904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51985E-F5A2-4200-B928-1C0E55806379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39575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16. </a:t>
            </a:r>
            <a:r>
              <a:rPr lang="de-AT" altLang="de-DE" sz="3200" dirty="0" err="1" smtClean="0">
                <a:solidFill>
                  <a:srgbClr val="FF0000"/>
                </a:solidFill>
              </a:rPr>
              <a:t>Enumerationen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>
                <a:solidFill>
                  <a:srgbClr val="FF0000"/>
                </a:solidFill>
              </a:rPr>
              <a:t>16.1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Motivation</a:t>
            </a:r>
            <a:endParaRPr lang="de-AT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16.2</a:t>
            </a:r>
            <a:r>
              <a:rPr lang="de-AT" altLang="de-DE" dirty="0"/>
              <a:t>	</a:t>
            </a:r>
            <a:r>
              <a:rPr lang="de-AT" altLang="de-DE" dirty="0" smtClean="0"/>
              <a:t>Einfache </a:t>
            </a:r>
            <a:r>
              <a:rPr lang="de-AT" altLang="de-DE" dirty="0" err="1" smtClean="0"/>
              <a:t>Enumerationstypen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16.3</a:t>
            </a:r>
            <a:r>
              <a:rPr lang="de-AT" altLang="de-DE" dirty="0"/>
              <a:t>	</a:t>
            </a:r>
            <a:r>
              <a:rPr lang="de-AT" altLang="de-DE" dirty="0" err="1" smtClean="0"/>
              <a:t>Enumerationstypen</a:t>
            </a:r>
            <a:r>
              <a:rPr lang="de-AT" altLang="de-DE" dirty="0" smtClean="0"/>
              <a:t> als Klassen</a:t>
            </a:r>
            <a:endParaRPr lang="de-AT" altLang="de-DE" dirty="0"/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1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Motivation</a:t>
            </a:r>
            <a:endParaRPr lang="de-AT" altLang="en-US" dirty="0" smtClean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50380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 smtClean="0"/>
              <a:t>Gesucht</a:t>
            </a:r>
            <a:r>
              <a:rPr lang="de-AT" altLang="en-US" sz="1600" smtClean="0"/>
              <a:t>: </a:t>
            </a:r>
            <a:r>
              <a:rPr lang="de-AT" altLang="en-US" sz="1600" b="1" smtClean="0"/>
              <a:t>ein</a:t>
            </a:r>
            <a:r>
              <a:rPr lang="de-AT" altLang="en-US" sz="1600" smtClean="0"/>
              <a:t> </a:t>
            </a:r>
            <a:r>
              <a:rPr lang="de-AT" altLang="en-US" sz="1600" b="1" smtClean="0"/>
              <a:t>Typ </a:t>
            </a:r>
            <a:r>
              <a:rPr lang="de-AT" altLang="en-US" sz="1600" b="1" dirty="0" smtClean="0"/>
              <a:t>mit (kleiner) fester Anzahl von Werten</a:t>
            </a:r>
            <a:endParaRPr lang="de-AT" altLang="en-US" sz="1600" b="1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69925" y="1662530"/>
            <a:ext cx="5838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 smtClean="0"/>
              <a:t>z.B.:</a:t>
            </a:r>
            <a:endParaRPr lang="de-AT" altLang="en-US" sz="16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318106" y="1662530"/>
            <a:ext cx="355398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165225" algn="l"/>
              </a:tabLst>
            </a:pPr>
            <a:r>
              <a:rPr lang="de-AT" altLang="en-US" sz="1600" dirty="0" smtClean="0"/>
              <a:t>Farben:	rot, blau</a:t>
            </a:r>
            <a:r>
              <a:rPr lang="de-AT" altLang="en-US" sz="1600" smtClean="0"/>
              <a:t>, grün</a:t>
            </a:r>
            <a:endParaRPr lang="de-AT" altLang="en-US" sz="1600" dirty="0" smtClean="0"/>
          </a:p>
          <a:p>
            <a:pPr>
              <a:spcBef>
                <a:spcPct val="0"/>
              </a:spcBef>
              <a:buFontTx/>
              <a:buNone/>
              <a:tabLst>
                <a:tab pos="1165225" algn="l"/>
              </a:tabLst>
            </a:pPr>
            <a:r>
              <a:rPr lang="de-AT" altLang="en-US" sz="1600" dirty="0" smtClean="0"/>
              <a:t>Wochentage:	Mo, Di, Mi, Do, Fr, Sa, So</a:t>
            </a:r>
          </a:p>
          <a:p>
            <a:pPr>
              <a:spcBef>
                <a:spcPct val="0"/>
              </a:spcBef>
              <a:buFontTx/>
              <a:buNone/>
              <a:tabLst>
                <a:tab pos="1165225" algn="l"/>
              </a:tabLst>
            </a:pPr>
            <a:r>
              <a:rPr lang="de-AT" altLang="en-US" sz="1600" dirty="0" smtClean="0"/>
              <a:t>Prioritäten:	niedrig, normal, hoch</a:t>
            </a:r>
            <a:endParaRPr lang="de-AT" alt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669925" y="2664068"/>
            <a:ext cx="4246675" cy="1785753"/>
            <a:chOff x="669925" y="2664068"/>
            <a:chExt cx="4246675" cy="1785753"/>
          </a:xfrm>
        </p:grpSpPr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669925" y="2664068"/>
              <a:ext cx="424667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dirty="0" smtClean="0"/>
                <a:t>Mögliche Implementierung als </a:t>
              </a:r>
              <a:r>
                <a:rPr lang="de-AT" altLang="en-US" sz="1600" b="1" i="1" dirty="0" err="1" smtClean="0"/>
                <a:t>int</a:t>
              </a:r>
              <a:r>
                <a:rPr lang="de-AT" altLang="en-US" sz="1600" b="1" dirty="0" smtClean="0"/>
                <a:t>-Konstanten</a:t>
              </a:r>
              <a:endParaRPr lang="de-AT" altLang="en-US" sz="1600" b="1" dirty="0"/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1027113" y="3098859"/>
              <a:ext cx="2238375" cy="942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 dirty="0">
                  <a:latin typeface="Arial" panose="020B0604020202020204" pitchFamily="34" charset="0"/>
                </a:rPr>
                <a:t>//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colors</a:t>
              </a:r>
              <a:endParaRPr lang="de-AT" altLang="en-US" sz="1400" dirty="0">
                <a:latin typeface="Arial" panose="020B0604020202020204" pitchFamily="34" charset="0"/>
              </a:endParaRPr>
            </a:p>
            <a:p>
              <a:r>
                <a:rPr lang="de-AT" altLang="en-US" sz="1400" dirty="0" err="1">
                  <a:latin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</a:rPr>
                <a:t> final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RED = 0;</a:t>
              </a:r>
            </a:p>
            <a:p>
              <a:r>
                <a:rPr lang="de-AT" altLang="en-US" sz="1400" dirty="0" err="1">
                  <a:latin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</a:rPr>
                <a:t> final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BLUE = 1;</a:t>
              </a:r>
            </a:p>
            <a:p>
              <a:r>
                <a:rPr lang="de-AT" altLang="en-US" sz="1400" dirty="0" err="1">
                  <a:latin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</a:rPr>
                <a:t> final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GREEN = 2;</a:t>
              </a:r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1027113" y="4145021"/>
              <a:ext cx="2243137" cy="3048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</a:rPr>
                <a:t>int color = BLUE;</a:t>
              </a:r>
            </a:p>
          </p:txBody>
        </p:sp>
      </p:grpSp>
      <p:grpSp>
        <p:nvGrpSpPr>
          <p:cNvPr id="18" name="Group 6"/>
          <p:cNvGrpSpPr>
            <a:grpSpLocks/>
          </p:cNvGrpSpPr>
          <p:nvPr/>
        </p:nvGrpSpPr>
        <p:grpSpPr bwMode="auto">
          <a:xfrm>
            <a:off x="3900488" y="3098859"/>
            <a:ext cx="2373312" cy="1350962"/>
            <a:chOff x="2457" y="981"/>
            <a:chExt cx="1495" cy="851"/>
          </a:xfrm>
          <a:solidFill>
            <a:srgbClr val="FFFF99"/>
          </a:solidFill>
        </p:grpSpPr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2457" y="981"/>
              <a:ext cx="1490" cy="59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 dirty="0">
                  <a:latin typeface="Arial" panose="020B0604020202020204" pitchFamily="34" charset="0"/>
                </a:rPr>
                <a:t>//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priorities</a:t>
              </a:r>
              <a:endParaRPr lang="de-AT" altLang="en-US" sz="1400" dirty="0">
                <a:latin typeface="Arial" panose="020B0604020202020204" pitchFamily="34" charset="0"/>
              </a:endParaRPr>
            </a:p>
            <a:p>
              <a:r>
                <a:rPr lang="de-AT" altLang="en-US" sz="1400" dirty="0" err="1">
                  <a:latin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</a:rPr>
                <a:t> final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LOW = 0;</a:t>
              </a:r>
            </a:p>
            <a:p>
              <a:r>
                <a:rPr lang="de-AT" altLang="en-US" sz="1400" dirty="0" err="1">
                  <a:latin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</a:rPr>
                <a:t> final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NORMAL = 1;</a:t>
              </a:r>
            </a:p>
            <a:p>
              <a:r>
                <a:rPr lang="de-AT" altLang="en-US" sz="1400" dirty="0" err="1">
                  <a:latin typeface="Arial" panose="020B0604020202020204" pitchFamily="34" charset="0"/>
                </a:rPr>
                <a:t>static</a:t>
              </a:r>
              <a:r>
                <a:rPr lang="de-AT" altLang="en-US" sz="1400" dirty="0">
                  <a:latin typeface="Arial" panose="020B0604020202020204" pitchFamily="34" charset="0"/>
                </a:rPr>
                <a:t> final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HIGH = 2;</a:t>
              </a: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2457" y="1640"/>
              <a:ext cx="1495" cy="192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>
                  <a:latin typeface="Arial" panose="020B0604020202020204" pitchFamily="34" charset="0"/>
                </a:rPr>
                <a:t>int priority = HIGH;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69925" y="4664551"/>
            <a:ext cx="5561013" cy="741442"/>
            <a:chOff x="669925" y="4664551"/>
            <a:chExt cx="5561013" cy="741442"/>
          </a:xfrm>
        </p:grpSpPr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669925" y="4664551"/>
              <a:ext cx="501361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dirty="0" smtClean="0"/>
                <a:t>Problem: </a:t>
              </a:r>
              <a:r>
                <a:rPr lang="de-AT" altLang="en-US" sz="1600" dirty="0" smtClean="0"/>
                <a:t>Keine Typprüfung zwischen </a:t>
              </a:r>
              <a:r>
                <a:rPr lang="de-AT" altLang="en-US" sz="1600" dirty="0" err="1" smtClean="0"/>
                <a:t>Konstantenmengen</a:t>
              </a:r>
              <a:endParaRPr lang="de-AT" altLang="en-US" sz="1600" dirty="0"/>
            </a:p>
          </p:txBody>
        </p:sp>
        <p:sp>
          <p:nvSpPr>
            <p:cNvPr id="23" name="Text Box 11"/>
            <p:cNvSpPr txBox="1">
              <a:spLocks noChangeArrowheads="1"/>
            </p:cNvSpPr>
            <p:nvPr/>
          </p:nvSpPr>
          <p:spPr bwMode="auto">
            <a:xfrm>
              <a:off x="1027113" y="5098018"/>
              <a:ext cx="2243138" cy="3048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400" dirty="0" err="1">
                  <a:latin typeface="Arial" panose="020B0604020202020204" pitchFamily="34" charset="0"/>
                </a:rPr>
                <a:t>int</a:t>
              </a:r>
              <a:r>
                <a:rPr lang="de-AT" altLang="en-US" sz="1400" dirty="0">
                  <a:latin typeface="Arial" panose="020B0604020202020204" pitchFamily="34" charset="0"/>
                </a:rPr>
                <a:t> </a:t>
              </a:r>
              <a:r>
                <a:rPr lang="de-AT" altLang="en-US" sz="1400" dirty="0" err="1">
                  <a:latin typeface="Arial" panose="020B0604020202020204" pitchFamily="34" charset="0"/>
                </a:rPr>
                <a:t>color</a:t>
              </a:r>
              <a:r>
                <a:rPr lang="de-AT" altLang="en-US" sz="1400" dirty="0">
                  <a:latin typeface="Arial" panose="020B0604020202020204" pitchFamily="34" charset="0"/>
                </a:rPr>
                <a:t> = HIGH;</a:t>
              </a:r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 flipH="1">
              <a:off x="2452688" y="5237718"/>
              <a:ext cx="1044575" cy="0"/>
            </a:xfrm>
            <a:prstGeom prst="line">
              <a:avLst/>
            </a:prstGeom>
            <a:noFill/>
            <a:ln w="635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de-AT"/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>
              <a:off x="3508375" y="5069443"/>
              <a:ext cx="27225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en-US" sz="1600"/>
                <a:t>Compiler meldet keinen Fehler</a:t>
              </a:r>
            </a:p>
          </p:txBody>
        </p:sp>
      </p:grp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669925" y="5771524"/>
            <a:ext cx="510710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 smtClean="0"/>
              <a:t>=&gt; Java bietet spezielle </a:t>
            </a:r>
            <a:r>
              <a:rPr lang="de-AT" altLang="en-US" sz="1600" dirty="0" err="1" smtClean="0"/>
              <a:t>Enumerationstypen</a:t>
            </a:r>
            <a:r>
              <a:rPr lang="de-AT" altLang="en-US" sz="1600" dirty="0" smtClean="0"/>
              <a:t> mit Typprüfung</a:t>
            </a:r>
            <a:endParaRPr lang="de-AT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230653"/>
            <a:ext cx="402904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51985E-F5A2-4200-B928-1C0E55806379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39575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16. </a:t>
            </a:r>
            <a:r>
              <a:rPr lang="de-AT" altLang="de-DE" sz="3200" dirty="0" err="1" smtClean="0">
                <a:solidFill>
                  <a:srgbClr val="FF0000"/>
                </a:solidFill>
              </a:rPr>
              <a:t>Enumerationen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16.1</a:t>
            </a:r>
            <a:r>
              <a:rPr lang="de-AT" altLang="de-DE" dirty="0"/>
              <a:t>	</a:t>
            </a:r>
            <a:r>
              <a:rPr lang="de-AT" altLang="de-DE" dirty="0" smtClean="0"/>
              <a:t>Motivation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>
                <a:solidFill>
                  <a:srgbClr val="FF0000"/>
                </a:solidFill>
              </a:rPr>
              <a:t>16.2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smtClean="0">
                <a:solidFill>
                  <a:srgbClr val="FF0000"/>
                </a:solidFill>
              </a:rPr>
              <a:t>Einfache </a:t>
            </a:r>
            <a:r>
              <a:rPr lang="de-AT" altLang="de-DE" dirty="0" err="1" smtClean="0">
                <a:solidFill>
                  <a:srgbClr val="FF0000"/>
                </a:solidFill>
              </a:rPr>
              <a:t>Enumerationstypen</a:t>
            </a:r>
            <a:endParaRPr lang="de-AT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16.3</a:t>
            </a:r>
            <a:r>
              <a:rPr lang="de-AT" altLang="de-DE" dirty="0"/>
              <a:t>	</a:t>
            </a:r>
            <a:r>
              <a:rPr lang="de-AT" altLang="de-DE" dirty="0" err="1" smtClean="0"/>
              <a:t>Enumerationstypen</a:t>
            </a:r>
            <a:r>
              <a:rPr lang="de-AT" altLang="de-DE" dirty="0" smtClean="0"/>
              <a:t> als Klassen</a:t>
            </a:r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35786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/>
              <a:t>Enumerationstypen</a:t>
            </a:r>
            <a:endParaRPr lang="de-AT" altLang="en-US" dirty="0" smtClean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71216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 smtClean="0"/>
              <a:t>Werden </a:t>
            </a:r>
            <a:r>
              <a:rPr lang="de-AT" altLang="en-US" sz="1600" b="1" dirty="0" smtClean="0"/>
              <a:t>durch </a:t>
            </a:r>
            <a:r>
              <a:rPr lang="de-AT" altLang="en-US" sz="1600" b="1" smtClean="0"/>
              <a:t>Aufzählung ihrer Werte deklariert </a:t>
            </a:r>
            <a:r>
              <a:rPr lang="de-AT" altLang="en-US" sz="1600" dirty="0" smtClean="0"/>
              <a:t>(daher auch </a:t>
            </a:r>
            <a:r>
              <a:rPr lang="de-AT" altLang="en-US" sz="1600" i="1" dirty="0" smtClean="0"/>
              <a:t>Aufzählungstypen</a:t>
            </a:r>
            <a:r>
              <a:rPr lang="de-AT" altLang="en-US" sz="1600" dirty="0" smtClean="0"/>
              <a:t>)</a:t>
            </a:r>
            <a:endParaRPr lang="de-AT" altLang="en-US" sz="1600" b="1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024882" y="1662530"/>
            <a:ext cx="4328749" cy="7386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enum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{RED, BLUE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, GREEN}</a:t>
            </a:r>
            <a:endParaRPr lang="de-AT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enum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{MON, TUE, WED, THU, FRI, SAT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, SUN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enum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Weekend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{SAT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, SUN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6698" y="1572042"/>
            <a:ext cx="37273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Werte sind Konstanten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müssen innerhalb eines Typ</a:t>
            </a:r>
            <a:br>
              <a:rPr lang="de-AT" dirty="0" smtClean="0"/>
            </a:br>
            <a:r>
              <a:rPr lang="de-AT" dirty="0" smtClean="0"/>
              <a:t>unterschiedliche Namen haben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werden mit Großbuchstaben geschrieben</a:t>
            </a:r>
            <a:endParaRPr lang="de-AT" dirty="0"/>
          </a:p>
        </p:txBody>
      </p:sp>
      <p:grpSp>
        <p:nvGrpSpPr>
          <p:cNvPr id="10" name="Group 9"/>
          <p:cNvGrpSpPr/>
          <p:nvPr/>
        </p:nvGrpSpPr>
        <p:grpSpPr>
          <a:xfrm>
            <a:off x="669925" y="2658327"/>
            <a:ext cx="8326691" cy="678528"/>
            <a:chOff x="669925" y="2658327"/>
            <a:chExt cx="8326691" cy="678528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669925" y="2658327"/>
              <a:ext cx="265046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dirty="0" smtClean="0"/>
                <a:t>Variablen und Zuweisungen</a:t>
              </a:r>
              <a:endParaRPr lang="de-AT" altLang="en-US" sz="1600" b="1" dirty="0"/>
            </a:p>
          </p:txBody>
        </p: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1024881" y="3013690"/>
              <a:ext cx="2045175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 c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Color.BLUE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57929" y="2998301"/>
              <a:ext cx="57386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Enumerationskonstanten </a:t>
              </a:r>
              <a:r>
                <a:rPr lang="de-AT" dirty="0" smtClean="0"/>
                <a:t>müssen mit </a:t>
              </a:r>
              <a:r>
                <a:rPr lang="de-AT" dirty="0" err="1" smtClean="0"/>
                <a:t>Typnamen</a:t>
              </a:r>
              <a:r>
                <a:rPr lang="de-AT" dirty="0" smtClean="0"/>
                <a:t> qualifiziert werden</a:t>
              </a:r>
              <a:endParaRPr lang="de-AT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24882" y="3326758"/>
            <a:ext cx="5473037" cy="338554"/>
            <a:chOff x="1024882" y="3326758"/>
            <a:chExt cx="5473037" cy="338554"/>
          </a:xfrm>
        </p:grpSpPr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>
              <a:off x="1024882" y="3345523"/>
              <a:ext cx="2045174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 c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Day.WED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>
              <a:off x="1076446" y="3514848"/>
              <a:ext cx="1709195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TextBox 32"/>
            <p:cNvSpPr txBox="1"/>
            <p:nvPr/>
          </p:nvSpPr>
          <p:spPr>
            <a:xfrm>
              <a:off x="3257929" y="3326758"/>
              <a:ext cx="3239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Color</a:t>
              </a:r>
              <a:r>
                <a:rPr lang="de-AT" dirty="0" smtClean="0"/>
                <a:t> und </a:t>
              </a:r>
              <a:r>
                <a:rPr lang="de-AT" i="1" dirty="0" smtClean="0"/>
                <a:t>Day</a:t>
              </a:r>
              <a:r>
                <a:rPr lang="de-AT" dirty="0" smtClean="0"/>
                <a:t> sind nicht kompatibel</a:t>
              </a:r>
              <a:endParaRPr lang="de-AT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24882" y="3661568"/>
            <a:ext cx="5728299" cy="338554"/>
            <a:chOff x="1024882" y="3661568"/>
            <a:chExt cx="5728299" cy="338554"/>
          </a:xfrm>
        </p:grpSpPr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1024882" y="3692345"/>
              <a:ext cx="2045175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 d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Weekend.SAT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>
              <a:off x="1076446" y="3865946"/>
              <a:ext cx="1863524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3257929" y="3661568"/>
              <a:ext cx="34952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Day</a:t>
              </a:r>
              <a:r>
                <a:rPr lang="de-AT" dirty="0" smtClean="0"/>
                <a:t> und </a:t>
              </a:r>
              <a:r>
                <a:rPr lang="de-AT" i="1" dirty="0" smtClean="0"/>
                <a:t>Weekend</a:t>
              </a:r>
              <a:r>
                <a:rPr lang="de-AT" dirty="0" smtClean="0"/>
                <a:t> sind nicht kompatibel</a:t>
              </a:r>
              <a:endParaRPr lang="de-AT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024882" y="4025598"/>
            <a:ext cx="5360826" cy="338554"/>
            <a:chOff x="1024882" y="4025598"/>
            <a:chExt cx="5360826" cy="338554"/>
          </a:xfrm>
        </p:grpSpPr>
        <p:sp>
          <p:nvSpPr>
            <p:cNvPr id="30" name="Text Box 4"/>
            <p:cNvSpPr txBox="1">
              <a:spLocks noChangeArrowheads="1"/>
            </p:cNvSpPr>
            <p:nvPr/>
          </p:nvSpPr>
          <p:spPr bwMode="auto">
            <a:xfrm>
              <a:off x="1024882" y="4040987"/>
              <a:ext cx="2045174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 c = 0;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076446" y="4201612"/>
              <a:ext cx="945266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TextBox 34"/>
            <p:cNvSpPr txBox="1"/>
            <p:nvPr/>
          </p:nvSpPr>
          <p:spPr>
            <a:xfrm>
              <a:off x="3257929" y="4025598"/>
              <a:ext cx="31277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Color</a:t>
              </a:r>
              <a:r>
                <a:rPr lang="de-AT" dirty="0" smtClean="0"/>
                <a:t> und </a:t>
              </a:r>
              <a:r>
                <a:rPr lang="de-AT" i="1" dirty="0" err="1" smtClean="0"/>
                <a:t>int</a:t>
              </a:r>
              <a:r>
                <a:rPr lang="de-AT" dirty="0" smtClean="0"/>
                <a:t> sind nicht kompatibel</a:t>
              </a:r>
              <a:endParaRPr lang="de-AT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69925" y="4593837"/>
            <a:ext cx="7360464" cy="923329"/>
            <a:chOff x="669925" y="4593837"/>
            <a:chExt cx="7360464" cy="923329"/>
          </a:xfrm>
        </p:grpSpPr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669925" y="4593837"/>
              <a:ext cx="110196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dirty="0" smtClean="0"/>
                <a:t>Vergleiche</a:t>
              </a:r>
              <a:endParaRPr lang="de-AT" altLang="en-US" sz="1600" b="1" dirty="0"/>
            </a:p>
          </p:txBody>
        </p:sp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1024881" y="4957916"/>
              <a:ext cx="2045175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(c ==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Color.BLUE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(c !=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Color.RED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57929" y="4932391"/>
              <a:ext cx="47724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Vergleiche mit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==</a:t>
              </a:r>
              <a:r>
                <a:rPr lang="de-AT" dirty="0" smtClean="0"/>
                <a:t> und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!=</a:t>
              </a:r>
              <a:r>
                <a:rPr lang="de-AT" dirty="0" smtClean="0"/>
                <a:t> erlaubt</a:t>
              </a:r>
            </a:p>
            <a:p>
              <a:r>
                <a:rPr lang="de-AT" dirty="0" smtClean="0"/>
                <a:t>(Operanden müssen vom selben </a:t>
              </a:r>
              <a:r>
                <a:rPr lang="de-AT" dirty="0" err="1" smtClean="0"/>
                <a:t>Enumerationstyp</a:t>
              </a:r>
              <a:r>
                <a:rPr lang="de-AT" dirty="0" smtClean="0"/>
                <a:t> sein)</a:t>
              </a:r>
              <a:endParaRPr lang="de-AT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34164" y="5572272"/>
            <a:ext cx="4482534" cy="1089909"/>
            <a:chOff x="934164" y="5572272"/>
            <a:chExt cx="4482534" cy="1089909"/>
          </a:xfrm>
        </p:grpSpPr>
        <p:sp>
          <p:nvSpPr>
            <p:cNvPr id="39" name="TextBox 38"/>
            <p:cNvSpPr txBox="1"/>
            <p:nvPr/>
          </p:nvSpPr>
          <p:spPr>
            <a:xfrm>
              <a:off x="934164" y="5572272"/>
              <a:ext cx="4089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Werte sind in Deklarationsreihenfolge geordnet</a:t>
              </a:r>
              <a:endParaRPr lang="de-AT" dirty="0"/>
            </a:p>
          </p:txBody>
        </p: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024881" y="5923517"/>
              <a:ext cx="2439808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 c1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Color.RED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 c2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Color.BLUE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(c1.compareTo(c2) &lt; 0) ...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71321" y="6323627"/>
              <a:ext cx="18453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liefert </a:t>
              </a:r>
              <a:r>
                <a:rPr lang="de-AT" i="1" dirty="0" err="1" smtClean="0"/>
                <a:t>true</a:t>
              </a:r>
              <a:r>
                <a:rPr lang="de-AT" dirty="0" smtClean="0"/>
                <a:t> (</a:t>
              </a:r>
              <a:r>
                <a:rPr lang="de-AT" i="1" dirty="0" smtClean="0"/>
                <a:t>c1</a:t>
              </a:r>
              <a:r>
                <a:rPr lang="de-AT" dirty="0" smtClean="0"/>
                <a:t> &lt; </a:t>
              </a:r>
              <a:r>
                <a:rPr lang="de-AT" i="1" dirty="0" smtClean="0"/>
                <a:t>c2</a:t>
              </a:r>
              <a:r>
                <a:rPr lang="de-AT" dirty="0" smtClean="0"/>
                <a:t>)</a:t>
              </a:r>
              <a:endParaRPr lang="de-AT" dirty="0"/>
            </a:p>
          </p:txBody>
        </p:sp>
      </p:grpSp>
    </p:spTree>
    <p:extLst>
      <p:ext uri="{BB962C8B-B14F-4D97-AF65-F5344CB8AC3E}">
        <p14:creationId xmlns:p14="http://schemas.microsoft.com/office/powerpoint/2010/main" val="171572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Switch auf </a:t>
            </a:r>
            <a:r>
              <a:rPr lang="de-AT" altLang="en-US" dirty="0" err="1" smtClean="0"/>
              <a:t>Enumerationswerte</a:t>
            </a:r>
            <a:endParaRPr lang="de-AT" altLang="en-US" dirty="0" smtClean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747090" y="1423319"/>
            <a:ext cx="1949316" cy="28931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Color c;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(c) {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Color.RED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...; 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break;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Color.BLUE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...; 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break;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Color.GREEN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...; 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break;</a:t>
            </a:r>
          </a:p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02015" y="1836516"/>
            <a:ext cx="5317481" cy="140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dirty="0" smtClean="0"/>
              <a:t>Wie in allen Switch-Anweisungen gilt: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Case-Marken müssen voneinander verschieden sein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Case-Marken müssen mit Switch-Ausdruck kompatibel sein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Case-Blöcke müssen mit </a:t>
            </a:r>
            <a:r>
              <a:rPr lang="de-AT" i="1" dirty="0" smtClean="0"/>
              <a:t>break</a:t>
            </a:r>
            <a:r>
              <a:rPr lang="de-AT" dirty="0" smtClean="0"/>
              <a:t>, </a:t>
            </a:r>
            <a:r>
              <a:rPr lang="de-AT" i="1" dirty="0" err="1" smtClean="0"/>
              <a:t>return</a:t>
            </a:r>
            <a:r>
              <a:rPr lang="de-AT" dirty="0" smtClean="0"/>
              <a:t> oder </a:t>
            </a:r>
            <a:r>
              <a:rPr lang="de-AT" i="1" dirty="0" err="1" smtClean="0"/>
              <a:t>throw</a:t>
            </a:r>
            <a:r>
              <a:rPr lang="de-AT" dirty="0" smtClean="0"/>
              <a:t> enden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i="1" dirty="0" err="1" smtClean="0"/>
              <a:t>default</a:t>
            </a:r>
            <a:r>
              <a:rPr lang="de-AT" dirty="0" smtClean="0"/>
              <a:t>-Zweig möglich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861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Konversionen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024882" y="1762843"/>
            <a:ext cx="2906308" cy="118494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Color c =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Color.BLUE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ts val="60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String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c.toString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ts val="30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Out.print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(c);</a:t>
            </a:r>
          </a:p>
          <a:p>
            <a:pPr>
              <a:spcBef>
                <a:spcPts val="900"/>
              </a:spcBef>
              <a:buFontTx/>
              <a:buNone/>
              <a:tabLst>
                <a:tab pos="177800" algn="l"/>
                <a:tab pos="358775" algn="l"/>
              </a:tabLst>
            </a:pP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Color c2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Color.valueOf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("BLUE");</a:t>
            </a:r>
            <a:endParaRPr lang="de-AT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27230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b="1" dirty="0" err="1" smtClean="0"/>
              <a:t>Enum</a:t>
            </a:r>
            <a:r>
              <a:rPr lang="de-AT" sz="1800" b="1" dirty="0" smtClean="0"/>
              <a:t> </a:t>
            </a:r>
            <a:r>
              <a:rPr lang="de-AT" sz="1800" b="1" dirty="0" smtClean="0">
                <a:sym typeface="Symbol" panose="05050102010706020507" pitchFamily="18" charset="2"/>
              </a:rPr>
              <a:t></a:t>
            </a:r>
            <a:r>
              <a:rPr lang="de-AT" sz="1800" b="1" dirty="0" smtClean="0"/>
              <a:t> String</a:t>
            </a:r>
            <a:endParaRPr lang="de-AT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46766" y="2047709"/>
            <a:ext cx="1327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liefert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"BLUE"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46766" y="2301625"/>
            <a:ext cx="4825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liefert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"BLUE"</a:t>
            </a:r>
            <a:r>
              <a:rPr lang="de-AT" dirty="0" smtClean="0">
                <a:latin typeface="+mn-lt"/>
                <a:cs typeface="Arial" panose="020B0604020202020204" pitchFamily="34" charset="0"/>
              </a:rPr>
              <a:t> (</a:t>
            </a:r>
            <a:r>
              <a:rPr lang="de-AT" i="1" dirty="0" err="1" smtClean="0">
                <a:latin typeface="+mn-lt"/>
                <a:cs typeface="Arial" panose="020B0604020202020204" pitchFamily="34" charset="0"/>
              </a:rPr>
              <a:t>toString</a:t>
            </a:r>
            <a:r>
              <a:rPr lang="de-AT" i="1" dirty="0" smtClean="0">
                <a:latin typeface="+mn-lt"/>
                <a:cs typeface="Arial" panose="020B0604020202020204" pitchFamily="34" charset="0"/>
              </a:rPr>
              <a:t>()</a:t>
            </a:r>
            <a:r>
              <a:rPr lang="de-AT" dirty="0" smtClean="0">
                <a:latin typeface="+mn-lt"/>
                <a:cs typeface="Arial" panose="020B0604020202020204" pitchFamily="34" charset="0"/>
              </a:rPr>
              <a:t> wird automatisch angewendet)</a:t>
            </a:r>
            <a:endParaRPr lang="de-AT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46766" y="2656487"/>
            <a:ext cx="4671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900"/>
              </a:spcBef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c2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== Color.BLUE  (Exception, wenn Wert nicht existiert)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" y="4586989"/>
            <a:ext cx="8384174" cy="1584264"/>
            <a:chOff x="685800" y="4515733"/>
            <a:chExt cx="8384174" cy="1584264"/>
          </a:xfrm>
        </p:grpSpPr>
        <p:sp>
          <p:nvSpPr>
            <p:cNvPr id="14" name="TextBox 13"/>
            <p:cNvSpPr txBox="1"/>
            <p:nvPr/>
          </p:nvSpPr>
          <p:spPr>
            <a:xfrm>
              <a:off x="685800" y="4515733"/>
              <a:ext cx="24087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800" b="1" dirty="0" err="1" smtClean="0"/>
                <a:t>Enum</a:t>
              </a:r>
              <a:r>
                <a:rPr lang="de-AT" sz="1800" b="1" dirty="0" smtClean="0"/>
                <a:t> </a:t>
              </a:r>
              <a:r>
                <a:rPr lang="de-AT" sz="1800" b="1" dirty="0" smtClean="0">
                  <a:sym typeface="Symbol" panose="05050102010706020507" pitchFamily="18" charset="2"/>
                </a:rPr>
                <a:t></a:t>
              </a:r>
              <a:r>
                <a:rPr lang="de-AT" sz="1800" b="1" dirty="0" smtClean="0"/>
                <a:t> Werte-Array</a:t>
              </a:r>
              <a:endParaRPr lang="de-AT" sz="1800" b="1" dirty="0"/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1024882" y="4982168"/>
              <a:ext cx="2914368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  <a:tab pos="358775" algn="l"/>
                </a:tabLst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Color[] a =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Color.values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76079" y="4956847"/>
              <a:ext cx="50938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a[0] ==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Color.RED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a[1] ==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Color.BLUE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, a[2] == Color.GREEN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 Box 4"/>
            <p:cNvSpPr txBox="1">
              <a:spLocks noChangeArrowheads="1"/>
            </p:cNvSpPr>
            <p:nvPr/>
          </p:nvSpPr>
          <p:spPr bwMode="auto">
            <a:xfrm>
              <a:off x="1024881" y="5361333"/>
              <a:ext cx="2914369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  <a:tab pos="358775" algn="l"/>
                </a:tabLst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(Color c: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Color.values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()) {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  <a:tab pos="3587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Out.println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(c + " = " +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c.ordinal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  <a:tab pos="358775" algn="l"/>
                </a:tabLst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76079" y="5361333"/>
              <a:ext cx="112723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RED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0</a:t>
              </a:r>
            </a:p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BLUE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1</a:t>
              </a:r>
            </a:p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GREEN = 2</a:t>
              </a:r>
              <a:endParaRPr lang="de-AT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5800" y="3192606"/>
            <a:ext cx="7029120" cy="1107328"/>
            <a:chOff x="685800" y="3121350"/>
            <a:chExt cx="7029120" cy="1107328"/>
          </a:xfrm>
        </p:grpSpPr>
        <p:sp>
          <p:nvSpPr>
            <p:cNvPr id="10" name="TextBox 9"/>
            <p:cNvSpPr txBox="1"/>
            <p:nvPr/>
          </p:nvSpPr>
          <p:spPr>
            <a:xfrm>
              <a:off x="685800" y="3121350"/>
              <a:ext cx="1412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800" b="1" dirty="0" err="1" smtClean="0"/>
                <a:t>Enum</a:t>
              </a:r>
              <a:r>
                <a:rPr lang="de-AT" sz="1800" b="1" dirty="0" smtClean="0"/>
                <a:t> </a:t>
              </a:r>
              <a:r>
                <a:rPr lang="de-AT" sz="1800" b="1" dirty="0" smtClean="0">
                  <a:sym typeface="Symbol" panose="05050102010706020507" pitchFamily="18" charset="2"/>
                </a:rPr>
                <a:t></a:t>
              </a:r>
              <a:r>
                <a:rPr lang="de-AT" sz="1800" b="1" dirty="0" smtClean="0"/>
                <a:t> </a:t>
              </a:r>
              <a:r>
                <a:rPr lang="de-AT" sz="1800" b="1" dirty="0" err="1" smtClean="0"/>
                <a:t>int</a:t>
              </a:r>
              <a:endParaRPr lang="de-AT" sz="1800" b="1" dirty="0"/>
            </a:p>
          </p:txBody>
        </p:sp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1024882" y="3587785"/>
              <a:ext cx="2755626" cy="6001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  <a:tab pos="358775" algn="l"/>
                </a:tabLst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 c =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Color.BLUE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ts val="600"/>
                </a:spcBef>
                <a:buFontTx/>
                <a:buNone/>
                <a:tabLst>
                  <a:tab pos="177800" algn="l"/>
                  <a:tab pos="358775" algn="l"/>
                </a:tabLst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c.ordinal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();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80508" y="3849395"/>
              <a:ext cx="8787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liefert 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659275" y="3410813"/>
              <a:ext cx="3055645" cy="30777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enum </a:t>
              </a:r>
              <a:r>
                <a:rPr lang="de-AT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{RED, BLUE, GREEN}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Down Arrow 6"/>
            <p:cNvSpPr/>
            <p:nvPr/>
          </p:nvSpPr>
          <p:spPr bwMode="auto">
            <a:xfrm>
              <a:off x="5919852" y="3752686"/>
              <a:ext cx="130628" cy="183984"/>
            </a:xfrm>
            <a:prstGeom prst="down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Down Arrow 20"/>
            <p:cNvSpPr/>
            <p:nvPr/>
          </p:nvSpPr>
          <p:spPr bwMode="auto">
            <a:xfrm>
              <a:off x="6447072" y="3752686"/>
              <a:ext cx="130628" cy="183984"/>
            </a:xfrm>
            <a:prstGeom prst="down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" name="Down Arrow 21"/>
            <p:cNvSpPr/>
            <p:nvPr/>
          </p:nvSpPr>
          <p:spPr bwMode="auto">
            <a:xfrm>
              <a:off x="7094277" y="3752686"/>
              <a:ext cx="130628" cy="183984"/>
            </a:xfrm>
            <a:prstGeom prst="down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43140" y="392090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70360" y="392090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17565" y="392090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55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2550885"/>
            <a:ext cx="402904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51985E-F5A2-4200-B928-1C0E55806379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439575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16. </a:t>
            </a:r>
            <a:r>
              <a:rPr lang="de-AT" altLang="de-DE" sz="3200" dirty="0" err="1" smtClean="0">
                <a:solidFill>
                  <a:srgbClr val="FF0000"/>
                </a:solidFill>
              </a:rPr>
              <a:t>Enumerationen</a:t>
            </a:r>
            <a:endParaRPr lang="de-AT" altLang="de-DE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 smtClean="0"/>
              <a:t>16.1</a:t>
            </a:r>
            <a:r>
              <a:rPr lang="de-AT" altLang="de-DE" dirty="0"/>
              <a:t>	</a:t>
            </a:r>
            <a:r>
              <a:rPr lang="de-AT" altLang="de-DE" dirty="0" smtClean="0"/>
              <a:t>Motivation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16.2</a:t>
            </a:r>
            <a:r>
              <a:rPr lang="de-AT" altLang="de-DE" dirty="0"/>
              <a:t>	</a:t>
            </a:r>
            <a:r>
              <a:rPr lang="de-AT" altLang="de-DE" dirty="0" smtClean="0"/>
              <a:t>Einfache </a:t>
            </a:r>
            <a:r>
              <a:rPr lang="de-AT" altLang="de-DE" dirty="0" err="1" smtClean="0"/>
              <a:t>Enumerationstypen</a:t>
            </a:r>
            <a:endParaRPr lang="de-AT" altLang="de-DE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>
                <a:solidFill>
                  <a:srgbClr val="FF0000"/>
                </a:solidFill>
              </a:rPr>
              <a:t>16.3</a:t>
            </a:r>
            <a:r>
              <a:rPr lang="de-AT" altLang="de-DE" dirty="0">
                <a:solidFill>
                  <a:srgbClr val="FF0000"/>
                </a:solidFill>
              </a:rPr>
              <a:t>	</a:t>
            </a:r>
            <a:r>
              <a:rPr lang="de-AT" altLang="de-DE" dirty="0" err="1" smtClean="0">
                <a:solidFill>
                  <a:srgbClr val="FF0000"/>
                </a:solidFill>
              </a:rPr>
              <a:t>Enumerationstypen</a:t>
            </a:r>
            <a:r>
              <a:rPr lang="de-AT" altLang="de-DE" dirty="0" smtClean="0">
                <a:solidFill>
                  <a:srgbClr val="FF0000"/>
                </a:solidFill>
              </a:rPr>
              <a:t> als Klassen</a:t>
            </a:r>
            <a:endParaRPr lang="de-AT" alt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1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/>
              <a:t>Enumerationstypen</a:t>
            </a:r>
            <a:r>
              <a:rPr lang="de-AT" altLang="en-US" dirty="0" smtClean="0"/>
              <a:t> als Klassen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04081"/>
            <a:ext cx="5942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b="1" dirty="0" err="1" smtClean="0"/>
              <a:t>Enumerationstypen</a:t>
            </a:r>
            <a:r>
              <a:rPr lang="de-AT" sz="1800" b="1" dirty="0" smtClean="0"/>
              <a:t> </a:t>
            </a:r>
            <a:r>
              <a:rPr lang="de-AT" sz="1800" b="1" smtClean="0"/>
              <a:t>werden in Java wie </a:t>
            </a:r>
            <a:r>
              <a:rPr lang="de-AT" sz="1800" b="1" dirty="0" smtClean="0"/>
              <a:t>Klassen behandelt</a:t>
            </a:r>
            <a:endParaRPr lang="de-AT" sz="1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30146" y="1913681"/>
            <a:ext cx="3005951" cy="30777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enum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85800" y="2554147"/>
            <a:ext cx="3850434" cy="1605530"/>
            <a:chOff x="685800" y="2554147"/>
            <a:chExt cx="3850434" cy="1605530"/>
          </a:xfrm>
        </p:grpSpPr>
        <p:sp>
          <p:nvSpPr>
            <p:cNvPr id="7" name="TextBox 6"/>
            <p:cNvSpPr txBox="1"/>
            <p:nvPr/>
          </p:nvSpPr>
          <p:spPr>
            <a:xfrm>
              <a:off x="685800" y="2554147"/>
              <a:ext cx="29963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wird in folgende Klasse übersetzt:</a:t>
              </a:r>
              <a:endParaRPr lang="de-AT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30146" y="2990126"/>
              <a:ext cx="3506088" cy="1169551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215265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  <a:tab pos="215265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final Color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Color();</a:t>
              </a:r>
            </a:p>
            <a:p>
              <a:pPr>
                <a:tabLst>
                  <a:tab pos="177800" algn="l"/>
                  <a:tab pos="215265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final Color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Color();</a:t>
              </a:r>
            </a:p>
            <a:p>
              <a:pPr>
                <a:tabLst>
                  <a:tab pos="177800" algn="l"/>
                  <a:tab pos="215265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final Color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GREEN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Color();</a:t>
              </a:r>
            </a:p>
            <a:p>
              <a:pPr>
                <a:tabLst>
                  <a:tab pos="177800" algn="l"/>
                  <a:tab pos="215265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5800" y="4429246"/>
            <a:ext cx="2544992" cy="1266976"/>
            <a:chOff x="685800" y="4429246"/>
            <a:chExt cx="2544992" cy="1266976"/>
          </a:xfrm>
        </p:grpSpPr>
        <p:sp>
          <p:nvSpPr>
            <p:cNvPr id="22" name="TextBox 21"/>
            <p:cNvSpPr txBox="1"/>
            <p:nvPr/>
          </p:nvSpPr>
          <p:spPr>
            <a:xfrm>
              <a:off x="685800" y="4429246"/>
              <a:ext cx="10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Zugriff auf</a:t>
              </a:r>
              <a:endParaRPr lang="de-AT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30146" y="4883480"/>
              <a:ext cx="1429943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Color.RED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85800" y="5357668"/>
              <a:ext cx="25449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liefert Color-Objekt für 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RED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001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dirty="0" err="1" smtClean="0"/>
              <a:t>Enumerationstypen</a:t>
            </a:r>
            <a:r>
              <a:rPr lang="de-AT" altLang="en-US" sz="2800" dirty="0" smtClean="0"/>
              <a:t> mit Feldern und Methoden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04081"/>
            <a:ext cx="3982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b="1" dirty="0" err="1" smtClean="0"/>
              <a:t>Enumerationstyp</a:t>
            </a:r>
            <a:r>
              <a:rPr lang="de-AT" sz="1800" b="1" dirty="0" smtClean="0"/>
              <a:t> für römische Ziffern</a:t>
            </a:r>
            <a:endParaRPr lang="de-AT" sz="1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30146" y="1763210"/>
            <a:ext cx="4229043" cy="1538883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enum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Roman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(1),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(5),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(10),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(50),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(100),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(500), 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(1000);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private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</a:tabLst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private </a:t>
            </a:r>
            <a:r>
              <a:rPr lang="de-AT" sz="1400" b="1" smtClean="0">
                <a:latin typeface="Arial" panose="020B0604020202020204" pitchFamily="34" charset="0"/>
                <a:cs typeface="Arial" panose="020B0604020202020204" pitchFamily="34" charset="0"/>
              </a:rPr>
              <a:t>Roman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(int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}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getValue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}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493081" y="1301965"/>
            <a:ext cx="3012178" cy="1193934"/>
            <a:chOff x="5493081" y="1301965"/>
            <a:chExt cx="3012178" cy="1193934"/>
          </a:xfrm>
        </p:grpSpPr>
        <p:sp>
          <p:nvSpPr>
            <p:cNvPr id="15" name="TextBox 14"/>
            <p:cNvSpPr txBox="1"/>
            <p:nvPr/>
          </p:nvSpPr>
          <p:spPr>
            <a:xfrm>
              <a:off x="5493081" y="1301965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Benutzung</a:t>
              </a:r>
              <a:endParaRPr lang="de-AT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93394" y="1757235"/>
              <a:ext cx="1950406" cy="73866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Roman r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Roman.V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r.getValue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Out.print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r.ordinal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672980" y="1957290"/>
              <a:ext cx="8322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liefert 5</a:t>
              </a:r>
              <a:endParaRPr lang="de-AT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72980" y="2157345"/>
              <a:ext cx="8322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liefert 1</a:t>
              </a:r>
              <a:endParaRPr lang="de-AT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13772" y="3549570"/>
            <a:ext cx="8361355" cy="2640484"/>
            <a:chOff x="713772" y="3549570"/>
            <a:chExt cx="8361355" cy="2640484"/>
          </a:xfrm>
        </p:grpSpPr>
        <p:sp>
          <p:nvSpPr>
            <p:cNvPr id="4" name="TextBox 3"/>
            <p:cNvSpPr txBox="1"/>
            <p:nvPr/>
          </p:nvSpPr>
          <p:spPr>
            <a:xfrm>
              <a:off x="713772" y="3549570"/>
              <a:ext cx="29963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wird in folgende Klasse übersetzt:</a:t>
              </a:r>
              <a:endParaRPr lang="de-AT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30146" y="4004840"/>
              <a:ext cx="3483646" cy="218521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Roman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  <a:tab pos="358775" algn="l"/>
                  <a:tab pos="17938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final Roman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Roman(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77800" algn="l"/>
                  <a:tab pos="358775" algn="l"/>
                  <a:tab pos="17938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final Roman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Roman(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77800" algn="l"/>
                  <a:tab pos="358775" algn="l"/>
                  <a:tab pos="17938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final Roman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Roman(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ts val="600"/>
                </a:spcBef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private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value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ts val="600"/>
                </a:spcBef>
                <a:tabLst>
                  <a:tab pos="177800" algn="l"/>
                  <a:tab pos="358775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private </a:t>
              </a:r>
              <a:r>
                <a:rPr lang="de-AT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Roman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(int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value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val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 }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getValue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() {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value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 }</a:t>
              </a:r>
            </a:p>
            <a:p>
              <a:pPr>
                <a:tabLst>
                  <a:tab pos="177800" algn="l"/>
                  <a:tab pos="3587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86398" y="5456129"/>
              <a:ext cx="44887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Konstruktor darf von außen nicht verwendet werden</a:t>
              </a:r>
              <a:endParaRPr lang="de-AT" dirty="0"/>
            </a:p>
          </p:txBody>
        </p:sp>
      </p:grpSp>
    </p:spTree>
    <p:extLst>
      <p:ext uri="{BB962C8B-B14F-4D97-AF65-F5344CB8AC3E}">
        <p14:creationId xmlns:p14="http://schemas.microsoft.com/office/powerpoint/2010/main" val="331634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D2C683-33C3-4588-86F7-B1460ED66E2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Bibliotheksklasse </a:t>
            </a:r>
            <a:r>
              <a:rPr lang="de-AT" altLang="en-US" sz="2800" dirty="0" err="1" smtClean="0"/>
              <a:t>Enum</a:t>
            </a:r>
            <a:endParaRPr lang="de-AT" alt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85800" y="1215341"/>
            <a:ext cx="5124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b="1" dirty="0" smtClean="0"/>
              <a:t>Gemeinsame Basisklasse aller </a:t>
            </a:r>
            <a:r>
              <a:rPr lang="de-AT" sz="1800" b="1" dirty="0" err="1" smtClean="0"/>
              <a:t>Enumerationstypen</a:t>
            </a:r>
            <a:endParaRPr lang="de-AT" sz="1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30146" y="1673362"/>
            <a:ext cx="3282758" cy="160043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895350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Enum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Comparable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  <a:tab pos="89535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String 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toString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tabLst>
                <a:tab pos="177800" algn="l"/>
                <a:tab pos="89535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equals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Object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tabLst>
                <a:tab pos="177800" algn="l"/>
                <a:tab pos="89535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compareTo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Object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{...}</a:t>
            </a:r>
          </a:p>
          <a:p>
            <a:pPr>
              <a:tabLst>
                <a:tab pos="177800" algn="l"/>
                <a:tab pos="89535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ordinal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tabLst>
                <a:tab pos="177800" algn="l"/>
                <a:tab pos="89535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  <a:tab pos="89535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85800" y="3476263"/>
            <a:ext cx="4390946" cy="1258240"/>
            <a:chOff x="685800" y="3476263"/>
            <a:chExt cx="4390946" cy="1258240"/>
          </a:xfrm>
        </p:grpSpPr>
        <p:sp>
          <p:nvSpPr>
            <p:cNvPr id="7" name="TextBox 6"/>
            <p:cNvSpPr txBox="1"/>
            <p:nvPr/>
          </p:nvSpPr>
          <p:spPr>
            <a:xfrm>
              <a:off x="685800" y="3476263"/>
              <a:ext cx="43909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Alle </a:t>
              </a:r>
              <a:r>
                <a:rPr lang="de-AT" dirty="0" err="1" smtClean="0"/>
                <a:t>Enumerationstypen</a:t>
              </a:r>
              <a:r>
                <a:rPr lang="de-AT" dirty="0" smtClean="0"/>
                <a:t> erben diese Funktionalität</a:t>
              </a:r>
              <a:endParaRPr lang="de-AT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30146" y="3872552"/>
              <a:ext cx="3926075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  <a:tab pos="89535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enum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{RED, BLUE, GREEN}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30146" y="4426726"/>
              <a:ext cx="3926075" cy="307777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  <a:tab pos="89535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extends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Enum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{ ...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Down Arrow 8"/>
            <p:cNvSpPr/>
            <p:nvPr/>
          </p:nvSpPr>
          <p:spPr bwMode="auto">
            <a:xfrm>
              <a:off x="2715370" y="4213793"/>
              <a:ext cx="165903" cy="179468"/>
            </a:xfrm>
            <a:prstGeom prst="down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5800" y="4826836"/>
            <a:ext cx="6837128" cy="1569836"/>
            <a:chOff x="685800" y="4826836"/>
            <a:chExt cx="6837128" cy="1569836"/>
          </a:xfrm>
        </p:grpSpPr>
        <p:sp>
          <p:nvSpPr>
            <p:cNvPr id="20" name="TextBox 19"/>
            <p:cNvSpPr txBox="1"/>
            <p:nvPr/>
          </p:nvSpPr>
          <p:spPr>
            <a:xfrm>
              <a:off x="685800" y="4826836"/>
              <a:ext cx="68371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Zusätzlich erzeugt der Compiler für jeden </a:t>
              </a:r>
              <a:r>
                <a:rPr lang="de-AT" dirty="0" err="1" smtClean="0"/>
                <a:t>Enumerationstyp</a:t>
              </a:r>
              <a:r>
                <a:rPr lang="de-AT" dirty="0" smtClean="0"/>
                <a:t> </a:t>
              </a:r>
              <a:r>
                <a:rPr lang="de-AT" smtClean="0"/>
                <a:t>2 statische Methoden</a:t>
              </a:r>
              <a:endParaRPr lang="de-AT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30146" y="5227121"/>
              <a:ext cx="3926075" cy="116955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  <a:tab pos="89535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extends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Enum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  <a:tab pos="89535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 </a:t>
              </a:r>
            </a:p>
            <a:p>
              <a:pPr>
                <a:tabLst>
                  <a:tab pos="177800" algn="l"/>
                  <a:tab pos="13462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Color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valueOf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(String 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{...}</a:t>
              </a:r>
            </a:p>
            <a:p>
              <a:pPr>
                <a:tabLst>
                  <a:tab pos="177800" algn="l"/>
                  <a:tab pos="1346200" algn="l"/>
                </a:tabLst>
              </a:pPr>
              <a:r>
                <a:rPr lang="de-AT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static Color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[] 	</a:t>
              </a:r>
              <a:r>
                <a:rPr lang="de-AT" sz="14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values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 {...}</a:t>
              </a:r>
            </a:p>
            <a:p>
              <a:pPr>
                <a:tabLst>
                  <a:tab pos="177800" algn="l"/>
                  <a:tab pos="89535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On-screen Show (4:3)</PresentationFormat>
  <Paragraphs>172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Symbol</vt:lpstr>
      <vt:lpstr>Times New Roman</vt:lpstr>
      <vt:lpstr>Standarddesign</vt:lpstr>
      <vt:lpstr>PowerPoint Presentation</vt:lpstr>
      <vt:lpstr>Motivation</vt:lpstr>
      <vt:lpstr>PowerPoint Presentation</vt:lpstr>
      <vt:lpstr>Enumerationstypen</vt:lpstr>
      <vt:lpstr>Switch auf Enumerationswerte</vt:lpstr>
      <vt:lpstr>Konversionen</vt:lpstr>
      <vt:lpstr>PowerPoint Presentation</vt:lpstr>
      <vt:lpstr>Enumerationstypen als Klassen</vt:lpstr>
      <vt:lpstr>Enumerationstypen mit Feldern und Methoden</vt:lpstr>
      <vt:lpstr>Bibliotheksklasse Enum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424</cp:revision>
  <cp:lastPrinted>2001-09-21T08:42:52Z</cp:lastPrinted>
  <dcterms:created xsi:type="dcterms:W3CDTF">2000-03-12T09:29:13Z</dcterms:created>
  <dcterms:modified xsi:type="dcterms:W3CDTF">2023-08-28T16:16:08Z</dcterms:modified>
</cp:coreProperties>
</file>