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09" r:id="rId2"/>
    <p:sldId id="291" r:id="rId3"/>
    <p:sldId id="292" r:id="rId4"/>
    <p:sldId id="310" r:id="rId5"/>
    <p:sldId id="293" r:id="rId6"/>
    <p:sldId id="303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11" r:id="rId15"/>
    <p:sldId id="302" r:id="rId16"/>
    <p:sldId id="304" r:id="rId17"/>
    <p:sldId id="305" r:id="rId18"/>
    <p:sldId id="306" r:id="rId19"/>
    <p:sldId id="307" r:id="rId20"/>
    <p:sldId id="308" r:id="rId21"/>
  </p:sldIdLst>
  <p:sldSz cx="9144000" cy="6858000" type="screen4x3"/>
  <p:notesSz cx="6724650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1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CCCFF"/>
    <a:srgbClr val="FFFFCC"/>
    <a:srgbClr val="FF5050"/>
    <a:srgbClr val="FF9999"/>
    <a:srgbClr val="DDDDDD"/>
    <a:srgbClr val="FF0000"/>
    <a:srgbClr val="66FF66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86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992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1854" y="-84"/>
      </p:cViewPr>
      <p:guideLst>
        <p:guide orient="horz" pos="3126"/>
        <p:guide pos="21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.xml"/><Relationship Id="rId3" Type="http://schemas.openxmlformats.org/officeDocument/2006/relationships/slide" Target="slides/slide5.xml"/><Relationship Id="rId7" Type="http://schemas.openxmlformats.org/officeDocument/2006/relationships/slide" Target="slides/slide9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6" Type="http://schemas.openxmlformats.org/officeDocument/2006/relationships/slide" Target="slides/slide8.xml"/><Relationship Id="rId5" Type="http://schemas.openxmlformats.org/officeDocument/2006/relationships/slide" Target="slides/slide7.xml"/><Relationship Id="rId10" Type="http://schemas.openxmlformats.org/officeDocument/2006/relationships/slide" Target="slides/slide12.xml"/><Relationship Id="rId4" Type="http://schemas.openxmlformats.org/officeDocument/2006/relationships/slide" Target="slides/slide6.xml"/><Relationship Id="rId9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D07B46E-E143-4F92-9083-AC53E05623BB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68350"/>
            <a:ext cx="4919662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9638" y="4687888"/>
            <a:ext cx="4930775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E24AEEF-8C5F-4446-BB80-A74FD75B9EE3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DE775-6AF2-4825-891C-E280BC71A387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22302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F1DA8-4378-489B-9E85-6B242567B645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62804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9CC665-7331-4FE6-942E-1CB868D7E6AB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74052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9A7E7-AD3F-4965-8B63-DB99E2843D6F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04336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D7F3A-1328-46DD-B48B-26CF0CC26BE6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1751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00AE6D-422A-4FD1-BCCB-5559CFB7EC1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08761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FA2F0-0E47-47B1-9B02-94D262D989E5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21550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5B8A4-D89B-4EF5-9B72-ED6D45E248EA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55399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2CB15-D08A-4D99-B7E2-B76D4EAF624F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36061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66F46-4DCB-4F92-88D7-2B5F275A656E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6303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D246C-344A-4EDD-83A4-7EB01BCC8922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16062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6DFD674-85D5-4C19-A11D-EAE55092EF8D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130300" y="1933575"/>
            <a:ext cx="4576019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40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C35D6B-3944-4913-9038-7D04F61DAB58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de-DE" altLang="de-DE" sz="1400" smtClean="0"/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5067413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 dirty="0" smtClean="0">
                <a:solidFill>
                  <a:srgbClr val="FF0000"/>
                </a:solidFill>
              </a:rPr>
              <a:t>17. Schrittweise Verfeinerung</a:t>
            </a:r>
            <a:endParaRPr lang="de-AT" altLang="de-DE" sz="32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>
                <a:solidFill>
                  <a:srgbClr val="FF0000"/>
                </a:solidFill>
              </a:rPr>
              <a:t>	</a:t>
            </a:r>
            <a:r>
              <a:rPr lang="de-AT" altLang="de-DE" dirty="0" smtClean="0">
                <a:solidFill>
                  <a:srgbClr val="FF0000"/>
                </a:solidFill>
              </a:rPr>
              <a:t>17.1</a:t>
            </a:r>
            <a:r>
              <a:rPr lang="de-AT" altLang="de-DE" dirty="0">
                <a:solidFill>
                  <a:srgbClr val="FF0000"/>
                </a:solidFill>
              </a:rPr>
              <a:t>	</a:t>
            </a:r>
            <a:r>
              <a:rPr lang="de-AT" altLang="de-DE" dirty="0" smtClean="0">
                <a:solidFill>
                  <a:srgbClr val="FF0000"/>
                </a:solidFill>
              </a:rPr>
              <a:t>Prinzip</a:t>
            </a:r>
            <a:endParaRPr lang="de-AT" altLang="de-DE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17.2</a:t>
            </a:r>
            <a:r>
              <a:rPr lang="de-AT" altLang="de-DE" dirty="0"/>
              <a:t>	</a:t>
            </a:r>
            <a:r>
              <a:rPr lang="de-AT" altLang="de-DE" dirty="0" smtClean="0"/>
              <a:t>Beispiel: Wortzählung</a:t>
            </a:r>
            <a:endParaRPr lang="de-AT" altLang="de-DE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17.3</a:t>
            </a:r>
            <a:r>
              <a:rPr lang="de-AT" altLang="de-DE" dirty="0"/>
              <a:t>	</a:t>
            </a:r>
            <a:r>
              <a:rPr lang="de-AT" altLang="de-DE" dirty="0" smtClean="0"/>
              <a:t>Beispiel: Stichwortverzeichnis</a:t>
            </a:r>
            <a:endParaRPr lang="de-AT" altLang="de-DE" dirty="0"/>
          </a:p>
        </p:txBody>
      </p:sp>
      <p:sp>
        <p:nvSpPr>
          <p:cNvPr id="5" name="TextBox 4"/>
          <p:cNvSpPr txBox="1"/>
          <p:nvPr/>
        </p:nvSpPr>
        <p:spPr>
          <a:xfrm>
            <a:off x="763929" y="6175847"/>
            <a:ext cx="4885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2023.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This work is licensed under a CC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BY-NC-SA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4.0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</a:p>
          <a:p>
            <a:r>
              <a:rPr lang="de-AT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Hanspeter Mössenböck, Institut für Systemsoftware, JKU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44" y="6222736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77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45939E-8421-43A2-9875-C87837D56719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de-DE" altLang="en-US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Entwurfsmethode für Algorithmen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69925" y="1233488"/>
            <a:ext cx="576103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/>
              <a:t>Wie kommt man von der Aufgabenstellung zum Programm?</a:t>
            </a:r>
          </a:p>
        </p:txBody>
      </p:sp>
      <p:grpSp>
        <p:nvGrpSpPr>
          <p:cNvPr id="243723" name="Group 11"/>
          <p:cNvGrpSpPr>
            <a:grpSpLocks/>
          </p:cNvGrpSpPr>
          <p:nvPr/>
        </p:nvGrpSpPr>
        <p:grpSpPr bwMode="auto">
          <a:xfrm>
            <a:off x="669925" y="1752600"/>
            <a:ext cx="6677033" cy="1439863"/>
            <a:chOff x="422" y="1104"/>
            <a:chExt cx="4206" cy="907"/>
          </a:xfrm>
        </p:grpSpPr>
        <p:sp>
          <p:nvSpPr>
            <p:cNvPr id="5128" name="Text Box 5"/>
            <p:cNvSpPr txBox="1">
              <a:spLocks noChangeArrowheads="1"/>
            </p:cNvSpPr>
            <p:nvPr/>
          </p:nvSpPr>
          <p:spPr bwMode="auto">
            <a:xfrm>
              <a:off x="422" y="1104"/>
              <a:ext cx="60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Beispiel</a:t>
              </a:r>
            </a:p>
          </p:txBody>
        </p:sp>
        <p:sp>
          <p:nvSpPr>
            <p:cNvPr id="5129" name="Text Box 6"/>
            <p:cNvSpPr txBox="1">
              <a:spLocks noChangeArrowheads="1"/>
            </p:cNvSpPr>
            <p:nvPr/>
          </p:nvSpPr>
          <p:spPr bwMode="auto">
            <a:xfrm>
              <a:off x="672" y="1383"/>
              <a:ext cx="2393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geg.: </a:t>
              </a:r>
              <a:r>
                <a:rPr lang="de-AT" altLang="en-US" sz="1600" i="1"/>
                <a:t>Text aus Wörtern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ges.:</a:t>
              </a:r>
              <a:r>
                <a:rPr lang="de-AT" altLang="en-US" sz="1600" i="1"/>
                <a:t> Wie oft kommt jedes Wort im Text vor?</a:t>
              </a:r>
            </a:p>
          </p:txBody>
        </p:sp>
        <p:sp>
          <p:nvSpPr>
            <p:cNvPr id="5130" name="Text Box 7"/>
            <p:cNvSpPr txBox="1">
              <a:spLocks noChangeArrowheads="1"/>
            </p:cNvSpPr>
            <p:nvPr/>
          </p:nvSpPr>
          <p:spPr bwMode="auto">
            <a:xfrm>
              <a:off x="660" y="1798"/>
              <a:ext cx="396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smtClean="0"/>
                <a:t>Sequentielle Programmerstellung (Zeile für Zeile) zum Scheitern verurteilt</a:t>
              </a:r>
              <a:endParaRPr lang="de-AT" altLang="en-US" sz="1600"/>
            </a:p>
          </p:txBody>
        </p:sp>
      </p:grpSp>
      <p:sp>
        <p:nvSpPr>
          <p:cNvPr id="243720" name="Text Box 8"/>
          <p:cNvSpPr txBox="1">
            <a:spLocks noChangeArrowheads="1"/>
          </p:cNvSpPr>
          <p:nvPr/>
        </p:nvSpPr>
        <p:spPr bwMode="auto">
          <a:xfrm>
            <a:off x="1141413" y="3705466"/>
            <a:ext cx="269875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40000"/>
              </a:spcBef>
            </a:pPr>
            <a:r>
              <a:rPr lang="de-AT" altLang="en-US" sz="1600"/>
              <a:t>Lies Wort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Zähle Wort (mittels Tabelle)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Drucke Zähler</a:t>
            </a:r>
          </a:p>
        </p:txBody>
      </p:sp>
      <p:sp>
        <p:nvSpPr>
          <p:cNvPr id="243721" name="Text Box 9"/>
          <p:cNvSpPr txBox="1">
            <a:spLocks noChangeArrowheads="1"/>
          </p:cNvSpPr>
          <p:nvPr/>
        </p:nvSpPr>
        <p:spPr bwMode="auto">
          <a:xfrm>
            <a:off x="1141413" y="4943716"/>
            <a:ext cx="70485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80000"/>
              </a:spcBef>
              <a:buFontTx/>
              <a:buNone/>
            </a:pPr>
            <a:r>
              <a:rPr lang="de-AT" altLang="en-US" sz="1600"/>
              <a:t>Leider gibt es keine Sprache mit diesen Befehlen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ym typeface="Symbol" panose="05050102010706020507" pitchFamily="18" charset="2"/>
              </a:rPr>
              <a:t></a:t>
            </a:r>
            <a:r>
              <a:rPr lang="de-AT" altLang="en-US" sz="1600"/>
              <a:t> Befehle als Methoden implementieren (d.h. gewünschte "Sprache" selbst bauen)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066800" y="3368676"/>
            <a:ext cx="677518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80000"/>
              </a:spcBef>
              <a:buFontTx/>
              <a:buNone/>
            </a:pPr>
            <a:r>
              <a:rPr lang="de-AT" altLang="en-US" sz="1600" smtClean="0"/>
              <a:t>Besser: Welche Befehle würde man sich wünschen, um diese Aufgabe zu lösen?</a:t>
            </a:r>
            <a:endParaRPr lang="de-AT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20" grpId="0" autoUpdateAnimBg="0"/>
      <p:bldP spid="243721" grpId="0" autoUpdateAnimBg="0"/>
      <p:bldP spid="1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3011B3-09C8-42E2-95AB-F7E95ED069EE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de-DE" altLang="en-US" sz="1400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Vorgehensweise</a:t>
            </a:r>
          </a:p>
        </p:txBody>
      </p:sp>
      <p:sp>
        <p:nvSpPr>
          <p:cNvPr id="244740" name="Text Box 4"/>
          <p:cNvSpPr txBox="1">
            <a:spLocks noChangeArrowheads="1"/>
          </p:cNvSpPr>
          <p:nvPr/>
        </p:nvSpPr>
        <p:spPr bwMode="auto">
          <a:xfrm>
            <a:off x="703263" y="1609725"/>
            <a:ext cx="6121400" cy="176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88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889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889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889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de-AT" altLang="en-US" sz="1600"/>
              <a:t>1.	Zerlege Aufgabe in Teilaufgaben und spezifiziere deren Schnittstelle</a:t>
            </a:r>
          </a:p>
          <a:p>
            <a:pPr>
              <a:buFontTx/>
              <a:buNone/>
            </a:pPr>
            <a:r>
              <a:rPr lang="de-AT" altLang="en-US" sz="1600"/>
              <a:t>2.	Nimm an, dass die Teilaufgaben schon gelöst sind</a:t>
            </a:r>
            <a:br>
              <a:rPr lang="de-AT" altLang="en-US" sz="1600"/>
            </a:br>
            <a:r>
              <a:rPr lang="de-AT" altLang="en-US" sz="1600"/>
              <a:t>	Implementiere Gesamtaufgabe mit Hilfe der Teillösungen</a:t>
            </a:r>
          </a:p>
          <a:p>
            <a:pPr>
              <a:buFontTx/>
              <a:buNone/>
            </a:pPr>
            <a:r>
              <a:rPr lang="de-AT" altLang="en-US" sz="1600"/>
              <a:t>3.	Sind die Teilaufgaben einfach genug?</a:t>
            </a:r>
          </a:p>
          <a:p>
            <a:pPr>
              <a:buFontTx/>
              <a:buNone/>
            </a:pPr>
            <a:r>
              <a:rPr lang="de-AT" altLang="en-US" sz="1600"/>
              <a:t>	ja =&gt; implementiere sie direkt in einer Programmiersprache</a:t>
            </a:r>
          </a:p>
          <a:p>
            <a:pPr>
              <a:buFontTx/>
              <a:buNone/>
            </a:pPr>
            <a:r>
              <a:rPr lang="de-AT" altLang="en-US" sz="1600"/>
              <a:t>	nein =&gt; Zerlege sie weiter (Schritt 1)</a:t>
            </a:r>
            <a:endParaRPr lang="de-AT" altLang="en-US" sz="1600" b="1"/>
          </a:p>
        </p:txBody>
      </p:sp>
      <p:grpSp>
        <p:nvGrpSpPr>
          <p:cNvPr id="244771" name="Group 35"/>
          <p:cNvGrpSpPr>
            <a:grpSpLocks/>
          </p:cNvGrpSpPr>
          <p:nvPr/>
        </p:nvGrpSpPr>
        <p:grpSpPr bwMode="auto">
          <a:xfrm>
            <a:off x="1371600" y="4633913"/>
            <a:ext cx="7375525" cy="1690687"/>
            <a:chOff x="864" y="2919"/>
            <a:chExt cx="4646" cy="1065"/>
          </a:xfrm>
        </p:grpSpPr>
        <p:sp>
          <p:nvSpPr>
            <p:cNvPr id="6170" name="Freeform 7"/>
            <p:cNvSpPr>
              <a:spLocks/>
            </p:cNvSpPr>
            <p:nvPr/>
          </p:nvSpPr>
          <p:spPr bwMode="auto">
            <a:xfrm>
              <a:off x="864" y="2976"/>
              <a:ext cx="1104" cy="1008"/>
            </a:xfrm>
            <a:custGeom>
              <a:avLst/>
              <a:gdLst>
                <a:gd name="T0" fmla="*/ 0 w 1104"/>
                <a:gd name="T1" fmla="*/ 1008 h 1008"/>
                <a:gd name="T2" fmla="*/ 336 w 1104"/>
                <a:gd name="T3" fmla="*/ 960 h 1008"/>
                <a:gd name="T4" fmla="*/ 576 w 1104"/>
                <a:gd name="T5" fmla="*/ 912 h 1008"/>
                <a:gd name="T6" fmla="*/ 720 w 1104"/>
                <a:gd name="T7" fmla="*/ 816 h 1008"/>
                <a:gd name="T8" fmla="*/ 864 w 1104"/>
                <a:gd name="T9" fmla="*/ 672 h 1008"/>
                <a:gd name="T10" fmla="*/ 960 w 1104"/>
                <a:gd name="T11" fmla="*/ 480 h 1008"/>
                <a:gd name="T12" fmla="*/ 1056 w 1104"/>
                <a:gd name="T13" fmla="*/ 192 h 1008"/>
                <a:gd name="T14" fmla="*/ 1104 w 1104"/>
                <a:gd name="T15" fmla="*/ 0 h 10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04" h="1008">
                  <a:moveTo>
                    <a:pt x="0" y="1008"/>
                  </a:moveTo>
                  <a:cubicBezTo>
                    <a:pt x="120" y="992"/>
                    <a:pt x="240" y="976"/>
                    <a:pt x="336" y="960"/>
                  </a:cubicBezTo>
                  <a:cubicBezTo>
                    <a:pt x="432" y="944"/>
                    <a:pt x="512" y="936"/>
                    <a:pt x="576" y="912"/>
                  </a:cubicBezTo>
                  <a:cubicBezTo>
                    <a:pt x="640" y="888"/>
                    <a:pt x="672" y="856"/>
                    <a:pt x="720" y="816"/>
                  </a:cubicBezTo>
                  <a:cubicBezTo>
                    <a:pt x="768" y="776"/>
                    <a:pt x="824" y="728"/>
                    <a:pt x="864" y="672"/>
                  </a:cubicBezTo>
                  <a:cubicBezTo>
                    <a:pt x="904" y="616"/>
                    <a:pt x="928" y="560"/>
                    <a:pt x="960" y="480"/>
                  </a:cubicBezTo>
                  <a:cubicBezTo>
                    <a:pt x="992" y="400"/>
                    <a:pt x="1032" y="272"/>
                    <a:pt x="1056" y="192"/>
                  </a:cubicBezTo>
                  <a:cubicBezTo>
                    <a:pt x="1080" y="112"/>
                    <a:pt x="1096" y="32"/>
                    <a:pt x="1104" y="0"/>
                  </a:cubicBezTo>
                </a:path>
              </a:pathLst>
            </a:custGeom>
            <a:noFill/>
            <a:ln w="63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71" name="Text Box 10"/>
            <p:cNvSpPr txBox="1">
              <a:spLocks noChangeArrowheads="1"/>
            </p:cNvSpPr>
            <p:nvPr/>
          </p:nvSpPr>
          <p:spPr bwMode="auto">
            <a:xfrm>
              <a:off x="2006" y="2919"/>
              <a:ext cx="66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0000"/>
                  </a:solidFill>
                </a:rPr>
                <a:t>tatsächlich</a:t>
              </a:r>
            </a:p>
          </p:txBody>
        </p:sp>
        <p:sp>
          <p:nvSpPr>
            <p:cNvPr id="6172" name="Text Box 21"/>
            <p:cNvSpPr txBox="1">
              <a:spLocks noChangeArrowheads="1"/>
            </p:cNvSpPr>
            <p:nvPr/>
          </p:nvSpPr>
          <p:spPr bwMode="auto">
            <a:xfrm>
              <a:off x="3398" y="2967"/>
              <a:ext cx="211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Komplexität steigt überproportional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mit der Programmgröße</a:t>
              </a:r>
              <a:endParaRPr lang="de-AT" altLang="en-US" sz="1600"/>
            </a:p>
          </p:txBody>
        </p:sp>
      </p:grpSp>
      <p:grpSp>
        <p:nvGrpSpPr>
          <p:cNvPr id="244768" name="Group 32"/>
          <p:cNvGrpSpPr>
            <a:grpSpLocks/>
          </p:cNvGrpSpPr>
          <p:nvPr/>
        </p:nvGrpSpPr>
        <p:grpSpPr bwMode="auto">
          <a:xfrm>
            <a:off x="1050925" y="4710113"/>
            <a:ext cx="2190750" cy="1936750"/>
            <a:chOff x="662" y="2967"/>
            <a:chExt cx="1380" cy="1220"/>
          </a:xfrm>
        </p:grpSpPr>
        <p:sp>
          <p:nvSpPr>
            <p:cNvPr id="6166" name="Line 13"/>
            <p:cNvSpPr>
              <a:spLocks noChangeShapeType="1"/>
            </p:cNvSpPr>
            <p:nvPr/>
          </p:nvSpPr>
          <p:spPr bwMode="auto">
            <a:xfrm>
              <a:off x="1938" y="3072"/>
              <a:ext cx="0" cy="91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7" name="Line 14"/>
            <p:cNvSpPr>
              <a:spLocks noChangeShapeType="1"/>
            </p:cNvSpPr>
            <p:nvPr/>
          </p:nvSpPr>
          <p:spPr bwMode="auto">
            <a:xfrm flipH="1">
              <a:off x="864" y="3072"/>
              <a:ext cx="107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8" name="Text Box 15"/>
            <p:cNvSpPr txBox="1">
              <a:spLocks noChangeArrowheads="1"/>
            </p:cNvSpPr>
            <p:nvPr/>
          </p:nvSpPr>
          <p:spPr bwMode="auto">
            <a:xfrm>
              <a:off x="1862" y="3975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n</a:t>
              </a:r>
            </a:p>
          </p:txBody>
        </p:sp>
        <p:sp>
          <p:nvSpPr>
            <p:cNvPr id="6169" name="Text Box 19"/>
            <p:cNvSpPr txBox="1">
              <a:spLocks noChangeArrowheads="1"/>
            </p:cNvSpPr>
            <p:nvPr/>
          </p:nvSpPr>
          <p:spPr bwMode="auto">
            <a:xfrm>
              <a:off x="662" y="2967"/>
              <a:ext cx="17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c</a:t>
              </a:r>
            </a:p>
          </p:txBody>
        </p:sp>
      </p:grpSp>
      <p:grpSp>
        <p:nvGrpSpPr>
          <p:cNvPr id="244763" name="Group 27"/>
          <p:cNvGrpSpPr>
            <a:grpSpLocks/>
          </p:cNvGrpSpPr>
          <p:nvPr/>
        </p:nvGrpSpPr>
        <p:grpSpPr bwMode="auto">
          <a:xfrm>
            <a:off x="782638" y="3900488"/>
            <a:ext cx="4303712" cy="2441575"/>
            <a:chOff x="493" y="2457"/>
            <a:chExt cx="2711" cy="1538"/>
          </a:xfrm>
        </p:grpSpPr>
        <p:sp>
          <p:nvSpPr>
            <p:cNvPr id="6159" name="Line 5"/>
            <p:cNvSpPr>
              <a:spLocks noChangeShapeType="1"/>
            </p:cNvSpPr>
            <p:nvPr/>
          </p:nvSpPr>
          <p:spPr bwMode="auto">
            <a:xfrm>
              <a:off x="864" y="3984"/>
              <a:ext cx="230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0" name="Line 6"/>
            <p:cNvSpPr>
              <a:spLocks noChangeShapeType="1"/>
            </p:cNvSpPr>
            <p:nvPr/>
          </p:nvSpPr>
          <p:spPr bwMode="auto">
            <a:xfrm flipV="1">
              <a:off x="864" y="2928"/>
              <a:ext cx="0" cy="105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1" name="Line 8"/>
            <p:cNvSpPr>
              <a:spLocks noChangeShapeType="1"/>
            </p:cNvSpPr>
            <p:nvPr/>
          </p:nvSpPr>
          <p:spPr bwMode="auto">
            <a:xfrm flipV="1">
              <a:off x="864" y="3264"/>
              <a:ext cx="1584" cy="72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2" name="Text Box 9"/>
            <p:cNvSpPr txBox="1">
              <a:spLocks noChangeArrowheads="1"/>
            </p:cNvSpPr>
            <p:nvPr/>
          </p:nvSpPr>
          <p:spPr bwMode="auto">
            <a:xfrm>
              <a:off x="2486" y="3159"/>
              <a:ext cx="71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chemeClr val="accent2"/>
                  </a:solidFill>
                </a:rPr>
                <a:t>zu erwarten</a:t>
              </a:r>
            </a:p>
          </p:txBody>
        </p:sp>
        <p:sp>
          <p:nvSpPr>
            <p:cNvPr id="6163" name="Text Box 11"/>
            <p:cNvSpPr txBox="1">
              <a:spLocks noChangeArrowheads="1"/>
            </p:cNvSpPr>
            <p:nvPr/>
          </p:nvSpPr>
          <p:spPr bwMode="auto">
            <a:xfrm>
              <a:off x="2246" y="3783"/>
              <a:ext cx="95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Programmgröße</a:t>
              </a:r>
            </a:p>
          </p:txBody>
        </p:sp>
        <p:sp>
          <p:nvSpPr>
            <p:cNvPr id="6164" name="Text Box 12"/>
            <p:cNvSpPr txBox="1">
              <a:spLocks noChangeArrowheads="1"/>
            </p:cNvSpPr>
            <p:nvPr/>
          </p:nvSpPr>
          <p:spPr bwMode="auto">
            <a:xfrm>
              <a:off x="614" y="2727"/>
              <a:ext cx="7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Komplexität</a:t>
              </a:r>
            </a:p>
          </p:txBody>
        </p:sp>
        <p:sp>
          <p:nvSpPr>
            <p:cNvPr id="6165" name="Text Box 22"/>
            <p:cNvSpPr txBox="1">
              <a:spLocks noChangeArrowheads="1"/>
            </p:cNvSpPr>
            <p:nvPr/>
          </p:nvSpPr>
          <p:spPr bwMode="auto">
            <a:xfrm>
              <a:off x="493" y="2457"/>
              <a:ext cx="1015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Was bringt das?</a:t>
              </a:r>
            </a:p>
          </p:txBody>
        </p:sp>
      </p:grpSp>
      <p:sp>
        <p:nvSpPr>
          <p:cNvPr id="6152" name="Text Box 24"/>
          <p:cNvSpPr txBox="1">
            <a:spLocks noChangeArrowheads="1"/>
          </p:cNvSpPr>
          <p:nvPr/>
        </p:nvSpPr>
        <p:spPr bwMode="auto">
          <a:xfrm>
            <a:off x="704850" y="1187450"/>
            <a:ext cx="27432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de-AT" altLang="en-US" sz="1800" b="1"/>
              <a:t>Schrittweise Verfeinerung</a:t>
            </a:r>
            <a:endParaRPr lang="de-AT" altLang="en-US" sz="1800"/>
          </a:p>
        </p:txBody>
      </p:sp>
      <p:grpSp>
        <p:nvGrpSpPr>
          <p:cNvPr id="244772" name="Group 36"/>
          <p:cNvGrpSpPr>
            <a:grpSpLocks/>
          </p:cNvGrpSpPr>
          <p:nvPr/>
        </p:nvGrpSpPr>
        <p:grpSpPr bwMode="auto">
          <a:xfrm>
            <a:off x="762000" y="5434013"/>
            <a:ext cx="7427913" cy="1212850"/>
            <a:chOff x="480" y="3423"/>
            <a:chExt cx="4679" cy="764"/>
          </a:xfrm>
        </p:grpSpPr>
        <p:sp>
          <p:nvSpPr>
            <p:cNvPr id="6154" name="Line 16"/>
            <p:cNvSpPr>
              <a:spLocks noChangeShapeType="1"/>
            </p:cNvSpPr>
            <p:nvPr/>
          </p:nvSpPr>
          <p:spPr bwMode="auto">
            <a:xfrm flipV="1">
              <a:off x="1440" y="3888"/>
              <a:ext cx="0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55" name="Line 17"/>
            <p:cNvSpPr>
              <a:spLocks noChangeShapeType="1"/>
            </p:cNvSpPr>
            <p:nvPr/>
          </p:nvSpPr>
          <p:spPr bwMode="auto">
            <a:xfrm flipH="1">
              <a:off x="864" y="3888"/>
              <a:ext cx="57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56" name="Text Box 18"/>
            <p:cNvSpPr txBox="1">
              <a:spLocks noChangeArrowheads="1"/>
            </p:cNvSpPr>
            <p:nvPr/>
          </p:nvSpPr>
          <p:spPr bwMode="auto">
            <a:xfrm>
              <a:off x="1286" y="3975"/>
              <a:ext cx="2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n/2</a:t>
              </a:r>
            </a:p>
          </p:txBody>
        </p:sp>
        <p:sp>
          <p:nvSpPr>
            <p:cNvPr id="6157" name="Text Box 20"/>
            <p:cNvSpPr txBox="1">
              <a:spLocks noChangeArrowheads="1"/>
            </p:cNvSpPr>
            <p:nvPr/>
          </p:nvSpPr>
          <p:spPr bwMode="auto">
            <a:xfrm>
              <a:off x="480" y="3744"/>
              <a:ext cx="37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&lt; c/2</a:t>
              </a:r>
            </a:p>
          </p:txBody>
        </p:sp>
        <p:sp>
          <p:nvSpPr>
            <p:cNvPr id="6158" name="Text Box 34"/>
            <p:cNvSpPr txBox="1">
              <a:spLocks noChangeArrowheads="1"/>
            </p:cNvSpPr>
            <p:nvPr/>
          </p:nvSpPr>
          <p:spPr bwMode="auto">
            <a:xfrm>
              <a:off x="3404" y="3423"/>
              <a:ext cx="1755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Halbierung der Programmgröße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reduziert die Komplexität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um </a:t>
              </a:r>
              <a:r>
                <a:rPr lang="de-AT" altLang="en-US" sz="1600" u="sng"/>
                <a:t>mehr</a:t>
              </a:r>
              <a:r>
                <a:rPr lang="de-AT" altLang="en-US" sz="1600"/>
                <a:t> als die Hälfte!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40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130300" y="2249950"/>
            <a:ext cx="4579877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40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C35D6B-3944-4913-9038-7D04F61DAB58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de-DE" altLang="de-DE" sz="1400" smtClean="0"/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5067413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 dirty="0" smtClean="0">
                <a:solidFill>
                  <a:srgbClr val="FF0000"/>
                </a:solidFill>
              </a:rPr>
              <a:t>17. Schrittweise Verfeinerung</a:t>
            </a:r>
            <a:endParaRPr lang="de-AT" altLang="de-DE" sz="32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>
                <a:solidFill>
                  <a:srgbClr val="FF0000"/>
                </a:solidFill>
              </a:rPr>
              <a:t>	</a:t>
            </a:r>
            <a:r>
              <a:rPr lang="de-AT" altLang="de-DE" dirty="0" smtClean="0"/>
              <a:t>17.1</a:t>
            </a:r>
            <a:r>
              <a:rPr lang="de-AT" altLang="de-DE" dirty="0"/>
              <a:t>	</a:t>
            </a:r>
            <a:r>
              <a:rPr lang="de-AT" altLang="de-DE" dirty="0" smtClean="0"/>
              <a:t>Prinzip</a:t>
            </a:r>
            <a:endParaRPr lang="de-AT" altLang="de-DE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>
                <a:solidFill>
                  <a:srgbClr val="FF0000"/>
                </a:solidFill>
              </a:rPr>
              <a:t>17.2</a:t>
            </a:r>
            <a:r>
              <a:rPr lang="de-AT" altLang="de-DE" dirty="0">
                <a:solidFill>
                  <a:srgbClr val="FF0000"/>
                </a:solidFill>
              </a:rPr>
              <a:t>	</a:t>
            </a:r>
            <a:r>
              <a:rPr lang="de-AT" altLang="de-DE" dirty="0" smtClean="0">
                <a:solidFill>
                  <a:srgbClr val="FF0000"/>
                </a:solidFill>
              </a:rPr>
              <a:t>Beispiel: Wortzählung</a:t>
            </a:r>
            <a:endParaRPr lang="de-AT" altLang="de-DE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17.3</a:t>
            </a:r>
            <a:r>
              <a:rPr lang="de-AT" altLang="de-DE" dirty="0"/>
              <a:t>	</a:t>
            </a:r>
            <a:r>
              <a:rPr lang="de-AT" altLang="de-DE" dirty="0" smtClean="0"/>
              <a:t>Beispiel: Stichwortverzeichnis</a:t>
            </a:r>
            <a:endParaRPr lang="de-AT" altLang="de-DE" dirty="0"/>
          </a:p>
        </p:txBody>
      </p:sp>
    </p:spTree>
    <p:extLst>
      <p:ext uri="{BB962C8B-B14F-4D97-AF65-F5344CB8AC3E}">
        <p14:creationId xmlns:p14="http://schemas.microsoft.com/office/powerpoint/2010/main" val="295852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7055E5-A34C-42A1-838F-4AC6AE774C9C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de-DE" altLang="en-US" sz="1400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Beispiel: Wortzählung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669925" y="1257300"/>
            <a:ext cx="52308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Aufgabe</a:t>
            </a:r>
            <a:r>
              <a:rPr lang="de-AT" altLang="en-US" sz="1600"/>
              <a:t>:  "</a:t>
            </a:r>
            <a:r>
              <a:rPr lang="de-AT" altLang="en-US" sz="1600" i="1"/>
              <a:t>Zähle die Häufigkeit von Wörtern in einem Text</a:t>
            </a:r>
            <a:r>
              <a:rPr lang="de-AT" altLang="en-US" sz="1600"/>
              <a:t>"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69925" y="1931988"/>
            <a:ext cx="71342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88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889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889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889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/>
              <a:t>1.	</a:t>
            </a:r>
            <a:r>
              <a:rPr lang="de-AT" altLang="en-US" sz="1800" b="1"/>
              <a:t>Zerlege Aufgabe in Teilaufgaben und spezifiziere deren Schnittstelle</a:t>
            </a:r>
          </a:p>
        </p:txBody>
      </p:sp>
      <p:sp>
        <p:nvSpPr>
          <p:cNvPr id="245766" name="Text Box 6"/>
          <p:cNvSpPr txBox="1">
            <a:spLocks noChangeArrowheads="1"/>
          </p:cNvSpPr>
          <p:nvPr/>
        </p:nvSpPr>
        <p:spPr bwMode="auto">
          <a:xfrm>
            <a:off x="2441575" y="2460625"/>
            <a:ext cx="59118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152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152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152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152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152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52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52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52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52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 = readWord();</a:t>
            </a:r>
            <a:r>
              <a:rPr lang="de-AT" altLang="en-US" sz="1600"/>
              <a:t>	liefert nächstes Wort oder </a:t>
            </a:r>
            <a:r>
              <a:rPr lang="de-AT" altLang="en-US" sz="1600" i="1"/>
              <a:t>null</a:t>
            </a:r>
            <a:r>
              <a:rPr lang="de-AT" altLang="en-US" sz="1600"/>
              <a:t>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wenn kein Wort mehr gelesen werden kann</a:t>
            </a:r>
          </a:p>
        </p:txBody>
      </p:sp>
      <p:sp>
        <p:nvSpPr>
          <p:cNvPr id="245767" name="Text Box 7"/>
          <p:cNvSpPr txBox="1">
            <a:spLocks noChangeArrowheads="1"/>
          </p:cNvSpPr>
          <p:nvPr/>
        </p:nvSpPr>
        <p:spPr bwMode="auto">
          <a:xfrm>
            <a:off x="669925" y="5434013"/>
            <a:ext cx="52990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88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889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889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889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/>
              <a:t>2.	</a:t>
            </a:r>
            <a:r>
              <a:rPr lang="de-AT" altLang="en-US" sz="1800" b="1"/>
              <a:t>Nimm an, dass die Teilaufgaben schon gelöst sind</a:t>
            </a:r>
          </a:p>
        </p:txBody>
      </p:sp>
      <p:sp>
        <p:nvSpPr>
          <p:cNvPr id="245768" name="Text Box 8"/>
          <p:cNvSpPr txBox="1">
            <a:spLocks noChangeArrowheads="1"/>
          </p:cNvSpPr>
          <p:nvPr/>
        </p:nvSpPr>
        <p:spPr bwMode="auto">
          <a:xfrm>
            <a:off x="2441575" y="3289300"/>
            <a:ext cx="42513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40000"/>
              </a:spcBef>
              <a:buFontTx/>
              <a:buNone/>
            </a:pPr>
            <a:r>
              <a:rPr lang="de-AT" altLang="en-US" sz="1600"/>
              <a:t>Klasse </a:t>
            </a:r>
            <a:r>
              <a:rPr lang="de-AT" altLang="en-US" sz="1600" i="1"/>
              <a:t>WordTable</a:t>
            </a:r>
            <a:r>
              <a:rPr lang="de-AT" altLang="en-US" sz="1600"/>
              <a:t> mit folgenden zwei Methoden:</a:t>
            </a:r>
          </a:p>
        </p:txBody>
      </p:sp>
      <p:sp>
        <p:nvSpPr>
          <p:cNvPr id="7177" name="Text Box 11"/>
          <p:cNvSpPr txBox="1">
            <a:spLocks noChangeArrowheads="1"/>
          </p:cNvSpPr>
          <p:nvPr/>
        </p:nvSpPr>
        <p:spPr bwMode="auto">
          <a:xfrm>
            <a:off x="936625" y="2452688"/>
            <a:ext cx="11239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- Lies Wort</a:t>
            </a:r>
          </a:p>
        </p:txBody>
      </p:sp>
      <p:sp>
        <p:nvSpPr>
          <p:cNvPr id="245773" name="Text Box 13"/>
          <p:cNvSpPr txBox="1">
            <a:spLocks noChangeArrowheads="1"/>
          </p:cNvSpPr>
          <p:nvPr/>
        </p:nvSpPr>
        <p:spPr bwMode="auto">
          <a:xfrm>
            <a:off x="2451100" y="3727450"/>
            <a:ext cx="6259513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152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152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152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152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152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52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52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52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52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tab.count(word);</a:t>
            </a:r>
            <a:r>
              <a:rPr lang="de-AT" altLang="en-US" sz="1600"/>
              <a:t>	- </a:t>
            </a:r>
            <a:r>
              <a:rPr lang="de-AT" altLang="en-US" sz="1600" i="1"/>
              <a:t>word</a:t>
            </a:r>
            <a:r>
              <a:rPr lang="de-AT" altLang="en-US" sz="1600"/>
              <a:t> </a:t>
            </a:r>
            <a:r>
              <a:rPr lang="de-AT" altLang="en-US" sz="1600">
                <a:sym typeface="Symbol" panose="05050102010706020507" pitchFamily="18" charset="2"/>
              </a:rPr>
              <a:t></a:t>
            </a:r>
            <a:r>
              <a:rPr lang="de-AT" altLang="en-US" sz="1600"/>
              <a:t> </a:t>
            </a:r>
            <a:r>
              <a:rPr lang="de-AT" altLang="en-US" sz="1600" i="1"/>
              <a:t>tab</a:t>
            </a:r>
            <a:r>
              <a:rPr lang="de-AT" altLang="en-US" sz="1600"/>
              <a:t> : </a:t>
            </a:r>
            <a:r>
              <a:rPr lang="de-AT" altLang="en-US" sz="1600" i="1"/>
              <a:t>word</a:t>
            </a:r>
            <a:r>
              <a:rPr lang="de-AT" altLang="en-US" sz="1600"/>
              <a:t> mit Häufigkeit 1 eintragen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- </a:t>
            </a:r>
            <a:r>
              <a:rPr lang="de-AT" altLang="en-US" sz="1600" i="1"/>
              <a:t>word</a:t>
            </a:r>
            <a:r>
              <a:rPr lang="de-AT" altLang="en-US" sz="1600"/>
              <a:t> </a:t>
            </a:r>
            <a:r>
              <a:rPr lang="de-AT" altLang="en-US" sz="1600">
                <a:sym typeface="Symbol" panose="05050102010706020507" pitchFamily="18" charset="2"/>
              </a:rPr>
              <a:t></a:t>
            </a:r>
            <a:r>
              <a:rPr lang="de-AT" altLang="en-US" sz="1600"/>
              <a:t> </a:t>
            </a:r>
            <a:r>
              <a:rPr lang="de-AT" altLang="en-US" sz="1600" i="1"/>
              <a:t>tab</a:t>
            </a:r>
            <a:r>
              <a:rPr lang="de-AT" altLang="en-US" sz="1600"/>
              <a:t> : Häufigkeit um 1 erhöhen</a:t>
            </a:r>
          </a:p>
        </p:txBody>
      </p:sp>
      <p:sp>
        <p:nvSpPr>
          <p:cNvPr id="7179" name="Text Box 15"/>
          <p:cNvSpPr txBox="1">
            <a:spLocks noChangeArrowheads="1"/>
          </p:cNvSpPr>
          <p:nvPr/>
        </p:nvSpPr>
        <p:spPr bwMode="auto">
          <a:xfrm>
            <a:off x="936625" y="3717925"/>
            <a:ext cx="1236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- Zähle Wort</a:t>
            </a:r>
          </a:p>
        </p:txBody>
      </p:sp>
      <p:sp>
        <p:nvSpPr>
          <p:cNvPr id="245776" name="Text Box 16"/>
          <p:cNvSpPr txBox="1">
            <a:spLocks noChangeArrowheads="1"/>
          </p:cNvSpPr>
          <p:nvPr/>
        </p:nvSpPr>
        <p:spPr bwMode="auto">
          <a:xfrm>
            <a:off x="2451100" y="4422775"/>
            <a:ext cx="54435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152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152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152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152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152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52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52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52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52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tab.print();</a:t>
            </a:r>
            <a:r>
              <a:rPr lang="de-AT" altLang="en-US" sz="1600"/>
              <a:t>	gibt Wörter und ihre Häufigkeiten aus</a:t>
            </a:r>
          </a:p>
        </p:txBody>
      </p:sp>
      <p:sp>
        <p:nvSpPr>
          <p:cNvPr id="7181" name="Text Box 17"/>
          <p:cNvSpPr txBox="1">
            <a:spLocks noChangeArrowheads="1"/>
          </p:cNvSpPr>
          <p:nvPr/>
        </p:nvSpPr>
        <p:spPr bwMode="auto">
          <a:xfrm>
            <a:off x="936625" y="4413250"/>
            <a:ext cx="14843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- Drucke Zähler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6" grpId="0"/>
      <p:bldP spid="245767" grpId="0" autoUpdateAnimBg="0"/>
      <p:bldP spid="245768" grpId="0"/>
      <p:bldP spid="245773" grpId="0"/>
      <p:bldP spid="24577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06031DA-5188-4EC8-BF65-06AD7AA33B42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de-DE" altLang="en-US" sz="1400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 (Forts.)</a:t>
            </a:r>
          </a:p>
        </p:txBody>
      </p:sp>
      <p:sp>
        <p:nvSpPr>
          <p:cNvPr id="8196" name="Text Box 3"/>
          <p:cNvSpPr txBox="1">
            <a:spLocks noChangeArrowheads="1"/>
          </p:cNvSpPr>
          <p:nvPr/>
        </p:nvSpPr>
        <p:spPr bwMode="auto">
          <a:xfrm>
            <a:off x="669925" y="1257300"/>
            <a:ext cx="58388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88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889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889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889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de-AT" altLang="en-US" sz="1800" b="1"/>
              <a:t>Implementiere Gesamtaufgabe mit Hilfe der Teillösungen</a:t>
            </a:r>
          </a:p>
        </p:txBody>
      </p: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1022350" y="1857375"/>
            <a:ext cx="3308350" cy="297815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WordCount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static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(String[] arg)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In.open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("input.txt");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String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alt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readWord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!= null)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alt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readWord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In.close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57029" name="Text Box 5"/>
          <p:cNvSpPr txBox="1">
            <a:spLocks noChangeArrowheads="1"/>
          </p:cNvSpPr>
          <p:nvPr/>
        </p:nvSpPr>
        <p:spPr bwMode="auto">
          <a:xfrm>
            <a:off x="923925" y="5127625"/>
            <a:ext cx="27765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Was haben wir bisher geleistet?</a:t>
            </a:r>
          </a:p>
        </p:txBody>
      </p:sp>
      <p:sp>
        <p:nvSpPr>
          <p:cNvPr id="257030" name="Text Box 6"/>
          <p:cNvSpPr txBox="1">
            <a:spLocks noChangeArrowheads="1"/>
          </p:cNvSpPr>
          <p:nvPr/>
        </p:nvSpPr>
        <p:spPr bwMode="auto">
          <a:xfrm>
            <a:off x="923925" y="5489575"/>
            <a:ext cx="75438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Sehr viel! Wir haben die komplexe Aufgabe </a:t>
            </a:r>
            <a:r>
              <a:rPr lang="de-AT" altLang="en-US" sz="1600" i="1"/>
              <a:t>WordCount</a:t>
            </a:r>
            <a:r>
              <a:rPr lang="de-AT" altLang="en-US" sz="1600"/>
              <a:t> auf relativ einfache Teilaufgaben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wie </a:t>
            </a:r>
            <a:r>
              <a:rPr lang="de-AT" altLang="en-US" sz="1600" i="1"/>
              <a:t>readWord()</a:t>
            </a:r>
            <a:r>
              <a:rPr lang="de-AT" altLang="en-US" sz="1600"/>
              <a:t> oder </a:t>
            </a:r>
            <a:r>
              <a:rPr lang="de-AT" altLang="en-US" sz="1600" i="1"/>
              <a:t>tab.count(word)</a:t>
            </a:r>
            <a:r>
              <a:rPr lang="de-AT" altLang="en-US" sz="1600"/>
              <a:t> reduziert.</a:t>
            </a:r>
          </a:p>
        </p:txBody>
      </p:sp>
      <p:sp>
        <p:nvSpPr>
          <p:cNvPr id="257031" name="Text Box 7"/>
          <p:cNvSpPr txBox="1">
            <a:spLocks noChangeArrowheads="1"/>
          </p:cNvSpPr>
          <p:nvPr/>
        </p:nvSpPr>
        <p:spPr bwMode="auto">
          <a:xfrm>
            <a:off x="1014412" y="1873250"/>
            <a:ext cx="3316288" cy="29781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WordTable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WordTable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  <a:endParaRPr lang="de-AT" altLang="en-US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tab.count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  <a:endParaRPr lang="de-AT" altLang="en-US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tab.print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29" grpId="0" autoUpdateAnimBg="0"/>
      <p:bldP spid="257030" grpId="0" autoUpdateAnimBg="0"/>
      <p:bldP spid="2570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434EB03-3CDE-4752-ADC9-6D1BF6ED60F9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de-DE" altLang="en-US" sz="1400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 (Forts.)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669925" y="1257300"/>
            <a:ext cx="4352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88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889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889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889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de-AT" altLang="en-US" sz="1800" b="1"/>
              <a:t>3.	Zerlege Teilaufgaben weiter</a:t>
            </a:r>
            <a:r>
              <a:rPr lang="de-AT" altLang="en-US" sz="1800"/>
              <a:t> (</a:t>
            </a:r>
            <a:r>
              <a:rPr lang="de-AT" altLang="en-US" sz="1800" i="1"/>
              <a:t>readWord</a:t>
            </a:r>
            <a:r>
              <a:rPr lang="de-AT" altLang="en-US" sz="1800"/>
              <a:t>)</a:t>
            </a:r>
          </a:p>
        </p:txBody>
      </p:sp>
      <p:grpSp>
        <p:nvGrpSpPr>
          <p:cNvPr id="247816" name="Group 8"/>
          <p:cNvGrpSpPr>
            <a:grpSpLocks/>
          </p:cNvGrpSpPr>
          <p:nvPr/>
        </p:nvGrpSpPr>
        <p:grpSpPr bwMode="auto">
          <a:xfrm>
            <a:off x="982663" y="2687638"/>
            <a:ext cx="5756275" cy="3490912"/>
            <a:chOff x="619" y="1693"/>
            <a:chExt cx="3626" cy="2199"/>
          </a:xfrm>
        </p:grpSpPr>
        <p:sp>
          <p:nvSpPr>
            <p:cNvPr id="9226" name="Text Box 6"/>
            <p:cNvSpPr txBox="1">
              <a:spLocks noChangeArrowheads="1"/>
            </p:cNvSpPr>
            <p:nvPr/>
          </p:nvSpPr>
          <p:spPr bwMode="auto">
            <a:xfrm>
              <a:off x="687" y="2124"/>
              <a:ext cx="3332" cy="176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static String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readWord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() {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char ch;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//----- skip nonletters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do ch 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In.read();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while (In.done() &amp;&amp; !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Character.isLetter(ch)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// !In.done() || ch is a letter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//----- build the word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StringBuilder word = new StringBuilder();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while (In.done() &amp;&amp;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Character.isLetter(ch)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word.append(ch);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ch 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In.read();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// ! In.done() || ch is not a letter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if (word.length &gt; 0) return word.toString(); else return null;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9227" name="Text Box 7"/>
            <p:cNvSpPr txBox="1">
              <a:spLocks noChangeArrowheads="1"/>
            </p:cNvSpPr>
            <p:nvPr/>
          </p:nvSpPr>
          <p:spPr bwMode="auto">
            <a:xfrm>
              <a:off x="619" y="1693"/>
              <a:ext cx="362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40000"/>
                </a:spcBef>
                <a:buFontTx/>
                <a:buNone/>
              </a:pPr>
              <a:r>
                <a:rPr lang="de-AT" altLang="en-US" sz="1600"/>
                <a:t>Alle Teilaufgaben sind bereits in der Java-Bibliothek implementiert.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Implementiere </a:t>
              </a:r>
              <a:r>
                <a:rPr lang="de-AT" altLang="en-US" sz="1600" i="1"/>
                <a:t>readWord</a:t>
              </a:r>
              <a:r>
                <a:rPr lang="de-AT" altLang="en-US" sz="1600"/>
                <a:t>() mit ihnen</a:t>
              </a:r>
            </a:p>
          </p:txBody>
        </p:sp>
      </p:grpSp>
      <p:sp>
        <p:nvSpPr>
          <p:cNvPr id="9222" name="TextBox 1"/>
          <p:cNvSpPr txBox="1">
            <a:spLocks noChangeArrowheads="1"/>
          </p:cNvSpPr>
          <p:nvPr/>
        </p:nvSpPr>
        <p:spPr bwMode="auto">
          <a:xfrm>
            <a:off x="990600" y="1666875"/>
            <a:ext cx="24320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7800" indent="-1778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e-AT" altLang="de-DE"/>
              <a:t>Lies Zeichen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altLang="de-DE"/>
              <a:t>Prüfe, ob Buchstabe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altLang="de-DE"/>
              <a:t>Füge Zeichen an Wort an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651250" y="1673225"/>
            <a:ext cx="48069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 = In.read();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de-AT" altLang="en-US"/>
              <a:t>	</a:t>
            </a:r>
            <a:r>
              <a:rPr lang="de-AT" altLang="en-US" i="1"/>
              <a:t>In.done</a:t>
            </a:r>
            <a:r>
              <a:rPr lang="de-AT" altLang="en-US"/>
              <a:t> == false, wenn Dateiende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651250" y="1928813"/>
            <a:ext cx="19034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Character.isLetter(ch)</a:t>
            </a:r>
            <a:endParaRPr lang="de-AT" altLang="de-DE" sz="140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651250" y="2174875"/>
            <a:ext cx="157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word.append(ch);</a:t>
            </a:r>
            <a:endParaRPr lang="de-AT" altLang="de-DE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49FB13-CCAA-4BFB-B941-AEFB42B536FD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de-DE" altLang="en-US" sz="1400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 (Forts.)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669925" y="1257300"/>
            <a:ext cx="3143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88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889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889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889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de-AT" altLang="en-US" sz="1800" b="1"/>
              <a:t>Grobstruktur der Worttabelle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974725" y="1892300"/>
            <a:ext cx="25336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/>
              <a:t>Datenstruktur</a:t>
            </a:r>
            <a:r>
              <a:rPr lang="de-AT" altLang="en-US" sz="1600"/>
              <a:t>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verkettete Liste von Wörtern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und Häufigkeiten</a:t>
            </a: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4800600" y="1906588"/>
            <a:ext cx="5334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4800600" y="2135188"/>
            <a:ext cx="5334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4800600" y="2363788"/>
            <a:ext cx="5334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4251325" y="1906588"/>
            <a:ext cx="5159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4251325" y="2135188"/>
            <a:ext cx="44926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freq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4251325" y="2363788"/>
            <a:ext cx="47466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5638800" y="1906588"/>
            <a:ext cx="5334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5638800" y="2135188"/>
            <a:ext cx="5334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5638800" y="2363788"/>
            <a:ext cx="5334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0255" name="Line 15"/>
          <p:cNvSpPr>
            <a:spLocks noChangeShapeType="1"/>
          </p:cNvSpPr>
          <p:nvPr/>
        </p:nvSpPr>
        <p:spPr bwMode="auto">
          <a:xfrm>
            <a:off x="5257800" y="2516188"/>
            <a:ext cx="381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6477000" y="1906588"/>
            <a:ext cx="5334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0257" name="Rectangle 17"/>
          <p:cNvSpPr>
            <a:spLocks noChangeArrowheads="1"/>
          </p:cNvSpPr>
          <p:nvPr/>
        </p:nvSpPr>
        <p:spPr bwMode="auto">
          <a:xfrm>
            <a:off x="6477000" y="2135188"/>
            <a:ext cx="5334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0258" name="Rectangle 18"/>
          <p:cNvSpPr>
            <a:spLocks noChangeArrowheads="1"/>
          </p:cNvSpPr>
          <p:nvPr/>
        </p:nvSpPr>
        <p:spPr bwMode="auto">
          <a:xfrm>
            <a:off x="6477000" y="2363788"/>
            <a:ext cx="5334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0259" name="Line 19"/>
          <p:cNvSpPr>
            <a:spLocks noChangeShapeType="1"/>
          </p:cNvSpPr>
          <p:nvPr/>
        </p:nvSpPr>
        <p:spPr bwMode="auto">
          <a:xfrm>
            <a:off x="6096000" y="2516188"/>
            <a:ext cx="381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0265" name="Text Box 20"/>
          <p:cNvSpPr txBox="1">
            <a:spLocks noChangeArrowheads="1"/>
          </p:cNvSpPr>
          <p:nvPr/>
        </p:nvSpPr>
        <p:spPr bwMode="auto">
          <a:xfrm>
            <a:off x="974725" y="3187700"/>
            <a:ext cx="2044700" cy="190182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Element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String word;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freq;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Element next;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Element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(String w)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word = w; freq = 1;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0266" name="Text Box 21"/>
          <p:cNvSpPr txBox="1">
            <a:spLocks noChangeArrowheads="1"/>
          </p:cNvSpPr>
          <p:nvPr/>
        </p:nvSpPr>
        <p:spPr bwMode="auto">
          <a:xfrm>
            <a:off x="3717925" y="3187700"/>
            <a:ext cx="2628900" cy="125571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WordTable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Element first = null;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count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(String word)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0262" name="Line 22"/>
          <p:cNvSpPr>
            <a:spLocks noChangeShapeType="1"/>
          </p:cNvSpPr>
          <p:nvPr/>
        </p:nvSpPr>
        <p:spPr bwMode="auto">
          <a:xfrm>
            <a:off x="4191000" y="1906588"/>
            <a:ext cx="60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0263" name="Text Box 23"/>
          <p:cNvSpPr txBox="1">
            <a:spLocks noChangeArrowheads="1"/>
          </p:cNvSpPr>
          <p:nvPr/>
        </p:nvSpPr>
        <p:spPr bwMode="auto">
          <a:xfrm>
            <a:off x="3810000" y="1754188"/>
            <a:ext cx="4333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</a:p>
        </p:txBody>
      </p:sp>
      <p:sp>
        <p:nvSpPr>
          <p:cNvPr id="10264" name="Line 25"/>
          <p:cNvSpPr>
            <a:spLocks noChangeShapeType="1"/>
          </p:cNvSpPr>
          <p:nvPr/>
        </p:nvSpPr>
        <p:spPr bwMode="auto">
          <a:xfrm>
            <a:off x="6953250" y="2533650"/>
            <a:ext cx="1714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" name="Line 26"/>
          <p:cNvSpPr>
            <a:spLocks noChangeShapeType="1"/>
          </p:cNvSpPr>
          <p:nvPr/>
        </p:nvSpPr>
        <p:spPr bwMode="auto">
          <a:xfrm>
            <a:off x="7124700" y="2476500"/>
            <a:ext cx="0" cy="1143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3" name="Text Box 23"/>
          <p:cNvSpPr txBox="1">
            <a:spLocks noChangeArrowheads="1"/>
          </p:cNvSpPr>
          <p:nvPr/>
        </p:nvSpPr>
        <p:spPr bwMode="auto">
          <a:xfrm>
            <a:off x="4694238" y="1639888"/>
            <a:ext cx="7461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 i="1">
                <a:latin typeface="Arial" panose="020B0604020202020204" pitchFamily="34" charset="0"/>
                <a:cs typeface="Arial" panose="020B0604020202020204" pitchFamily="34" charset="0"/>
              </a:rPr>
              <a:t>Element</a:t>
            </a:r>
          </a:p>
        </p:txBody>
      </p:sp>
      <p:sp>
        <p:nvSpPr>
          <p:cNvPr id="10267" name="Text Box 23"/>
          <p:cNvSpPr txBox="1">
            <a:spLocks noChangeArrowheads="1"/>
          </p:cNvSpPr>
          <p:nvPr/>
        </p:nvSpPr>
        <p:spPr bwMode="auto">
          <a:xfrm>
            <a:off x="5532438" y="1639888"/>
            <a:ext cx="7461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 i="1">
                <a:latin typeface="Arial" panose="020B0604020202020204" pitchFamily="34" charset="0"/>
                <a:cs typeface="Arial" panose="020B0604020202020204" pitchFamily="34" charset="0"/>
              </a:rPr>
              <a:t>Element</a:t>
            </a:r>
          </a:p>
        </p:txBody>
      </p:sp>
      <p:sp>
        <p:nvSpPr>
          <p:cNvPr id="10268" name="Text Box 23"/>
          <p:cNvSpPr txBox="1">
            <a:spLocks noChangeArrowheads="1"/>
          </p:cNvSpPr>
          <p:nvPr/>
        </p:nvSpPr>
        <p:spPr bwMode="auto">
          <a:xfrm>
            <a:off x="6354763" y="1639888"/>
            <a:ext cx="74771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 i="1">
                <a:latin typeface="Arial" panose="020B0604020202020204" pitchFamily="34" charset="0"/>
                <a:cs typeface="Arial" panose="020B0604020202020204" pitchFamily="34" charset="0"/>
              </a:rPr>
              <a:t>Element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5" grpId="0" animBg="1"/>
      <p:bldP spid="1026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19761C-72F4-4D55-985E-8521EB5C0B52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de-DE" altLang="en-US" sz="1400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 (Forts.)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669925" y="1257300"/>
            <a:ext cx="49053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88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889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889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889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de-AT" altLang="en-US" sz="1800" b="1"/>
              <a:t>4.	Zerlege Teilaufgaben weiter</a:t>
            </a:r>
            <a:r>
              <a:rPr lang="de-AT" altLang="en-US" sz="1800"/>
              <a:t> (</a:t>
            </a:r>
            <a:r>
              <a:rPr lang="de-AT" altLang="en-US" sz="1800" i="1"/>
              <a:t>tab.count(word)</a:t>
            </a:r>
            <a:r>
              <a:rPr lang="de-AT" altLang="en-US" sz="1800"/>
              <a:t>)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1058863" y="2667000"/>
            <a:ext cx="3771900" cy="954088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count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(String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Element e = </a:t>
            </a:r>
            <a:r>
              <a:rPr lang="de-AT" alt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tab.find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(e == null) </a:t>
            </a:r>
            <a:r>
              <a:rPr lang="de-AT" alt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tab.enter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e.freq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++;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249866" name="Group 10"/>
          <p:cNvGrpSpPr>
            <a:grpSpLocks/>
          </p:cNvGrpSpPr>
          <p:nvPr/>
        </p:nvGrpSpPr>
        <p:grpSpPr bwMode="auto">
          <a:xfrm>
            <a:off x="669925" y="3886200"/>
            <a:ext cx="7599363" cy="2293938"/>
            <a:chOff x="422" y="2448"/>
            <a:chExt cx="4787" cy="1445"/>
          </a:xfrm>
        </p:grpSpPr>
        <p:sp>
          <p:nvSpPr>
            <p:cNvPr id="11275" name="Text Box 7"/>
            <p:cNvSpPr txBox="1">
              <a:spLocks noChangeArrowheads="1"/>
            </p:cNvSpPr>
            <p:nvPr/>
          </p:nvSpPr>
          <p:spPr bwMode="auto">
            <a:xfrm>
              <a:off x="422" y="2448"/>
              <a:ext cx="425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2889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2889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2889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2889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288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88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88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88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88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de-AT" altLang="en-US" sz="1800" i="1"/>
                <a:t>find</a:t>
              </a:r>
              <a:r>
                <a:rPr lang="de-AT" altLang="en-US" sz="1800"/>
                <a:t> und </a:t>
              </a:r>
              <a:r>
                <a:rPr lang="de-AT" altLang="en-US" sz="1800" i="1"/>
                <a:t>enter</a:t>
              </a:r>
              <a:r>
                <a:rPr lang="de-AT" altLang="en-US" sz="1800"/>
                <a:t> sind so einfach, dass man sie sofort implementieren kann</a:t>
              </a:r>
            </a:p>
          </p:txBody>
        </p:sp>
        <p:sp>
          <p:nvSpPr>
            <p:cNvPr id="11276" name="Text Box 8"/>
            <p:cNvSpPr txBox="1">
              <a:spLocks noChangeArrowheads="1"/>
            </p:cNvSpPr>
            <p:nvPr/>
          </p:nvSpPr>
          <p:spPr bwMode="auto">
            <a:xfrm>
              <a:off x="672" y="2749"/>
              <a:ext cx="2332" cy="11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Element </a:t>
              </a:r>
              <a:r>
                <a:rPr lang="de-AT" alt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find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(String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word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Element e =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first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(e != null &amp;&amp; !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word.equals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e.word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))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	e =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e.next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// e == null || </a:t>
              </a:r>
              <a:r>
                <a:rPr lang="de-AT" altLang="en-US" sz="1400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word.equals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altLang="en-US" sz="1400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e.word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return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e;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1277" name="Text Box 9"/>
            <p:cNvSpPr txBox="1">
              <a:spLocks noChangeArrowheads="1"/>
            </p:cNvSpPr>
            <p:nvPr/>
          </p:nvSpPr>
          <p:spPr bwMode="auto">
            <a:xfrm>
              <a:off x="3335" y="2749"/>
              <a:ext cx="1874" cy="73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void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enter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(String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word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Element e =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Element(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word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e.next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first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first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= e;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</p:grpSp>
      <p:sp>
        <p:nvSpPr>
          <p:cNvPr id="11271" name="TextBox 1"/>
          <p:cNvSpPr txBox="1">
            <a:spLocks noChangeArrowheads="1"/>
          </p:cNvSpPr>
          <p:nvPr/>
        </p:nvSpPr>
        <p:spPr bwMode="auto">
          <a:xfrm>
            <a:off x="949325" y="1608138"/>
            <a:ext cx="22494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80975" indent="-180975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e-AT" altLang="de-DE"/>
              <a:t>Suche </a:t>
            </a:r>
            <a:r>
              <a:rPr lang="de-AT" altLang="de-DE" i="1"/>
              <a:t>word</a:t>
            </a:r>
            <a:r>
              <a:rPr lang="de-AT" altLang="de-DE"/>
              <a:t> in </a:t>
            </a:r>
            <a:r>
              <a:rPr lang="de-AT" altLang="de-DE" i="1"/>
              <a:t>tab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altLang="de-DE"/>
              <a:t>Trage </a:t>
            </a:r>
            <a:r>
              <a:rPr lang="de-AT" altLang="de-DE" i="1"/>
              <a:t>word</a:t>
            </a:r>
            <a:r>
              <a:rPr lang="de-AT" altLang="de-DE"/>
              <a:t> in </a:t>
            </a:r>
            <a:r>
              <a:rPr lang="de-AT" altLang="de-DE" i="1"/>
              <a:t>tab</a:t>
            </a:r>
            <a:r>
              <a:rPr lang="de-AT" altLang="de-DE"/>
              <a:t> ein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altLang="de-DE"/>
              <a:t>Erhöhe Worthäufigkeit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373438" y="1608138"/>
            <a:ext cx="50847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154238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2154238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2154238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2154238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2154238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154238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154238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154238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154238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 = tab.find(word);</a:t>
            </a:r>
            <a:r>
              <a:rPr lang="de-AT" altLang="en-US"/>
              <a:t>	liefere </a:t>
            </a:r>
            <a:r>
              <a:rPr lang="de-AT" altLang="en-US" i="1"/>
              <a:t>null</a:t>
            </a:r>
            <a:r>
              <a:rPr lang="de-AT" altLang="en-US"/>
              <a:t>, wenn nicht gefunden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373438" y="1878013"/>
            <a:ext cx="1446212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tab.enter(word);</a:t>
            </a: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373438" y="2117725"/>
            <a:ext cx="1187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elem.freq++;</a:t>
            </a: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animBg="1"/>
      <p:bldP spid="3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BD3960-AD7B-48A1-97FD-F60393DF75A2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de-DE" altLang="en-US" sz="140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 (Forts.)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669925" y="1257300"/>
            <a:ext cx="5483225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88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889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889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889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de-AT" altLang="en-US" sz="1800" b="1"/>
              <a:t>4.	Zerlege Teilaufgaben weiter</a:t>
            </a:r>
            <a:r>
              <a:rPr lang="de-AT" altLang="en-US" sz="1800"/>
              <a:t> (</a:t>
            </a:r>
            <a:r>
              <a:rPr lang="de-AT" altLang="en-US" sz="1800" i="1"/>
              <a:t>tab.print()</a:t>
            </a:r>
            <a:r>
              <a:rPr lang="de-AT" altLang="en-US" sz="1800"/>
              <a:t>)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800"/>
              <a:t>	Ist so einfach, dass man es sofort implementieren kann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1060450" y="2271713"/>
            <a:ext cx="3670300" cy="954087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(Element e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 e != null; e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e.next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Out.println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e.word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+ ": " +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e.freq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ACFBB74-AC60-49FD-9468-56CFDCE2B25B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de-DE" altLang="en-US" sz="1400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Zusammensetzen der einzelnen Teile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974725" y="1466850"/>
            <a:ext cx="2044700" cy="1730375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Element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String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freq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Element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lnSpc>
                <a:spcPct val="90000"/>
              </a:lnSpc>
              <a:spcBef>
                <a:spcPct val="4000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Element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(String w)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w;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freq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1;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429000" y="1466850"/>
            <a:ext cx="4672013" cy="431482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WordTable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private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Element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null;</a:t>
            </a:r>
          </a:p>
          <a:p>
            <a:pPr>
              <a:lnSpc>
                <a:spcPct val="90000"/>
              </a:lnSpc>
              <a:spcBef>
                <a:spcPct val="4000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private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Element </a:t>
            </a:r>
            <a:r>
              <a:rPr lang="de-AT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(String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Element e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(e != null &amp;&amp; !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word.equals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e.word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)) e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e.next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e;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ct val="90000"/>
              </a:lnSpc>
              <a:spcBef>
                <a:spcPct val="4000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private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(String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Element e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Element(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e.next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e;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} </a:t>
            </a:r>
          </a:p>
          <a:p>
            <a:pPr>
              <a:lnSpc>
                <a:spcPct val="90000"/>
              </a:lnSpc>
              <a:spcBef>
                <a:spcPct val="4000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count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(String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Element e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tab.find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(e == null)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tab.enter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);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e.freq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++;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ct val="90000"/>
              </a:lnSpc>
              <a:spcBef>
                <a:spcPct val="4000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(Element e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 e != null; e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e.next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Out.println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e.word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+ ": " +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e.freq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A7C389E-C3F7-4EB4-92C5-D3602B9BBB77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de-DE" altLang="en-US" sz="1400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Zusammensetzen der einzelnen Teile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022350" y="1295400"/>
            <a:ext cx="5478463" cy="50038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WordCount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static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(String[] arg)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WordTable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WordTable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In.open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("input.txt");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String w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readWord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(w != null)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tab.count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(w);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	w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readWord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In.close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tab.print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ct val="90000"/>
              </a:lnSpc>
              <a:spcBef>
                <a:spcPct val="4000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private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static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String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readWord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StringBuilder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StringBuilder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char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do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In.read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();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In.done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 &amp;&amp; !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Character.isLetter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In.done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 &amp;&amp;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Character.isLetter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word.append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In.read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word.length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&gt; 0)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word.toString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();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null;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7ED3B7-AE18-49D2-94A0-BF07A53374B2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de-DE" altLang="en-US" sz="1400" smtClean="0"/>
          </a:p>
        </p:txBody>
      </p:sp>
      <p:sp>
        <p:nvSpPr>
          <p:cNvPr id="15363" name="Rectangle 19"/>
          <p:cNvSpPr>
            <a:spLocks noChangeArrowheads="1"/>
          </p:cNvSpPr>
          <p:nvPr/>
        </p:nvSpPr>
        <p:spPr bwMode="auto">
          <a:xfrm>
            <a:off x="3367088" y="2652713"/>
            <a:ext cx="2889250" cy="1568450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5364" name="Rectangle 18"/>
          <p:cNvSpPr>
            <a:spLocks noChangeArrowheads="1"/>
          </p:cNvSpPr>
          <p:nvPr/>
        </p:nvSpPr>
        <p:spPr bwMode="auto">
          <a:xfrm>
            <a:off x="798513" y="1738313"/>
            <a:ext cx="2060575" cy="1568450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Aufrufhierarchie</a:t>
            </a:r>
          </a:p>
        </p:txBody>
      </p:sp>
      <p:sp>
        <p:nvSpPr>
          <p:cNvPr id="15366" name="Text Box 3"/>
          <p:cNvSpPr txBox="1">
            <a:spLocks noChangeArrowheads="1"/>
          </p:cNvSpPr>
          <p:nvPr/>
        </p:nvSpPr>
        <p:spPr bwMode="auto">
          <a:xfrm>
            <a:off x="1384300" y="1785938"/>
            <a:ext cx="5175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</a:p>
        </p:txBody>
      </p:sp>
      <p:sp>
        <p:nvSpPr>
          <p:cNvPr id="15367" name="Text Box 4"/>
          <p:cNvSpPr txBox="1">
            <a:spLocks noChangeArrowheads="1"/>
          </p:cNvSpPr>
          <p:nvPr/>
        </p:nvSpPr>
        <p:spPr bwMode="auto">
          <a:xfrm>
            <a:off x="1212850" y="2889250"/>
            <a:ext cx="85566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readWord</a:t>
            </a:r>
          </a:p>
        </p:txBody>
      </p:sp>
      <p:sp>
        <p:nvSpPr>
          <p:cNvPr id="15368" name="Text Box 5"/>
          <p:cNvSpPr txBox="1">
            <a:spLocks noChangeArrowheads="1"/>
          </p:cNvSpPr>
          <p:nvPr/>
        </p:nvSpPr>
        <p:spPr bwMode="auto">
          <a:xfrm>
            <a:off x="981075" y="3773488"/>
            <a:ext cx="4905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read</a:t>
            </a:r>
          </a:p>
        </p:txBody>
      </p:sp>
      <p:sp>
        <p:nvSpPr>
          <p:cNvPr id="15369" name="Text Box 6"/>
          <p:cNvSpPr txBox="1">
            <a:spLocks noChangeArrowheads="1"/>
          </p:cNvSpPr>
          <p:nvPr/>
        </p:nvSpPr>
        <p:spPr bwMode="auto">
          <a:xfrm>
            <a:off x="1968500" y="3773488"/>
            <a:ext cx="6873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isLetter</a:t>
            </a:r>
          </a:p>
        </p:txBody>
      </p:sp>
      <p:sp>
        <p:nvSpPr>
          <p:cNvPr id="15370" name="Text Box 7"/>
          <p:cNvSpPr txBox="1">
            <a:spLocks noChangeArrowheads="1"/>
          </p:cNvSpPr>
          <p:nvPr/>
        </p:nvSpPr>
        <p:spPr bwMode="auto">
          <a:xfrm>
            <a:off x="3797300" y="2889250"/>
            <a:ext cx="5603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count</a:t>
            </a:r>
          </a:p>
        </p:txBody>
      </p:sp>
      <p:sp>
        <p:nvSpPr>
          <p:cNvPr id="15371" name="Text Box 8"/>
          <p:cNvSpPr txBox="1">
            <a:spLocks noChangeArrowheads="1"/>
          </p:cNvSpPr>
          <p:nvPr/>
        </p:nvSpPr>
        <p:spPr bwMode="auto">
          <a:xfrm>
            <a:off x="5581650" y="2889250"/>
            <a:ext cx="4826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</a:p>
        </p:txBody>
      </p:sp>
      <p:sp>
        <p:nvSpPr>
          <p:cNvPr id="15372" name="Text Box 9"/>
          <p:cNvSpPr txBox="1">
            <a:spLocks noChangeArrowheads="1"/>
          </p:cNvSpPr>
          <p:nvPr/>
        </p:nvSpPr>
        <p:spPr bwMode="auto">
          <a:xfrm>
            <a:off x="3405188" y="3773488"/>
            <a:ext cx="4318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</a:p>
        </p:txBody>
      </p:sp>
      <p:sp>
        <p:nvSpPr>
          <p:cNvPr id="15373" name="Text Box 10"/>
          <p:cNvSpPr txBox="1">
            <a:spLocks noChangeArrowheads="1"/>
          </p:cNvSpPr>
          <p:nvPr/>
        </p:nvSpPr>
        <p:spPr bwMode="auto">
          <a:xfrm>
            <a:off x="4291013" y="3773488"/>
            <a:ext cx="53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</a:p>
        </p:txBody>
      </p:sp>
      <p:sp>
        <p:nvSpPr>
          <p:cNvPr id="15374" name="Line 11"/>
          <p:cNvSpPr>
            <a:spLocks noChangeShapeType="1"/>
          </p:cNvSpPr>
          <p:nvPr/>
        </p:nvSpPr>
        <p:spPr bwMode="auto">
          <a:xfrm>
            <a:off x="1639888" y="2144713"/>
            <a:ext cx="0" cy="7254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75" name="Line 12"/>
          <p:cNvSpPr>
            <a:spLocks noChangeShapeType="1"/>
          </p:cNvSpPr>
          <p:nvPr/>
        </p:nvSpPr>
        <p:spPr bwMode="auto">
          <a:xfrm>
            <a:off x="1741488" y="2159000"/>
            <a:ext cx="2308225" cy="74136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76" name="Line 13"/>
          <p:cNvSpPr>
            <a:spLocks noChangeShapeType="1"/>
          </p:cNvSpPr>
          <p:nvPr/>
        </p:nvSpPr>
        <p:spPr bwMode="auto">
          <a:xfrm>
            <a:off x="1958975" y="2130425"/>
            <a:ext cx="3744913" cy="78422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77" name="Line 14"/>
          <p:cNvSpPr>
            <a:spLocks noChangeShapeType="1"/>
          </p:cNvSpPr>
          <p:nvPr/>
        </p:nvSpPr>
        <p:spPr bwMode="auto">
          <a:xfrm flipH="1">
            <a:off x="3671888" y="3205163"/>
            <a:ext cx="304800" cy="57943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78" name="Line 15"/>
          <p:cNvSpPr>
            <a:spLocks noChangeShapeType="1"/>
          </p:cNvSpPr>
          <p:nvPr/>
        </p:nvSpPr>
        <p:spPr bwMode="auto">
          <a:xfrm>
            <a:off x="4194175" y="3189288"/>
            <a:ext cx="363538" cy="595312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79" name="Line 16"/>
          <p:cNvSpPr>
            <a:spLocks noChangeShapeType="1"/>
          </p:cNvSpPr>
          <p:nvPr/>
        </p:nvSpPr>
        <p:spPr bwMode="auto">
          <a:xfrm flipH="1">
            <a:off x="1233488" y="3219450"/>
            <a:ext cx="188912" cy="609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80" name="Line 17"/>
          <p:cNvSpPr>
            <a:spLocks noChangeShapeType="1"/>
          </p:cNvSpPr>
          <p:nvPr/>
        </p:nvSpPr>
        <p:spPr bwMode="auto">
          <a:xfrm>
            <a:off x="1901825" y="3189288"/>
            <a:ext cx="347663" cy="58102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81" name="Text Box 20"/>
          <p:cNvSpPr txBox="1">
            <a:spLocks noChangeArrowheads="1"/>
          </p:cNvSpPr>
          <p:nvPr/>
        </p:nvSpPr>
        <p:spPr bwMode="auto">
          <a:xfrm>
            <a:off x="5232400" y="2322513"/>
            <a:ext cx="11001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WordTable</a:t>
            </a:r>
          </a:p>
        </p:txBody>
      </p:sp>
      <p:sp>
        <p:nvSpPr>
          <p:cNvPr id="15382" name="Text Box 21"/>
          <p:cNvSpPr txBox="1">
            <a:spLocks noChangeArrowheads="1"/>
          </p:cNvSpPr>
          <p:nvPr/>
        </p:nvSpPr>
        <p:spPr bwMode="auto">
          <a:xfrm>
            <a:off x="1779588" y="1408113"/>
            <a:ext cx="1133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WordCount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98513" y="4795777"/>
            <a:ext cx="34403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Vorteile der Schrittweisen Verfeinerung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smtClean="0"/>
              <a:t>systematisch anwendbar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smtClean="0"/>
              <a:t>kleine, einfache Entwurfsschritte</a:t>
            </a:r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130300" y="2550892"/>
            <a:ext cx="4579877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40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C35D6B-3944-4913-9038-7D04F61DAB58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de-DE" altLang="de-DE" sz="1400" smtClean="0"/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5067413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 dirty="0" smtClean="0">
                <a:solidFill>
                  <a:srgbClr val="FF0000"/>
                </a:solidFill>
              </a:rPr>
              <a:t>17. Schrittweise Verfeinerung</a:t>
            </a:r>
            <a:endParaRPr lang="de-AT" altLang="de-DE" sz="32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>
                <a:solidFill>
                  <a:srgbClr val="FF0000"/>
                </a:solidFill>
              </a:rPr>
              <a:t>	</a:t>
            </a:r>
            <a:r>
              <a:rPr lang="de-AT" altLang="de-DE" dirty="0" smtClean="0"/>
              <a:t>17.1</a:t>
            </a:r>
            <a:r>
              <a:rPr lang="de-AT" altLang="de-DE" dirty="0"/>
              <a:t>	</a:t>
            </a:r>
            <a:r>
              <a:rPr lang="de-AT" altLang="de-DE" dirty="0" smtClean="0"/>
              <a:t>Prinzip</a:t>
            </a:r>
            <a:endParaRPr lang="de-AT" altLang="de-DE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17.2</a:t>
            </a:r>
            <a:r>
              <a:rPr lang="de-AT" altLang="de-DE" dirty="0"/>
              <a:t>	</a:t>
            </a:r>
            <a:r>
              <a:rPr lang="de-AT" altLang="de-DE" dirty="0" smtClean="0"/>
              <a:t>Beispiel: Wortzählung</a:t>
            </a:r>
            <a:endParaRPr lang="de-AT" altLang="de-DE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>
                <a:solidFill>
                  <a:srgbClr val="FF0000"/>
                </a:solidFill>
              </a:rPr>
              <a:t>17.3</a:t>
            </a:r>
            <a:r>
              <a:rPr lang="de-AT" altLang="de-DE" dirty="0">
                <a:solidFill>
                  <a:srgbClr val="FF0000"/>
                </a:solidFill>
              </a:rPr>
              <a:t>	</a:t>
            </a:r>
            <a:r>
              <a:rPr lang="de-AT" altLang="de-DE" dirty="0" smtClean="0">
                <a:solidFill>
                  <a:srgbClr val="FF0000"/>
                </a:solidFill>
              </a:rPr>
              <a:t>Beispiel: Stichwortverzeichnis</a:t>
            </a:r>
            <a:endParaRPr lang="de-AT" altLang="de-DE" dirty="0">
              <a:solidFill>
                <a:srgbClr val="FF0000"/>
              </a:solidFill>
            </a:endParaRPr>
          </a:p>
        </p:txBody>
      </p:sp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1857087" y="3374675"/>
            <a:ext cx="2017713" cy="10699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latin typeface="Courier New" panose="02070309020205020404" pitchFamily="49" charset="0"/>
              </a:rPr>
              <a:t>Abfrage  1, 2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latin typeface="Courier New" panose="02070309020205020404" pitchFamily="49" charset="0"/>
              </a:rPr>
              <a:t>if-Anweisung  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latin typeface="Courier New" panose="02070309020205020404" pitchFamily="49" charset="0"/>
              </a:rPr>
              <a:t>Schleife  2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latin typeface="Courier New" panose="02070309020205020404" pitchFamily="49" charset="0"/>
              </a:rPr>
              <a:t>...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69423" y="3036121"/>
            <a:ext cx="12650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i="1" smtClean="0"/>
              <a:t>zum Beispiel</a:t>
            </a:r>
            <a:endParaRPr lang="de-AT" i="1"/>
          </a:p>
        </p:txBody>
      </p:sp>
    </p:spTree>
    <p:extLst>
      <p:ext uri="{BB962C8B-B14F-4D97-AF65-F5344CB8AC3E}">
        <p14:creationId xmlns:p14="http://schemas.microsoft.com/office/powerpoint/2010/main" val="326657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975D40-754D-4E72-ADD6-953DB3371E25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de-DE" altLang="en-US" sz="1400" smtClean="0"/>
          </a:p>
        </p:txBody>
      </p:sp>
      <p:sp>
        <p:nvSpPr>
          <p:cNvPr id="1638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Beispiel: Stichwortverzeichnis</a:t>
            </a: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708025" y="1181100"/>
            <a:ext cx="984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Eingabe</a:t>
            </a:r>
          </a:p>
        </p:txBody>
      </p:sp>
      <p:sp>
        <p:nvSpPr>
          <p:cNvPr id="16389" name="Text Box 6"/>
          <p:cNvSpPr txBox="1">
            <a:spLocks noChangeArrowheads="1"/>
          </p:cNvSpPr>
          <p:nvPr/>
        </p:nvSpPr>
        <p:spPr bwMode="auto">
          <a:xfrm>
            <a:off x="984250" y="1620838"/>
            <a:ext cx="5195888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dirty="0">
                <a:latin typeface="Courier New" panose="02070309020205020404" pitchFamily="49" charset="0"/>
              </a:rPr>
              <a:t>1 = </a:t>
            </a:r>
            <a:r>
              <a:rPr lang="de-AT" altLang="en-US" sz="1600" dirty="0" err="1">
                <a:latin typeface="Courier New" panose="02070309020205020404" pitchFamily="49" charset="0"/>
              </a:rPr>
              <a:t>if</a:t>
            </a:r>
            <a:r>
              <a:rPr lang="de-AT" altLang="en-US" sz="1600" dirty="0">
                <a:latin typeface="Courier New" panose="02070309020205020404" pitchFamily="49" charset="0"/>
              </a:rPr>
              <a:t>-Anweisung; Verzweigung; Abfrage; #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dirty="0">
                <a:latin typeface="Courier New" panose="02070309020205020404" pitchFamily="49" charset="0"/>
              </a:rPr>
              <a:t>2 = </a:t>
            </a:r>
            <a:r>
              <a:rPr lang="de-AT" altLang="en-US" sz="1600" dirty="0" err="1">
                <a:latin typeface="Courier New" panose="02070309020205020404" pitchFamily="49" charset="0"/>
              </a:rPr>
              <a:t>while</a:t>
            </a:r>
            <a:r>
              <a:rPr lang="de-AT" altLang="en-US" sz="1600" dirty="0">
                <a:latin typeface="Courier New" panose="02070309020205020404" pitchFamily="49" charset="0"/>
              </a:rPr>
              <a:t>-Anweisung; Schleife;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dirty="0">
                <a:latin typeface="Courier New" panose="02070309020205020404" pitchFamily="49" charset="0"/>
              </a:rPr>
              <a:t>    Abfrage; #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dirty="0">
                <a:latin typeface="Courier New" panose="02070309020205020404" pitchFamily="49" charset="0"/>
              </a:rPr>
              <a:t>3 = ...</a:t>
            </a:r>
          </a:p>
        </p:txBody>
      </p:sp>
      <p:sp>
        <p:nvSpPr>
          <p:cNvPr id="16390" name="Oval 7"/>
          <p:cNvSpPr>
            <a:spLocks noChangeArrowheads="1"/>
          </p:cNvSpPr>
          <p:nvPr/>
        </p:nvSpPr>
        <p:spPr bwMode="auto">
          <a:xfrm>
            <a:off x="1019175" y="1676400"/>
            <a:ext cx="228600" cy="228600"/>
          </a:xfrm>
          <a:prstGeom prst="ellipse">
            <a:avLst/>
          </a:prstGeom>
          <a:noFill/>
          <a:ln w="63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6391" name="Line 8"/>
          <p:cNvSpPr>
            <a:spLocks noChangeShapeType="1"/>
          </p:cNvSpPr>
          <p:nvPr/>
        </p:nvSpPr>
        <p:spPr bwMode="auto">
          <a:xfrm flipH="1">
            <a:off x="1238250" y="1438275"/>
            <a:ext cx="552450" cy="26670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6392" name="Text Box 9"/>
          <p:cNvSpPr txBox="1">
            <a:spLocks noChangeArrowheads="1"/>
          </p:cNvSpPr>
          <p:nvPr/>
        </p:nvSpPr>
        <p:spPr bwMode="auto">
          <a:xfrm>
            <a:off x="1651000" y="1147763"/>
            <a:ext cx="13477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Seitennummer</a:t>
            </a:r>
          </a:p>
        </p:txBody>
      </p:sp>
      <p:sp>
        <p:nvSpPr>
          <p:cNvPr id="16393" name="AutoShape 10"/>
          <p:cNvSpPr>
            <a:spLocks noChangeArrowheads="1"/>
          </p:cNvSpPr>
          <p:nvPr/>
        </p:nvSpPr>
        <p:spPr bwMode="auto">
          <a:xfrm>
            <a:off x="1514475" y="1657350"/>
            <a:ext cx="1647825" cy="27622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6394" name="Line 11"/>
          <p:cNvSpPr>
            <a:spLocks noChangeShapeType="1"/>
          </p:cNvSpPr>
          <p:nvPr/>
        </p:nvSpPr>
        <p:spPr bwMode="auto">
          <a:xfrm flipH="1">
            <a:off x="3114675" y="1438275"/>
            <a:ext cx="371475" cy="257175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6395" name="Text Box 12"/>
          <p:cNvSpPr txBox="1">
            <a:spLocks noChangeArrowheads="1"/>
          </p:cNvSpPr>
          <p:nvPr/>
        </p:nvSpPr>
        <p:spPr bwMode="auto">
          <a:xfrm>
            <a:off x="3222625" y="1147763"/>
            <a:ext cx="965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Stichwort</a:t>
            </a:r>
          </a:p>
        </p:txBody>
      </p:sp>
      <p:grpSp>
        <p:nvGrpSpPr>
          <p:cNvPr id="254996" name="Group 20"/>
          <p:cNvGrpSpPr>
            <a:grpSpLocks/>
          </p:cNvGrpSpPr>
          <p:nvPr/>
        </p:nvGrpSpPr>
        <p:grpSpPr bwMode="auto">
          <a:xfrm>
            <a:off x="708025" y="2905125"/>
            <a:ext cx="2660650" cy="2243138"/>
            <a:chOff x="446" y="1830"/>
            <a:chExt cx="1676" cy="1413"/>
          </a:xfrm>
        </p:grpSpPr>
        <p:sp>
          <p:nvSpPr>
            <p:cNvPr id="16407" name="Text Box 13"/>
            <p:cNvSpPr txBox="1">
              <a:spLocks noChangeArrowheads="1"/>
            </p:cNvSpPr>
            <p:nvPr/>
          </p:nvSpPr>
          <p:spPr bwMode="auto">
            <a:xfrm>
              <a:off x="446" y="1830"/>
              <a:ext cx="10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Zwischendatei</a:t>
              </a:r>
            </a:p>
          </p:txBody>
        </p:sp>
        <p:sp>
          <p:nvSpPr>
            <p:cNvPr id="16408" name="Text Box 14"/>
            <p:cNvSpPr txBox="1">
              <a:spLocks noChangeArrowheads="1"/>
            </p:cNvSpPr>
            <p:nvPr/>
          </p:nvSpPr>
          <p:spPr bwMode="auto">
            <a:xfrm>
              <a:off x="620" y="2107"/>
              <a:ext cx="1502" cy="1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Courier New" panose="02070309020205020404" pitchFamily="49" charset="0"/>
                </a:rPr>
                <a:t>if-Anweisung     1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Courier New" panose="02070309020205020404" pitchFamily="49" charset="0"/>
                </a:rPr>
                <a:t>Verzweigung      1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Courier New" panose="02070309020205020404" pitchFamily="49" charset="0"/>
                </a:rPr>
                <a:t>Abfrage          1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Courier New" panose="02070309020205020404" pitchFamily="49" charset="0"/>
                </a:rPr>
                <a:t>while-Anweisung  2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Courier New" panose="02070309020205020404" pitchFamily="49" charset="0"/>
                </a:rPr>
                <a:t>Schleife         2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Courier New" panose="02070309020205020404" pitchFamily="49" charset="0"/>
                </a:rPr>
                <a:t>Abfrage          2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Courier New" panose="02070309020205020404" pitchFamily="49" charset="0"/>
                </a:rPr>
                <a:t>...</a:t>
              </a:r>
            </a:p>
          </p:txBody>
        </p:sp>
      </p:grpSp>
      <p:grpSp>
        <p:nvGrpSpPr>
          <p:cNvPr id="254997" name="Group 21"/>
          <p:cNvGrpSpPr>
            <a:grpSpLocks/>
          </p:cNvGrpSpPr>
          <p:nvPr/>
        </p:nvGrpSpPr>
        <p:grpSpPr bwMode="auto">
          <a:xfrm>
            <a:off x="3600450" y="3344863"/>
            <a:ext cx="4492625" cy="1803400"/>
            <a:chOff x="2268" y="2107"/>
            <a:chExt cx="2830" cy="1136"/>
          </a:xfrm>
        </p:grpSpPr>
        <p:sp>
          <p:nvSpPr>
            <p:cNvPr id="16404" name="Line 15"/>
            <p:cNvSpPr>
              <a:spLocks noChangeShapeType="1"/>
            </p:cNvSpPr>
            <p:nvPr/>
          </p:nvSpPr>
          <p:spPr bwMode="auto">
            <a:xfrm>
              <a:off x="2268" y="2622"/>
              <a:ext cx="1098" cy="0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05" name="Text Box 16"/>
            <p:cNvSpPr txBox="1">
              <a:spLocks noChangeArrowheads="1"/>
            </p:cNvSpPr>
            <p:nvPr/>
          </p:nvSpPr>
          <p:spPr bwMode="auto">
            <a:xfrm>
              <a:off x="2426" y="2403"/>
              <a:ext cx="6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Sortierung</a:t>
              </a:r>
            </a:p>
          </p:txBody>
        </p:sp>
        <p:sp>
          <p:nvSpPr>
            <p:cNvPr id="16406" name="Text Box 17"/>
            <p:cNvSpPr txBox="1">
              <a:spLocks noChangeArrowheads="1"/>
            </p:cNvSpPr>
            <p:nvPr/>
          </p:nvSpPr>
          <p:spPr bwMode="auto">
            <a:xfrm>
              <a:off x="3596" y="2107"/>
              <a:ext cx="1502" cy="1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Courier New" panose="02070309020205020404" pitchFamily="49" charset="0"/>
                </a:rPr>
                <a:t>Abfrage          1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Courier New" panose="02070309020205020404" pitchFamily="49" charset="0"/>
                </a:rPr>
                <a:t>Abfrage          2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Courier New" panose="02070309020205020404" pitchFamily="49" charset="0"/>
                </a:rPr>
                <a:t>if-Anweisung     1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Courier New" panose="02070309020205020404" pitchFamily="49" charset="0"/>
                </a:rPr>
                <a:t>Schleife         2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Courier New" panose="02070309020205020404" pitchFamily="49" charset="0"/>
                </a:rPr>
                <a:t>Verzweigung      1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Courier New" panose="02070309020205020404" pitchFamily="49" charset="0"/>
                </a:rPr>
                <a:t>while-Anweisung  2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Courier New" panose="02070309020205020404" pitchFamily="49" charset="0"/>
                </a:rPr>
                <a:t>...</a:t>
              </a:r>
            </a:p>
          </p:txBody>
        </p:sp>
      </p:grpSp>
      <p:grpSp>
        <p:nvGrpSpPr>
          <p:cNvPr id="254998" name="Group 22"/>
          <p:cNvGrpSpPr>
            <a:grpSpLocks/>
          </p:cNvGrpSpPr>
          <p:nvPr/>
        </p:nvGrpSpPr>
        <p:grpSpPr bwMode="auto">
          <a:xfrm>
            <a:off x="708025" y="5286375"/>
            <a:ext cx="2293938" cy="1462088"/>
            <a:chOff x="446" y="3330"/>
            <a:chExt cx="1445" cy="921"/>
          </a:xfrm>
        </p:grpSpPr>
        <p:sp>
          <p:nvSpPr>
            <p:cNvPr id="16402" name="Text Box 18"/>
            <p:cNvSpPr txBox="1">
              <a:spLocks noChangeArrowheads="1"/>
            </p:cNvSpPr>
            <p:nvPr/>
          </p:nvSpPr>
          <p:spPr bwMode="auto">
            <a:xfrm>
              <a:off x="446" y="3330"/>
              <a:ext cx="6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Ausgabe</a:t>
              </a:r>
            </a:p>
          </p:txBody>
        </p:sp>
        <p:sp>
          <p:nvSpPr>
            <p:cNvPr id="16403" name="Text Box 19"/>
            <p:cNvSpPr txBox="1">
              <a:spLocks noChangeArrowheads="1"/>
            </p:cNvSpPr>
            <p:nvPr/>
          </p:nvSpPr>
          <p:spPr bwMode="auto">
            <a:xfrm>
              <a:off x="620" y="3577"/>
              <a:ext cx="1271" cy="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Courier New" panose="02070309020205020404" pitchFamily="49" charset="0"/>
                </a:rPr>
                <a:t>Abfrage  1, 2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Courier New" panose="02070309020205020404" pitchFamily="49" charset="0"/>
                </a:rPr>
                <a:t>if-Anweisung  1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Courier New" panose="02070309020205020404" pitchFamily="49" charset="0"/>
                </a:rPr>
                <a:t>Schleife  2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Courier New" panose="02070309020205020404" pitchFamily="49" charset="0"/>
                </a:rPr>
                <a:t>...</a:t>
              </a:r>
            </a:p>
          </p:txBody>
        </p:sp>
      </p:grpSp>
      <p:sp>
        <p:nvSpPr>
          <p:cNvPr id="16399" name="Oval 23"/>
          <p:cNvSpPr>
            <a:spLocks noChangeArrowheads="1"/>
          </p:cNvSpPr>
          <p:nvPr/>
        </p:nvSpPr>
        <p:spPr bwMode="auto">
          <a:xfrm>
            <a:off x="5915025" y="1676400"/>
            <a:ext cx="228600" cy="228600"/>
          </a:xfrm>
          <a:prstGeom prst="ellipse">
            <a:avLst/>
          </a:prstGeom>
          <a:noFill/>
          <a:ln w="63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6400" name="Line 24"/>
          <p:cNvSpPr>
            <a:spLocks noChangeShapeType="1"/>
          </p:cNvSpPr>
          <p:nvPr/>
        </p:nvSpPr>
        <p:spPr bwMode="auto">
          <a:xfrm flipH="1">
            <a:off x="6105525" y="1438275"/>
            <a:ext cx="552450" cy="26670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6401" name="Text Box 26"/>
          <p:cNvSpPr txBox="1">
            <a:spLocks noChangeArrowheads="1"/>
          </p:cNvSpPr>
          <p:nvPr/>
        </p:nvSpPr>
        <p:spPr bwMode="auto">
          <a:xfrm>
            <a:off x="5746750" y="1147763"/>
            <a:ext cx="22193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Ende einer Seitenangabe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691D7E-E7AC-4700-8052-3E8657EC28E2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de-DE" altLang="en-US" sz="1400" smtClean="0"/>
          </a:p>
        </p:txBody>
      </p:sp>
      <p:sp>
        <p:nvSpPr>
          <p:cNvPr id="1741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Oberste Ebene</a:t>
            </a:r>
          </a:p>
        </p:txBody>
      </p:sp>
      <p:sp>
        <p:nvSpPr>
          <p:cNvPr id="17412" name="TextBox 1"/>
          <p:cNvSpPr txBox="1">
            <a:spLocks noChangeArrowheads="1"/>
          </p:cNvSpPr>
          <p:nvPr/>
        </p:nvSpPr>
        <p:spPr bwMode="auto">
          <a:xfrm>
            <a:off x="685800" y="1181100"/>
            <a:ext cx="37798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Welche Befehle würden wir uns wünschen?</a:t>
            </a:r>
          </a:p>
        </p:txBody>
      </p:sp>
      <p:sp>
        <p:nvSpPr>
          <p:cNvPr id="17413" name="TextBox 25"/>
          <p:cNvSpPr txBox="1">
            <a:spLocks noChangeArrowheads="1"/>
          </p:cNvSpPr>
          <p:nvPr/>
        </p:nvSpPr>
        <p:spPr bwMode="auto">
          <a:xfrm>
            <a:off x="685800" y="1557338"/>
            <a:ext cx="1836738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7800" indent="-1778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e-AT" altLang="de-DE"/>
              <a:t>Erzeuge Wortliste</a:t>
            </a:r>
          </a:p>
          <a:p>
            <a:pPr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AT" altLang="de-DE"/>
              <a:t>Sortiere Wortliste</a:t>
            </a:r>
          </a:p>
          <a:p>
            <a:pPr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AT" altLang="de-DE"/>
              <a:t>Erzeuge Index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2574925" y="1576388"/>
            <a:ext cx="4491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buildWordList(String inFileName, String outFileName);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2574925" y="1857375"/>
            <a:ext cx="2579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sortWordList(String fileName);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574925" y="2144713"/>
            <a:ext cx="422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buildIndex(String inFileName, String outFileName);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85800" y="6367463"/>
            <a:ext cx="42179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Teiloperationen sind bereits wesentlich einfacher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7787" y="2677610"/>
            <a:ext cx="1463862" cy="83099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de-AT" altLang="en-US" sz="800" dirty="0">
                <a:latin typeface="Courier New" panose="02070309020205020404" pitchFamily="49" charset="0"/>
              </a:rPr>
              <a:t>1 = </a:t>
            </a:r>
            <a:r>
              <a:rPr lang="de-AT" altLang="en-US" sz="800" dirty="0" err="1">
                <a:latin typeface="Courier New" panose="02070309020205020404" pitchFamily="49" charset="0"/>
              </a:rPr>
              <a:t>if</a:t>
            </a:r>
            <a:r>
              <a:rPr lang="de-AT" altLang="en-US" sz="800" dirty="0">
                <a:latin typeface="Courier New" panose="02070309020205020404" pitchFamily="49" charset="0"/>
              </a:rPr>
              <a:t>-Anweisung; </a:t>
            </a:r>
            <a:endParaRPr lang="de-AT" altLang="en-US" sz="800" dirty="0" smtClean="0">
              <a:latin typeface="Courier New" panose="02070309020205020404" pitchFamily="49" charset="0"/>
            </a:endParaRPr>
          </a:p>
          <a:p>
            <a:r>
              <a:rPr lang="de-AT" altLang="en-US" sz="800" dirty="0">
                <a:latin typeface="Courier New" panose="02070309020205020404" pitchFamily="49" charset="0"/>
              </a:rPr>
              <a:t> </a:t>
            </a:r>
            <a:r>
              <a:rPr lang="de-AT" altLang="en-US" sz="800" dirty="0" smtClean="0">
                <a:latin typeface="Courier New" panose="02070309020205020404" pitchFamily="49" charset="0"/>
              </a:rPr>
              <a:t>   Verzweigung;</a:t>
            </a:r>
          </a:p>
          <a:p>
            <a:r>
              <a:rPr lang="de-AT" altLang="en-US" sz="800" dirty="0" smtClean="0">
                <a:latin typeface="Courier New" panose="02070309020205020404" pitchFamily="49" charset="0"/>
              </a:rPr>
              <a:t>    Abfrage; #</a:t>
            </a:r>
            <a:endParaRPr lang="de-AT" altLang="en-US" sz="800" dirty="0">
              <a:latin typeface="Courier New" panose="02070309020205020404" pitchFamily="49" charset="0"/>
            </a:endParaRPr>
          </a:p>
          <a:p>
            <a:r>
              <a:rPr lang="de-AT" altLang="en-US" sz="800" dirty="0">
                <a:latin typeface="Courier New" panose="02070309020205020404" pitchFamily="49" charset="0"/>
              </a:rPr>
              <a:t>2 = </a:t>
            </a:r>
            <a:r>
              <a:rPr lang="de-AT" altLang="en-US" sz="800" dirty="0" err="1">
                <a:latin typeface="Courier New" panose="02070309020205020404" pitchFamily="49" charset="0"/>
              </a:rPr>
              <a:t>while</a:t>
            </a:r>
            <a:r>
              <a:rPr lang="de-AT" altLang="en-US" sz="800" dirty="0">
                <a:latin typeface="Courier New" panose="02070309020205020404" pitchFamily="49" charset="0"/>
              </a:rPr>
              <a:t>-Anweisung; </a:t>
            </a:r>
            <a:endParaRPr lang="de-AT" altLang="en-US" sz="800" dirty="0" smtClean="0">
              <a:latin typeface="Courier New" panose="02070309020205020404" pitchFamily="49" charset="0"/>
            </a:endParaRPr>
          </a:p>
          <a:p>
            <a:r>
              <a:rPr lang="de-AT" altLang="en-US" sz="800" dirty="0">
                <a:latin typeface="Courier New" panose="02070309020205020404" pitchFamily="49" charset="0"/>
              </a:rPr>
              <a:t> </a:t>
            </a:r>
            <a:r>
              <a:rPr lang="de-AT" altLang="en-US" sz="800" dirty="0" smtClean="0">
                <a:latin typeface="Courier New" panose="02070309020205020404" pitchFamily="49" charset="0"/>
              </a:rPr>
              <a:t>   Schleife;</a:t>
            </a:r>
            <a:r>
              <a:rPr lang="de-AT" altLang="en-US" sz="800" dirty="0" smtClean="0"/>
              <a:t> </a:t>
            </a:r>
          </a:p>
          <a:p>
            <a:r>
              <a:rPr lang="de-AT" alt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AT" alt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Abfrage; #</a:t>
            </a:r>
            <a:endParaRPr lang="de-AT" alt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93043" y="2677610"/>
            <a:ext cx="1646605" cy="83099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de-AT" altLang="en-US" sz="800" dirty="0" err="1" smtClean="0">
                <a:latin typeface="Courier New" panose="02070309020205020404" pitchFamily="49" charset="0"/>
              </a:rPr>
              <a:t>if</a:t>
            </a:r>
            <a:r>
              <a:rPr lang="de-AT" altLang="en-US" sz="800" dirty="0" smtClean="0">
                <a:latin typeface="Courier New" panose="02070309020205020404" pitchFamily="49" charset="0"/>
              </a:rPr>
              <a:t>-Anweisung          1</a:t>
            </a:r>
          </a:p>
          <a:p>
            <a:r>
              <a:rPr lang="de-AT" altLang="en-US" sz="800" dirty="0" smtClean="0">
                <a:latin typeface="Courier New" panose="02070309020205020404" pitchFamily="49" charset="0"/>
              </a:rPr>
              <a:t>Verzweigung           1</a:t>
            </a:r>
          </a:p>
          <a:p>
            <a:r>
              <a:rPr lang="de-AT" altLang="en-US" sz="800" dirty="0" smtClean="0">
                <a:latin typeface="Courier New" panose="02070309020205020404" pitchFamily="49" charset="0"/>
              </a:rPr>
              <a:t>Abfrage               1</a:t>
            </a:r>
            <a:endParaRPr lang="de-AT" altLang="en-US" sz="800" dirty="0">
              <a:latin typeface="Courier New" panose="02070309020205020404" pitchFamily="49" charset="0"/>
            </a:endParaRPr>
          </a:p>
          <a:p>
            <a:r>
              <a:rPr lang="de-AT" altLang="en-US" sz="800" dirty="0" err="1" smtClean="0">
                <a:latin typeface="Courier New" panose="02070309020205020404" pitchFamily="49" charset="0"/>
              </a:rPr>
              <a:t>while</a:t>
            </a:r>
            <a:r>
              <a:rPr lang="de-AT" altLang="en-US" sz="800" dirty="0" smtClean="0">
                <a:latin typeface="Courier New" panose="02070309020205020404" pitchFamily="49" charset="0"/>
              </a:rPr>
              <a:t>-Anweisung       2</a:t>
            </a:r>
          </a:p>
          <a:p>
            <a:r>
              <a:rPr lang="de-AT" altLang="en-US" sz="800" dirty="0" smtClean="0">
                <a:latin typeface="Courier New" panose="02070309020205020404" pitchFamily="49" charset="0"/>
              </a:rPr>
              <a:t>Schleife              2</a:t>
            </a:r>
          </a:p>
          <a:p>
            <a:r>
              <a:rPr lang="de-AT" altLang="en-US" sz="800" dirty="0" smtClean="0">
                <a:latin typeface="Courier New" panose="02070309020205020404" pitchFamily="49" charset="0"/>
              </a:rPr>
              <a:t>Abfrage               2</a:t>
            </a:r>
            <a:endParaRPr lang="de-AT" altLang="en-US" sz="800" dirty="0">
              <a:latin typeface="Courier New" panose="02070309020205020404" pitchFamily="49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10400" y="2677610"/>
            <a:ext cx="1220206" cy="70788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de-AT" altLang="en-US" sz="800" dirty="0" smtClean="0">
                <a:latin typeface="Courier New" panose="02070309020205020404" pitchFamily="49" charset="0"/>
              </a:rPr>
              <a:t>Abfrage 1, 2</a:t>
            </a:r>
          </a:p>
          <a:p>
            <a:r>
              <a:rPr lang="de-AT" altLang="en-US" sz="800" dirty="0" err="1" smtClean="0">
                <a:latin typeface="Courier New" panose="02070309020205020404" pitchFamily="49" charset="0"/>
              </a:rPr>
              <a:t>if</a:t>
            </a:r>
            <a:r>
              <a:rPr lang="de-AT" altLang="en-US" sz="800" dirty="0" smtClean="0">
                <a:latin typeface="Courier New" panose="02070309020205020404" pitchFamily="49" charset="0"/>
              </a:rPr>
              <a:t>-Anweisung 1</a:t>
            </a:r>
          </a:p>
          <a:p>
            <a:r>
              <a:rPr lang="de-AT" altLang="en-US" sz="800" dirty="0" smtClean="0">
                <a:latin typeface="Courier New" panose="02070309020205020404" pitchFamily="49" charset="0"/>
              </a:rPr>
              <a:t>Schleife 2</a:t>
            </a:r>
          </a:p>
          <a:p>
            <a:r>
              <a:rPr lang="de-AT" altLang="en-US" sz="800" dirty="0" smtClean="0">
                <a:latin typeface="Courier New" panose="02070309020205020404" pitchFamily="49" charset="0"/>
              </a:rPr>
              <a:t>Verzweigung 1</a:t>
            </a:r>
          </a:p>
          <a:p>
            <a:r>
              <a:rPr lang="de-AT" altLang="en-US" sz="800" dirty="0" err="1" smtClean="0">
                <a:latin typeface="Courier New" panose="02070309020205020404" pitchFamily="49" charset="0"/>
              </a:rPr>
              <a:t>while</a:t>
            </a:r>
            <a:r>
              <a:rPr lang="de-AT" altLang="en-US" sz="800" dirty="0" smtClean="0">
                <a:latin typeface="Courier New" panose="02070309020205020404" pitchFamily="49" charset="0"/>
              </a:rPr>
              <a:t>-Anweisung 2</a:t>
            </a:r>
            <a:endParaRPr lang="de-AT" altLang="en-US" sz="800" dirty="0">
              <a:latin typeface="Courier New" panose="02070309020205020404" pitchFamily="49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07868" y="2677610"/>
            <a:ext cx="1585690" cy="83099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de-AT" altLang="en-US" sz="800" dirty="0">
                <a:latin typeface="Courier New" panose="02070309020205020404" pitchFamily="49" charset="0"/>
              </a:rPr>
              <a:t>Abfrage               1</a:t>
            </a:r>
          </a:p>
          <a:p>
            <a:r>
              <a:rPr lang="de-AT" altLang="en-US" sz="800" dirty="0">
                <a:latin typeface="Courier New" panose="02070309020205020404" pitchFamily="49" charset="0"/>
              </a:rPr>
              <a:t>Abfrage               2</a:t>
            </a:r>
          </a:p>
          <a:p>
            <a:r>
              <a:rPr lang="de-AT" altLang="en-US" sz="800" dirty="0" err="1" smtClean="0">
                <a:latin typeface="Courier New" panose="02070309020205020404" pitchFamily="49" charset="0"/>
              </a:rPr>
              <a:t>if</a:t>
            </a:r>
            <a:r>
              <a:rPr lang="de-AT" altLang="en-US" sz="800" dirty="0" smtClean="0">
                <a:latin typeface="Courier New" panose="02070309020205020404" pitchFamily="49" charset="0"/>
              </a:rPr>
              <a:t>-Anweisung          1</a:t>
            </a:r>
          </a:p>
          <a:p>
            <a:r>
              <a:rPr lang="de-AT" altLang="en-US" sz="800" dirty="0">
                <a:latin typeface="Courier New" panose="02070309020205020404" pitchFamily="49" charset="0"/>
              </a:rPr>
              <a:t>Schleife              2</a:t>
            </a:r>
          </a:p>
          <a:p>
            <a:r>
              <a:rPr lang="de-AT" altLang="en-US" sz="800" dirty="0" smtClean="0">
                <a:latin typeface="Courier New" panose="02070309020205020404" pitchFamily="49" charset="0"/>
              </a:rPr>
              <a:t>Verzweigung           1</a:t>
            </a:r>
          </a:p>
          <a:p>
            <a:r>
              <a:rPr lang="de-AT" altLang="en-US" sz="800" dirty="0" err="1" smtClean="0">
                <a:latin typeface="Courier New" panose="02070309020205020404" pitchFamily="49" charset="0"/>
              </a:rPr>
              <a:t>while</a:t>
            </a:r>
            <a:r>
              <a:rPr lang="de-AT" altLang="en-US" sz="800" dirty="0" smtClean="0">
                <a:latin typeface="Courier New" panose="02070309020205020404" pitchFamily="49" charset="0"/>
              </a:rPr>
              <a:t>-Anweisung       2</a:t>
            </a:r>
          </a:p>
        </p:txBody>
      </p:sp>
      <p:sp>
        <p:nvSpPr>
          <p:cNvPr id="3" name="Right Arrow 2"/>
          <p:cNvSpPr/>
          <p:nvPr/>
        </p:nvSpPr>
        <p:spPr bwMode="auto">
          <a:xfrm>
            <a:off x="2311078" y="3031553"/>
            <a:ext cx="263847" cy="139910"/>
          </a:xfrm>
          <a:prstGeom prst="rightArrow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Right Arrow 17"/>
          <p:cNvSpPr/>
          <p:nvPr/>
        </p:nvSpPr>
        <p:spPr bwMode="auto">
          <a:xfrm>
            <a:off x="4465638" y="3031553"/>
            <a:ext cx="263847" cy="139910"/>
          </a:xfrm>
          <a:prstGeom prst="rightArrow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ight Arrow 18"/>
          <p:cNvSpPr/>
          <p:nvPr/>
        </p:nvSpPr>
        <p:spPr bwMode="auto">
          <a:xfrm>
            <a:off x="6627311" y="3031553"/>
            <a:ext cx="263847" cy="139910"/>
          </a:xfrm>
          <a:prstGeom prst="rightArrow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85800" y="3735388"/>
            <a:ext cx="8005128" cy="2463800"/>
            <a:chOff x="685800" y="3735388"/>
            <a:chExt cx="8005128" cy="2463800"/>
          </a:xfrm>
        </p:grpSpPr>
        <p:sp>
          <p:nvSpPr>
            <p:cNvPr id="17419" name="TextBox 29"/>
            <p:cNvSpPr txBox="1">
              <a:spLocks noChangeArrowheads="1"/>
            </p:cNvSpPr>
            <p:nvPr/>
          </p:nvSpPr>
          <p:spPr bwMode="auto">
            <a:xfrm>
              <a:off x="685800" y="3735388"/>
              <a:ext cx="5014913" cy="338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Damit kann man die oberste Ebene bereits implementieren</a:t>
              </a:r>
            </a:p>
          </p:txBody>
        </p:sp>
        <p:sp>
          <p:nvSpPr>
            <p:cNvPr id="17420" name="TextBox 2"/>
            <p:cNvSpPr txBox="1">
              <a:spLocks noChangeArrowheads="1"/>
            </p:cNvSpPr>
            <p:nvPr/>
          </p:nvSpPr>
          <p:spPr bwMode="auto">
            <a:xfrm>
              <a:off x="1018598" y="4167329"/>
              <a:ext cx="4593289" cy="2031859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public static void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main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(String[] arg) {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if (arg.length &lt; 2) {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Out.println("input and output file names expected");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return;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buildWordList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(arg[0], "temp.txt");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sortWordList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("temp.txt");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buildIndex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("temp.txt", arg[1]);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890161" y="3779695"/>
              <a:ext cx="2800767" cy="307777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de-AT" sz="14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java GenIndex input.txt output.txt</a:t>
              </a:r>
              <a:endParaRPr lang="de-AT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ACA9AB-122A-4A8D-9D96-3AF15DE0BA35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de-DE" altLang="en-US" sz="1400" smtClean="0"/>
          </a:p>
        </p:txBody>
      </p:sp>
      <p:sp>
        <p:nvSpPr>
          <p:cNvPr id="1843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buildWordList</a:t>
            </a:r>
          </a:p>
        </p:txBody>
      </p:sp>
      <p:sp>
        <p:nvSpPr>
          <p:cNvPr id="18436" name="TextBox 1"/>
          <p:cNvSpPr txBox="1">
            <a:spLocks noChangeArrowheads="1"/>
          </p:cNvSpPr>
          <p:nvPr/>
        </p:nvSpPr>
        <p:spPr bwMode="auto">
          <a:xfrm>
            <a:off x="685800" y="1181100"/>
            <a:ext cx="37798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Welche Befehle würden wir uns wünschen?</a:t>
            </a:r>
          </a:p>
        </p:txBody>
      </p:sp>
      <p:sp>
        <p:nvSpPr>
          <p:cNvPr id="18437" name="TextBox 25"/>
          <p:cNvSpPr txBox="1">
            <a:spLocks noChangeArrowheads="1"/>
          </p:cNvSpPr>
          <p:nvPr/>
        </p:nvSpPr>
        <p:spPr bwMode="auto">
          <a:xfrm>
            <a:off x="685800" y="1557338"/>
            <a:ext cx="167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7800" indent="-1778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e-AT" altLang="de-DE"/>
              <a:t>Verarbeite Seite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85800" y="2843213"/>
            <a:ext cx="5845175" cy="2678112"/>
            <a:chOff x="685800" y="2843514"/>
            <a:chExt cx="5845756" cy="2678597"/>
          </a:xfrm>
        </p:grpSpPr>
        <p:sp>
          <p:nvSpPr>
            <p:cNvPr id="18443" name="TextBox 29"/>
            <p:cNvSpPr txBox="1">
              <a:spLocks noChangeArrowheads="1"/>
            </p:cNvSpPr>
            <p:nvPr/>
          </p:nvSpPr>
          <p:spPr bwMode="auto">
            <a:xfrm>
              <a:off x="685800" y="2843514"/>
              <a:ext cx="45400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Damit kann man diese Ebene bereits implementieren</a:t>
              </a:r>
            </a:p>
          </p:txBody>
        </p:sp>
        <p:sp>
          <p:nvSpPr>
            <p:cNvPr id="18444" name="TextBox 2"/>
            <p:cNvSpPr txBox="1">
              <a:spLocks noChangeArrowheads="1"/>
            </p:cNvSpPr>
            <p:nvPr/>
          </p:nvSpPr>
          <p:spPr bwMode="auto">
            <a:xfrm>
              <a:off x="1018572" y="3275342"/>
              <a:ext cx="5512984" cy="2246769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static</a:t>
              </a:r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void</a:t>
              </a:r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de-DE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buildWordList</a:t>
              </a:r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(String </a:t>
              </a:r>
              <a:r>
                <a:rPr lang="de-AT" alt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inFileName</a:t>
              </a:r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, String </a:t>
              </a:r>
              <a:r>
                <a:rPr lang="de-AT" alt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outFileName</a:t>
              </a:r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In.open</a:t>
              </a:r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alt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inFileName</a:t>
              </a:r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</a:p>
            <a:p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Out.open</a:t>
              </a:r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alt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outFileName</a:t>
              </a:r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</a:p>
            <a:p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boolean</a:t>
              </a:r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ok;  // </a:t>
              </a:r>
              <a:r>
                <a:rPr lang="de-AT" altLang="de-DE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page</a:t>
              </a:r>
              <a:r>
                <a:rPr lang="de-AT" alt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de-DE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correctly</a:t>
              </a:r>
              <a:r>
                <a:rPr lang="de-AT" alt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processed</a:t>
              </a:r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  <a:p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	do {</a:t>
              </a:r>
            </a:p>
            <a:p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		ok = </a:t>
              </a:r>
              <a:r>
                <a:rPr lang="de-AT" altLang="de-DE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processPage</a:t>
              </a:r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	} </a:t>
              </a:r>
              <a:r>
                <a:rPr lang="de-AT" alt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(ok);</a:t>
              </a:r>
            </a:p>
            <a:p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In.close</a:t>
              </a:r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(); </a:t>
              </a:r>
            </a:p>
            <a:p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Out.close</a:t>
              </a:r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</p:grp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85800" y="5614988"/>
            <a:ext cx="50815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Teiloperation </a:t>
            </a:r>
            <a:r>
              <a:rPr lang="de-AT" altLang="de-DE" i="1"/>
              <a:t>processPage() </a:t>
            </a:r>
            <a:r>
              <a:rPr lang="de-AT" altLang="de-DE"/>
              <a:t>ist bereits wesentlich einfacher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574925" y="1576388"/>
            <a:ext cx="5384800" cy="893762"/>
            <a:chOff x="2575708" y="1577124"/>
            <a:chExt cx="5384616" cy="892552"/>
          </a:xfrm>
        </p:grpSpPr>
        <p:sp>
          <p:nvSpPr>
            <p:cNvPr id="18441" name="TextBox 26"/>
            <p:cNvSpPr txBox="1">
              <a:spLocks noChangeArrowheads="1"/>
            </p:cNvSpPr>
            <p:nvPr/>
          </p:nvSpPr>
          <p:spPr bwMode="auto">
            <a:xfrm>
              <a:off x="2575708" y="1577124"/>
              <a:ext cx="24769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boolean ok = processPage();</a:t>
              </a:r>
            </a:p>
          </p:txBody>
        </p:sp>
        <p:sp>
          <p:nvSpPr>
            <p:cNvPr id="18442" name="TextBox 4"/>
            <p:cNvSpPr txBox="1">
              <a:spLocks noChangeArrowheads="1"/>
            </p:cNvSpPr>
            <p:nvPr/>
          </p:nvSpPr>
          <p:spPr bwMode="auto">
            <a:xfrm>
              <a:off x="2575708" y="1884901"/>
              <a:ext cx="538461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verarbeitet nächste Seitenangabe (Seitennummer, Stichwörter);</a:t>
              </a:r>
              <a:endParaRPr lang="de-AT" altLang="de-DE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AT" altLang="de-DE"/>
                <a:t>liefert </a:t>
              </a:r>
              <a:r>
                <a:rPr lang="de-AT" altLang="de-DE" i="1"/>
                <a:t>false</a:t>
              </a:r>
              <a:r>
                <a:rPr lang="de-AT" altLang="de-DE"/>
                <a:t>, wenn keine Seite mehr verarbeitet werden kann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737184" y="924537"/>
            <a:ext cx="1463862" cy="95410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de-AT" altLang="en-US" sz="800" dirty="0">
                <a:latin typeface="Courier New" panose="02070309020205020404" pitchFamily="49" charset="0"/>
              </a:rPr>
              <a:t>1 = </a:t>
            </a:r>
            <a:r>
              <a:rPr lang="de-AT" altLang="en-US" sz="800" dirty="0" err="1">
                <a:latin typeface="Courier New" panose="02070309020205020404" pitchFamily="49" charset="0"/>
              </a:rPr>
              <a:t>if</a:t>
            </a:r>
            <a:r>
              <a:rPr lang="de-AT" altLang="en-US" sz="800" dirty="0">
                <a:latin typeface="Courier New" panose="02070309020205020404" pitchFamily="49" charset="0"/>
              </a:rPr>
              <a:t>-Anweisung; </a:t>
            </a:r>
            <a:endParaRPr lang="de-AT" altLang="en-US" sz="800" dirty="0" smtClean="0">
              <a:latin typeface="Courier New" panose="02070309020205020404" pitchFamily="49" charset="0"/>
            </a:endParaRPr>
          </a:p>
          <a:p>
            <a:r>
              <a:rPr lang="de-AT" altLang="en-US" sz="800" dirty="0">
                <a:latin typeface="Courier New" panose="02070309020205020404" pitchFamily="49" charset="0"/>
              </a:rPr>
              <a:t> </a:t>
            </a:r>
            <a:r>
              <a:rPr lang="de-AT" altLang="en-US" sz="800" dirty="0" smtClean="0">
                <a:latin typeface="Courier New" panose="02070309020205020404" pitchFamily="49" charset="0"/>
              </a:rPr>
              <a:t>   Verzweigung;</a:t>
            </a:r>
          </a:p>
          <a:p>
            <a:r>
              <a:rPr lang="de-AT" altLang="en-US" sz="800" dirty="0" smtClean="0">
                <a:latin typeface="Courier New" panose="02070309020205020404" pitchFamily="49" charset="0"/>
              </a:rPr>
              <a:t>    Abfrage; #</a:t>
            </a:r>
            <a:endParaRPr lang="de-AT" altLang="en-US" sz="800" dirty="0">
              <a:latin typeface="Courier New" panose="02070309020205020404" pitchFamily="49" charset="0"/>
            </a:endParaRPr>
          </a:p>
          <a:p>
            <a:r>
              <a:rPr lang="de-AT" altLang="en-US" sz="800" dirty="0">
                <a:latin typeface="Courier New" panose="02070309020205020404" pitchFamily="49" charset="0"/>
              </a:rPr>
              <a:t>2 = </a:t>
            </a:r>
            <a:r>
              <a:rPr lang="de-AT" altLang="en-US" sz="800" dirty="0" err="1">
                <a:latin typeface="Courier New" panose="02070309020205020404" pitchFamily="49" charset="0"/>
              </a:rPr>
              <a:t>while</a:t>
            </a:r>
            <a:r>
              <a:rPr lang="de-AT" altLang="en-US" sz="800" dirty="0">
                <a:latin typeface="Courier New" panose="02070309020205020404" pitchFamily="49" charset="0"/>
              </a:rPr>
              <a:t>-Anweisung; </a:t>
            </a:r>
            <a:endParaRPr lang="de-AT" altLang="en-US" sz="800" dirty="0" smtClean="0">
              <a:latin typeface="Courier New" panose="02070309020205020404" pitchFamily="49" charset="0"/>
            </a:endParaRPr>
          </a:p>
          <a:p>
            <a:r>
              <a:rPr lang="de-AT" altLang="en-US" sz="800" dirty="0">
                <a:latin typeface="Courier New" panose="02070309020205020404" pitchFamily="49" charset="0"/>
              </a:rPr>
              <a:t> </a:t>
            </a:r>
            <a:r>
              <a:rPr lang="de-AT" altLang="en-US" sz="800" dirty="0" smtClean="0">
                <a:latin typeface="Courier New" panose="02070309020205020404" pitchFamily="49" charset="0"/>
              </a:rPr>
              <a:t>   Schleife;</a:t>
            </a:r>
            <a:r>
              <a:rPr lang="de-AT" altLang="en-US" sz="800" dirty="0" smtClean="0"/>
              <a:t> </a:t>
            </a:r>
          </a:p>
          <a:p>
            <a:r>
              <a:rPr lang="de-AT" alt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AT" alt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Abfrage</a:t>
            </a:r>
            <a:r>
              <a:rPr lang="de-AT" altLang="en-US" sz="800" smtClean="0">
                <a:latin typeface="Courier New" panose="02070309020205020404" pitchFamily="49" charset="0"/>
                <a:cs typeface="Courier New" panose="02070309020205020404" pitchFamily="49" charset="0"/>
              </a:rPr>
              <a:t>; #</a:t>
            </a:r>
          </a:p>
          <a:p>
            <a:r>
              <a:rPr lang="de-AT" altLang="en-US" sz="800" smtClean="0">
                <a:latin typeface="Courier New" panose="02070309020205020404" pitchFamily="49" charset="0"/>
                <a:cs typeface="Courier New" panose="02070309020205020404" pitchFamily="49" charset="0"/>
              </a:rPr>
              <a:t>3 = ... #</a:t>
            </a:r>
            <a:endParaRPr lang="de-AT" alt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ABD4FCB-0655-4592-943C-EF0F4CE5E801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de-DE" altLang="en-US" sz="1400" smtClean="0"/>
          </a:p>
        </p:txBody>
      </p:sp>
      <p:sp>
        <p:nvSpPr>
          <p:cNvPr id="1945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ok = processPage()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765425" y="2155825"/>
            <a:ext cx="5955476" cy="822006"/>
            <a:chOff x="2764761" y="2155519"/>
            <a:chExt cx="5955393" cy="821558"/>
          </a:xfrm>
        </p:grpSpPr>
        <p:sp>
          <p:nvSpPr>
            <p:cNvPr id="19474" name="TextBox 26"/>
            <p:cNvSpPr txBox="1">
              <a:spLocks noChangeArrowheads="1"/>
            </p:cNvSpPr>
            <p:nvPr/>
          </p:nvSpPr>
          <p:spPr bwMode="auto">
            <a:xfrm>
              <a:off x="2764761" y="2155519"/>
              <a:ext cx="265489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String </a:t>
              </a:r>
              <a:r>
                <a:rPr lang="de-AT" alt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pageNr</a:t>
              </a:r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de-AT" altLang="de-DE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readNumber</a:t>
              </a:r>
              <a:r>
                <a:rPr lang="de-AT" altLang="de-DE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</p:txBody>
        </p:sp>
        <p:sp>
          <p:nvSpPr>
            <p:cNvPr id="19475" name="TextBox 4"/>
            <p:cNvSpPr txBox="1">
              <a:spLocks noChangeArrowheads="1"/>
            </p:cNvSpPr>
            <p:nvPr/>
          </p:nvSpPr>
          <p:spPr bwMode="auto">
            <a:xfrm>
              <a:off x="2764761" y="2392621"/>
              <a:ext cx="5955393" cy="584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dirty="0"/>
                <a:t>überliest führende Blanks; liefert </a:t>
              </a:r>
              <a:r>
                <a:rPr lang="de-AT" altLang="de-DE" dirty="0" smtClean="0"/>
                <a:t>Ziffernstring; überliest am Ende '=';</a:t>
              </a:r>
              <a:endParaRPr lang="de-AT" altLang="de-DE" dirty="0"/>
            </a:p>
            <a:p>
              <a:r>
                <a:rPr lang="de-AT" altLang="de-DE" dirty="0" smtClean="0"/>
                <a:t>gibt </a:t>
              </a:r>
              <a:r>
                <a:rPr lang="de-AT" altLang="de-DE" i="1" dirty="0"/>
                <a:t>null</a:t>
              </a:r>
              <a:r>
                <a:rPr lang="de-AT" altLang="de-DE" dirty="0"/>
                <a:t> zurück, wenn keine </a:t>
              </a:r>
              <a:r>
                <a:rPr lang="de-AT" altLang="de-DE"/>
                <a:t>Seitennummer </a:t>
              </a:r>
              <a:r>
                <a:rPr lang="de-AT" altLang="de-DE" smtClean="0"/>
                <a:t>gelesen werden konnte</a:t>
              </a:r>
              <a:endParaRPr lang="de-AT" altLang="de-DE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85800" y="1131888"/>
            <a:ext cx="5324475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dirty="0"/>
              <a:t>Verarbeitet Seitenangabe der Art: </a:t>
            </a:r>
            <a:r>
              <a:rPr lang="de-AT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pageNr</a:t>
            </a:r>
            <a:r>
              <a:rPr lang="de-AT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de-AT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de-AT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#</a:t>
            </a:r>
          </a:p>
          <a:p>
            <a:pPr>
              <a:defRPr/>
            </a:pPr>
            <a:r>
              <a:rPr lang="de-AT" dirty="0">
                <a:latin typeface="+mn-lt"/>
                <a:cs typeface="Arial" panose="020B0604020202020204" pitchFamily="34" charset="0"/>
              </a:rPr>
              <a:t>liefert </a:t>
            </a:r>
            <a:r>
              <a:rPr lang="de-AT" i="1" dirty="0" err="1">
                <a:latin typeface="+mn-lt"/>
                <a:cs typeface="Arial" panose="020B0604020202020204" pitchFamily="34" charset="0"/>
              </a:rPr>
              <a:t>false</a:t>
            </a:r>
            <a:r>
              <a:rPr lang="de-AT" dirty="0">
                <a:latin typeface="+mn-lt"/>
                <a:cs typeface="Arial" panose="020B0604020202020204" pitchFamily="34" charset="0"/>
              </a:rPr>
              <a:t>, wenn keine Seite mehr verarbeitet werden kann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85800" y="1790700"/>
            <a:ext cx="3779838" cy="2344711"/>
            <a:chOff x="685800" y="1790640"/>
            <a:chExt cx="3779817" cy="2344521"/>
          </a:xfrm>
        </p:grpSpPr>
        <p:sp>
          <p:nvSpPr>
            <p:cNvPr id="19470" name="TextBox 1"/>
            <p:cNvSpPr txBox="1">
              <a:spLocks noChangeArrowheads="1"/>
            </p:cNvSpPr>
            <p:nvPr/>
          </p:nvSpPr>
          <p:spPr bwMode="auto">
            <a:xfrm>
              <a:off x="685800" y="1790640"/>
              <a:ext cx="377981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Welche Befehle würden wir uns wünschen?</a:t>
              </a:r>
            </a:p>
          </p:txBody>
        </p:sp>
        <p:sp>
          <p:nvSpPr>
            <p:cNvPr id="19471" name="TextBox 25"/>
            <p:cNvSpPr txBox="1">
              <a:spLocks noChangeArrowheads="1"/>
            </p:cNvSpPr>
            <p:nvPr/>
          </p:nvSpPr>
          <p:spPr bwMode="auto">
            <a:xfrm>
              <a:off x="685800" y="2135185"/>
              <a:ext cx="197041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177800" indent="-1778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 typeface="Arial" panose="020B0604020202020204" pitchFamily="34" charset="0"/>
                <a:buChar char="•"/>
              </a:pPr>
              <a:r>
                <a:rPr lang="de-AT" altLang="de-DE"/>
                <a:t>Lies Seitennummer</a:t>
              </a:r>
            </a:p>
          </p:txBody>
        </p:sp>
        <p:sp>
          <p:nvSpPr>
            <p:cNvPr id="19472" name="TextBox 12"/>
            <p:cNvSpPr txBox="1">
              <a:spLocks noChangeArrowheads="1"/>
            </p:cNvSpPr>
            <p:nvPr/>
          </p:nvSpPr>
          <p:spPr bwMode="auto">
            <a:xfrm>
              <a:off x="685800" y="2956392"/>
              <a:ext cx="156966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177800" indent="-1778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 typeface="Arial" panose="020B0604020202020204" pitchFamily="34" charset="0"/>
                <a:buChar char="•"/>
              </a:pPr>
              <a:r>
                <a:rPr lang="de-AT" altLang="de-DE"/>
                <a:t>Lies Stichwort</a:t>
              </a:r>
            </a:p>
          </p:txBody>
        </p:sp>
        <p:sp>
          <p:nvSpPr>
            <p:cNvPr id="19473" name="TextBox 13"/>
            <p:cNvSpPr txBox="1">
              <a:spLocks noChangeArrowheads="1"/>
            </p:cNvSpPr>
            <p:nvPr/>
          </p:nvSpPr>
          <p:spPr bwMode="auto">
            <a:xfrm>
              <a:off x="685800" y="3796634"/>
              <a:ext cx="2081712" cy="338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177800" indent="-1778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 typeface="Arial" panose="020B0604020202020204" pitchFamily="34" charset="0"/>
                <a:buChar char="•"/>
              </a:pPr>
              <a:r>
                <a:rPr lang="de-AT" altLang="de-DE"/>
                <a:t>Gib </a:t>
              </a:r>
              <a:r>
                <a:rPr lang="de-AT" altLang="de-DE" smtClean="0"/>
                <a:t>Wort + Seite </a:t>
              </a:r>
              <a:r>
                <a:rPr lang="de-AT" altLang="de-DE"/>
                <a:t>aus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2765425" y="2987676"/>
            <a:ext cx="5226111" cy="840105"/>
            <a:chOff x="2764761" y="2987169"/>
            <a:chExt cx="5227182" cy="840560"/>
          </a:xfrm>
        </p:grpSpPr>
        <p:sp>
          <p:nvSpPr>
            <p:cNvPr id="19468" name="TextBox 14"/>
            <p:cNvSpPr txBox="1">
              <a:spLocks noChangeArrowheads="1"/>
            </p:cNvSpPr>
            <p:nvPr/>
          </p:nvSpPr>
          <p:spPr bwMode="auto">
            <a:xfrm>
              <a:off x="2764761" y="2987169"/>
              <a:ext cx="224446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String </a:t>
              </a:r>
              <a:r>
                <a:rPr lang="de-AT" alt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word</a:t>
              </a:r>
              <a:r>
                <a:rPr lang="de-AT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de-AT" altLang="de-DE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readWord</a:t>
              </a:r>
              <a:r>
                <a:rPr lang="de-AT" altLang="de-DE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</p:txBody>
        </p:sp>
        <p:sp>
          <p:nvSpPr>
            <p:cNvPr id="19469" name="TextBox 15"/>
            <p:cNvSpPr txBox="1">
              <a:spLocks noChangeArrowheads="1"/>
            </p:cNvSpPr>
            <p:nvPr/>
          </p:nvSpPr>
          <p:spPr bwMode="auto">
            <a:xfrm>
              <a:off x="2764761" y="3242637"/>
              <a:ext cx="5227182" cy="585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überliest führende Blanks; liefert Text bis zu ';'</a:t>
              </a:r>
            </a:p>
            <a:p>
              <a:r>
                <a:rPr lang="de-AT" altLang="de-DE"/>
                <a:t>gibt </a:t>
              </a:r>
              <a:r>
                <a:rPr lang="de-AT" altLang="de-DE" i="1"/>
                <a:t>null</a:t>
              </a:r>
              <a:r>
                <a:rPr lang="de-AT" altLang="de-DE"/>
                <a:t> zurück, wenn kein Stichwort </a:t>
              </a:r>
              <a:r>
                <a:rPr lang="de-AT" altLang="de-DE" smtClean="0"/>
                <a:t>gelesen werden konnte</a:t>
              </a:r>
              <a:endParaRPr lang="de-AT" altLang="de-DE"/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765425" y="3827463"/>
            <a:ext cx="6251575" cy="584200"/>
            <a:chOff x="2764761" y="3827411"/>
            <a:chExt cx="6252033" cy="584952"/>
          </a:xfrm>
        </p:grpSpPr>
        <p:sp>
          <p:nvSpPr>
            <p:cNvPr id="19466" name="TextBox 16"/>
            <p:cNvSpPr txBox="1">
              <a:spLocks noChangeArrowheads="1"/>
            </p:cNvSpPr>
            <p:nvPr/>
          </p:nvSpPr>
          <p:spPr bwMode="auto">
            <a:xfrm>
              <a:off x="2764761" y="3827411"/>
              <a:ext cx="209384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printPair(word, pageNr);</a:t>
              </a:r>
            </a:p>
          </p:txBody>
        </p:sp>
        <p:sp>
          <p:nvSpPr>
            <p:cNvPr id="19467" name="TextBox 17"/>
            <p:cNvSpPr txBox="1">
              <a:spLocks noChangeArrowheads="1"/>
            </p:cNvSpPr>
            <p:nvPr/>
          </p:nvSpPr>
          <p:spPr bwMode="auto">
            <a:xfrm>
              <a:off x="2764761" y="4073809"/>
              <a:ext cx="625203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gibt </a:t>
              </a:r>
              <a:r>
                <a:rPr lang="de-AT" altLang="de-DE" i="1"/>
                <a:t>word</a:t>
              </a:r>
              <a:r>
                <a:rPr lang="de-AT" altLang="de-DE"/>
                <a:t> mit 20 Zeichen aus, dahinter </a:t>
              </a:r>
              <a:r>
                <a:rPr lang="de-AT" altLang="de-DE" i="1"/>
                <a:t>pageNr</a:t>
              </a:r>
              <a:r>
                <a:rPr lang="de-AT" altLang="de-DE"/>
                <a:t> rechtsbündig mit 3 Stellen</a:t>
              </a: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3588" y="4494213"/>
            <a:ext cx="2835275" cy="22479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static boolean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processPage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() {</a:t>
            </a:r>
          </a:p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String pageNr = 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readNumber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if (pageNr == null) return false;</a:t>
            </a:r>
          </a:p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String word = 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readWord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while (word != null) {</a:t>
            </a:r>
          </a:p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printPair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(word, pageNr);</a:t>
            </a:r>
          </a:p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word = 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readWord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return true;</a:t>
            </a:r>
          </a:p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24580" y="1199505"/>
            <a:ext cx="1281120" cy="46166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de-AT" altLang="en-US" sz="800" dirty="0">
                <a:latin typeface="Courier New" panose="02070309020205020404" pitchFamily="49" charset="0"/>
              </a:rPr>
              <a:t>1 = </a:t>
            </a:r>
            <a:r>
              <a:rPr lang="de-AT" altLang="en-US" sz="800" dirty="0" err="1">
                <a:latin typeface="Courier New" panose="02070309020205020404" pitchFamily="49" charset="0"/>
              </a:rPr>
              <a:t>if</a:t>
            </a:r>
            <a:r>
              <a:rPr lang="de-AT" altLang="en-US" sz="800" dirty="0">
                <a:latin typeface="Courier New" panose="02070309020205020404" pitchFamily="49" charset="0"/>
              </a:rPr>
              <a:t>-Anweisung; </a:t>
            </a:r>
            <a:endParaRPr lang="de-AT" altLang="en-US" sz="800" dirty="0" smtClean="0">
              <a:latin typeface="Courier New" panose="02070309020205020404" pitchFamily="49" charset="0"/>
            </a:endParaRPr>
          </a:p>
          <a:p>
            <a:r>
              <a:rPr lang="de-AT" altLang="en-US" sz="800" dirty="0">
                <a:latin typeface="Courier New" panose="02070309020205020404" pitchFamily="49" charset="0"/>
              </a:rPr>
              <a:t> </a:t>
            </a:r>
            <a:r>
              <a:rPr lang="de-AT" altLang="en-US" sz="800" dirty="0" smtClean="0">
                <a:latin typeface="Courier New" panose="02070309020205020404" pitchFamily="49" charset="0"/>
              </a:rPr>
              <a:t>   Verzweigung;</a:t>
            </a:r>
          </a:p>
          <a:p>
            <a:r>
              <a:rPr lang="de-AT" altLang="en-US" sz="800" dirty="0" smtClean="0">
                <a:latin typeface="Courier New" panose="02070309020205020404" pitchFamily="49" charset="0"/>
              </a:rPr>
              <a:t>    Abfrage</a:t>
            </a:r>
            <a:r>
              <a:rPr lang="de-AT" altLang="en-US" sz="800" smtClean="0">
                <a:latin typeface="Courier New" panose="02070309020205020404" pitchFamily="49" charset="0"/>
              </a:rPr>
              <a:t>; #</a:t>
            </a:r>
            <a:endParaRPr lang="de-AT" altLang="en-US" sz="800" dirty="0">
              <a:latin typeface="Courier New" panose="02070309020205020404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47595" y="5284423"/>
            <a:ext cx="33377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i="1" smtClean="0"/>
              <a:t>readNumber</a:t>
            </a:r>
            <a:r>
              <a:rPr lang="de-AT" smtClean="0"/>
              <a:t>, </a:t>
            </a:r>
            <a:r>
              <a:rPr lang="de-AT" i="1" smtClean="0"/>
              <a:t>readWord</a:t>
            </a:r>
            <a:r>
              <a:rPr lang="de-AT" smtClean="0"/>
              <a:t>, </a:t>
            </a:r>
            <a:r>
              <a:rPr lang="de-AT" i="1" smtClean="0"/>
              <a:t>printPair</a:t>
            </a:r>
          </a:p>
          <a:p>
            <a:r>
              <a:rPr lang="de-AT" smtClean="0"/>
              <a:t>sind wieder deutlich weniger komplex</a:t>
            </a:r>
          </a:p>
          <a:p>
            <a:r>
              <a:rPr lang="de-AT" smtClean="0"/>
              <a:t>als </a:t>
            </a:r>
            <a:r>
              <a:rPr lang="de-AT" i="1" smtClean="0"/>
              <a:t>processPage</a:t>
            </a:r>
            <a:endParaRPr lang="de-AT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C567FB-51C0-424B-A14D-879AE5BEDC6B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de-DE" altLang="en-US" sz="1400" smtClean="0"/>
          </a:p>
        </p:txBody>
      </p:sp>
      <p:sp>
        <p:nvSpPr>
          <p:cNvPr id="2048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readNumber() und readWord()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1131888"/>
            <a:ext cx="502413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dirty="0"/>
              <a:t>Sind einfach genug, um </a:t>
            </a:r>
            <a:r>
              <a:rPr lang="de-AT" dirty="0" smtClean="0"/>
              <a:t>direkt </a:t>
            </a:r>
            <a:r>
              <a:rPr lang="de-AT" dirty="0"/>
              <a:t>zu </a:t>
            </a:r>
            <a:r>
              <a:rPr lang="de-AT" dirty="0" smtClean="0"/>
              <a:t>implementiert zu werden</a:t>
            </a:r>
            <a:endParaRPr lang="de-AT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8350" y="1608138"/>
            <a:ext cx="3826432" cy="498598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static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String </a:t>
            </a:r>
            <a:r>
              <a:rPr lang="de-AT" altLang="de-D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readNumber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() {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//--- </a:t>
            </a:r>
            <a:r>
              <a:rPr lang="de-AT" altLang="de-DE" sz="1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skip</a:t>
            </a:r>
            <a:r>
              <a:rPr lang="de-AT" altLang="de-DE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leading</a:t>
            </a:r>
            <a:r>
              <a:rPr lang="de-AT" altLang="de-DE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blanks</a:t>
            </a:r>
            <a:endParaRPr lang="de-AT" altLang="de-DE" sz="1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char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do 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In.read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(); </a:t>
            </a:r>
            <a:endParaRPr lang="de-AT" altLang="de-D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In.done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() &amp;&amp; !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Character.isDigit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));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!</a:t>
            </a:r>
            <a:r>
              <a:rPr lang="de-AT" altLang="de-DE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In.done</a:t>
            </a:r>
            <a:r>
              <a:rPr lang="de-AT" altLang="de-DE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|| </a:t>
            </a:r>
            <a:r>
              <a:rPr lang="de-AT" altLang="de-DE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AT" altLang="de-DE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</a:t>
            </a:r>
            <a:endParaRPr lang="de-AT" altLang="de-DE" sz="1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(!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In.done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())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null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</a:t>
            </a:r>
            <a:endParaRPr lang="de-AT" altLang="de-DE" sz="1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//--- </a:t>
            </a:r>
            <a:r>
              <a:rPr lang="de-AT" altLang="de-DE" sz="1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</a:t>
            </a:r>
            <a:r>
              <a:rPr lang="de-AT" altLang="de-DE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endParaRPr lang="de-AT" altLang="de-DE" sz="1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StringBuilder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b =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StringBuilder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In.done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() &amp;&amp;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Character.isDigit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)) {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b.append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In.read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!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In.done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 || 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!= 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</a:t>
            </a:r>
            <a:endParaRPr lang="de-AT" altLang="de-DE" sz="1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//--- </a:t>
            </a:r>
            <a:r>
              <a:rPr lang="de-AT" altLang="de-DE" sz="1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skip</a:t>
            </a:r>
            <a:r>
              <a:rPr lang="de-AT" altLang="de-DE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</a:t>
            </a:r>
            <a:r>
              <a:rPr lang="de-AT" altLang="de-DE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de-AT" altLang="de-DE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altLang="de-DE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'='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In.done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() &amp;&amp;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!= '=')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In.read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!</a:t>
            </a:r>
            <a:r>
              <a:rPr lang="de-AT" altLang="de-DE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In.done</a:t>
            </a:r>
            <a:r>
              <a:rPr lang="de-AT" altLang="de-DE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 || </a:t>
            </a:r>
            <a:r>
              <a:rPr lang="de-AT" altLang="de-DE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== '='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(!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In.done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())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null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de-AT" alt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b.toString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757758" y="1608138"/>
            <a:ext cx="3315331" cy="426270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static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String </a:t>
            </a:r>
            <a:r>
              <a:rPr lang="de-AT" altLang="de-DE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readWord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 {</a:t>
            </a:r>
          </a:p>
          <a:p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//--- </a:t>
            </a:r>
            <a:r>
              <a:rPr lang="de-AT" altLang="de-DE" sz="1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skip</a:t>
            </a:r>
            <a:r>
              <a:rPr lang="de-AT" altLang="de-DE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leading</a:t>
            </a:r>
            <a:r>
              <a:rPr lang="de-AT" altLang="de-DE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blanks</a:t>
            </a:r>
            <a:endParaRPr lang="de-AT" altLang="de-DE" sz="1400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char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do {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In.read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(); </a:t>
            </a:r>
          </a:p>
          <a:p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}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In.done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 &amp;&amp;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!= '#' 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&amp;&amp; !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Character.isLetter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));</a:t>
            </a:r>
          </a:p>
          <a:p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!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In.done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|| 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== '#' || 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letter</a:t>
            </a:r>
            <a:endParaRPr lang="de-AT" altLang="de-DE" sz="1400" dirty="0" smtClean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(!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In.done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 ||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== '#')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null;</a:t>
            </a:r>
          </a:p>
          <a:p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letter</a:t>
            </a:r>
            <a:endParaRPr lang="de-AT" altLang="de-DE" sz="1400" dirty="0" smtClean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//--- </a:t>
            </a:r>
            <a:r>
              <a:rPr lang="de-AT" altLang="de-DE" sz="1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</a:t>
            </a:r>
            <a:r>
              <a:rPr lang="de-AT" altLang="de-DE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endParaRPr lang="de-AT" altLang="de-DE" sz="1400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StringBuilder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b =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StringBuilder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In.done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 &amp;&amp;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!= ';') {</a:t>
            </a:r>
          </a:p>
          <a:p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b.append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In.read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!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In.done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 || 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== ';'</a:t>
            </a:r>
          </a:p>
          <a:p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b.toString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(); </a:t>
            </a:r>
          </a:p>
          <a:p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alt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C567FB-51C0-424B-A14D-879AE5BEDC6B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de-DE" altLang="en-US" sz="1400" smtClean="0"/>
          </a:p>
        </p:txBody>
      </p:sp>
      <p:sp>
        <p:nvSpPr>
          <p:cNvPr id="2048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err="1" smtClean="0"/>
              <a:t>printPair</a:t>
            </a:r>
            <a:endParaRPr lang="de-AT" altLang="en-US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685800" y="1131888"/>
            <a:ext cx="479650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dirty="0" smtClean="0"/>
              <a:t>ist </a:t>
            </a:r>
            <a:r>
              <a:rPr lang="de-AT" dirty="0"/>
              <a:t>einfach genug, um </a:t>
            </a:r>
            <a:r>
              <a:rPr lang="de-AT" dirty="0" smtClean="0"/>
              <a:t>direkt </a:t>
            </a:r>
            <a:r>
              <a:rPr lang="de-AT" dirty="0"/>
              <a:t>zu </a:t>
            </a:r>
            <a:r>
              <a:rPr lang="de-AT" dirty="0" smtClean="0"/>
              <a:t>implementiert zu werden</a:t>
            </a:r>
            <a:endParaRPr lang="de-AT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8350" y="1608138"/>
            <a:ext cx="4799712" cy="24622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static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printPair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(String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, String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pageNr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len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word.length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len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&gt;= MAXLEN) {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word.substring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(0, MAXLEN);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{ 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 MAXLEN</a:t>
            </a:r>
            <a:endParaRPr lang="de-AT" altLang="de-DE" sz="1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BLANKS.substring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(0, MAXLEN-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len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alt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Out.print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Out.print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adjust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pageNr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, 3));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Out.println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alt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787905" y="1608138"/>
            <a:ext cx="2460930" cy="738664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static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final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MAXLEN = 20;</a:t>
            </a:r>
          </a:p>
          <a:p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static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final String BLANKS 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= "                    ";</a:t>
            </a:r>
            <a:endParaRPr lang="de-AT" alt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68350" y="4243308"/>
            <a:ext cx="4799712" cy="95410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static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adjust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(String s,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n) 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for (</a:t>
            </a:r>
            <a:r>
              <a:rPr lang="en-US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US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s.length</a:t>
            </a:r>
            <a:r>
              <a:rPr lang="en-US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(); </a:t>
            </a:r>
            <a:r>
              <a:rPr lang="en-US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&lt; n; </a:t>
            </a:r>
            <a:r>
              <a:rPr lang="en-US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++) </a:t>
            </a:r>
            <a:r>
              <a:rPr lang="en-US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en-US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= " " + s;</a:t>
            </a:r>
          </a:p>
          <a:p>
            <a:r>
              <a:rPr lang="en-US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return </a:t>
            </a:r>
            <a:r>
              <a:rPr lang="en-US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alt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65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920</Words>
  <Application>Microsoft Office PowerPoint</Application>
  <PresentationFormat>On-screen Show (4:3)</PresentationFormat>
  <Paragraphs>457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Courier New</vt:lpstr>
      <vt:lpstr>Symbol</vt:lpstr>
      <vt:lpstr>Times New Roman</vt:lpstr>
      <vt:lpstr>Standarddesign</vt:lpstr>
      <vt:lpstr>PowerPoint Presentation</vt:lpstr>
      <vt:lpstr>Entwurfsmethode für Algorithmen</vt:lpstr>
      <vt:lpstr>Vorgehensweise</vt:lpstr>
      <vt:lpstr>PowerPoint Presentation</vt:lpstr>
      <vt:lpstr>Beispiel: Wortzählung</vt:lpstr>
      <vt:lpstr>Beispiel (Forts.)</vt:lpstr>
      <vt:lpstr>Beispiel (Forts.)</vt:lpstr>
      <vt:lpstr>Beispiel (Forts.)</vt:lpstr>
      <vt:lpstr>Beispiel (Forts.)</vt:lpstr>
      <vt:lpstr>Beispiel (Forts.)</vt:lpstr>
      <vt:lpstr>Zusammensetzen der einzelnen Teile</vt:lpstr>
      <vt:lpstr>Zusammensetzen der einzelnen Teile</vt:lpstr>
      <vt:lpstr>Aufrufhierarchie</vt:lpstr>
      <vt:lpstr>PowerPoint Presentation</vt:lpstr>
      <vt:lpstr>Beispiel: Stichwortverzeichnis</vt:lpstr>
      <vt:lpstr>Oberste Ebene</vt:lpstr>
      <vt:lpstr>buildWordList</vt:lpstr>
      <vt:lpstr>ok = processPage()</vt:lpstr>
      <vt:lpstr>readNumber() und readWord()</vt:lpstr>
      <vt:lpstr>printPair</vt:lpstr>
    </vt:vector>
  </TitlesOfParts>
  <Company>Inst.f.Prakt.Informatik (SSW)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Javascript-Anweisungen</dc:title>
  <dc:creator>Mössenböck</dc:creator>
  <cp:lastModifiedBy>hm</cp:lastModifiedBy>
  <cp:revision>378</cp:revision>
  <cp:lastPrinted>2001-09-21T08:42:52Z</cp:lastPrinted>
  <dcterms:created xsi:type="dcterms:W3CDTF">2000-03-12T09:29:13Z</dcterms:created>
  <dcterms:modified xsi:type="dcterms:W3CDTF">2023-08-28T16:16:14Z</dcterms:modified>
</cp:coreProperties>
</file>