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09" r:id="rId2"/>
    <p:sldId id="310" r:id="rId3"/>
    <p:sldId id="311" r:id="rId4"/>
    <p:sldId id="312" r:id="rId5"/>
    <p:sldId id="314" r:id="rId6"/>
    <p:sldId id="337" r:id="rId7"/>
    <p:sldId id="352" r:id="rId8"/>
    <p:sldId id="338" r:id="rId9"/>
    <p:sldId id="317" r:id="rId10"/>
    <p:sldId id="318" r:id="rId11"/>
    <p:sldId id="321" r:id="rId12"/>
    <p:sldId id="322" r:id="rId13"/>
    <p:sldId id="323" r:id="rId14"/>
    <p:sldId id="339" r:id="rId15"/>
    <p:sldId id="324" r:id="rId16"/>
    <p:sldId id="325" r:id="rId17"/>
    <p:sldId id="326" r:id="rId18"/>
    <p:sldId id="327" r:id="rId19"/>
    <p:sldId id="328" r:id="rId20"/>
    <p:sldId id="351" r:id="rId21"/>
    <p:sldId id="329" r:id="rId22"/>
    <p:sldId id="330" r:id="rId23"/>
    <p:sldId id="334" r:id="rId24"/>
    <p:sldId id="332" r:id="rId25"/>
    <p:sldId id="333" r:id="rId26"/>
    <p:sldId id="335" r:id="rId27"/>
    <p:sldId id="336" r:id="rId28"/>
    <p:sldId id="340" r:id="rId29"/>
    <p:sldId id="341" r:id="rId30"/>
    <p:sldId id="342" r:id="rId31"/>
    <p:sldId id="349" r:id="rId32"/>
    <p:sldId id="345" r:id="rId33"/>
    <p:sldId id="347" r:id="rId34"/>
    <p:sldId id="346" r:id="rId35"/>
    <p:sldId id="348" r:id="rId36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FF99"/>
    <a:srgbClr val="FFFFCC"/>
    <a:srgbClr val="99FFCC"/>
    <a:srgbClr val="FF5050"/>
    <a:srgbClr val="FF9999"/>
    <a:srgbClr val="DDDDDD"/>
    <a:srgbClr val="FF00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6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99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D07B46E-E143-4F92-9083-AC53E05623BB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E24AEEF-8C5F-4446-BB80-A74FD75B9EE3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97504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42448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47193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24504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19190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8493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6033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9795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22532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87704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14368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8163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22099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04094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11283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23536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638857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67159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19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06258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691771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390557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306079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608639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025845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351240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50788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209740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62917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29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296591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30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073784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31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930986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32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922735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33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538011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34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80804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24AEEF-8C5F-4446-BB80-A74FD75B9EE3}" type="slidenum">
              <a:rPr lang="en-US" altLang="de-DE" smtClean="0"/>
              <a:pPr>
                <a:defRPr/>
              </a:pPr>
              <a:t>35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96117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DE775-6AF2-4825-891C-E280BC71A38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22302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F1DA8-4378-489B-9E85-6B242567B64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6280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CC665-7331-4FE6-942E-1CB868D7E6A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4052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9A7E7-AD3F-4965-8B63-DB99E2843D6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0433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D7F3A-1328-46DD-B48B-26CF0CC26BE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1751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0AE6D-422A-4FD1-BCCB-5559CFB7EC1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0876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FA2F0-0E47-47B1-9B02-94D262D989E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2155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5B8A4-D89B-4EF5-9B72-ED6D45E248E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55399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CB15-D08A-4D99-B7E2-B76D4EAF624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36061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66F46-4DCB-4F92-88D7-2B5F275A656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30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D246C-344A-4EDD-83A4-7EB01BCC892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606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6DFD674-85D5-4C19-A11D-EAE55092EF8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3954559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35D6B-3944-4913-9038-7D04F61DAB5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17954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dirty="0" smtClean="0">
                <a:solidFill>
                  <a:srgbClr val="FF0000"/>
                </a:solidFill>
              </a:rPr>
              <a:t>18. Threads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18.1</a:t>
            </a: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Grundlagen, Klasse Thread</a:t>
            </a:r>
            <a:endParaRPr lang="de-AT" altLang="de-DE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18.2</a:t>
            </a:r>
            <a:r>
              <a:rPr lang="de-AT" altLang="de-DE" dirty="0"/>
              <a:t>	</a:t>
            </a:r>
            <a:r>
              <a:rPr lang="de-AT" altLang="de-DE" dirty="0" smtClean="0"/>
              <a:t>Interface </a:t>
            </a:r>
            <a:r>
              <a:rPr lang="de-AT" altLang="de-DE" dirty="0" err="1" smtClean="0"/>
              <a:t>Runnable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18.3</a:t>
            </a:r>
            <a:r>
              <a:rPr lang="de-AT" altLang="de-DE" dirty="0"/>
              <a:t>	</a:t>
            </a:r>
            <a:r>
              <a:rPr lang="de-AT" altLang="de-DE" dirty="0" smtClean="0"/>
              <a:t>Weitere Thread-Operationen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18.4	Synchronisation von Threads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18.5	Deadlocks</a:t>
            </a:r>
            <a:endParaRPr lang="de-AT" altLang="de-DE" dirty="0"/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7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/>
          <p:cNvGrpSpPr>
            <a:grpSpLocks/>
          </p:cNvGrpSpPr>
          <p:nvPr/>
        </p:nvGrpSpPr>
        <p:grpSpPr bwMode="auto">
          <a:xfrm>
            <a:off x="643871" y="1188542"/>
            <a:ext cx="4345342" cy="1484980"/>
            <a:chOff x="239401" y="1182020"/>
            <a:chExt cx="4344777" cy="1484980"/>
          </a:xfrm>
        </p:grpSpPr>
        <p:sp>
          <p:nvSpPr>
            <p:cNvPr id="28727" name="Rectangle 47"/>
            <p:cNvSpPr>
              <a:spLocks noChangeArrowheads="1"/>
            </p:cNvSpPr>
            <p:nvPr/>
          </p:nvSpPr>
          <p:spPr bwMode="auto">
            <a:xfrm>
              <a:off x="1019175" y="1743075"/>
              <a:ext cx="3486149" cy="304800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8728" name="TextBox 3"/>
            <p:cNvSpPr txBox="1">
              <a:spLocks noChangeArrowheads="1"/>
            </p:cNvSpPr>
            <p:nvPr/>
          </p:nvSpPr>
          <p:spPr bwMode="auto">
            <a:xfrm>
              <a:off x="261447" y="1182020"/>
              <a:ext cx="19094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Echte Parallelität</a:t>
              </a:r>
              <a:endParaRPr lang="en-US" altLang="en-US" sz="1800" b="1" dirty="0"/>
            </a:p>
          </p:txBody>
        </p:sp>
        <p:sp>
          <p:nvSpPr>
            <p:cNvPr id="28729" name="TextBox 48"/>
            <p:cNvSpPr txBox="1">
              <a:spLocks noChangeArrowheads="1"/>
            </p:cNvSpPr>
            <p:nvPr/>
          </p:nvSpPr>
          <p:spPr bwMode="auto">
            <a:xfrm>
              <a:off x="3686175" y="1495425"/>
              <a:ext cx="8980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Prozessor 1</a:t>
              </a:r>
              <a:endParaRPr lang="en-US" altLang="en-US" sz="1200"/>
            </a:p>
          </p:txBody>
        </p:sp>
        <p:sp>
          <p:nvSpPr>
            <p:cNvPr id="28730" name="Rectangle 49"/>
            <p:cNvSpPr>
              <a:spLocks noChangeArrowheads="1"/>
            </p:cNvSpPr>
            <p:nvPr/>
          </p:nvSpPr>
          <p:spPr bwMode="auto">
            <a:xfrm>
              <a:off x="1019175" y="2362200"/>
              <a:ext cx="3486149" cy="304800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8731" name="TextBox 51"/>
            <p:cNvSpPr txBox="1">
              <a:spLocks noChangeArrowheads="1"/>
            </p:cNvSpPr>
            <p:nvPr/>
          </p:nvSpPr>
          <p:spPr bwMode="auto">
            <a:xfrm>
              <a:off x="3686175" y="2114550"/>
              <a:ext cx="8980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Prozessor 2</a:t>
              </a:r>
              <a:endParaRPr lang="en-US" altLang="en-US" sz="1200"/>
            </a:p>
          </p:txBody>
        </p:sp>
        <p:sp>
          <p:nvSpPr>
            <p:cNvPr id="28732" name="TextBox 52"/>
            <p:cNvSpPr txBox="1">
              <a:spLocks noChangeArrowheads="1"/>
            </p:cNvSpPr>
            <p:nvPr/>
          </p:nvSpPr>
          <p:spPr bwMode="auto">
            <a:xfrm>
              <a:off x="239401" y="1743075"/>
              <a:ext cx="82736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/>
                <a:t>Thread 1</a:t>
              </a:r>
              <a:endParaRPr lang="en-US" altLang="en-US" sz="1400" dirty="0"/>
            </a:p>
          </p:txBody>
        </p:sp>
        <p:sp>
          <p:nvSpPr>
            <p:cNvPr id="28733" name="TextBox 53"/>
            <p:cNvSpPr txBox="1">
              <a:spLocks noChangeArrowheads="1"/>
            </p:cNvSpPr>
            <p:nvPr/>
          </p:nvSpPr>
          <p:spPr bwMode="auto">
            <a:xfrm>
              <a:off x="239401" y="2343150"/>
              <a:ext cx="82736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/>
                <a:t>Thread 2</a:t>
              </a:r>
              <a:endParaRPr lang="en-US" altLang="en-US" sz="1400" dirty="0"/>
            </a:p>
          </p:txBody>
        </p:sp>
        <p:cxnSp>
          <p:nvCxnSpPr>
            <p:cNvPr id="28734" name="Straight Arrow Connector 50"/>
            <p:cNvCxnSpPr>
              <a:cxnSpLocks noChangeShapeType="1"/>
            </p:cNvCxnSpPr>
            <p:nvPr/>
          </p:nvCxnSpPr>
          <p:spPr bwMode="auto">
            <a:xfrm>
              <a:off x="1114425" y="2514600"/>
              <a:ext cx="3276600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86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Parallelität und Quasiparallelität</a:t>
            </a:r>
            <a:endParaRPr lang="en-US" altLang="en-US" smtClean="0"/>
          </a:p>
        </p:txBody>
      </p:sp>
      <p:sp>
        <p:nvSpPr>
          <p:cNvPr id="28676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8DC596-CEED-411F-A4AE-A3FC660F10A4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mtClean="0"/>
          </a:p>
        </p:txBody>
      </p:sp>
      <p:cxnSp>
        <p:nvCxnSpPr>
          <p:cNvPr id="28677" name="Straight Arrow Connector 6"/>
          <p:cNvCxnSpPr>
            <a:cxnSpLocks noChangeShapeType="1"/>
          </p:cNvCxnSpPr>
          <p:nvPr/>
        </p:nvCxnSpPr>
        <p:spPr bwMode="auto">
          <a:xfrm>
            <a:off x="1518938" y="1901997"/>
            <a:ext cx="3276600" cy="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678" name="TextBox 54"/>
          <p:cNvSpPr txBox="1">
            <a:spLocks noChangeArrowheads="1"/>
          </p:cNvSpPr>
          <p:nvPr/>
        </p:nvSpPr>
        <p:spPr bwMode="auto">
          <a:xfrm>
            <a:off x="5148371" y="1721022"/>
            <a:ext cx="29257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dirty="0"/>
              <a:t>Thread ... ablaufendes Programm</a:t>
            </a:r>
            <a:endParaRPr lang="en-US" altLang="en-US" dirty="0"/>
          </a:p>
        </p:txBody>
      </p:sp>
      <p:grpSp>
        <p:nvGrpSpPr>
          <p:cNvPr id="92" name="Group 91"/>
          <p:cNvGrpSpPr>
            <a:grpSpLocks/>
          </p:cNvGrpSpPr>
          <p:nvPr/>
        </p:nvGrpSpPr>
        <p:grpSpPr bwMode="auto">
          <a:xfrm>
            <a:off x="642439" y="4778903"/>
            <a:ext cx="4346774" cy="552450"/>
            <a:chOff x="237969" y="5400675"/>
            <a:chExt cx="4346209" cy="552450"/>
          </a:xfrm>
        </p:grpSpPr>
        <p:sp>
          <p:nvSpPr>
            <p:cNvPr id="28723" name="Rectangle 80"/>
            <p:cNvSpPr>
              <a:spLocks noChangeArrowheads="1"/>
            </p:cNvSpPr>
            <p:nvPr/>
          </p:nvSpPr>
          <p:spPr bwMode="auto">
            <a:xfrm>
              <a:off x="1019175" y="5648325"/>
              <a:ext cx="3486149" cy="304800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cxnSp>
          <p:nvCxnSpPr>
            <p:cNvPr id="28724" name="Straight Arrow Connector 81"/>
            <p:cNvCxnSpPr>
              <a:cxnSpLocks noChangeShapeType="1"/>
            </p:cNvCxnSpPr>
            <p:nvPr/>
          </p:nvCxnSpPr>
          <p:spPr bwMode="auto">
            <a:xfrm>
              <a:off x="1114425" y="5800725"/>
              <a:ext cx="3276600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725" name="TextBox 82"/>
            <p:cNvSpPr txBox="1">
              <a:spLocks noChangeArrowheads="1"/>
            </p:cNvSpPr>
            <p:nvPr/>
          </p:nvSpPr>
          <p:spPr bwMode="auto">
            <a:xfrm>
              <a:off x="3686175" y="5400675"/>
              <a:ext cx="8980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Prozessor 2</a:t>
              </a:r>
              <a:endParaRPr lang="en-US" altLang="en-US" sz="1200"/>
            </a:p>
          </p:txBody>
        </p:sp>
        <p:sp>
          <p:nvSpPr>
            <p:cNvPr id="28726" name="TextBox 83"/>
            <p:cNvSpPr txBox="1">
              <a:spLocks noChangeArrowheads="1"/>
            </p:cNvSpPr>
            <p:nvPr/>
          </p:nvSpPr>
          <p:spPr bwMode="auto">
            <a:xfrm>
              <a:off x="237969" y="5629275"/>
              <a:ext cx="82736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/>
                <a:t>Thread 4</a:t>
              </a:r>
              <a:endParaRPr lang="en-US" altLang="en-US" sz="1400" dirty="0"/>
            </a:p>
          </p:txBody>
        </p:sp>
      </p:grpSp>
      <p:grpSp>
        <p:nvGrpSpPr>
          <p:cNvPr id="91" name="Group 90"/>
          <p:cNvGrpSpPr>
            <a:grpSpLocks/>
          </p:cNvGrpSpPr>
          <p:nvPr/>
        </p:nvGrpSpPr>
        <p:grpSpPr bwMode="auto">
          <a:xfrm>
            <a:off x="642440" y="2949747"/>
            <a:ext cx="8407320" cy="1781164"/>
            <a:chOff x="237961" y="3571477"/>
            <a:chExt cx="8406495" cy="1780670"/>
          </a:xfrm>
        </p:grpSpPr>
        <p:sp>
          <p:nvSpPr>
            <p:cNvPr id="28681" name="TextBox 79"/>
            <p:cNvSpPr txBox="1">
              <a:spLocks noChangeArrowheads="1"/>
            </p:cNvSpPr>
            <p:nvPr/>
          </p:nvSpPr>
          <p:spPr bwMode="auto">
            <a:xfrm>
              <a:off x="3667125" y="3895725"/>
              <a:ext cx="8980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Prozessor 1</a:t>
              </a:r>
              <a:endParaRPr lang="en-US" altLang="en-US" sz="1200"/>
            </a:p>
          </p:txBody>
        </p:sp>
        <p:sp>
          <p:nvSpPr>
            <p:cNvPr id="28682" name="Rectangle 55"/>
            <p:cNvSpPr>
              <a:spLocks noChangeArrowheads="1"/>
            </p:cNvSpPr>
            <p:nvPr/>
          </p:nvSpPr>
          <p:spPr bwMode="auto">
            <a:xfrm>
              <a:off x="1019175" y="4124325"/>
              <a:ext cx="3486149" cy="914400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8683" name="TextBox 4"/>
            <p:cNvSpPr txBox="1">
              <a:spLocks noChangeArrowheads="1"/>
            </p:cNvSpPr>
            <p:nvPr/>
          </p:nvSpPr>
          <p:spPr bwMode="auto">
            <a:xfrm>
              <a:off x="261439" y="3571477"/>
              <a:ext cx="18517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Quasiparallelität</a:t>
              </a:r>
              <a:endParaRPr lang="en-US" altLang="en-US" sz="1800" b="1" dirty="0"/>
            </a:p>
          </p:txBody>
        </p:sp>
        <p:cxnSp>
          <p:nvCxnSpPr>
            <p:cNvPr id="28684" name="Straight Arrow Connector 7"/>
            <p:cNvCxnSpPr>
              <a:cxnSpLocks noChangeShapeType="1"/>
            </p:cNvCxnSpPr>
            <p:nvPr/>
          </p:nvCxnSpPr>
          <p:spPr bwMode="auto">
            <a:xfrm>
              <a:off x="1152525" y="429577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142945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1438191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1733437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2028683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323929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2619175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2914421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3209667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/>
            <p:cNvCxnSpPr/>
            <p:nvPr/>
          </p:nvCxnSpPr>
          <p:spPr bwMode="auto">
            <a:xfrm>
              <a:off x="3504913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>
              <a:off x="3800159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4095405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/>
            <p:nvPr/>
          </p:nvCxnSpPr>
          <p:spPr bwMode="auto">
            <a:xfrm>
              <a:off x="4390651" y="4133652"/>
              <a:ext cx="0" cy="90462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697" name="Straight Arrow Connector 34"/>
            <p:cNvCxnSpPr>
              <a:cxnSpLocks noChangeShapeType="1"/>
            </p:cNvCxnSpPr>
            <p:nvPr/>
          </p:nvCxnSpPr>
          <p:spPr bwMode="auto">
            <a:xfrm>
              <a:off x="2038350" y="429577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698" name="Straight Arrow Connector 35"/>
            <p:cNvCxnSpPr>
              <a:cxnSpLocks noChangeShapeType="1"/>
            </p:cNvCxnSpPr>
            <p:nvPr/>
          </p:nvCxnSpPr>
          <p:spPr bwMode="auto">
            <a:xfrm>
              <a:off x="2914650" y="429577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699" name="Straight Arrow Connector 36"/>
            <p:cNvCxnSpPr>
              <a:cxnSpLocks noChangeShapeType="1"/>
            </p:cNvCxnSpPr>
            <p:nvPr/>
          </p:nvCxnSpPr>
          <p:spPr bwMode="auto">
            <a:xfrm>
              <a:off x="3810000" y="429577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700" name="Straight Arrow Connector 37"/>
            <p:cNvCxnSpPr>
              <a:cxnSpLocks noChangeShapeType="1"/>
            </p:cNvCxnSpPr>
            <p:nvPr/>
          </p:nvCxnSpPr>
          <p:spPr bwMode="auto">
            <a:xfrm>
              <a:off x="1447800" y="458152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701" name="Straight Arrow Connector 38"/>
            <p:cNvCxnSpPr>
              <a:cxnSpLocks noChangeShapeType="1"/>
            </p:cNvCxnSpPr>
            <p:nvPr/>
          </p:nvCxnSpPr>
          <p:spPr bwMode="auto">
            <a:xfrm>
              <a:off x="2333625" y="458152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702" name="Straight Arrow Connector 39"/>
            <p:cNvCxnSpPr>
              <a:cxnSpLocks noChangeShapeType="1"/>
            </p:cNvCxnSpPr>
            <p:nvPr/>
          </p:nvCxnSpPr>
          <p:spPr bwMode="auto">
            <a:xfrm>
              <a:off x="3209925" y="458152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703" name="Straight Arrow Connector 40"/>
            <p:cNvCxnSpPr>
              <a:cxnSpLocks noChangeShapeType="1"/>
            </p:cNvCxnSpPr>
            <p:nvPr/>
          </p:nvCxnSpPr>
          <p:spPr bwMode="auto">
            <a:xfrm>
              <a:off x="4105275" y="458152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704" name="Straight Arrow Connector 41"/>
            <p:cNvCxnSpPr>
              <a:cxnSpLocks noChangeShapeType="1"/>
            </p:cNvCxnSpPr>
            <p:nvPr/>
          </p:nvCxnSpPr>
          <p:spPr bwMode="auto">
            <a:xfrm>
              <a:off x="1733550" y="484822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705" name="Straight Arrow Connector 42"/>
            <p:cNvCxnSpPr>
              <a:cxnSpLocks noChangeShapeType="1"/>
            </p:cNvCxnSpPr>
            <p:nvPr/>
          </p:nvCxnSpPr>
          <p:spPr bwMode="auto">
            <a:xfrm>
              <a:off x="2619375" y="484822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706" name="Straight Arrow Connector 43"/>
            <p:cNvCxnSpPr>
              <a:cxnSpLocks noChangeShapeType="1"/>
            </p:cNvCxnSpPr>
            <p:nvPr/>
          </p:nvCxnSpPr>
          <p:spPr bwMode="auto">
            <a:xfrm>
              <a:off x="3495675" y="4848225"/>
              <a:ext cx="2952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870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0613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6363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0688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1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6438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1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2188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7938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1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263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1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8013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1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3288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1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9038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1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3363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9113" y="507206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19" name="TextBox 76"/>
            <p:cNvSpPr txBox="1">
              <a:spLocks noChangeArrowheads="1"/>
            </p:cNvSpPr>
            <p:nvPr/>
          </p:nvSpPr>
          <p:spPr bwMode="auto">
            <a:xfrm>
              <a:off x="238701" y="4133850"/>
              <a:ext cx="827390" cy="30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/>
                <a:t>Thread 1</a:t>
              </a:r>
              <a:endParaRPr lang="en-US" altLang="en-US" sz="1400" dirty="0"/>
            </a:p>
          </p:txBody>
        </p:sp>
        <p:sp>
          <p:nvSpPr>
            <p:cNvPr id="28720" name="TextBox 77"/>
            <p:cNvSpPr txBox="1">
              <a:spLocks noChangeArrowheads="1"/>
            </p:cNvSpPr>
            <p:nvPr/>
          </p:nvSpPr>
          <p:spPr bwMode="auto">
            <a:xfrm>
              <a:off x="237962" y="4429125"/>
              <a:ext cx="827390" cy="30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/>
                <a:t>Thread 2</a:t>
              </a:r>
              <a:endParaRPr lang="en-US" altLang="en-US" sz="1400" dirty="0"/>
            </a:p>
          </p:txBody>
        </p:sp>
        <p:sp>
          <p:nvSpPr>
            <p:cNvPr id="28721" name="TextBox 78"/>
            <p:cNvSpPr txBox="1">
              <a:spLocks noChangeArrowheads="1"/>
            </p:cNvSpPr>
            <p:nvPr/>
          </p:nvSpPr>
          <p:spPr bwMode="auto">
            <a:xfrm>
              <a:off x="237961" y="4705350"/>
              <a:ext cx="827390" cy="30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/>
                <a:t>Thread 3</a:t>
              </a:r>
              <a:endParaRPr lang="en-US" altLang="en-US" sz="1400" dirty="0"/>
            </a:p>
          </p:txBody>
        </p:sp>
        <p:sp>
          <p:nvSpPr>
            <p:cNvPr id="28722" name="TextBox 64"/>
            <p:cNvSpPr txBox="1">
              <a:spLocks noChangeArrowheads="1"/>
            </p:cNvSpPr>
            <p:nvPr/>
          </p:nvSpPr>
          <p:spPr bwMode="auto">
            <a:xfrm>
              <a:off x="4743450" y="4029075"/>
              <a:ext cx="3901006" cy="1323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Betriebssystem </a:t>
              </a:r>
              <a:r>
                <a:rPr lang="de-AT" altLang="en-US" dirty="0" smtClean="0"/>
                <a:t>(</a:t>
              </a:r>
              <a:r>
                <a:rPr lang="de-AT" altLang="en-US" i="1" dirty="0" smtClean="0"/>
                <a:t>Scheduler</a:t>
              </a:r>
              <a:r>
                <a:rPr lang="de-AT" altLang="en-US" dirty="0" smtClean="0"/>
                <a:t>) schaltet in</a:t>
              </a:r>
              <a:endParaRPr lang="de-AT" altLang="en-US" dirty="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 smtClean="0"/>
                <a:t>kurzen Abständen zwischen </a:t>
              </a:r>
              <a:r>
                <a:rPr lang="de-AT" altLang="en-US" dirty="0"/>
                <a:t>den Threads um.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dirty="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Alle Threads laufen "gleichzeitig"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-- nur langsamer und verzahnt</a:t>
              </a:r>
              <a:endParaRPr lang="en-US" alt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68634" y="5625252"/>
            <a:ext cx="8306569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b="1" dirty="0" smtClean="0"/>
              <a:t>Wozu Parallelität?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de-AT" dirty="0" smtClean="0"/>
              <a:t>Verteilung komplexer Rechenaufgaben auf mehrere Threads (nur bei echter Parallelität sinnvoll)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de-AT" dirty="0" smtClean="0"/>
              <a:t>In GUIs: Ein Thread wartet auf Benutzereingaben, andere Threads führen sie aus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de-AT" dirty="0" smtClean="0"/>
              <a:t>...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5210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Deklaration von Threads</a:t>
            </a:r>
            <a:endParaRPr lang="en-US" altLang="en-US" smtClean="0"/>
          </a:p>
        </p:txBody>
      </p:sp>
      <p:sp>
        <p:nvSpPr>
          <p:cNvPr id="2969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31D8F2-39F3-4ED7-AA4B-26A465EAF374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mtClean="0"/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657225" y="1067040"/>
            <a:ext cx="2670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 dirty="0"/>
              <a:t>Bibliotheksklasse </a:t>
            </a:r>
            <a:r>
              <a:rPr lang="de-AT" altLang="en-US" sz="1800" b="1" i="1" dirty="0"/>
              <a:t>Thread</a:t>
            </a:r>
            <a:endParaRPr lang="en-US" altLang="en-US" sz="1800" b="1" i="1" dirty="0"/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763569" y="1475895"/>
            <a:ext cx="3084513" cy="13843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sleep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milliSec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57225" y="2982525"/>
            <a:ext cx="7770961" cy="3846950"/>
            <a:chOff x="657225" y="2982525"/>
            <a:chExt cx="7770961" cy="3846950"/>
          </a:xfrm>
        </p:grpSpPr>
        <p:sp>
          <p:nvSpPr>
            <p:cNvPr id="29703" name="TextBox 5"/>
            <p:cNvSpPr txBox="1">
              <a:spLocks noChangeArrowheads="1"/>
            </p:cNvSpPr>
            <p:nvPr/>
          </p:nvSpPr>
          <p:spPr bwMode="auto">
            <a:xfrm>
              <a:off x="657225" y="2982525"/>
              <a:ext cx="66786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Eigene Threads sind Unterklassen davon</a:t>
              </a:r>
              <a:r>
                <a:rPr lang="de-AT" altLang="en-US" dirty="0"/>
                <a:t> (müssen </a:t>
              </a:r>
              <a:r>
                <a:rPr lang="de-AT" altLang="en-US" i="1" dirty="0" err="1"/>
                <a:t>run</a:t>
              </a:r>
              <a:r>
                <a:rPr lang="de-AT" altLang="en-US" i="1" dirty="0"/>
                <a:t>() </a:t>
              </a:r>
              <a:r>
                <a:rPr lang="de-AT" altLang="en-US" dirty="0"/>
                <a:t>überschreiben)</a:t>
              </a:r>
              <a:endParaRPr lang="en-US" altLang="en-US" i="1" dirty="0"/>
            </a:p>
          </p:txBody>
        </p:sp>
        <p:sp>
          <p:nvSpPr>
            <p:cNvPr id="29704" name="TextBox 6"/>
            <p:cNvSpPr txBox="1">
              <a:spLocks noChangeArrowheads="1"/>
            </p:cNvSpPr>
            <p:nvPr/>
          </p:nvSpPr>
          <p:spPr bwMode="auto">
            <a:xfrm>
              <a:off x="763569" y="3351600"/>
              <a:ext cx="4053184" cy="347787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0975" algn="l"/>
                  <a:tab pos="361950" algn="l"/>
                  <a:tab pos="5429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0975" algn="l"/>
                  <a:tab pos="361950" algn="l"/>
                  <a:tab pos="5429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0975" algn="l"/>
                  <a:tab pos="361950" algn="l"/>
                  <a:tab pos="5429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0975" algn="l"/>
                  <a:tab pos="361950" algn="l"/>
                  <a:tab pos="5429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0975" algn="l"/>
                  <a:tab pos="361950" algn="l"/>
                  <a:tab pos="542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  <a:tab pos="542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  <a:tab pos="542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  <a:tab pos="542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  <a:tab pos="542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CharPrinter</a:t>
              </a:r>
              <a:r>
                <a:rPr lang="de-AT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extends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Thread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char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delay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CharPrinter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char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delay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{ </a:t>
              </a:r>
              <a:endPara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this.ch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this.delay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delay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ts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endPara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endPara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endPara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05" name="Right Brace 9"/>
            <p:cNvSpPr>
              <a:spLocks/>
            </p:cNvSpPr>
            <p:nvPr/>
          </p:nvSpPr>
          <p:spPr bwMode="auto">
            <a:xfrm>
              <a:off x="4873773" y="4802897"/>
              <a:ext cx="161925" cy="1788635"/>
            </a:xfrm>
            <a:prstGeom prst="rightBrace">
              <a:avLst>
                <a:gd name="adj1" fmla="val 8323"/>
                <a:gd name="adj2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9706" name="TextBox 10"/>
            <p:cNvSpPr txBox="1">
              <a:spLocks noChangeArrowheads="1"/>
            </p:cNvSpPr>
            <p:nvPr/>
          </p:nvSpPr>
          <p:spPr bwMode="auto">
            <a:xfrm>
              <a:off x="5054748" y="5412255"/>
              <a:ext cx="328453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Anweisungen, die parallel zu anderen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Threads ausgeführt </a:t>
              </a:r>
              <a:r>
                <a:rPr lang="de-AT" altLang="en-US" dirty="0" smtClean="0"/>
                <a:t>werden sollen</a:t>
              </a:r>
              <a:endParaRPr lang="en-US" altLang="en-US" dirty="0"/>
            </a:p>
          </p:txBody>
        </p:sp>
        <p:sp>
          <p:nvSpPr>
            <p:cNvPr id="29707" name="TextBox 11"/>
            <p:cNvSpPr txBox="1">
              <a:spLocks noChangeArrowheads="1"/>
            </p:cNvSpPr>
            <p:nvPr/>
          </p:nvSpPr>
          <p:spPr bwMode="auto">
            <a:xfrm>
              <a:off x="5054748" y="6200061"/>
              <a:ext cx="337343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Am Ende von </a:t>
              </a:r>
              <a:r>
                <a:rPr lang="de-AT" altLang="en-US" i="1" dirty="0" err="1"/>
                <a:t>run</a:t>
              </a:r>
              <a:r>
                <a:rPr lang="de-AT" altLang="en-US" i="1" dirty="0"/>
                <a:t>()</a:t>
              </a:r>
              <a:r>
                <a:rPr lang="de-AT" altLang="en-US" dirty="0"/>
                <a:t> "stirbt" der Thread</a:t>
              </a:r>
              <a:endParaRPr lang="en-US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41517" y="4775650"/>
              <a:ext cx="3727302" cy="1815882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spcBef>
                  <a:spcPts val="600"/>
                </a:spcBef>
                <a:buFontTx/>
                <a:buNone/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altLang="en-US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@override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public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void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run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() {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i = 0; i &lt; 20; i++) {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Out.print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try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{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Thread.sleep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delay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); } 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catch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InterruptedException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e) {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return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}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867018" y="1665090"/>
            <a:ext cx="1666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startet den Thread</a:t>
            </a:r>
            <a:endParaRPr lang="de-AT" dirty="0"/>
          </a:p>
        </p:txBody>
      </p:sp>
      <p:sp>
        <p:nvSpPr>
          <p:cNvPr id="14" name="TextBox 13"/>
          <p:cNvSpPr txBox="1"/>
          <p:nvPr/>
        </p:nvSpPr>
        <p:spPr>
          <a:xfrm>
            <a:off x="3867018" y="1888358"/>
            <a:ext cx="5103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Anweisungen, die parallel zu anderen Threads laufen sollen</a:t>
            </a:r>
            <a:endParaRPr lang="de-AT" dirty="0"/>
          </a:p>
        </p:txBody>
      </p:sp>
      <p:sp>
        <p:nvSpPr>
          <p:cNvPr id="15" name="TextBox 14"/>
          <p:cNvSpPr txBox="1"/>
          <p:nvPr/>
        </p:nvSpPr>
        <p:spPr>
          <a:xfrm>
            <a:off x="3867018" y="2119243"/>
            <a:ext cx="4085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pausiert den Thread für </a:t>
            </a:r>
            <a:r>
              <a:rPr lang="de-AT" i="1" dirty="0" err="1" smtClean="0"/>
              <a:t>milliSec</a:t>
            </a:r>
            <a:r>
              <a:rPr lang="de-AT" dirty="0" smtClean="0"/>
              <a:t> Millisekunden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7512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Erzeugen von Threads</a:t>
            </a:r>
            <a:endParaRPr lang="en-US" altLang="en-US" smtClean="0"/>
          </a:p>
        </p:txBody>
      </p:sp>
      <p:sp>
        <p:nvSpPr>
          <p:cNvPr id="307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A96180-1365-41DC-950E-1DD1B21DC495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mtClean="0"/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790575" y="1257300"/>
            <a:ext cx="4201791" cy="321626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  <a:tab pos="361950" algn="l"/>
                <a:tab pos="542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  <a:tab pos="361950" algn="l"/>
                <a:tab pos="542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  <a:tab pos="361950" algn="l"/>
                <a:tab pos="542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Sample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(String[] arg) {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CharPrinter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thread1 = 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CharPrinter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('.', 10);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CharPrinter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thread2 = 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CharPrinter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('*', 30);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thread1.start();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thread2.start();</a:t>
            </a:r>
          </a:p>
          <a:p>
            <a:pPr>
              <a:spcBef>
                <a:spcPts val="600"/>
              </a:spcBef>
              <a:buFontTx/>
              <a:buNone/>
            </a:pP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('+');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66750" y="4762500"/>
            <a:ext cx="3482975" cy="985838"/>
            <a:chOff x="666750" y="4762500"/>
            <a:chExt cx="3482975" cy="985838"/>
          </a:xfrm>
        </p:grpSpPr>
        <p:sp>
          <p:nvSpPr>
            <p:cNvPr id="30732" name="TextBox 4"/>
            <p:cNvSpPr txBox="1">
              <a:spLocks noChangeArrowheads="1"/>
            </p:cNvSpPr>
            <p:nvPr/>
          </p:nvSpPr>
          <p:spPr bwMode="auto">
            <a:xfrm>
              <a:off x="666750" y="4762500"/>
              <a:ext cx="10302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Ausgabe</a:t>
              </a:r>
              <a:endParaRPr lang="en-US" altLang="en-US" sz="1800" b="1"/>
            </a:p>
          </p:txBody>
        </p:sp>
        <p:sp>
          <p:nvSpPr>
            <p:cNvPr id="30733" name="TextBox 5"/>
            <p:cNvSpPr txBox="1">
              <a:spLocks noChangeArrowheads="1"/>
            </p:cNvSpPr>
            <p:nvPr/>
          </p:nvSpPr>
          <p:spPr bwMode="auto">
            <a:xfrm>
              <a:off x="771525" y="5276850"/>
              <a:ext cx="3378200" cy="4714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 dirty="0">
                  <a:solidFill>
                    <a:schemeClr val="bg1"/>
                  </a:solidFill>
                </a:rPr>
                <a:t>+*...*...*...*...*...*...*..*************</a:t>
              </a:r>
              <a:endParaRPr lang="en-US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726" name="Right Brace 6"/>
          <p:cNvSpPr>
            <a:spLocks/>
          </p:cNvSpPr>
          <p:nvPr/>
        </p:nvSpPr>
        <p:spPr bwMode="auto">
          <a:xfrm>
            <a:off x="5059579" y="1914525"/>
            <a:ext cx="46038" cy="419100"/>
          </a:xfrm>
          <a:prstGeom prst="rightBrace">
            <a:avLst>
              <a:gd name="adj1" fmla="val 8260"/>
              <a:gd name="adj2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30727" name="TextBox 7"/>
          <p:cNvSpPr txBox="1">
            <a:spLocks noChangeArrowheads="1"/>
          </p:cNvSpPr>
          <p:nvPr/>
        </p:nvSpPr>
        <p:spPr bwMode="auto">
          <a:xfrm>
            <a:off x="5231030" y="1866900"/>
            <a:ext cx="2465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/>
              <a:t>erzeugt 2 </a:t>
            </a:r>
            <a:r>
              <a:rPr lang="de-AT" altLang="en-US" sz="1400" i="1" dirty="0" err="1"/>
              <a:t>CharPrinter</a:t>
            </a:r>
            <a:r>
              <a:rPr lang="de-AT" altLang="en-US" sz="1400" dirty="0"/>
              <a:t>-Threads,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/>
              <a:t>startet sie aber noch nicht</a:t>
            </a:r>
            <a:endParaRPr lang="en-US" altLang="en-US" sz="1400" dirty="0"/>
          </a:p>
        </p:txBody>
      </p:sp>
      <p:sp>
        <p:nvSpPr>
          <p:cNvPr id="30728" name="Right Brace 8"/>
          <p:cNvSpPr>
            <a:spLocks/>
          </p:cNvSpPr>
          <p:nvPr/>
        </p:nvSpPr>
        <p:spPr bwMode="auto">
          <a:xfrm>
            <a:off x="5059580" y="2476500"/>
            <a:ext cx="46038" cy="419100"/>
          </a:xfrm>
          <a:prstGeom prst="rightBrace">
            <a:avLst>
              <a:gd name="adj1" fmla="val 8260"/>
              <a:gd name="adj2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30729" name="TextBox 9"/>
          <p:cNvSpPr txBox="1">
            <a:spLocks noChangeArrowheads="1"/>
          </p:cNvSpPr>
          <p:nvPr/>
        </p:nvSpPr>
        <p:spPr bwMode="auto">
          <a:xfrm>
            <a:off x="5231030" y="2409825"/>
            <a:ext cx="29972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/>
              <a:t>startet die beiden Threads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/>
              <a:t>=&gt; bewirkt Aufruf ihrer </a:t>
            </a:r>
            <a:r>
              <a:rPr lang="de-AT" altLang="en-US" sz="1400" i="1" dirty="0" err="1"/>
              <a:t>run</a:t>
            </a:r>
            <a:r>
              <a:rPr lang="de-AT" altLang="en-US" sz="1400" i="1" dirty="0"/>
              <a:t>()</a:t>
            </a:r>
            <a:r>
              <a:rPr lang="de-AT" altLang="en-US" sz="1400" dirty="0"/>
              <a:t>-Methode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 dirty="0"/>
              <a:t>jetzt laufen 3 Threads (</a:t>
            </a:r>
            <a:r>
              <a:rPr lang="de-AT" altLang="en-US" sz="1400" dirty="0" smtClean="0"/>
              <a:t>quasi)parallel</a:t>
            </a:r>
            <a:endParaRPr lang="de-AT" altLang="en-US" sz="1400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/>
              <a:t>- </a:t>
            </a:r>
            <a:r>
              <a:rPr lang="de-AT" altLang="en-US" sz="1400" i="1" dirty="0"/>
              <a:t>thread1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/>
              <a:t>- </a:t>
            </a:r>
            <a:r>
              <a:rPr lang="de-AT" altLang="en-US" sz="1400" i="1" dirty="0"/>
              <a:t>thread2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/>
              <a:t>- </a:t>
            </a:r>
            <a:r>
              <a:rPr lang="de-AT" altLang="en-US" sz="1400" i="1" dirty="0" err="1"/>
              <a:t>main</a:t>
            </a:r>
            <a:endParaRPr lang="en-US" altLang="en-US" sz="1400" i="1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1190625" y="4105275"/>
            <a:ext cx="3638550" cy="0"/>
          </a:xfrm>
          <a:prstGeom prst="straightConnector1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31" name="TextBox 13"/>
          <p:cNvSpPr txBox="1">
            <a:spLocks noChangeArrowheads="1"/>
          </p:cNvSpPr>
          <p:nvPr/>
        </p:nvSpPr>
        <p:spPr bwMode="auto">
          <a:xfrm>
            <a:off x="5231030" y="3924300"/>
            <a:ext cx="379888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i="1"/>
              <a:t>main</a:t>
            </a:r>
            <a:r>
              <a:rPr lang="de-AT" altLang="en-US" sz="1400"/>
              <a:t> stirbt, aber  </a:t>
            </a:r>
            <a:r>
              <a:rPr lang="de-AT" altLang="en-US" sz="1400" i="1"/>
              <a:t>thread1</a:t>
            </a:r>
            <a:r>
              <a:rPr lang="de-AT" altLang="en-US" sz="1400"/>
              <a:t> und </a:t>
            </a:r>
            <a:r>
              <a:rPr lang="de-AT" altLang="en-US" sz="1400" i="1"/>
              <a:t>thread2</a:t>
            </a:r>
            <a:r>
              <a:rPr lang="de-AT" altLang="en-US" sz="1400"/>
              <a:t> laufen noch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/>
              <a:t>Programm wird beendet, wenn alle Threads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/>
              <a:t>gestorben sind</a:t>
            </a:r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5071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1844218" y="1716917"/>
            <a:ext cx="640466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3283377" y="1716917"/>
            <a:ext cx="1006480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5088551" y="1716917"/>
            <a:ext cx="926329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7115843" y="1716917"/>
            <a:ext cx="1154083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Thread-Zustände (vereinfacht)</a:t>
            </a:r>
            <a:endParaRPr lang="en-US" altLang="en-US" dirty="0" smtClean="0"/>
          </a:p>
        </p:txBody>
      </p:sp>
      <p:sp>
        <p:nvSpPr>
          <p:cNvPr id="3277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5BC78E-2B63-4534-BFA8-005EA7BC8B4A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878956" y="1716917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New</a:t>
            </a:r>
            <a:endParaRPr lang="de-AT" dirty="0"/>
          </a:p>
        </p:txBody>
      </p:sp>
      <p:sp>
        <p:nvSpPr>
          <p:cNvPr id="24" name="TextBox 23"/>
          <p:cNvSpPr txBox="1"/>
          <p:nvPr/>
        </p:nvSpPr>
        <p:spPr>
          <a:xfrm>
            <a:off x="3318115" y="1716917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Runnable</a:t>
            </a:r>
            <a:endParaRPr lang="de-AT" dirty="0"/>
          </a:p>
        </p:txBody>
      </p:sp>
      <p:sp>
        <p:nvSpPr>
          <p:cNvPr id="26" name="TextBox 25"/>
          <p:cNvSpPr txBox="1"/>
          <p:nvPr/>
        </p:nvSpPr>
        <p:spPr>
          <a:xfrm>
            <a:off x="5123289" y="1716917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Running</a:t>
            </a:r>
            <a:endParaRPr lang="de-AT" dirty="0"/>
          </a:p>
        </p:txBody>
      </p:sp>
      <p:sp>
        <p:nvSpPr>
          <p:cNvPr id="28" name="TextBox 27"/>
          <p:cNvSpPr txBox="1"/>
          <p:nvPr/>
        </p:nvSpPr>
        <p:spPr>
          <a:xfrm>
            <a:off x="7150582" y="1716917"/>
            <a:ext cx="1119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Terminated</a:t>
            </a:r>
            <a:endParaRPr lang="de-AT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999280" y="1890537"/>
            <a:ext cx="844938" cy="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726177" y="1455307"/>
            <a:ext cx="11144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CharPrinter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>
            <a:endCxn id="25" idx="1"/>
          </p:cNvCxnSpPr>
          <p:nvPr/>
        </p:nvCxnSpPr>
        <p:spPr bwMode="auto">
          <a:xfrm>
            <a:off x="2484684" y="1886194"/>
            <a:ext cx="798693" cy="485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2608954" y="1624584"/>
            <a:ext cx="5501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4294207" y="1778648"/>
            <a:ext cx="787078" cy="65590"/>
          </a:xfrm>
          <a:custGeom>
            <a:avLst/>
            <a:gdLst>
              <a:gd name="connsiteX0" fmla="*/ 787078 w 787078"/>
              <a:gd name="connsiteY0" fmla="*/ 65590 h 65590"/>
              <a:gd name="connsiteX1" fmla="*/ 424405 w 787078"/>
              <a:gd name="connsiteY1" fmla="*/ 0 h 65590"/>
              <a:gd name="connsiteX2" fmla="*/ 0 w 787078"/>
              <a:gd name="connsiteY2" fmla="*/ 65590 h 65590"/>
              <a:gd name="connsiteX3" fmla="*/ 0 w 787078"/>
              <a:gd name="connsiteY3" fmla="*/ 65590 h 65590"/>
              <a:gd name="connsiteX4" fmla="*/ 0 w 787078"/>
              <a:gd name="connsiteY4" fmla="*/ 65590 h 6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078" h="65590">
                <a:moveTo>
                  <a:pt x="787078" y="65590"/>
                </a:moveTo>
                <a:cubicBezTo>
                  <a:pt x="671331" y="32795"/>
                  <a:pt x="555585" y="0"/>
                  <a:pt x="424405" y="0"/>
                </a:cubicBezTo>
                <a:cubicBezTo>
                  <a:pt x="293225" y="0"/>
                  <a:pt x="0" y="65590"/>
                  <a:pt x="0" y="65590"/>
                </a:cubicBezTo>
                <a:lnTo>
                  <a:pt x="0" y="65590"/>
                </a:lnTo>
                <a:lnTo>
                  <a:pt x="0" y="65590"/>
                </a:lnTo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8" name="Freeform 37"/>
          <p:cNvSpPr/>
          <p:nvPr/>
        </p:nvSpPr>
        <p:spPr bwMode="auto">
          <a:xfrm flipV="1">
            <a:off x="4294207" y="1957571"/>
            <a:ext cx="787078" cy="65590"/>
          </a:xfrm>
          <a:custGeom>
            <a:avLst/>
            <a:gdLst>
              <a:gd name="connsiteX0" fmla="*/ 787078 w 787078"/>
              <a:gd name="connsiteY0" fmla="*/ 65590 h 65590"/>
              <a:gd name="connsiteX1" fmla="*/ 424405 w 787078"/>
              <a:gd name="connsiteY1" fmla="*/ 0 h 65590"/>
              <a:gd name="connsiteX2" fmla="*/ 0 w 787078"/>
              <a:gd name="connsiteY2" fmla="*/ 65590 h 65590"/>
              <a:gd name="connsiteX3" fmla="*/ 0 w 787078"/>
              <a:gd name="connsiteY3" fmla="*/ 65590 h 65590"/>
              <a:gd name="connsiteX4" fmla="*/ 0 w 787078"/>
              <a:gd name="connsiteY4" fmla="*/ 65590 h 6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078" h="65590">
                <a:moveTo>
                  <a:pt x="787078" y="65590"/>
                </a:moveTo>
                <a:cubicBezTo>
                  <a:pt x="671331" y="32795"/>
                  <a:pt x="555585" y="0"/>
                  <a:pt x="424405" y="0"/>
                </a:cubicBezTo>
                <a:cubicBezTo>
                  <a:pt x="293225" y="0"/>
                  <a:pt x="0" y="65590"/>
                  <a:pt x="0" y="65590"/>
                </a:cubicBezTo>
                <a:lnTo>
                  <a:pt x="0" y="65590"/>
                </a:lnTo>
                <a:lnTo>
                  <a:pt x="0" y="65590"/>
                </a:lnTo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9" name="Straight Arrow Connector 38"/>
          <p:cNvCxnSpPr>
            <a:stCxn id="27" idx="3"/>
            <a:endCxn id="29" idx="1"/>
          </p:cNvCxnSpPr>
          <p:nvPr/>
        </p:nvCxnSpPr>
        <p:spPr bwMode="auto">
          <a:xfrm>
            <a:off x="6014880" y="1886679"/>
            <a:ext cx="1100963" cy="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6067292" y="1424529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smtClean="0"/>
              <a:t>Ende der</a:t>
            </a:r>
          </a:p>
          <a:p>
            <a:pPr algn="ctr"/>
            <a:r>
              <a:rPr lang="de-AT" sz="1200" i="1" dirty="0" err="1" smtClean="0"/>
              <a:t>run</a:t>
            </a:r>
            <a:r>
              <a:rPr lang="de-AT" sz="1200" dirty="0" smtClean="0"/>
              <a:t>-Methode</a:t>
            </a:r>
            <a:endParaRPr lang="de-AT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4244521" y="1493955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err="1" smtClean="0"/>
              <a:t>Scheduling</a:t>
            </a:r>
            <a:endParaRPr lang="de-AT" sz="1200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159105" y="1493955"/>
            <a:ext cx="2929178" cy="682091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18280" y="2317081"/>
            <a:ext cx="12923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400" dirty="0" smtClean="0"/>
              <a:t>Thread erzeugt</a:t>
            </a:r>
          </a:p>
          <a:p>
            <a:pPr algn="ctr"/>
            <a:r>
              <a:rPr lang="de-AT" sz="1400" dirty="0" smtClean="0"/>
              <a:t>aber noch nicht</a:t>
            </a:r>
          </a:p>
          <a:p>
            <a:pPr algn="ctr"/>
            <a:r>
              <a:rPr lang="de-AT" sz="1400" dirty="0" smtClean="0"/>
              <a:t>gestartet</a:t>
            </a:r>
            <a:endParaRPr lang="de-AT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3337615" y="2317081"/>
            <a:ext cx="89800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400" dirty="0" smtClean="0"/>
              <a:t>lauffähig</a:t>
            </a:r>
          </a:p>
          <a:p>
            <a:pPr algn="ctr"/>
            <a:r>
              <a:rPr lang="de-AT" sz="1400" dirty="0" smtClean="0"/>
              <a:t>aber nicht</a:t>
            </a:r>
          </a:p>
          <a:p>
            <a:pPr algn="ctr"/>
            <a:r>
              <a:rPr lang="de-AT" sz="1400" dirty="0" smtClean="0"/>
              <a:t>laufend</a:t>
            </a:r>
            <a:endParaRPr lang="de-AT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5168650" y="231708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400" dirty="0" smtClean="0"/>
              <a:t>laufend</a:t>
            </a:r>
            <a:endParaRPr lang="de-AT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6979390" y="2317081"/>
            <a:ext cx="14269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400" dirty="0" smtClean="0"/>
              <a:t>beendet</a:t>
            </a:r>
          </a:p>
          <a:p>
            <a:pPr algn="ctr"/>
            <a:r>
              <a:rPr lang="de-AT" sz="1400" dirty="0" smtClean="0"/>
              <a:t>(kann nicht neu</a:t>
            </a:r>
          </a:p>
          <a:p>
            <a:pPr algn="ctr"/>
            <a:r>
              <a:rPr lang="de-AT" sz="1400" dirty="0" smtClean="0"/>
              <a:t>gestartet werden)</a:t>
            </a:r>
            <a:endParaRPr lang="de-AT" sz="1400" dirty="0"/>
          </a:p>
        </p:txBody>
      </p:sp>
      <p:grpSp>
        <p:nvGrpSpPr>
          <p:cNvPr id="60" name="Group 59"/>
          <p:cNvGrpSpPr/>
          <p:nvPr/>
        </p:nvGrpSpPr>
        <p:grpSpPr>
          <a:xfrm>
            <a:off x="726177" y="3482288"/>
            <a:ext cx="4257558" cy="2621428"/>
            <a:chOff x="726177" y="3482288"/>
            <a:chExt cx="4257558" cy="2621428"/>
          </a:xfrm>
        </p:grpSpPr>
        <p:cxnSp>
          <p:nvCxnSpPr>
            <p:cNvPr id="53" name="Straight Connector 52"/>
            <p:cNvCxnSpPr/>
            <p:nvPr/>
          </p:nvCxnSpPr>
          <p:spPr bwMode="auto">
            <a:xfrm>
              <a:off x="1390325" y="4600403"/>
              <a:ext cx="0" cy="136967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TextBox 18"/>
            <p:cNvSpPr txBox="1"/>
            <p:nvPr/>
          </p:nvSpPr>
          <p:spPr>
            <a:xfrm>
              <a:off x="726177" y="3482288"/>
              <a:ext cx="39730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Was geschieht beim Starten eines Threads?</a:t>
              </a:r>
              <a:endParaRPr lang="de-AT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54501" y="3962400"/>
              <a:ext cx="7344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err="1" smtClean="0"/>
                <a:t>main</a:t>
              </a:r>
              <a:r>
                <a:rPr lang="de-AT" i="1" dirty="0" smtClean="0"/>
                <a:t>()</a:t>
              </a:r>
              <a:endParaRPr lang="de-AT" i="1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608954" y="3962400"/>
              <a:ext cx="7665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Thread</a:t>
              </a:r>
              <a:endParaRPr lang="de-AT" i="1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55789" y="3962400"/>
              <a:ext cx="9279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Java VM</a:t>
              </a:r>
              <a:endParaRPr lang="de-AT" i="1" dirty="0"/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318103" y="4300954"/>
              <a:ext cx="138368" cy="433092"/>
            </a:xfrm>
            <a:prstGeom prst="rect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1" name="Straight Connector 30"/>
            <p:cNvCxnSpPr>
              <a:stCxn id="59" idx="0"/>
            </p:cNvCxnSpPr>
            <p:nvPr/>
          </p:nvCxnSpPr>
          <p:spPr bwMode="auto">
            <a:xfrm>
              <a:off x="2998787" y="4734046"/>
              <a:ext cx="0" cy="136967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/>
            <p:cNvCxnSpPr/>
            <p:nvPr/>
          </p:nvCxnSpPr>
          <p:spPr bwMode="auto">
            <a:xfrm>
              <a:off x="1456471" y="4734046"/>
              <a:ext cx="1479640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9" name="Rectangle 58"/>
            <p:cNvSpPr/>
            <p:nvPr/>
          </p:nvSpPr>
          <p:spPr bwMode="auto">
            <a:xfrm>
              <a:off x="2934381" y="4734046"/>
              <a:ext cx="128811" cy="189053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470562" y="4516690"/>
              <a:ext cx="14125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CharPrinter</a:t>
              </a:r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(...)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 bwMode="auto">
            <a:xfrm>
              <a:off x="1456471" y="5243822"/>
              <a:ext cx="1479640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4" name="TextBox 63"/>
            <p:cNvSpPr txBox="1"/>
            <p:nvPr/>
          </p:nvSpPr>
          <p:spPr>
            <a:xfrm>
              <a:off x="1470562" y="5026466"/>
              <a:ext cx="5501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start</a:t>
              </a:r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934381" y="5243822"/>
              <a:ext cx="128811" cy="277503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49" name="Straight Connector 48"/>
            <p:cNvCxnSpPr/>
            <p:nvPr/>
          </p:nvCxnSpPr>
          <p:spPr bwMode="auto">
            <a:xfrm>
              <a:off x="4478763" y="4273550"/>
              <a:ext cx="0" cy="178435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/>
            <p:nvPr/>
          </p:nvCxnSpPr>
          <p:spPr bwMode="auto">
            <a:xfrm>
              <a:off x="3063192" y="5349875"/>
              <a:ext cx="1415571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Rectangle 76"/>
            <p:cNvSpPr/>
            <p:nvPr/>
          </p:nvSpPr>
          <p:spPr bwMode="auto">
            <a:xfrm>
              <a:off x="2934381" y="5627378"/>
              <a:ext cx="128811" cy="476338"/>
            </a:xfrm>
            <a:prstGeom prst="rect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78" name="Straight Arrow Connector 77"/>
            <p:cNvCxnSpPr/>
            <p:nvPr/>
          </p:nvCxnSpPr>
          <p:spPr bwMode="auto">
            <a:xfrm>
              <a:off x="3063192" y="5627378"/>
              <a:ext cx="1415571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9" name="TextBox 78"/>
            <p:cNvSpPr txBox="1"/>
            <p:nvPr/>
          </p:nvSpPr>
          <p:spPr>
            <a:xfrm>
              <a:off x="3925862" y="5390520"/>
              <a:ext cx="4812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run</a:t>
              </a:r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1318103" y="4910538"/>
              <a:ext cx="138368" cy="333284"/>
            </a:xfrm>
            <a:prstGeom prst="rect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1318103" y="5521324"/>
              <a:ext cx="138368" cy="582391"/>
            </a:xfrm>
            <a:prstGeom prst="rect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605508" y="5437919"/>
            <a:ext cx="38526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dirty="0" err="1" smtClean="0"/>
              <a:t>run</a:t>
            </a:r>
            <a:r>
              <a:rPr lang="de-AT" i="1" dirty="0" smtClean="0"/>
              <a:t>() </a:t>
            </a:r>
            <a:r>
              <a:rPr lang="de-AT" dirty="0" smtClean="0"/>
              <a:t>wird von der Java VM aufgerufen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de-AT" dirty="0" smtClean="0"/>
              <a:t>Thread läuft noch nicht gleich nach </a:t>
            </a:r>
            <a:r>
              <a:rPr lang="de-AT" i="1" dirty="0" err="1" smtClean="0"/>
              <a:t>start</a:t>
            </a:r>
            <a:r>
              <a:rPr lang="de-AT" i="1" dirty="0" smtClean="0"/>
              <a:t>()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de-AT" smtClean="0"/>
              <a:t>Läuft erst </a:t>
            </a:r>
            <a:r>
              <a:rPr lang="de-AT" dirty="0" smtClean="0"/>
              <a:t>nach Aufruf von</a:t>
            </a:r>
            <a:r>
              <a:rPr lang="de-AT" i="1" dirty="0" smtClean="0"/>
              <a:t> </a:t>
            </a:r>
            <a:r>
              <a:rPr lang="de-AT" i="1" err="1" smtClean="0"/>
              <a:t>run</a:t>
            </a:r>
            <a:r>
              <a:rPr lang="de-AT" i="1" smtClean="0"/>
              <a:t>()</a:t>
            </a:r>
            <a:br>
              <a:rPr lang="de-AT" i="1" smtClean="0"/>
            </a:br>
            <a:r>
              <a:rPr lang="de-AT" smtClean="0"/>
              <a:t>(bzw. gelangt in den Zustand</a:t>
            </a:r>
            <a:r>
              <a:rPr lang="de-AT" i="1" smtClean="0"/>
              <a:t> Runnable</a:t>
            </a:r>
            <a:r>
              <a:rPr lang="de-AT" smtClean="0"/>
              <a:t>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186098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2235724"/>
            <a:ext cx="3954559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35D6B-3944-4913-9038-7D04F61DAB5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17954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dirty="0" smtClean="0">
                <a:solidFill>
                  <a:srgbClr val="FF0000"/>
                </a:solidFill>
              </a:rPr>
              <a:t>18. Threads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18.1</a:t>
            </a:r>
            <a:r>
              <a:rPr lang="de-AT" altLang="de-DE" dirty="0"/>
              <a:t>	</a:t>
            </a:r>
            <a:r>
              <a:rPr lang="de-AT" altLang="de-DE" dirty="0" smtClean="0"/>
              <a:t>Grundlagen, Klasse Thread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18.2</a:t>
            </a: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Interface </a:t>
            </a:r>
            <a:r>
              <a:rPr lang="de-AT" altLang="de-DE" dirty="0" err="1" smtClean="0">
                <a:solidFill>
                  <a:srgbClr val="FF0000"/>
                </a:solidFill>
              </a:rPr>
              <a:t>Runnable</a:t>
            </a:r>
            <a:endParaRPr lang="de-AT" altLang="de-DE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18.3</a:t>
            </a:r>
            <a:r>
              <a:rPr lang="de-AT" altLang="de-DE" dirty="0"/>
              <a:t>	</a:t>
            </a:r>
            <a:r>
              <a:rPr lang="de-AT" altLang="de-DE" dirty="0" smtClean="0"/>
              <a:t>Weitere Thread-Operationen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18.4	Synchronisation von Threads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18.5	Deadlocks</a:t>
            </a:r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262114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Interface Runnable</a:t>
            </a:r>
            <a:endParaRPr lang="en-US" altLang="en-US" smtClean="0"/>
          </a:p>
        </p:txBody>
      </p:sp>
      <p:sp>
        <p:nvSpPr>
          <p:cNvPr id="3277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5BC78E-2B63-4534-BFA8-005EA7BC8B4A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mtClean="0"/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676275" y="1095375"/>
            <a:ext cx="4772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Beschreibt etwas, das als Thread gestartet werden kann</a:t>
            </a:r>
            <a:endParaRPr lang="en-US" altLang="en-US"/>
          </a:p>
        </p:txBody>
      </p:sp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1047750" y="1487569"/>
            <a:ext cx="1843088" cy="7381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Runnable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676275" y="2819750"/>
            <a:ext cx="8256588" cy="1880112"/>
            <a:chOff x="676275" y="2571750"/>
            <a:chExt cx="8256526" cy="1880807"/>
          </a:xfrm>
        </p:grpSpPr>
        <p:sp>
          <p:nvSpPr>
            <p:cNvPr id="32781" name="TextBox 5"/>
            <p:cNvSpPr txBox="1">
              <a:spLocks noChangeArrowheads="1"/>
            </p:cNvSpPr>
            <p:nvPr/>
          </p:nvSpPr>
          <p:spPr bwMode="auto">
            <a:xfrm>
              <a:off x="676275" y="2571750"/>
              <a:ext cx="5795004" cy="338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Ermöglicht Threads, die nicht von der Klasse </a:t>
              </a:r>
              <a:r>
                <a:rPr lang="de-AT" altLang="en-US" i="1" dirty="0"/>
                <a:t>Thread</a:t>
              </a:r>
              <a:r>
                <a:rPr lang="de-AT" altLang="en-US" dirty="0"/>
                <a:t> abgeleitet sind</a:t>
              </a:r>
              <a:endParaRPr lang="en-US" altLang="en-US" dirty="0"/>
            </a:p>
          </p:txBody>
        </p:sp>
        <p:sp>
          <p:nvSpPr>
            <p:cNvPr id="32782" name="TextBox 6"/>
            <p:cNvSpPr txBox="1">
              <a:spLocks noChangeArrowheads="1"/>
            </p:cNvSpPr>
            <p:nvPr/>
          </p:nvSpPr>
          <p:spPr bwMode="auto">
            <a:xfrm>
              <a:off x="1047750" y="3067050"/>
              <a:ext cx="4594493" cy="138550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0975" algn="l"/>
                  <a:tab pos="3619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0975" algn="l"/>
                  <a:tab pos="3619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0975" algn="l"/>
                  <a:tab pos="3619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CharPrinter2  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extends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implements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Runnable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public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void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run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83" name="Oval 7"/>
            <p:cNvSpPr>
              <a:spLocks noChangeArrowheads="1"/>
            </p:cNvSpPr>
            <p:nvPr/>
          </p:nvSpPr>
          <p:spPr bwMode="auto">
            <a:xfrm>
              <a:off x="2714016" y="3067050"/>
              <a:ext cx="914400" cy="333375"/>
            </a:xfrm>
            <a:prstGeom prst="ellipse">
              <a:avLst/>
            </a:prstGeom>
            <a:noFill/>
            <a:ln w="635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cxnSp>
          <p:nvCxnSpPr>
            <p:cNvPr id="32784" name="Straight Connector 9"/>
            <p:cNvCxnSpPr>
              <a:cxnSpLocks noChangeShapeType="1"/>
              <a:stCxn id="32783" idx="7"/>
            </p:cNvCxnSpPr>
            <p:nvPr/>
          </p:nvCxnSpPr>
          <p:spPr bwMode="auto">
            <a:xfrm flipV="1">
              <a:off x="3494504" y="2962275"/>
              <a:ext cx="210111" cy="153597"/>
            </a:xfrm>
            <a:prstGeom prst="line">
              <a:avLst/>
            </a:prstGeom>
            <a:noFill/>
            <a:ln w="635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785" name="Straight Connector 11"/>
            <p:cNvCxnSpPr>
              <a:cxnSpLocks noChangeShapeType="1"/>
            </p:cNvCxnSpPr>
            <p:nvPr/>
          </p:nvCxnSpPr>
          <p:spPr bwMode="auto">
            <a:xfrm>
              <a:off x="3704615" y="2962275"/>
              <a:ext cx="2124685" cy="0"/>
            </a:xfrm>
            <a:prstGeom prst="line">
              <a:avLst/>
            </a:prstGeom>
            <a:noFill/>
            <a:ln w="635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786" name="TextBox 12"/>
            <p:cNvSpPr txBox="1">
              <a:spLocks noChangeArrowheads="1"/>
            </p:cNvSpPr>
            <p:nvPr/>
          </p:nvSpPr>
          <p:spPr bwMode="auto">
            <a:xfrm>
              <a:off x="5800725" y="2809875"/>
              <a:ext cx="313207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kann von etwas anderem als </a:t>
              </a:r>
              <a:r>
                <a:rPr lang="de-AT" altLang="en-US" i="1"/>
                <a:t>Thread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abgeleitet sein</a:t>
              </a:r>
              <a:endParaRPr lang="en-US" altLang="en-US"/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676275" y="5043328"/>
            <a:ext cx="7761288" cy="1129024"/>
            <a:chOff x="676275" y="4752975"/>
            <a:chExt cx="7761197" cy="1129500"/>
          </a:xfrm>
        </p:grpSpPr>
        <p:sp>
          <p:nvSpPr>
            <p:cNvPr id="32776" name="TextBox 13"/>
            <p:cNvSpPr txBox="1">
              <a:spLocks noChangeArrowheads="1"/>
            </p:cNvSpPr>
            <p:nvPr/>
          </p:nvSpPr>
          <p:spPr bwMode="auto">
            <a:xfrm>
              <a:off x="676275" y="4752975"/>
              <a:ext cx="1141646" cy="338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 dirty="0"/>
                <a:t>Erzeugung</a:t>
              </a:r>
              <a:endParaRPr lang="en-US" altLang="en-US" b="1" dirty="0"/>
            </a:p>
          </p:txBody>
        </p:sp>
        <p:sp>
          <p:nvSpPr>
            <p:cNvPr id="32777" name="TextBox 14"/>
            <p:cNvSpPr txBox="1">
              <a:spLocks noChangeArrowheads="1"/>
            </p:cNvSpPr>
            <p:nvPr/>
          </p:nvSpPr>
          <p:spPr bwMode="auto">
            <a:xfrm>
              <a:off x="1047750" y="5143500"/>
              <a:ext cx="4546320" cy="7389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0975" algn="l"/>
                  <a:tab pos="3619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0975" algn="l"/>
                  <a:tab pos="3619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0975" algn="l"/>
                  <a:tab pos="3619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Thread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thread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Thread(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CharPrinter2('.', 10)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thread.start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  <a:endParaRPr lang="en-US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778" name="Straight Connector 16"/>
            <p:cNvCxnSpPr>
              <a:cxnSpLocks noChangeShapeType="1"/>
            </p:cNvCxnSpPr>
            <p:nvPr/>
          </p:nvCxnSpPr>
          <p:spPr bwMode="auto">
            <a:xfrm flipV="1">
              <a:off x="4448175" y="5076825"/>
              <a:ext cx="295275" cy="29527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779" name="Straight Connector 18"/>
            <p:cNvCxnSpPr>
              <a:cxnSpLocks noChangeShapeType="1"/>
            </p:cNvCxnSpPr>
            <p:nvPr/>
          </p:nvCxnSpPr>
          <p:spPr bwMode="auto">
            <a:xfrm>
              <a:off x="4743450" y="5076825"/>
              <a:ext cx="109537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780" name="TextBox 19"/>
            <p:cNvSpPr txBox="1">
              <a:spLocks noChangeArrowheads="1"/>
            </p:cNvSpPr>
            <p:nvPr/>
          </p:nvSpPr>
          <p:spPr bwMode="auto">
            <a:xfrm>
              <a:off x="5800725" y="4895850"/>
              <a:ext cx="263674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übergibt ein </a:t>
              </a:r>
              <a:r>
                <a:rPr lang="de-AT" altLang="en-US" i="1"/>
                <a:t>Runnable</a:t>
              </a:r>
              <a:r>
                <a:rPr lang="de-AT" altLang="en-US"/>
                <a:t>-Objekt</a:t>
              </a:r>
              <a:endParaRPr lang="en-US" alt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717728" y="1101150"/>
            <a:ext cx="2354811" cy="1292661"/>
            <a:chOff x="5717728" y="1101150"/>
            <a:chExt cx="2354811" cy="1292661"/>
          </a:xfrm>
        </p:grpSpPr>
        <p:sp>
          <p:nvSpPr>
            <p:cNvPr id="2" name="TextBox 1"/>
            <p:cNvSpPr txBox="1"/>
            <p:nvPr/>
          </p:nvSpPr>
          <p:spPr>
            <a:xfrm>
              <a:off x="5800763" y="1439704"/>
              <a:ext cx="2271776" cy="954107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Thread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Thread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Runnable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r) {...}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717728" y="1101150"/>
              <a:ext cx="18293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Thread-Konstruktor</a:t>
              </a:r>
              <a:endParaRPr lang="de-AT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800041" y="3694173"/>
            <a:ext cx="30121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179388" algn="l"/>
              </a:tabLst>
            </a:pPr>
            <a:r>
              <a:rPr lang="de-AT" dirty="0" smtClean="0"/>
              <a:t>+	Vererbungsslot kann für andere</a:t>
            </a:r>
          </a:p>
          <a:p>
            <a:pPr>
              <a:tabLst>
                <a:tab pos="179388" algn="l"/>
              </a:tabLst>
            </a:pPr>
            <a:r>
              <a:rPr lang="de-AT" dirty="0"/>
              <a:t>	</a:t>
            </a:r>
            <a:r>
              <a:rPr lang="de-AT" dirty="0" smtClean="0"/>
              <a:t>Zwecke verwendet werden</a:t>
            </a:r>
          </a:p>
          <a:p>
            <a:pPr>
              <a:tabLst>
                <a:tab pos="179388" algn="l"/>
              </a:tabLst>
            </a:pPr>
            <a:r>
              <a:rPr lang="de-AT" dirty="0" smtClean="0"/>
              <a:t>-	</a:t>
            </a:r>
            <a:r>
              <a:rPr lang="de-AT" i="1" dirty="0" smtClean="0"/>
              <a:t>CharPrinter2</a:t>
            </a:r>
            <a:r>
              <a:rPr lang="de-AT" dirty="0" smtClean="0"/>
              <a:t> kann Thread-</a:t>
            </a:r>
          </a:p>
          <a:p>
            <a:pPr>
              <a:tabLst>
                <a:tab pos="179388" algn="l"/>
              </a:tabLst>
            </a:pPr>
            <a:r>
              <a:rPr lang="de-AT" dirty="0"/>
              <a:t>	</a:t>
            </a:r>
            <a:r>
              <a:rPr lang="de-AT" dirty="0" smtClean="0"/>
              <a:t>Methoden </a:t>
            </a:r>
            <a:r>
              <a:rPr lang="de-AT" smtClean="0"/>
              <a:t>nicht direkt aufrufen</a:t>
            </a:r>
            <a:endParaRPr lang="de-AT" dirty="0"/>
          </a:p>
        </p:txBody>
      </p:sp>
      <p:grpSp>
        <p:nvGrpSpPr>
          <p:cNvPr id="8" name="Group 7"/>
          <p:cNvGrpSpPr/>
          <p:nvPr/>
        </p:nvGrpSpPr>
        <p:grpSpPr>
          <a:xfrm>
            <a:off x="2376668" y="5769947"/>
            <a:ext cx="5701561" cy="584775"/>
            <a:chOff x="2376668" y="5769947"/>
            <a:chExt cx="5701561" cy="584775"/>
          </a:xfrm>
        </p:grpSpPr>
        <p:sp>
          <p:nvSpPr>
            <p:cNvPr id="23" name="TextBox 22"/>
            <p:cNvSpPr txBox="1"/>
            <p:nvPr/>
          </p:nvSpPr>
          <p:spPr>
            <a:xfrm>
              <a:off x="5800041" y="5769947"/>
              <a:ext cx="227818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tabLst>
                  <a:tab pos="179388" algn="l"/>
                </a:tabLst>
              </a:pPr>
              <a:r>
                <a:rPr lang="de-AT" smtClean="0"/>
                <a:t>startet </a:t>
              </a:r>
              <a:r>
                <a:rPr lang="de-AT" i="1" smtClean="0"/>
                <a:t>run()</a:t>
              </a:r>
              <a:r>
                <a:rPr lang="de-AT" smtClean="0"/>
                <a:t>-Methode des</a:t>
              </a:r>
            </a:p>
            <a:p>
              <a:pPr>
                <a:tabLst>
                  <a:tab pos="179388" algn="l"/>
                </a:tabLst>
              </a:pPr>
              <a:r>
                <a:rPr lang="de-AT" i="1" smtClean="0"/>
                <a:t>Runnable</a:t>
              </a:r>
              <a:r>
                <a:rPr lang="de-AT" smtClean="0"/>
                <a:t>-Objekts</a:t>
              </a:r>
              <a:endParaRPr lang="de-AT" dirty="0"/>
            </a:p>
          </p:txBody>
        </p:sp>
        <p:cxnSp>
          <p:nvCxnSpPr>
            <p:cNvPr id="7" name="Straight Arrow Connector 6"/>
            <p:cNvCxnSpPr>
              <a:stCxn id="23" idx="1"/>
            </p:cNvCxnSpPr>
            <p:nvPr/>
          </p:nvCxnSpPr>
          <p:spPr bwMode="auto">
            <a:xfrm flipH="1" flipV="1">
              <a:off x="2376668" y="6034272"/>
              <a:ext cx="3423373" cy="28063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526398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2541849"/>
            <a:ext cx="3954559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35D6B-3944-4913-9038-7D04F61DAB5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17954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dirty="0" smtClean="0">
                <a:solidFill>
                  <a:srgbClr val="FF0000"/>
                </a:solidFill>
              </a:rPr>
              <a:t>18. Threads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18.1</a:t>
            </a:r>
            <a:r>
              <a:rPr lang="de-AT" altLang="de-DE" dirty="0"/>
              <a:t>	</a:t>
            </a:r>
            <a:r>
              <a:rPr lang="de-AT" altLang="de-DE" dirty="0" smtClean="0"/>
              <a:t>Grundlagen, Klasse Thread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18.2</a:t>
            </a:r>
            <a:r>
              <a:rPr lang="de-AT" altLang="de-DE" dirty="0"/>
              <a:t>	</a:t>
            </a:r>
            <a:r>
              <a:rPr lang="de-AT" altLang="de-DE" dirty="0" smtClean="0"/>
              <a:t>Interface </a:t>
            </a:r>
            <a:r>
              <a:rPr lang="de-AT" altLang="de-DE" dirty="0" err="1" smtClean="0"/>
              <a:t>Runnable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18.3</a:t>
            </a: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Weitere Thread-Operationen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18.4	Synchronisation von Threads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18.5	Deadlocks</a:t>
            </a:r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98762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1844218" y="2137463"/>
            <a:ext cx="640466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3283377" y="2137463"/>
            <a:ext cx="1006480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5088551" y="2137463"/>
            <a:ext cx="926329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7115843" y="2137463"/>
            <a:ext cx="1154083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err="1" smtClean="0"/>
              <a:t>Thread.yield</a:t>
            </a:r>
            <a:r>
              <a:rPr lang="de-AT" altLang="en-US" dirty="0" smtClean="0"/>
              <a:t>()</a:t>
            </a:r>
            <a:endParaRPr lang="en-US" altLang="en-US" dirty="0" smtClean="0"/>
          </a:p>
        </p:txBody>
      </p:sp>
      <p:sp>
        <p:nvSpPr>
          <p:cNvPr id="3277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5BC78E-2B63-4534-BFA8-005EA7BC8B4A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878956" y="2137463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New</a:t>
            </a:r>
            <a:endParaRPr lang="de-AT" dirty="0"/>
          </a:p>
        </p:txBody>
      </p:sp>
      <p:sp>
        <p:nvSpPr>
          <p:cNvPr id="24" name="TextBox 23"/>
          <p:cNvSpPr txBox="1"/>
          <p:nvPr/>
        </p:nvSpPr>
        <p:spPr>
          <a:xfrm>
            <a:off x="3318115" y="2137463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Runnable</a:t>
            </a:r>
            <a:endParaRPr lang="de-AT" dirty="0"/>
          </a:p>
        </p:txBody>
      </p:sp>
      <p:sp>
        <p:nvSpPr>
          <p:cNvPr id="26" name="TextBox 25"/>
          <p:cNvSpPr txBox="1"/>
          <p:nvPr/>
        </p:nvSpPr>
        <p:spPr>
          <a:xfrm>
            <a:off x="5123289" y="2137463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Running</a:t>
            </a:r>
            <a:endParaRPr lang="de-AT" dirty="0"/>
          </a:p>
        </p:txBody>
      </p:sp>
      <p:sp>
        <p:nvSpPr>
          <p:cNvPr id="28" name="TextBox 27"/>
          <p:cNvSpPr txBox="1"/>
          <p:nvPr/>
        </p:nvSpPr>
        <p:spPr>
          <a:xfrm>
            <a:off x="7150582" y="2137463"/>
            <a:ext cx="1119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Terminated</a:t>
            </a:r>
            <a:endParaRPr lang="de-AT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999280" y="2311083"/>
            <a:ext cx="844938" cy="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4758" y="2053000"/>
            <a:ext cx="7777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T(...)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>
            <a:endCxn id="25" idx="1"/>
          </p:cNvCxnSpPr>
          <p:nvPr/>
        </p:nvCxnSpPr>
        <p:spPr bwMode="auto">
          <a:xfrm>
            <a:off x="2484684" y="2306740"/>
            <a:ext cx="798693" cy="485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2608954" y="2045130"/>
            <a:ext cx="5501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4294207" y="2199194"/>
            <a:ext cx="787078" cy="65590"/>
          </a:xfrm>
          <a:custGeom>
            <a:avLst/>
            <a:gdLst>
              <a:gd name="connsiteX0" fmla="*/ 787078 w 787078"/>
              <a:gd name="connsiteY0" fmla="*/ 65590 h 65590"/>
              <a:gd name="connsiteX1" fmla="*/ 424405 w 787078"/>
              <a:gd name="connsiteY1" fmla="*/ 0 h 65590"/>
              <a:gd name="connsiteX2" fmla="*/ 0 w 787078"/>
              <a:gd name="connsiteY2" fmla="*/ 65590 h 65590"/>
              <a:gd name="connsiteX3" fmla="*/ 0 w 787078"/>
              <a:gd name="connsiteY3" fmla="*/ 65590 h 65590"/>
              <a:gd name="connsiteX4" fmla="*/ 0 w 787078"/>
              <a:gd name="connsiteY4" fmla="*/ 65590 h 6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078" h="65590">
                <a:moveTo>
                  <a:pt x="787078" y="65590"/>
                </a:moveTo>
                <a:cubicBezTo>
                  <a:pt x="671331" y="32795"/>
                  <a:pt x="555585" y="0"/>
                  <a:pt x="424405" y="0"/>
                </a:cubicBezTo>
                <a:cubicBezTo>
                  <a:pt x="293225" y="0"/>
                  <a:pt x="0" y="65590"/>
                  <a:pt x="0" y="65590"/>
                </a:cubicBezTo>
                <a:lnTo>
                  <a:pt x="0" y="65590"/>
                </a:lnTo>
                <a:lnTo>
                  <a:pt x="0" y="65590"/>
                </a:lnTo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8" name="Freeform 37"/>
          <p:cNvSpPr/>
          <p:nvPr/>
        </p:nvSpPr>
        <p:spPr bwMode="auto">
          <a:xfrm flipV="1">
            <a:off x="4294207" y="2378117"/>
            <a:ext cx="787078" cy="65590"/>
          </a:xfrm>
          <a:custGeom>
            <a:avLst/>
            <a:gdLst>
              <a:gd name="connsiteX0" fmla="*/ 787078 w 787078"/>
              <a:gd name="connsiteY0" fmla="*/ 65590 h 65590"/>
              <a:gd name="connsiteX1" fmla="*/ 424405 w 787078"/>
              <a:gd name="connsiteY1" fmla="*/ 0 h 65590"/>
              <a:gd name="connsiteX2" fmla="*/ 0 w 787078"/>
              <a:gd name="connsiteY2" fmla="*/ 65590 h 65590"/>
              <a:gd name="connsiteX3" fmla="*/ 0 w 787078"/>
              <a:gd name="connsiteY3" fmla="*/ 65590 h 65590"/>
              <a:gd name="connsiteX4" fmla="*/ 0 w 787078"/>
              <a:gd name="connsiteY4" fmla="*/ 65590 h 6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078" h="65590">
                <a:moveTo>
                  <a:pt x="787078" y="65590"/>
                </a:moveTo>
                <a:cubicBezTo>
                  <a:pt x="671331" y="32795"/>
                  <a:pt x="555585" y="0"/>
                  <a:pt x="424405" y="0"/>
                </a:cubicBezTo>
                <a:cubicBezTo>
                  <a:pt x="293225" y="0"/>
                  <a:pt x="0" y="65590"/>
                  <a:pt x="0" y="65590"/>
                </a:cubicBezTo>
                <a:lnTo>
                  <a:pt x="0" y="65590"/>
                </a:lnTo>
                <a:lnTo>
                  <a:pt x="0" y="65590"/>
                </a:lnTo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9" name="Straight Arrow Connector 38"/>
          <p:cNvCxnSpPr>
            <a:stCxn id="27" idx="3"/>
            <a:endCxn id="29" idx="1"/>
          </p:cNvCxnSpPr>
          <p:nvPr/>
        </p:nvCxnSpPr>
        <p:spPr bwMode="auto">
          <a:xfrm>
            <a:off x="6014880" y="2307225"/>
            <a:ext cx="1100963" cy="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6067292" y="1845075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smtClean="0"/>
              <a:t>Ende der</a:t>
            </a:r>
          </a:p>
          <a:p>
            <a:pPr algn="ctr"/>
            <a:r>
              <a:rPr lang="de-AT" sz="1200" i="1" dirty="0" err="1" smtClean="0"/>
              <a:t>run</a:t>
            </a:r>
            <a:r>
              <a:rPr lang="de-AT" sz="1200" dirty="0" smtClean="0"/>
              <a:t>-Methode</a:t>
            </a:r>
            <a:endParaRPr lang="de-AT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4244521" y="1914501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err="1" smtClean="0"/>
              <a:t>Scheduling</a:t>
            </a:r>
            <a:endParaRPr lang="de-AT" sz="1200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159105" y="1914501"/>
            <a:ext cx="2929178" cy="878856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Freeform 1"/>
          <p:cNvSpPr/>
          <p:nvPr/>
        </p:nvSpPr>
        <p:spPr bwMode="auto">
          <a:xfrm>
            <a:off x="4282633" y="2407534"/>
            <a:ext cx="814086" cy="123559"/>
          </a:xfrm>
          <a:custGeom>
            <a:avLst/>
            <a:gdLst>
              <a:gd name="connsiteX0" fmla="*/ 814086 w 814086"/>
              <a:gd name="connsiteY0" fmla="*/ 0 h 123559"/>
              <a:gd name="connsiteX1" fmla="*/ 675190 w 814086"/>
              <a:gd name="connsiteY1" fmla="*/ 92598 h 123559"/>
              <a:gd name="connsiteX2" fmla="*/ 428263 w 814086"/>
              <a:gd name="connsiteY2" fmla="*/ 123463 h 123559"/>
              <a:gd name="connsiteX3" fmla="*/ 192911 w 814086"/>
              <a:gd name="connsiteY3" fmla="*/ 84881 h 123559"/>
              <a:gd name="connsiteX4" fmla="*/ 0 w 814086"/>
              <a:gd name="connsiteY4" fmla="*/ 15433 h 12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4086" h="123559">
                <a:moveTo>
                  <a:pt x="814086" y="0"/>
                </a:moveTo>
                <a:cubicBezTo>
                  <a:pt x="776790" y="36010"/>
                  <a:pt x="739494" y="72021"/>
                  <a:pt x="675190" y="92598"/>
                </a:cubicBezTo>
                <a:cubicBezTo>
                  <a:pt x="610886" y="113175"/>
                  <a:pt x="508643" y="124749"/>
                  <a:pt x="428263" y="123463"/>
                </a:cubicBezTo>
                <a:cubicBezTo>
                  <a:pt x="347883" y="122177"/>
                  <a:pt x="264288" y="102886"/>
                  <a:pt x="192911" y="84881"/>
                </a:cubicBezTo>
                <a:cubicBezTo>
                  <a:pt x="121534" y="66876"/>
                  <a:pt x="60767" y="41154"/>
                  <a:pt x="0" y="15433"/>
                </a:cubicBezTo>
              </a:path>
            </a:pathLst>
          </a:cu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476337" y="2495731"/>
            <a:ext cx="569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yield</a:t>
            </a:r>
            <a:r>
              <a:rPr lang="de-AT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251576"/>
            <a:ext cx="31506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/>
              <a:t>Freiwillige Abgabe des Prozessors</a:t>
            </a:r>
            <a:endParaRPr lang="de-AT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85800" y="3264768"/>
            <a:ext cx="6968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Normalerweise unnötig, weil Scheduler automatisch zwischen </a:t>
            </a:r>
            <a:r>
              <a:rPr lang="de-AT" dirty="0"/>
              <a:t>T</a:t>
            </a:r>
            <a:r>
              <a:rPr lang="de-AT" dirty="0" smtClean="0"/>
              <a:t>hreads umschaltet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85800" y="3855340"/>
            <a:ext cx="3897542" cy="2257571"/>
            <a:chOff x="685800" y="3855340"/>
            <a:chExt cx="3897542" cy="2257571"/>
          </a:xfrm>
        </p:grpSpPr>
        <p:sp>
          <p:nvSpPr>
            <p:cNvPr id="54" name="TextBox 53"/>
            <p:cNvSpPr txBox="1"/>
            <p:nvPr/>
          </p:nvSpPr>
          <p:spPr>
            <a:xfrm>
              <a:off x="685800" y="3855340"/>
              <a:ext cx="38975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Mögliche Anwendung: </a:t>
              </a:r>
              <a:r>
                <a:rPr lang="de-AT" b="1" dirty="0" smtClean="0"/>
                <a:t>Faires </a:t>
              </a:r>
              <a:r>
                <a:rPr lang="de-AT" b="1" dirty="0" err="1" smtClean="0"/>
                <a:t>Busy</a:t>
              </a:r>
              <a:r>
                <a:rPr lang="de-AT" b="1" dirty="0" smtClean="0"/>
                <a:t> Waiting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18143" y="4734046"/>
              <a:ext cx="2292615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In.available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 == 0) ;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37548" y="4376105"/>
              <a:ext cx="13010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err="1" smtClean="0"/>
                <a:t>Busy</a:t>
              </a:r>
              <a:r>
                <a:rPr lang="de-AT" i="1" dirty="0" smtClean="0"/>
                <a:t> Waiting</a:t>
              </a:r>
              <a:endParaRPr lang="de-AT" i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29409" y="5281914"/>
              <a:ext cx="29354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Thread wartet, ohne die </a:t>
              </a:r>
            </a:p>
            <a:p>
              <a:r>
                <a:rPr lang="de-AT" dirty="0" smtClean="0"/>
                <a:t>Kontrolle</a:t>
              </a:r>
              <a:r>
                <a:rPr lang="de-AT" dirty="0"/>
                <a:t> </a:t>
              </a:r>
              <a:r>
                <a:rPr lang="de-AT" dirty="0" smtClean="0"/>
                <a:t>abzugeben</a:t>
              </a:r>
            </a:p>
            <a:p>
              <a:r>
                <a:rPr lang="de-AT" dirty="0" smtClean="0"/>
                <a:t>(Scheduler schaltet alle </a:t>
              </a:r>
              <a:r>
                <a:rPr lang="de-AT" i="1" dirty="0" smtClean="0"/>
                <a:t>x</a:t>
              </a:r>
              <a:r>
                <a:rPr lang="de-AT" dirty="0" smtClean="0"/>
                <a:t> </a:t>
              </a:r>
              <a:r>
                <a:rPr lang="de-AT" dirty="0" err="1" smtClean="0"/>
                <a:t>ms</a:t>
              </a:r>
              <a:r>
                <a:rPr lang="de-AT" dirty="0" smtClean="0"/>
                <a:t> um)</a:t>
              </a:r>
              <a:endParaRPr lang="de-AT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051220" y="4376105"/>
            <a:ext cx="3484298" cy="1490584"/>
            <a:chOff x="4051220" y="4376105"/>
            <a:chExt cx="3484298" cy="1490584"/>
          </a:xfrm>
        </p:grpSpPr>
        <p:sp>
          <p:nvSpPr>
            <p:cNvPr id="56" name="TextBox 55"/>
            <p:cNvSpPr txBox="1"/>
            <p:nvPr/>
          </p:nvSpPr>
          <p:spPr>
            <a:xfrm>
              <a:off x="4143307" y="4734046"/>
              <a:ext cx="3392211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In.available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 == 0) </a:t>
              </a:r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Thread.yield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062712" y="4376105"/>
              <a:ext cx="18493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Faires </a:t>
              </a:r>
              <a:r>
                <a:rPr lang="de-AT" i="1" dirty="0" err="1" smtClean="0"/>
                <a:t>Busy</a:t>
              </a:r>
              <a:r>
                <a:rPr lang="de-AT" i="1" dirty="0" smtClean="0"/>
                <a:t> Waiting</a:t>
              </a:r>
              <a:endParaRPr lang="de-AT" i="1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051220" y="5281914"/>
              <a:ext cx="294824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Thread gibt Kontrolle sofort ab,</a:t>
              </a:r>
            </a:p>
            <a:p>
              <a:r>
                <a:rPr lang="de-AT" dirty="0" smtClean="0"/>
                <a:t>ohne den Prozessor zu blockieren</a:t>
              </a:r>
              <a:endParaRPr lang="de-AT" dirty="0"/>
            </a:p>
          </p:txBody>
        </p:sp>
      </p:grpSp>
    </p:spTree>
    <p:extLst>
      <p:ext uri="{BB962C8B-B14F-4D97-AF65-F5344CB8AC3E}">
        <p14:creationId xmlns:p14="http://schemas.microsoft.com/office/powerpoint/2010/main" val="15462346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Thread-Ende</a:t>
            </a:r>
            <a:endParaRPr lang="en-US" altLang="en-US" dirty="0" smtClean="0"/>
          </a:p>
        </p:txBody>
      </p:sp>
      <p:sp>
        <p:nvSpPr>
          <p:cNvPr id="3277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5BC78E-2B63-4534-BFA8-005EA7BC8B4A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85800" y="1144192"/>
            <a:ext cx="76653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Man kann/darf Threads nicht explizit abbrechen (könnte zu inkonsistentem Zustand führen)</a:t>
            </a:r>
            <a:endParaRPr lang="de-AT" dirty="0"/>
          </a:p>
        </p:txBody>
      </p:sp>
      <p:sp>
        <p:nvSpPr>
          <p:cNvPr id="35" name="TextBox 34"/>
          <p:cNvSpPr txBox="1"/>
          <p:nvPr/>
        </p:nvSpPr>
        <p:spPr>
          <a:xfrm>
            <a:off x="685800" y="1620184"/>
            <a:ext cx="4621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t.join</a:t>
            </a:r>
            <a:r>
              <a:rPr lang="de-AT" b="1" dirty="0" smtClean="0">
                <a:latin typeface="Arial" panose="020B0604020202020204" pitchFamily="34" charset="0"/>
                <a:cs typeface="Arial" panose="020B0604020202020204" pitchFamily="34" charset="0"/>
              </a:rPr>
              <a:t>()   </a:t>
            </a:r>
            <a:r>
              <a:rPr lang="de-AT" dirty="0" smtClean="0"/>
              <a:t>wartet auf das natürliche Ende des Threads </a:t>
            </a:r>
            <a:r>
              <a:rPr lang="de-AT" i="1" dirty="0" smtClean="0"/>
              <a:t>t</a:t>
            </a:r>
            <a:endParaRPr lang="de-AT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775503" y="2095761"/>
            <a:ext cx="3863558" cy="2462213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CharPrinter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thread1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CharPrinter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('.', 10);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CharPrinter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thread2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CharPrinter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('*', 30);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thread1.start(); thread2.start();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thread1.join(); 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// wartet, bis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thread1 fertig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thread2.join(); 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// wartet, bis thread2 fertig ist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 catch (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InterruptedException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e)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("thread1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thread2 </a:t>
            </a:r>
            <a:r>
              <a:rPr lang="de-AT" altLang="en-US" sz="1400" err="1" smtClean="0"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");</a:t>
            </a:r>
          </a:p>
          <a:p>
            <a:pPr>
              <a:tabLst>
                <a:tab pos="177800" algn="l"/>
                <a:tab pos="358775" algn="l"/>
              </a:tabLst>
            </a:pP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74758" y="4933905"/>
            <a:ext cx="7295169" cy="1609649"/>
            <a:chOff x="974758" y="4933905"/>
            <a:chExt cx="7295169" cy="160964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1844218" y="5887660"/>
              <a:ext cx="640466" cy="339524"/>
            </a:xfrm>
            <a:prstGeom prst="roundRect">
              <a:avLst>
                <a:gd name="adj" fmla="val 37121"/>
              </a:avLst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3283377" y="5887660"/>
              <a:ext cx="1006480" cy="339524"/>
            </a:xfrm>
            <a:prstGeom prst="roundRect">
              <a:avLst>
                <a:gd name="adj" fmla="val 37121"/>
              </a:avLst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5088551" y="5887660"/>
              <a:ext cx="926329" cy="339524"/>
            </a:xfrm>
            <a:prstGeom prst="roundRect">
              <a:avLst>
                <a:gd name="adj" fmla="val 37121"/>
              </a:avLst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7115843" y="5887660"/>
              <a:ext cx="1154083" cy="339524"/>
            </a:xfrm>
            <a:prstGeom prst="roundRect">
              <a:avLst>
                <a:gd name="adj" fmla="val 37121"/>
              </a:avLst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878956" y="5887660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New</a:t>
              </a:r>
              <a:endParaRPr lang="de-AT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18115" y="5887660"/>
              <a:ext cx="9717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err="1" smtClean="0"/>
                <a:t>Runnable</a:t>
              </a:r>
              <a:endParaRPr lang="de-AT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23289" y="5887660"/>
              <a:ext cx="8915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err="1" smtClean="0"/>
                <a:t>Running</a:t>
              </a:r>
              <a:endParaRPr lang="de-AT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150582" y="5887660"/>
              <a:ext cx="11193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err="1" smtClean="0"/>
                <a:t>Terminated</a:t>
              </a:r>
              <a:endParaRPr lang="de-AT" dirty="0"/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>
              <a:off x="999280" y="6061280"/>
              <a:ext cx="844938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TextBox 8"/>
            <p:cNvSpPr txBox="1"/>
            <p:nvPr/>
          </p:nvSpPr>
          <p:spPr>
            <a:xfrm>
              <a:off x="974758" y="5803197"/>
              <a:ext cx="77777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T(...)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Straight Arrow Connector 10"/>
            <p:cNvCxnSpPr>
              <a:endCxn id="25" idx="1"/>
            </p:cNvCxnSpPr>
            <p:nvPr/>
          </p:nvCxnSpPr>
          <p:spPr bwMode="auto">
            <a:xfrm>
              <a:off x="2484684" y="6056937"/>
              <a:ext cx="798693" cy="485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TextBox 35"/>
            <p:cNvSpPr txBox="1"/>
            <p:nvPr/>
          </p:nvSpPr>
          <p:spPr>
            <a:xfrm>
              <a:off x="2608954" y="5795327"/>
              <a:ext cx="5501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start</a:t>
              </a:r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4294207" y="5949391"/>
              <a:ext cx="787078" cy="65590"/>
            </a:xfrm>
            <a:custGeom>
              <a:avLst/>
              <a:gdLst>
                <a:gd name="connsiteX0" fmla="*/ 787078 w 787078"/>
                <a:gd name="connsiteY0" fmla="*/ 65590 h 65590"/>
                <a:gd name="connsiteX1" fmla="*/ 424405 w 787078"/>
                <a:gd name="connsiteY1" fmla="*/ 0 h 65590"/>
                <a:gd name="connsiteX2" fmla="*/ 0 w 787078"/>
                <a:gd name="connsiteY2" fmla="*/ 65590 h 65590"/>
                <a:gd name="connsiteX3" fmla="*/ 0 w 787078"/>
                <a:gd name="connsiteY3" fmla="*/ 65590 h 65590"/>
                <a:gd name="connsiteX4" fmla="*/ 0 w 787078"/>
                <a:gd name="connsiteY4" fmla="*/ 65590 h 65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7078" h="65590">
                  <a:moveTo>
                    <a:pt x="787078" y="65590"/>
                  </a:moveTo>
                  <a:cubicBezTo>
                    <a:pt x="671331" y="32795"/>
                    <a:pt x="555585" y="0"/>
                    <a:pt x="424405" y="0"/>
                  </a:cubicBezTo>
                  <a:cubicBezTo>
                    <a:pt x="293225" y="0"/>
                    <a:pt x="0" y="65590"/>
                    <a:pt x="0" y="65590"/>
                  </a:cubicBezTo>
                  <a:lnTo>
                    <a:pt x="0" y="65590"/>
                  </a:lnTo>
                  <a:lnTo>
                    <a:pt x="0" y="65590"/>
                  </a:ln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 flipV="1">
              <a:off x="4294207" y="6128314"/>
              <a:ext cx="787078" cy="65590"/>
            </a:xfrm>
            <a:custGeom>
              <a:avLst/>
              <a:gdLst>
                <a:gd name="connsiteX0" fmla="*/ 787078 w 787078"/>
                <a:gd name="connsiteY0" fmla="*/ 65590 h 65590"/>
                <a:gd name="connsiteX1" fmla="*/ 424405 w 787078"/>
                <a:gd name="connsiteY1" fmla="*/ 0 h 65590"/>
                <a:gd name="connsiteX2" fmla="*/ 0 w 787078"/>
                <a:gd name="connsiteY2" fmla="*/ 65590 h 65590"/>
                <a:gd name="connsiteX3" fmla="*/ 0 w 787078"/>
                <a:gd name="connsiteY3" fmla="*/ 65590 h 65590"/>
                <a:gd name="connsiteX4" fmla="*/ 0 w 787078"/>
                <a:gd name="connsiteY4" fmla="*/ 65590 h 65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7078" h="65590">
                  <a:moveTo>
                    <a:pt x="787078" y="65590"/>
                  </a:moveTo>
                  <a:cubicBezTo>
                    <a:pt x="671331" y="32795"/>
                    <a:pt x="555585" y="0"/>
                    <a:pt x="424405" y="0"/>
                  </a:cubicBezTo>
                  <a:cubicBezTo>
                    <a:pt x="293225" y="0"/>
                    <a:pt x="0" y="65590"/>
                    <a:pt x="0" y="65590"/>
                  </a:cubicBezTo>
                  <a:lnTo>
                    <a:pt x="0" y="65590"/>
                  </a:lnTo>
                  <a:lnTo>
                    <a:pt x="0" y="65590"/>
                  </a:ln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9" name="Straight Arrow Connector 38"/>
            <p:cNvCxnSpPr>
              <a:stCxn id="27" idx="3"/>
              <a:endCxn id="29" idx="1"/>
            </p:cNvCxnSpPr>
            <p:nvPr/>
          </p:nvCxnSpPr>
          <p:spPr bwMode="auto">
            <a:xfrm>
              <a:off x="6014880" y="6057422"/>
              <a:ext cx="1100963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Box 14"/>
            <p:cNvSpPr txBox="1"/>
            <p:nvPr/>
          </p:nvSpPr>
          <p:spPr>
            <a:xfrm>
              <a:off x="6067292" y="5595272"/>
              <a:ext cx="989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dirty="0" smtClean="0"/>
                <a:t>Ende der</a:t>
              </a:r>
            </a:p>
            <a:p>
              <a:pPr algn="ctr"/>
              <a:r>
                <a:rPr lang="de-AT" sz="1200" i="1" dirty="0" err="1" smtClean="0"/>
                <a:t>run</a:t>
              </a:r>
              <a:r>
                <a:rPr lang="de-AT" sz="1200" dirty="0" smtClean="0"/>
                <a:t>-Methode</a:t>
              </a:r>
              <a:endParaRPr lang="de-AT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244521" y="5664698"/>
              <a:ext cx="8787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dirty="0" err="1" smtClean="0"/>
                <a:t>Scheduling</a:t>
              </a:r>
              <a:endParaRPr lang="de-AT" sz="1200" dirty="0"/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3159105" y="5664698"/>
              <a:ext cx="2929178" cy="878856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" name="Freeform 1"/>
            <p:cNvSpPr/>
            <p:nvPr/>
          </p:nvSpPr>
          <p:spPr bwMode="auto">
            <a:xfrm>
              <a:off x="4282633" y="6157731"/>
              <a:ext cx="814086" cy="123559"/>
            </a:xfrm>
            <a:custGeom>
              <a:avLst/>
              <a:gdLst>
                <a:gd name="connsiteX0" fmla="*/ 814086 w 814086"/>
                <a:gd name="connsiteY0" fmla="*/ 0 h 123559"/>
                <a:gd name="connsiteX1" fmla="*/ 675190 w 814086"/>
                <a:gd name="connsiteY1" fmla="*/ 92598 h 123559"/>
                <a:gd name="connsiteX2" fmla="*/ 428263 w 814086"/>
                <a:gd name="connsiteY2" fmla="*/ 123463 h 123559"/>
                <a:gd name="connsiteX3" fmla="*/ 192911 w 814086"/>
                <a:gd name="connsiteY3" fmla="*/ 84881 h 123559"/>
                <a:gd name="connsiteX4" fmla="*/ 0 w 814086"/>
                <a:gd name="connsiteY4" fmla="*/ 15433 h 123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086" h="123559">
                  <a:moveTo>
                    <a:pt x="814086" y="0"/>
                  </a:moveTo>
                  <a:cubicBezTo>
                    <a:pt x="776790" y="36010"/>
                    <a:pt x="739494" y="72021"/>
                    <a:pt x="675190" y="92598"/>
                  </a:cubicBezTo>
                  <a:cubicBezTo>
                    <a:pt x="610886" y="113175"/>
                    <a:pt x="508643" y="124749"/>
                    <a:pt x="428263" y="123463"/>
                  </a:cubicBezTo>
                  <a:cubicBezTo>
                    <a:pt x="347883" y="122177"/>
                    <a:pt x="264288" y="102886"/>
                    <a:pt x="192911" y="84881"/>
                  </a:cubicBezTo>
                  <a:cubicBezTo>
                    <a:pt x="121534" y="66876"/>
                    <a:pt x="60767" y="41154"/>
                    <a:pt x="0" y="15433"/>
                  </a:cubicBez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476337" y="6245928"/>
              <a:ext cx="5693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yield</a:t>
              </a:r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4244521" y="4933905"/>
              <a:ext cx="895030" cy="339524"/>
            </a:xfrm>
            <a:prstGeom prst="roundRect">
              <a:avLst>
                <a:gd name="adj" fmla="val 37121"/>
              </a:avLst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279259" y="4933905"/>
              <a:ext cx="8318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Waiting</a:t>
              </a:r>
              <a:endParaRPr lang="de-AT" dirty="0"/>
            </a:p>
          </p:txBody>
        </p:sp>
        <p:cxnSp>
          <p:nvCxnSpPr>
            <p:cNvPr id="19" name="Straight Arrow Connector 18"/>
            <p:cNvCxnSpPr>
              <a:stCxn id="26" idx="0"/>
            </p:cNvCxnSpPr>
            <p:nvPr/>
          </p:nvCxnSpPr>
          <p:spPr bwMode="auto">
            <a:xfrm flipH="1" flipV="1">
              <a:off x="4899949" y="5281914"/>
              <a:ext cx="669136" cy="605746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endCxn id="24" idx="0"/>
            </p:cNvCxnSpPr>
            <p:nvPr/>
          </p:nvCxnSpPr>
          <p:spPr bwMode="auto">
            <a:xfrm flipH="1">
              <a:off x="3803986" y="5280153"/>
              <a:ext cx="623304" cy="607507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TextBox 42"/>
            <p:cNvSpPr txBox="1"/>
            <p:nvPr/>
          </p:nvSpPr>
          <p:spPr>
            <a:xfrm>
              <a:off x="5111958" y="5299866"/>
              <a:ext cx="85792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other.join</a:t>
              </a:r>
              <a:r>
                <a:rPr lang="de-AT" sz="11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096695" y="5292171"/>
              <a:ext cx="12025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i="1" dirty="0" err="1" smtClean="0">
                  <a:solidFill>
                    <a:srgbClr val="FF0000"/>
                  </a:solidFill>
                </a:rPr>
                <a:t>other</a:t>
              </a:r>
              <a:r>
                <a:rPr lang="de-AT" sz="1200" dirty="0" smtClean="0">
                  <a:solidFill>
                    <a:srgbClr val="FF0000"/>
                  </a:solidFill>
                </a:rPr>
                <a:t> </a:t>
              </a:r>
              <a:r>
                <a:rPr lang="de-AT" sz="1200" dirty="0" err="1" smtClean="0">
                  <a:solidFill>
                    <a:srgbClr val="FF0000"/>
                  </a:solidFill>
                </a:rPr>
                <a:t>terminated</a:t>
              </a:r>
              <a:endParaRPr lang="de-AT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722471" y="4112913"/>
            <a:ext cx="3903633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de-AT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.*...*..*...*...*...*...*..*************</a:t>
            </a:r>
          </a:p>
          <a:p>
            <a:r>
              <a:rPr lang="de-AT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thread1 </a:t>
            </a:r>
            <a:r>
              <a:rPr lang="de-AT" sz="1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de-AT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thread2 </a:t>
            </a:r>
            <a:r>
              <a:rPr lang="de-AT" sz="1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finished</a:t>
            </a:r>
            <a:endParaRPr lang="de-AT" sz="12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2775" name="Group 32774"/>
          <p:cNvGrpSpPr/>
          <p:nvPr/>
        </p:nvGrpSpPr>
        <p:grpSpPr>
          <a:xfrm>
            <a:off x="4997685" y="1943349"/>
            <a:ext cx="3158467" cy="2006035"/>
            <a:chOff x="4997685" y="1943349"/>
            <a:chExt cx="3158467" cy="2006035"/>
          </a:xfrm>
        </p:grpSpPr>
        <p:sp>
          <p:nvSpPr>
            <p:cNvPr id="4" name="TextBox 3"/>
            <p:cNvSpPr txBox="1"/>
            <p:nvPr/>
          </p:nvSpPr>
          <p:spPr>
            <a:xfrm>
              <a:off x="4997685" y="1943349"/>
              <a:ext cx="30938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200" smtClean="0"/>
                <a:t>main</a:t>
              </a:r>
              <a:endParaRPr lang="de-AT" sz="120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321566" y="1943349"/>
              <a:ext cx="4632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200" smtClean="0"/>
                <a:t>thread1</a:t>
              </a:r>
              <a:endParaRPr lang="de-AT" sz="120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692884" y="1943349"/>
              <a:ext cx="4632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200" smtClean="0"/>
                <a:t>thread2</a:t>
              </a:r>
              <a:endParaRPr lang="de-AT" sz="1200"/>
            </a:p>
          </p:txBody>
        </p:sp>
        <p:cxnSp>
          <p:nvCxnSpPr>
            <p:cNvPr id="10" name="Straight Connector 9"/>
            <p:cNvCxnSpPr>
              <a:stCxn id="4" idx="2"/>
            </p:cNvCxnSpPr>
            <p:nvPr/>
          </p:nvCxnSpPr>
          <p:spPr bwMode="auto">
            <a:xfrm>
              <a:off x="5152375" y="2128015"/>
              <a:ext cx="0" cy="1707067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 11"/>
            <p:cNvSpPr/>
            <p:nvPr/>
          </p:nvSpPr>
          <p:spPr bwMode="auto">
            <a:xfrm>
              <a:off x="5111153" y="2195335"/>
              <a:ext cx="74012" cy="787869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46" name="Straight Connector 45"/>
            <p:cNvCxnSpPr>
              <a:endCxn id="57" idx="2"/>
            </p:cNvCxnSpPr>
            <p:nvPr/>
          </p:nvCxnSpPr>
          <p:spPr bwMode="auto">
            <a:xfrm flipH="1">
              <a:off x="6554842" y="2169305"/>
              <a:ext cx="2218" cy="105695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Connector 48"/>
            <p:cNvCxnSpPr>
              <a:endCxn id="60" idx="2"/>
            </p:cNvCxnSpPr>
            <p:nvPr/>
          </p:nvCxnSpPr>
          <p:spPr bwMode="auto">
            <a:xfrm>
              <a:off x="7923407" y="2195335"/>
              <a:ext cx="0" cy="153941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Arrow Connector 55"/>
            <p:cNvCxnSpPr/>
            <p:nvPr/>
          </p:nvCxnSpPr>
          <p:spPr bwMode="auto">
            <a:xfrm>
              <a:off x="5189316" y="2339858"/>
              <a:ext cx="1334947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7" name="Rectangle 56"/>
            <p:cNvSpPr/>
            <p:nvPr/>
          </p:nvSpPr>
          <p:spPr bwMode="auto">
            <a:xfrm>
              <a:off x="6524264" y="2337148"/>
              <a:ext cx="61156" cy="889110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307065" y="2201359"/>
              <a:ext cx="724557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900" smtClean="0">
                  <a:latin typeface="Arial" panose="020B0604020202020204" pitchFamily="34" charset="0"/>
                  <a:cs typeface="Arial" panose="020B0604020202020204" pitchFamily="34" charset="0"/>
                </a:rPr>
                <a:t>thread1.start()</a:t>
              </a:r>
              <a:endParaRPr lang="de-AT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9" name="Straight Arrow Connector 58"/>
            <p:cNvCxnSpPr/>
            <p:nvPr/>
          </p:nvCxnSpPr>
          <p:spPr bwMode="auto">
            <a:xfrm>
              <a:off x="5189316" y="2588618"/>
              <a:ext cx="2693043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0" name="Rectangle 59"/>
            <p:cNvSpPr/>
            <p:nvPr/>
          </p:nvSpPr>
          <p:spPr bwMode="auto">
            <a:xfrm>
              <a:off x="7891716" y="2588618"/>
              <a:ext cx="63381" cy="1146131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307065" y="2426037"/>
              <a:ext cx="724557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900" smtClean="0">
                  <a:latin typeface="Arial" panose="020B0604020202020204" pitchFamily="34" charset="0"/>
                  <a:cs typeface="Arial" panose="020B0604020202020204" pitchFamily="34" charset="0"/>
                </a:rPr>
                <a:t>thread2.start()</a:t>
              </a:r>
              <a:endParaRPr lang="de-AT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2" name="Straight Arrow Connector 61"/>
            <p:cNvCxnSpPr/>
            <p:nvPr/>
          </p:nvCxnSpPr>
          <p:spPr bwMode="auto">
            <a:xfrm>
              <a:off x="5189316" y="2980682"/>
              <a:ext cx="1334947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TextBox 62"/>
            <p:cNvSpPr txBox="1"/>
            <p:nvPr/>
          </p:nvSpPr>
          <p:spPr>
            <a:xfrm>
              <a:off x="5307065" y="2825817"/>
              <a:ext cx="679673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900" smtClean="0">
                  <a:latin typeface="Arial" panose="020B0604020202020204" pitchFamily="34" charset="0"/>
                  <a:cs typeface="Arial" panose="020B0604020202020204" pitchFamily="34" charset="0"/>
                </a:rPr>
                <a:t>thread1.join()</a:t>
              </a:r>
              <a:endParaRPr lang="de-AT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 bwMode="auto">
            <a:xfrm flipH="1">
              <a:off x="5196747" y="3220419"/>
              <a:ext cx="1261926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6" name="Rectangle 65"/>
            <p:cNvSpPr/>
            <p:nvPr/>
          </p:nvSpPr>
          <p:spPr bwMode="auto">
            <a:xfrm>
              <a:off x="5111153" y="3224242"/>
              <a:ext cx="74012" cy="243402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67" name="Straight Arrow Connector 66"/>
            <p:cNvCxnSpPr/>
            <p:nvPr/>
          </p:nvCxnSpPr>
          <p:spPr bwMode="auto">
            <a:xfrm>
              <a:off x="5189316" y="3467464"/>
              <a:ext cx="2693043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TextBox 67"/>
            <p:cNvSpPr txBox="1"/>
            <p:nvPr/>
          </p:nvSpPr>
          <p:spPr>
            <a:xfrm>
              <a:off x="5307065" y="3304883"/>
              <a:ext cx="679673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900" smtClean="0">
                  <a:latin typeface="Arial" panose="020B0604020202020204" pitchFamily="34" charset="0"/>
                  <a:cs typeface="Arial" panose="020B0604020202020204" pitchFamily="34" charset="0"/>
                </a:rPr>
                <a:t>thread2.join()</a:t>
              </a:r>
              <a:endParaRPr lang="de-AT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 bwMode="auto">
            <a:xfrm flipH="1">
              <a:off x="5196747" y="3734749"/>
              <a:ext cx="2655033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5" name="Rectangle 74"/>
            <p:cNvSpPr/>
            <p:nvPr/>
          </p:nvSpPr>
          <p:spPr bwMode="auto">
            <a:xfrm>
              <a:off x="5111153" y="3736085"/>
              <a:ext cx="74012" cy="213299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21430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Thread-Interrupts</a:t>
            </a:r>
            <a:endParaRPr lang="en-US" altLang="en-US" dirty="0" smtClean="0"/>
          </a:p>
        </p:txBody>
      </p:sp>
      <p:sp>
        <p:nvSpPr>
          <p:cNvPr id="3277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5BC78E-2B63-4534-BFA8-005EA7BC8B4A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73067" y="3128686"/>
            <a:ext cx="3738524" cy="2400657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  <a:tab pos="536575" algn="l"/>
              </a:tabLst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EndlessPrinter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extends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Thread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(!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isInterrupted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('.');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("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EndlessPrinter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interrupted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");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  <a:tab pos="536575" algn="l"/>
              </a:tabLst>
            </a:pP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  <a:tab pos="536575" algn="l"/>
              </a:tabLst>
            </a:pPr>
            <a:endParaRPr lang="de-AT" alt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  <a:tab pos="536575" algn="l"/>
              </a:tabLst>
            </a:pP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3067" y="5700607"/>
            <a:ext cx="6135013" cy="83099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..............................................................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................... (</a:t>
            </a:r>
            <a:r>
              <a:rPr lang="en-US" sz="1200" b="1" dirty="0" err="1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usw</a:t>
            </a:r>
            <a:r>
              <a:rPr lang="en-US" sz="12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.) ...................................</a:t>
            </a:r>
            <a:endParaRPr lang="en-US" sz="12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sz="1200" b="1" dirty="0" err="1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EndlessPrinter</a:t>
            </a:r>
            <a:r>
              <a:rPr lang="en-US" sz="12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interrupted</a:t>
            </a:r>
            <a:endParaRPr lang="en-US" sz="12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 terminated</a:t>
            </a:r>
            <a:endParaRPr lang="de-AT" sz="12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234000"/>
            <a:ext cx="7524304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dirty="0" smtClean="0"/>
              <a:t>Interrupt ist hier eigentlich ein falsches Wort</a:t>
            </a:r>
          </a:p>
          <a:p>
            <a:r>
              <a:rPr lang="de-AT" dirty="0" smtClean="0"/>
              <a:t>Eher: </a:t>
            </a:r>
            <a:r>
              <a:rPr lang="de-AT" b="1" dirty="0" smtClean="0"/>
              <a:t>Signal von einem Thread an einen anderen</a:t>
            </a:r>
            <a:endParaRPr lang="de-AT" dirty="0" smtClean="0"/>
          </a:p>
          <a:p>
            <a:r>
              <a:rPr lang="de-AT" dirty="0" smtClean="0"/>
              <a:t>Setzt dort ein </a:t>
            </a:r>
            <a:r>
              <a:rPr lang="de-AT" smtClean="0"/>
              <a:t>Interrupt-</a:t>
            </a:r>
            <a:r>
              <a:rPr lang="de-AT" err="1" smtClean="0"/>
              <a:t>Flag</a:t>
            </a:r>
            <a:r>
              <a:rPr lang="de-AT" smtClean="0"/>
              <a:t> (das dazu verwendet werden kann, </a:t>
            </a:r>
            <a:r>
              <a:rPr lang="de-AT" dirty="0" smtClean="0"/>
              <a:t>den </a:t>
            </a:r>
            <a:r>
              <a:rPr lang="de-AT" dirty="0"/>
              <a:t>T</a:t>
            </a:r>
            <a:r>
              <a:rPr lang="de-AT" dirty="0" smtClean="0"/>
              <a:t>hread abzubrechen)</a:t>
            </a:r>
            <a:endParaRPr lang="de-AT" dirty="0"/>
          </a:p>
        </p:txBody>
      </p:sp>
      <p:grpSp>
        <p:nvGrpSpPr>
          <p:cNvPr id="2" name="Group 1"/>
          <p:cNvGrpSpPr/>
          <p:nvPr/>
        </p:nvGrpSpPr>
        <p:grpSpPr>
          <a:xfrm>
            <a:off x="685800" y="2267621"/>
            <a:ext cx="7343485" cy="623248"/>
            <a:chOff x="685800" y="1908873"/>
            <a:chExt cx="7343485" cy="623248"/>
          </a:xfrm>
        </p:grpSpPr>
        <p:sp>
          <p:nvSpPr>
            <p:cNvPr id="8" name="TextBox 7"/>
            <p:cNvSpPr txBox="1"/>
            <p:nvPr/>
          </p:nvSpPr>
          <p:spPr>
            <a:xfrm>
              <a:off x="685800" y="1908873"/>
              <a:ext cx="2257349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t.interrupt</a:t>
              </a:r>
              <a:r>
                <a:rPr lang="de-AT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spcBef>
                  <a:spcPts val="300"/>
                </a:spcBef>
              </a:pPr>
              <a:r>
                <a:rPr lang="de-AT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t.isInterrupted</a:t>
              </a:r>
              <a:r>
                <a:rPr lang="de-AT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()) ...</a:t>
              </a:r>
              <a:endParaRPr lang="de-AT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43149" y="1908873"/>
              <a:ext cx="31368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Setzt im Thread </a:t>
              </a:r>
              <a:r>
                <a:rPr lang="de-AT" i="1" dirty="0" smtClean="0"/>
                <a:t>t</a:t>
              </a:r>
              <a:r>
                <a:rPr lang="de-AT" dirty="0" smtClean="0"/>
                <a:t> das Interrupt-</a:t>
              </a:r>
              <a:r>
                <a:rPr lang="de-AT" dirty="0" err="1" smtClean="0"/>
                <a:t>Flag</a:t>
              </a:r>
              <a:endParaRPr lang="de-AT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43149" y="2193567"/>
              <a:ext cx="50861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Liefert </a:t>
              </a:r>
              <a:r>
                <a:rPr lang="de-AT" i="1" dirty="0" err="1" smtClean="0"/>
                <a:t>true</a:t>
              </a:r>
              <a:r>
                <a:rPr lang="de-AT" dirty="0" smtClean="0"/>
                <a:t>, wenn im Thread </a:t>
              </a:r>
              <a:r>
                <a:rPr lang="de-AT" i="1" dirty="0" smtClean="0"/>
                <a:t>t</a:t>
              </a:r>
              <a:r>
                <a:rPr lang="de-AT" dirty="0" smtClean="0"/>
                <a:t> das Interrupt-</a:t>
              </a:r>
              <a:r>
                <a:rPr lang="de-AT" dirty="0" err="1" smtClean="0"/>
                <a:t>Flag</a:t>
              </a:r>
              <a:r>
                <a:rPr lang="de-AT" dirty="0" smtClean="0"/>
                <a:t> gesetzt ist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641446" y="3128686"/>
            <a:ext cx="3584636" cy="2400657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InterruptSample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(String[] arg) {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Thread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EndlessPrinter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thread.start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thread.interrupt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for (int i = 1; i &lt; 10000000; i++); // wait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("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terminated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");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493093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err="1" smtClean="0"/>
              <a:t>InterruptedException</a:t>
            </a:r>
            <a:endParaRPr lang="en-US" altLang="en-US" dirty="0" smtClean="0"/>
          </a:p>
        </p:txBody>
      </p:sp>
      <p:sp>
        <p:nvSpPr>
          <p:cNvPr id="3277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5BC78E-2B63-4534-BFA8-005EA7BC8B4A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85800" y="1156730"/>
            <a:ext cx="5544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dirty="0" err="1" smtClean="0"/>
              <a:t>t.interrupt</a:t>
            </a:r>
            <a:r>
              <a:rPr lang="de-AT" i="1" dirty="0" smtClean="0"/>
              <a:t>() </a:t>
            </a:r>
            <a:r>
              <a:rPr lang="de-AT" dirty="0" smtClean="0"/>
              <a:t>während Thread </a:t>
            </a:r>
            <a:r>
              <a:rPr lang="de-AT" i="1" dirty="0" smtClean="0"/>
              <a:t>t</a:t>
            </a:r>
            <a:r>
              <a:rPr lang="de-AT" dirty="0" smtClean="0"/>
              <a:t> in </a:t>
            </a:r>
            <a:r>
              <a:rPr lang="de-AT" i="1" dirty="0" err="1" smtClean="0"/>
              <a:t>sleep</a:t>
            </a:r>
            <a:r>
              <a:rPr lang="de-AT" i="1" dirty="0" smtClean="0"/>
              <a:t>() </a:t>
            </a:r>
            <a:r>
              <a:rPr lang="de-AT" dirty="0" smtClean="0"/>
              <a:t>oder </a:t>
            </a:r>
            <a:r>
              <a:rPr lang="de-AT" i="1" dirty="0" err="1" smtClean="0"/>
              <a:t>join</a:t>
            </a:r>
            <a:r>
              <a:rPr lang="de-AT" i="1" dirty="0" smtClean="0"/>
              <a:t>() </a:t>
            </a:r>
            <a:r>
              <a:rPr lang="de-AT" dirty="0" smtClean="0"/>
              <a:t>wartet</a:t>
            </a:r>
          </a:p>
          <a:p>
            <a:r>
              <a:rPr lang="de-AT" dirty="0" smtClean="0"/>
              <a:t>löst automatisch </a:t>
            </a:r>
            <a:r>
              <a:rPr lang="de-AT" i="1" dirty="0" err="1" smtClean="0"/>
              <a:t>InterruptedException</a:t>
            </a:r>
            <a:r>
              <a:rPr lang="de-AT" dirty="0" smtClean="0"/>
              <a:t> aus (bricht das Warten ab)</a:t>
            </a:r>
            <a:endParaRPr lang="de-AT" dirty="0"/>
          </a:p>
        </p:txBody>
      </p:sp>
      <p:grpSp>
        <p:nvGrpSpPr>
          <p:cNvPr id="8" name="Group 7"/>
          <p:cNvGrpSpPr/>
          <p:nvPr/>
        </p:nvGrpSpPr>
        <p:grpSpPr>
          <a:xfrm>
            <a:off x="798653" y="1817225"/>
            <a:ext cx="7427516" cy="3046988"/>
            <a:chOff x="798653" y="1817225"/>
            <a:chExt cx="7427516" cy="3046988"/>
          </a:xfrm>
        </p:grpSpPr>
        <p:sp>
          <p:nvSpPr>
            <p:cNvPr id="3" name="TextBox 2"/>
            <p:cNvSpPr txBox="1"/>
            <p:nvPr/>
          </p:nvSpPr>
          <p:spPr>
            <a:xfrm>
              <a:off x="798653" y="1817225"/>
              <a:ext cx="3467616" cy="3046988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spcBef>
                  <a:spcPts val="600"/>
                </a:spcBef>
                <a:buFontTx/>
                <a:buNone/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CharPrinter3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extends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Thread {</a:t>
              </a:r>
            </a:p>
            <a:p>
              <a:pPr>
                <a:spcBef>
                  <a:spcPts val="600"/>
                </a:spcBef>
                <a:buFontTx/>
                <a:buNone/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ts val="600"/>
                </a:spcBef>
                <a:buFontTx/>
                <a:buNone/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public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void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run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() {</a:t>
              </a:r>
            </a:p>
            <a:p>
              <a:pPr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while (</a:t>
              </a:r>
              <a:r>
                <a:rPr lang="de-AT" altLang="en-US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!isInterrupted()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Out.print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try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	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Thread.sleep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delay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); </a:t>
              </a:r>
            </a:p>
            <a:p>
              <a:pPr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} catch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InterruptedException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e) 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	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return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endPara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	}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77800" algn="l"/>
                  <a:tab pos="358775" algn="l"/>
                  <a:tab pos="536575" algn="l"/>
                  <a:tab pos="717550" algn="l"/>
                </a:tabLst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 flipH="1">
              <a:off x="3306501" y="3426107"/>
              <a:ext cx="1194247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4524515" y="3270956"/>
              <a:ext cx="37016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err="1" smtClean="0"/>
                <a:t>t.interrupt</a:t>
              </a:r>
              <a:r>
                <a:rPr lang="de-AT" i="1" dirty="0" smtClean="0"/>
                <a:t>() </a:t>
              </a:r>
              <a:r>
                <a:rPr lang="de-AT" dirty="0" smtClean="0"/>
                <a:t>löst </a:t>
              </a:r>
              <a:r>
                <a:rPr lang="de-AT" i="1" err="1" smtClean="0"/>
                <a:t>InterruptedException</a:t>
              </a:r>
              <a:r>
                <a:rPr lang="de-AT" smtClean="0"/>
                <a:t> aus,</a:t>
              </a:r>
            </a:p>
            <a:p>
              <a:r>
                <a:rPr lang="de-AT" smtClean="0"/>
                <a:t>setzt aber Interrupt-Flag nicht!</a:t>
              </a:r>
              <a:endParaRPr lang="de-AT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85800" y="5078829"/>
            <a:ext cx="1946238" cy="1551534"/>
            <a:chOff x="685800" y="5078829"/>
            <a:chExt cx="1946238" cy="1551534"/>
          </a:xfrm>
        </p:grpSpPr>
        <p:sp>
          <p:nvSpPr>
            <p:cNvPr id="19" name="TextBox 18"/>
            <p:cNvSpPr txBox="1"/>
            <p:nvPr/>
          </p:nvSpPr>
          <p:spPr>
            <a:xfrm>
              <a:off x="685800" y="5078829"/>
              <a:ext cx="19462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smtClean="0"/>
                <a:t>2 Abbruchszenarien</a:t>
              </a:r>
              <a:endParaRPr lang="de-AT" b="1" dirty="0"/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1804276" y="6317846"/>
              <a:ext cx="119605" cy="312517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2" name="Straight Connector 21"/>
            <p:cNvCxnSpPr>
              <a:endCxn id="24" idx="0"/>
            </p:cNvCxnSpPr>
            <p:nvPr/>
          </p:nvCxnSpPr>
          <p:spPr bwMode="auto">
            <a:xfrm>
              <a:off x="1864078" y="5960961"/>
              <a:ext cx="1" cy="356885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TextBox 25"/>
            <p:cNvSpPr txBox="1"/>
            <p:nvPr/>
          </p:nvSpPr>
          <p:spPr>
            <a:xfrm>
              <a:off x="1746898" y="5369380"/>
              <a:ext cx="2343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1909880" y="5902346"/>
              <a:ext cx="142755" cy="8102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804276" y="5652302"/>
              <a:ext cx="119605" cy="312517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0" name="Straight Arrow Connector 29"/>
            <p:cNvCxnSpPr>
              <a:stCxn id="28" idx="4"/>
            </p:cNvCxnSpPr>
            <p:nvPr/>
          </p:nvCxnSpPr>
          <p:spPr bwMode="auto">
            <a:xfrm flipH="1" flipV="1">
              <a:off x="1910068" y="5960225"/>
              <a:ext cx="71190" cy="23144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1981257" y="5793502"/>
              <a:ext cx="61587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sleep</a:t>
              </a:r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10820" y="5980638"/>
            <a:ext cx="2780797" cy="289570"/>
            <a:chOff x="710820" y="5980638"/>
            <a:chExt cx="2780797" cy="289570"/>
          </a:xfrm>
        </p:grpSpPr>
        <p:cxnSp>
          <p:nvCxnSpPr>
            <p:cNvPr id="33" name="Straight Arrow Connector 32"/>
            <p:cNvCxnSpPr/>
            <p:nvPr/>
          </p:nvCxnSpPr>
          <p:spPr bwMode="auto">
            <a:xfrm>
              <a:off x="1490871" y="6139403"/>
              <a:ext cx="373207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TextBox 36"/>
            <p:cNvSpPr txBox="1"/>
            <p:nvPr/>
          </p:nvSpPr>
          <p:spPr>
            <a:xfrm>
              <a:off x="710820" y="5980638"/>
              <a:ext cx="8707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t.interrupt</a:t>
              </a:r>
              <a:r>
                <a:rPr lang="de-AT" sz="11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Lightning Bolt 34"/>
            <p:cNvSpPr/>
            <p:nvPr/>
          </p:nvSpPr>
          <p:spPr bwMode="auto">
            <a:xfrm>
              <a:off x="1961195" y="6091545"/>
              <a:ext cx="91440" cy="130805"/>
            </a:xfrm>
            <a:prstGeom prst="lightningBolt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006915" y="6008598"/>
              <a:ext cx="14847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InterruptedException</a:t>
              </a:r>
              <a:endParaRPr lang="de-AT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21037" y="5369380"/>
            <a:ext cx="4113830" cy="1260983"/>
            <a:chOff x="3921037" y="5369380"/>
            <a:chExt cx="4113830" cy="1260983"/>
          </a:xfrm>
        </p:grpSpPr>
        <p:sp>
          <p:nvSpPr>
            <p:cNvPr id="40" name="Rectangle 39"/>
            <p:cNvSpPr/>
            <p:nvPr/>
          </p:nvSpPr>
          <p:spPr bwMode="auto">
            <a:xfrm>
              <a:off x="4994613" y="6317846"/>
              <a:ext cx="119605" cy="312517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41" name="Straight Connector 40"/>
            <p:cNvCxnSpPr>
              <a:endCxn id="40" idx="0"/>
            </p:cNvCxnSpPr>
            <p:nvPr/>
          </p:nvCxnSpPr>
          <p:spPr bwMode="auto">
            <a:xfrm>
              <a:off x="5054415" y="5960961"/>
              <a:ext cx="1" cy="356885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TextBox 41"/>
            <p:cNvSpPr txBox="1"/>
            <p:nvPr/>
          </p:nvSpPr>
          <p:spPr>
            <a:xfrm>
              <a:off x="4937235" y="5369380"/>
              <a:ext cx="2343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5100217" y="5902346"/>
              <a:ext cx="142755" cy="8102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4994613" y="5652302"/>
              <a:ext cx="119605" cy="312517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45" name="Straight Arrow Connector 44"/>
            <p:cNvCxnSpPr>
              <a:stCxn id="43" idx="4"/>
            </p:cNvCxnSpPr>
            <p:nvPr/>
          </p:nvCxnSpPr>
          <p:spPr bwMode="auto">
            <a:xfrm flipH="1" flipV="1">
              <a:off x="5100405" y="5960225"/>
              <a:ext cx="71190" cy="23144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TextBox 45"/>
            <p:cNvSpPr txBox="1"/>
            <p:nvPr/>
          </p:nvSpPr>
          <p:spPr>
            <a:xfrm>
              <a:off x="5171594" y="5793502"/>
              <a:ext cx="61587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sleep</a:t>
              </a:r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 bwMode="auto">
            <a:xfrm>
              <a:off x="4701088" y="5831270"/>
              <a:ext cx="284382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" name="TextBox 47"/>
            <p:cNvSpPr txBox="1"/>
            <p:nvPr/>
          </p:nvSpPr>
          <p:spPr>
            <a:xfrm>
              <a:off x="3921037" y="5672505"/>
              <a:ext cx="8707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t.interrupt</a:t>
              </a:r>
              <a:r>
                <a:rPr lang="de-AT" sz="11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44844" y="5626375"/>
              <a:ext cx="21900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löst </a:t>
              </a:r>
              <a:r>
                <a:rPr lang="de-AT" dirty="0" smtClean="0"/>
                <a:t>keine </a:t>
              </a:r>
              <a:r>
                <a:rPr lang="de-AT" err="1" smtClean="0"/>
                <a:t>Exception</a:t>
              </a:r>
              <a:r>
                <a:rPr lang="de-AT" smtClean="0"/>
                <a:t> aus</a:t>
              </a:r>
              <a:endParaRPr lang="de-AT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120738" y="2704283"/>
            <a:ext cx="3979082" cy="1434784"/>
            <a:chOff x="4120738" y="2704283"/>
            <a:chExt cx="3979082" cy="1434784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 flipH="1">
              <a:off x="4168239" y="2988033"/>
              <a:ext cx="332510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TextBox 49"/>
            <p:cNvSpPr txBox="1"/>
            <p:nvPr/>
          </p:nvSpPr>
          <p:spPr>
            <a:xfrm>
              <a:off x="4526406" y="2704283"/>
              <a:ext cx="35734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err="1" smtClean="0"/>
                <a:t>t.interrupt</a:t>
              </a:r>
              <a:r>
                <a:rPr lang="de-AT" i="1" smtClean="0"/>
                <a:t>() </a:t>
              </a:r>
              <a:r>
                <a:rPr lang="de-AT" smtClean="0"/>
                <a:t>setzt Interrupt-Flag</a:t>
              </a:r>
              <a:r>
                <a:rPr lang="de-AT" i="1" smtClean="0"/>
                <a:t>,</a:t>
              </a:r>
            </a:p>
            <a:p>
              <a:r>
                <a:rPr lang="de-AT" smtClean="0"/>
                <a:t>löst aber keine </a:t>
              </a:r>
              <a:r>
                <a:rPr lang="de-AT" i="1" err="1" smtClean="0"/>
                <a:t>InterruptedException</a:t>
              </a:r>
              <a:r>
                <a:rPr lang="de-AT" smtClean="0"/>
                <a:t> aus,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4120738" y="2704283"/>
              <a:ext cx="0" cy="566673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4120738" y="3572394"/>
              <a:ext cx="0" cy="566673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73731866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Klasse Thread (Zusammenfassung)</a:t>
            </a:r>
            <a:endParaRPr lang="en-US" altLang="en-US" dirty="0" smtClean="0"/>
          </a:p>
        </p:txBody>
      </p:sp>
      <p:sp>
        <p:nvSpPr>
          <p:cNvPr id="3277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5BC78E-2B63-4534-BFA8-005EA7BC8B4A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62872" y="1161230"/>
            <a:ext cx="5250476" cy="5386090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  <a:tab pos="536575" algn="l"/>
                <a:tab pos="717550" algn="l"/>
              </a:tabLst>
            </a:pP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  <a:tab pos="536575" algn="l"/>
                <a:tab pos="717550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Runnable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r) {...}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  <a:tab pos="536575" algn="l"/>
                <a:tab pos="71755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Thread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currentThread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  <a:tab pos="536575" algn="l"/>
                <a:tab pos="71755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sleep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throws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InterruptedException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{...}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358775" algn="l"/>
                <a:tab pos="536575" algn="l"/>
                <a:tab pos="71755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yield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getID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Thread.State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getState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600"/>
              </a:spcBef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setName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(String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{...}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String 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getName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setPriority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prio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{...}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getPriority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setDaemon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on) {...}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isDaemon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600"/>
              </a:spcBef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isAlive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interrupt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isInterrupted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join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throws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InterruptedException 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{...}</a:t>
            </a:r>
          </a:p>
          <a:p>
            <a:pPr>
              <a:spcBef>
                <a:spcPts val="0"/>
              </a:spcBef>
              <a:buFontTx/>
              <a:buNone/>
              <a:tabLst>
                <a:tab pos="177800" algn="l"/>
                <a:tab pos="1255713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  <a:tab pos="536575" algn="l"/>
                <a:tab pos="717550" algn="l"/>
              </a:tabLst>
            </a:pP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3348" y="1454082"/>
            <a:ext cx="1051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smtClean="0"/>
              <a:t>Konstruktor</a:t>
            </a:r>
            <a:endParaRPr lang="de-AT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6013348" y="1740288"/>
            <a:ext cx="2744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liefert den gerade laufenden Thread</a:t>
            </a:r>
            <a:endParaRPr lang="de-AT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6013348" y="1948672"/>
            <a:ext cx="2805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pausiert den Thread für </a:t>
            </a:r>
            <a:r>
              <a:rPr lang="de-AT" sz="1400" i="1" dirty="0" err="1" smtClean="0"/>
              <a:t>ms</a:t>
            </a:r>
            <a:r>
              <a:rPr lang="de-AT" sz="1400" dirty="0" smtClean="0"/>
              <a:t> </a:t>
            </a:r>
            <a:r>
              <a:rPr lang="de-AT" sz="1400" dirty="0" err="1" smtClean="0"/>
              <a:t>Millisek</a:t>
            </a:r>
            <a:r>
              <a:rPr lang="de-AT" sz="1400" dirty="0" smtClean="0"/>
              <a:t>.</a:t>
            </a:r>
            <a:endParaRPr lang="de-AT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6013348" y="2165008"/>
            <a:ext cx="2789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gibt Kontrolle an anderen Thread ab</a:t>
            </a:r>
            <a:endParaRPr lang="de-AT" sz="1400" dirty="0"/>
          </a:p>
        </p:txBody>
      </p:sp>
      <p:sp>
        <p:nvSpPr>
          <p:cNvPr id="57" name="TextBox 56"/>
          <p:cNvSpPr txBox="1"/>
          <p:nvPr/>
        </p:nvSpPr>
        <p:spPr>
          <a:xfrm>
            <a:off x="6013348" y="2455232"/>
            <a:ext cx="2363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liefert von VM vergebenen ID</a:t>
            </a:r>
            <a:endParaRPr lang="de-AT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6013348" y="2666924"/>
            <a:ext cx="2504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liefert aktuellen Thread-Zustand</a:t>
            </a:r>
            <a:endParaRPr lang="de-AT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6013348" y="2952205"/>
            <a:ext cx="2981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man kann Threads einen Namen geben</a:t>
            </a:r>
            <a:endParaRPr lang="de-AT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6013348" y="3459439"/>
            <a:ext cx="24849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man kann Threads eine Priorität</a:t>
            </a:r>
            <a:endParaRPr lang="de-AT" sz="1400" dirty="0"/>
          </a:p>
        </p:txBody>
      </p:sp>
      <p:sp>
        <p:nvSpPr>
          <p:cNvPr id="63" name="TextBox 62"/>
          <p:cNvSpPr txBox="1"/>
          <p:nvPr/>
        </p:nvSpPr>
        <p:spPr>
          <a:xfrm>
            <a:off x="6013348" y="3673780"/>
            <a:ext cx="2776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geben (1 = niedrigste, 10 = höchste)</a:t>
            </a:r>
            <a:endParaRPr lang="de-AT" sz="1400" dirty="0"/>
          </a:p>
        </p:txBody>
      </p:sp>
      <p:sp>
        <p:nvSpPr>
          <p:cNvPr id="64" name="TextBox 63"/>
          <p:cNvSpPr txBox="1"/>
          <p:nvPr/>
        </p:nvSpPr>
        <p:spPr>
          <a:xfrm>
            <a:off x="6013348" y="3966494"/>
            <a:ext cx="2270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err="1" smtClean="0"/>
              <a:t>Daemon</a:t>
            </a:r>
            <a:r>
              <a:rPr lang="de-AT" sz="1400" dirty="0" smtClean="0"/>
              <a:t>-Threads werden am</a:t>
            </a:r>
            <a:endParaRPr lang="de-AT" sz="1400" dirty="0"/>
          </a:p>
        </p:txBody>
      </p:sp>
      <p:sp>
        <p:nvSpPr>
          <p:cNvPr id="65" name="TextBox 64"/>
          <p:cNvSpPr txBox="1"/>
          <p:nvPr/>
        </p:nvSpPr>
        <p:spPr>
          <a:xfrm>
            <a:off x="6013348" y="4174377"/>
            <a:ext cx="2244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Programmende abgebrochen</a:t>
            </a:r>
            <a:endParaRPr lang="de-AT" sz="1400" dirty="0"/>
          </a:p>
        </p:txBody>
      </p:sp>
      <p:sp>
        <p:nvSpPr>
          <p:cNvPr id="66" name="TextBox 65"/>
          <p:cNvSpPr txBox="1"/>
          <p:nvPr/>
        </p:nvSpPr>
        <p:spPr>
          <a:xfrm>
            <a:off x="6013348" y="4467588"/>
            <a:ext cx="30606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i="1" dirty="0" err="1" smtClean="0"/>
              <a:t>true</a:t>
            </a:r>
            <a:r>
              <a:rPr lang="de-AT" sz="1400" dirty="0" smtClean="0"/>
              <a:t>, wenn nicht im Zustand </a:t>
            </a:r>
            <a:r>
              <a:rPr lang="de-AT" sz="1400" i="1" dirty="0" err="1" smtClean="0"/>
              <a:t>Terminated</a:t>
            </a:r>
            <a:endParaRPr lang="de-AT" sz="1400" i="1" dirty="0"/>
          </a:p>
        </p:txBody>
      </p:sp>
      <p:sp>
        <p:nvSpPr>
          <p:cNvPr id="67" name="TextBox 66"/>
          <p:cNvSpPr txBox="1"/>
          <p:nvPr/>
        </p:nvSpPr>
        <p:spPr>
          <a:xfrm>
            <a:off x="6013348" y="4756661"/>
            <a:ext cx="1564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setzt Interrupt-</a:t>
            </a:r>
            <a:r>
              <a:rPr lang="de-AT" sz="1400" dirty="0" err="1" smtClean="0"/>
              <a:t>Flag</a:t>
            </a:r>
            <a:endParaRPr lang="de-AT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6013348" y="4970846"/>
            <a:ext cx="1582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prüft Interrupt-</a:t>
            </a:r>
            <a:r>
              <a:rPr lang="de-AT" sz="1400" dirty="0" err="1" smtClean="0"/>
              <a:t>Flag</a:t>
            </a:r>
            <a:endParaRPr lang="de-AT" sz="1400" dirty="0"/>
          </a:p>
        </p:txBody>
      </p:sp>
      <p:sp>
        <p:nvSpPr>
          <p:cNvPr id="70" name="TextBox 69"/>
          <p:cNvSpPr txBox="1"/>
          <p:nvPr/>
        </p:nvSpPr>
        <p:spPr>
          <a:xfrm>
            <a:off x="6013348" y="5253634"/>
            <a:ext cx="2903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eigentliche Anweisungen des Threads</a:t>
            </a:r>
            <a:endParaRPr lang="de-AT" sz="1400" dirty="0"/>
          </a:p>
        </p:txBody>
      </p:sp>
      <p:sp>
        <p:nvSpPr>
          <p:cNvPr id="72" name="TextBox 71"/>
          <p:cNvSpPr txBox="1"/>
          <p:nvPr/>
        </p:nvSpPr>
        <p:spPr>
          <a:xfrm>
            <a:off x="6013348" y="5467819"/>
            <a:ext cx="14782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startet den Thread</a:t>
            </a:r>
            <a:endParaRPr lang="de-AT" sz="1400" dirty="0"/>
          </a:p>
        </p:txBody>
      </p:sp>
      <p:sp>
        <p:nvSpPr>
          <p:cNvPr id="73" name="TextBox 72"/>
          <p:cNvSpPr txBox="1"/>
          <p:nvPr/>
        </p:nvSpPr>
        <p:spPr>
          <a:xfrm>
            <a:off x="6013348" y="5691740"/>
            <a:ext cx="2541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Rufer wartet, bis Thread beendet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22688365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2859901"/>
            <a:ext cx="3954559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35D6B-3944-4913-9038-7D04F61DAB5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17954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dirty="0" smtClean="0">
                <a:solidFill>
                  <a:srgbClr val="FF0000"/>
                </a:solidFill>
              </a:rPr>
              <a:t>18. Threads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18.1</a:t>
            </a:r>
            <a:r>
              <a:rPr lang="de-AT" altLang="de-DE" dirty="0"/>
              <a:t>	</a:t>
            </a:r>
            <a:r>
              <a:rPr lang="de-AT" altLang="de-DE" dirty="0" smtClean="0"/>
              <a:t>Grundlagen, Klasse Thread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18.2</a:t>
            </a:r>
            <a:r>
              <a:rPr lang="de-AT" altLang="de-DE" dirty="0"/>
              <a:t>	</a:t>
            </a:r>
            <a:r>
              <a:rPr lang="de-AT" altLang="de-DE" dirty="0" smtClean="0"/>
              <a:t>Interface </a:t>
            </a:r>
            <a:r>
              <a:rPr lang="de-AT" altLang="de-DE" dirty="0" err="1" smtClean="0"/>
              <a:t>Runnable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18.3</a:t>
            </a:r>
            <a:r>
              <a:rPr lang="de-AT" altLang="de-DE" dirty="0"/>
              <a:t>	</a:t>
            </a:r>
            <a:r>
              <a:rPr lang="de-AT" altLang="de-DE" dirty="0" smtClean="0"/>
              <a:t>Weitere Thread-Operationen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18.4	Synchronisation von Threads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18.5	Deadlocks</a:t>
            </a:r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318598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2"/>
          <p:cNvSpPr>
            <a:spLocks noChangeArrowheads="1"/>
          </p:cNvSpPr>
          <p:nvPr/>
        </p:nvSpPr>
        <p:spPr bwMode="auto">
          <a:xfrm>
            <a:off x="3049588" y="1709738"/>
            <a:ext cx="839787" cy="990600"/>
          </a:xfrm>
          <a:prstGeom prst="rect">
            <a:avLst/>
          </a:prstGeom>
          <a:solidFill>
            <a:srgbClr val="FFFF99"/>
          </a:solidFill>
          <a:ln w="6350" algn="ctr">
            <a:solidFill>
              <a:srgbClr val="FFFF99"/>
            </a:solidFill>
            <a:round/>
            <a:headEnd/>
            <a:tailEnd/>
          </a:ln>
        </p:spPr>
        <p:txBody>
          <a:bodyPr wrap="none" lIns="90000" tIns="46800" rIns="90000" bIns="46800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33795" name="Rectangle 51"/>
          <p:cNvSpPr>
            <a:spLocks noChangeArrowheads="1"/>
          </p:cNvSpPr>
          <p:nvPr/>
        </p:nvSpPr>
        <p:spPr bwMode="auto">
          <a:xfrm>
            <a:off x="1235075" y="1709738"/>
            <a:ext cx="839788" cy="874712"/>
          </a:xfrm>
          <a:prstGeom prst="rect">
            <a:avLst/>
          </a:prstGeom>
          <a:solidFill>
            <a:srgbClr val="FFFF99"/>
          </a:solidFill>
          <a:ln w="6350" algn="ctr">
            <a:solidFill>
              <a:srgbClr val="FFFF99"/>
            </a:solidFill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337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Datenaustausch zwischen Threads</a:t>
            </a:r>
            <a:endParaRPr lang="en-US" altLang="en-US" smtClean="0"/>
          </a:p>
        </p:txBody>
      </p:sp>
      <p:sp>
        <p:nvSpPr>
          <p:cNvPr id="3379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6B7C0D-43B3-4BE2-A910-7DA06821FF5A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e-DE" altLang="en-US" smtClean="0"/>
          </a:p>
        </p:txBody>
      </p:sp>
      <p:sp>
        <p:nvSpPr>
          <p:cNvPr id="33798" name="TextBox 3"/>
          <p:cNvSpPr txBox="1">
            <a:spLocks noChangeArrowheads="1"/>
          </p:cNvSpPr>
          <p:nvPr/>
        </p:nvSpPr>
        <p:spPr bwMode="auto">
          <a:xfrm>
            <a:off x="1231900" y="1085850"/>
            <a:ext cx="8683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i="1"/>
              <a:t>Thread1</a:t>
            </a:r>
            <a:endParaRPr lang="en-US" altLang="en-US" i="1"/>
          </a:p>
        </p:txBody>
      </p:sp>
      <p:sp>
        <p:nvSpPr>
          <p:cNvPr id="33799" name="TextBox 4"/>
          <p:cNvSpPr txBox="1">
            <a:spLocks noChangeArrowheads="1"/>
          </p:cNvSpPr>
          <p:nvPr/>
        </p:nvSpPr>
        <p:spPr bwMode="auto">
          <a:xfrm>
            <a:off x="1384300" y="1447800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/>
              <a:t>Stack</a:t>
            </a:r>
            <a:endParaRPr lang="en-US" altLang="en-US" sz="1200" i="1"/>
          </a:p>
        </p:txBody>
      </p:sp>
      <p:cxnSp>
        <p:nvCxnSpPr>
          <p:cNvPr id="33800" name="Straight Connector 6"/>
          <p:cNvCxnSpPr>
            <a:cxnSpLocks noChangeShapeType="1"/>
          </p:cNvCxnSpPr>
          <p:nvPr/>
        </p:nvCxnSpPr>
        <p:spPr bwMode="auto">
          <a:xfrm>
            <a:off x="3051175" y="1704975"/>
            <a:ext cx="0" cy="12382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1" name="Straight Connector 8"/>
          <p:cNvCxnSpPr>
            <a:cxnSpLocks noChangeShapeType="1"/>
          </p:cNvCxnSpPr>
          <p:nvPr/>
        </p:nvCxnSpPr>
        <p:spPr bwMode="auto">
          <a:xfrm>
            <a:off x="3051175" y="1704975"/>
            <a:ext cx="8382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2" name="Straight Connector 9"/>
          <p:cNvCxnSpPr>
            <a:cxnSpLocks noChangeShapeType="1"/>
          </p:cNvCxnSpPr>
          <p:nvPr/>
        </p:nvCxnSpPr>
        <p:spPr bwMode="auto">
          <a:xfrm>
            <a:off x="3898900" y="1704975"/>
            <a:ext cx="0" cy="12382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03" name="TextBox 10"/>
          <p:cNvSpPr txBox="1">
            <a:spLocks noChangeArrowheads="1"/>
          </p:cNvSpPr>
          <p:nvPr/>
        </p:nvSpPr>
        <p:spPr bwMode="auto">
          <a:xfrm>
            <a:off x="3062288" y="1085850"/>
            <a:ext cx="8715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i="1"/>
              <a:t>Thread2</a:t>
            </a:r>
            <a:endParaRPr lang="en-US" altLang="en-US" i="1"/>
          </a:p>
        </p:txBody>
      </p:sp>
      <p:sp>
        <p:nvSpPr>
          <p:cNvPr id="33804" name="TextBox 11"/>
          <p:cNvSpPr txBox="1">
            <a:spLocks noChangeArrowheads="1"/>
          </p:cNvSpPr>
          <p:nvPr/>
        </p:nvSpPr>
        <p:spPr bwMode="auto">
          <a:xfrm>
            <a:off x="3214688" y="1447800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/>
              <a:t>Stack</a:t>
            </a:r>
            <a:endParaRPr lang="en-US" altLang="en-US" sz="1200" i="1"/>
          </a:p>
        </p:txBody>
      </p:sp>
      <p:cxnSp>
        <p:nvCxnSpPr>
          <p:cNvPr id="33805" name="Straight Connector 12"/>
          <p:cNvCxnSpPr>
            <a:cxnSpLocks noChangeShapeType="1"/>
          </p:cNvCxnSpPr>
          <p:nvPr/>
        </p:nvCxnSpPr>
        <p:spPr bwMode="auto">
          <a:xfrm>
            <a:off x="1225550" y="1704975"/>
            <a:ext cx="0" cy="12382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6" name="Straight Connector 13"/>
          <p:cNvCxnSpPr>
            <a:cxnSpLocks noChangeShapeType="1"/>
          </p:cNvCxnSpPr>
          <p:nvPr/>
        </p:nvCxnSpPr>
        <p:spPr bwMode="auto">
          <a:xfrm>
            <a:off x="1225550" y="1704975"/>
            <a:ext cx="8382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7" name="Straight Connector 14"/>
          <p:cNvCxnSpPr>
            <a:cxnSpLocks noChangeShapeType="1"/>
          </p:cNvCxnSpPr>
          <p:nvPr/>
        </p:nvCxnSpPr>
        <p:spPr bwMode="auto">
          <a:xfrm>
            <a:off x="2073275" y="1704975"/>
            <a:ext cx="0" cy="12382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8" name="Straight Connector 17"/>
          <p:cNvCxnSpPr>
            <a:cxnSpLocks noChangeShapeType="1"/>
          </p:cNvCxnSpPr>
          <p:nvPr/>
        </p:nvCxnSpPr>
        <p:spPr bwMode="auto">
          <a:xfrm>
            <a:off x="3051175" y="2082800"/>
            <a:ext cx="8382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9" name="Straight Connector 19"/>
          <p:cNvCxnSpPr>
            <a:cxnSpLocks noChangeShapeType="1"/>
          </p:cNvCxnSpPr>
          <p:nvPr/>
        </p:nvCxnSpPr>
        <p:spPr bwMode="auto">
          <a:xfrm>
            <a:off x="3057525" y="1833563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0" name="Straight Connector 20"/>
          <p:cNvCxnSpPr>
            <a:cxnSpLocks noChangeShapeType="1"/>
          </p:cNvCxnSpPr>
          <p:nvPr/>
        </p:nvCxnSpPr>
        <p:spPr bwMode="auto">
          <a:xfrm>
            <a:off x="3057525" y="1955800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2" name="Straight Connector 22"/>
          <p:cNvCxnSpPr>
            <a:cxnSpLocks noChangeShapeType="1"/>
          </p:cNvCxnSpPr>
          <p:nvPr/>
        </p:nvCxnSpPr>
        <p:spPr bwMode="auto">
          <a:xfrm>
            <a:off x="3057525" y="2208213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3" name="Straight Connector 23"/>
          <p:cNvCxnSpPr>
            <a:cxnSpLocks noChangeShapeType="1"/>
          </p:cNvCxnSpPr>
          <p:nvPr/>
        </p:nvCxnSpPr>
        <p:spPr bwMode="auto">
          <a:xfrm>
            <a:off x="3057525" y="2330450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4" name="Straight Connector 24"/>
          <p:cNvCxnSpPr>
            <a:cxnSpLocks noChangeShapeType="1"/>
          </p:cNvCxnSpPr>
          <p:nvPr/>
        </p:nvCxnSpPr>
        <p:spPr bwMode="auto">
          <a:xfrm>
            <a:off x="3057525" y="2460625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5" name="Straight Connector 25"/>
          <p:cNvCxnSpPr>
            <a:cxnSpLocks noChangeShapeType="1"/>
          </p:cNvCxnSpPr>
          <p:nvPr/>
        </p:nvCxnSpPr>
        <p:spPr bwMode="auto">
          <a:xfrm>
            <a:off x="3057525" y="2584450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6" name="Straight Connector 37"/>
          <p:cNvCxnSpPr>
            <a:cxnSpLocks noChangeShapeType="1"/>
          </p:cNvCxnSpPr>
          <p:nvPr/>
        </p:nvCxnSpPr>
        <p:spPr bwMode="auto">
          <a:xfrm>
            <a:off x="1228725" y="1833563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7" name="Straight Connector 38"/>
          <p:cNvCxnSpPr>
            <a:cxnSpLocks noChangeShapeType="1"/>
          </p:cNvCxnSpPr>
          <p:nvPr/>
        </p:nvCxnSpPr>
        <p:spPr bwMode="auto">
          <a:xfrm>
            <a:off x="1228725" y="1955800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8" name="Straight Connector 39"/>
          <p:cNvCxnSpPr>
            <a:cxnSpLocks noChangeShapeType="1"/>
          </p:cNvCxnSpPr>
          <p:nvPr/>
        </p:nvCxnSpPr>
        <p:spPr bwMode="auto">
          <a:xfrm>
            <a:off x="1228725" y="2085975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20" name="Straight Connector 41"/>
          <p:cNvCxnSpPr>
            <a:cxnSpLocks noChangeShapeType="1"/>
          </p:cNvCxnSpPr>
          <p:nvPr/>
        </p:nvCxnSpPr>
        <p:spPr bwMode="auto">
          <a:xfrm>
            <a:off x="1228725" y="2330450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21" name="Straight Connector 42"/>
          <p:cNvCxnSpPr>
            <a:cxnSpLocks noChangeShapeType="1"/>
          </p:cNvCxnSpPr>
          <p:nvPr/>
        </p:nvCxnSpPr>
        <p:spPr bwMode="auto">
          <a:xfrm>
            <a:off x="1228725" y="2460625"/>
            <a:ext cx="889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23" name="Straight Connector 46"/>
          <p:cNvCxnSpPr>
            <a:cxnSpLocks noChangeShapeType="1"/>
          </p:cNvCxnSpPr>
          <p:nvPr/>
        </p:nvCxnSpPr>
        <p:spPr bwMode="auto">
          <a:xfrm>
            <a:off x="3051175" y="2328863"/>
            <a:ext cx="8382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24" name="Straight Connector 48"/>
          <p:cNvCxnSpPr>
            <a:cxnSpLocks noChangeShapeType="1"/>
          </p:cNvCxnSpPr>
          <p:nvPr/>
        </p:nvCxnSpPr>
        <p:spPr bwMode="auto">
          <a:xfrm>
            <a:off x="1225550" y="2209800"/>
            <a:ext cx="8382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25" name="Straight Connector 49"/>
          <p:cNvCxnSpPr>
            <a:cxnSpLocks noChangeShapeType="1"/>
          </p:cNvCxnSpPr>
          <p:nvPr/>
        </p:nvCxnSpPr>
        <p:spPr bwMode="auto">
          <a:xfrm>
            <a:off x="1225550" y="2586038"/>
            <a:ext cx="8382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26" name="TextBox 50"/>
          <p:cNvSpPr txBox="1">
            <a:spLocks noChangeArrowheads="1"/>
          </p:cNvSpPr>
          <p:nvPr/>
        </p:nvSpPr>
        <p:spPr bwMode="auto">
          <a:xfrm>
            <a:off x="688975" y="1792288"/>
            <a:ext cx="596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main()</a:t>
            </a:r>
            <a:endParaRPr lang="en-US" altLang="en-US" sz="1200"/>
          </a:p>
        </p:txBody>
      </p:sp>
      <p:sp>
        <p:nvSpPr>
          <p:cNvPr id="33827" name="TextBox 53"/>
          <p:cNvSpPr txBox="1">
            <a:spLocks noChangeArrowheads="1"/>
          </p:cNvSpPr>
          <p:nvPr/>
        </p:nvSpPr>
        <p:spPr bwMode="auto">
          <a:xfrm>
            <a:off x="695325" y="2228850"/>
            <a:ext cx="503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bar()</a:t>
            </a:r>
            <a:endParaRPr lang="en-US" altLang="en-US" sz="1200"/>
          </a:p>
        </p:txBody>
      </p:sp>
      <p:sp>
        <p:nvSpPr>
          <p:cNvPr id="33828" name="TextBox 54"/>
          <p:cNvSpPr txBox="1">
            <a:spLocks noChangeArrowheads="1"/>
          </p:cNvSpPr>
          <p:nvPr/>
        </p:nvSpPr>
        <p:spPr bwMode="auto">
          <a:xfrm>
            <a:off x="3903663" y="1757363"/>
            <a:ext cx="4921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run()</a:t>
            </a:r>
            <a:endParaRPr lang="en-US" altLang="en-US" sz="1200"/>
          </a:p>
        </p:txBody>
      </p:sp>
      <p:sp>
        <p:nvSpPr>
          <p:cNvPr id="33829" name="TextBox 55"/>
          <p:cNvSpPr txBox="1">
            <a:spLocks noChangeArrowheads="1"/>
          </p:cNvSpPr>
          <p:nvPr/>
        </p:nvSpPr>
        <p:spPr bwMode="auto">
          <a:xfrm>
            <a:off x="3903663" y="2058988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foo()</a:t>
            </a:r>
            <a:endParaRPr lang="en-US" altLang="en-US" sz="1200"/>
          </a:p>
        </p:txBody>
      </p:sp>
      <p:sp>
        <p:nvSpPr>
          <p:cNvPr id="33830" name="TextBox 56"/>
          <p:cNvSpPr txBox="1">
            <a:spLocks noChangeArrowheads="1"/>
          </p:cNvSpPr>
          <p:nvPr/>
        </p:nvSpPr>
        <p:spPr bwMode="auto">
          <a:xfrm>
            <a:off x="3903663" y="2379663"/>
            <a:ext cx="484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bar()</a:t>
            </a:r>
            <a:endParaRPr lang="en-US" altLang="en-US" sz="1200"/>
          </a:p>
        </p:txBody>
      </p:sp>
      <p:sp>
        <p:nvSpPr>
          <p:cNvPr id="33831" name="Freeform 57"/>
          <p:cNvSpPr>
            <a:spLocks/>
          </p:cNvSpPr>
          <p:nvPr/>
        </p:nvSpPr>
        <p:spPr bwMode="auto">
          <a:xfrm>
            <a:off x="703263" y="2009775"/>
            <a:ext cx="41275" cy="307975"/>
          </a:xfrm>
          <a:custGeom>
            <a:avLst/>
            <a:gdLst>
              <a:gd name="T0" fmla="*/ 43675 w 40943"/>
              <a:gd name="T1" fmla="*/ 0 h 307074"/>
              <a:gd name="T2" fmla="*/ 0 w 40943"/>
              <a:gd name="T3" fmla="*/ 153685 h 307074"/>
              <a:gd name="T4" fmla="*/ 43675 w 40943"/>
              <a:gd name="T5" fmla="*/ 314357 h 30707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0943" h="307074">
                <a:moveTo>
                  <a:pt x="40943" y="0"/>
                </a:moveTo>
                <a:cubicBezTo>
                  <a:pt x="20471" y="49473"/>
                  <a:pt x="0" y="98946"/>
                  <a:pt x="0" y="150125"/>
                </a:cubicBezTo>
                <a:cubicBezTo>
                  <a:pt x="0" y="201304"/>
                  <a:pt x="20471" y="254189"/>
                  <a:pt x="40943" y="307074"/>
                </a:cubicBezTo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de-AT"/>
          </a:p>
        </p:txBody>
      </p:sp>
      <p:sp>
        <p:nvSpPr>
          <p:cNvPr id="33832" name="Freeform 58"/>
          <p:cNvSpPr>
            <a:spLocks/>
          </p:cNvSpPr>
          <p:nvPr/>
        </p:nvSpPr>
        <p:spPr bwMode="auto">
          <a:xfrm>
            <a:off x="4292600" y="1893888"/>
            <a:ext cx="109538" cy="260350"/>
          </a:xfrm>
          <a:custGeom>
            <a:avLst/>
            <a:gdLst>
              <a:gd name="T0" fmla="*/ 26743 w 109818"/>
              <a:gd name="T1" fmla="*/ 0 h 259307"/>
              <a:gd name="T2" fmla="*/ 100289 w 109818"/>
              <a:gd name="T3" fmla="*/ 84558 h 259307"/>
              <a:gd name="T4" fmla="*/ 93603 w 109818"/>
              <a:gd name="T5" fmla="*/ 197305 h 259307"/>
              <a:gd name="T6" fmla="*/ 0 w 109818"/>
              <a:gd name="T7" fmla="*/ 267769 h 25930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9818" h="259307">
                <a:moveTo>
                  <a:pt x="27295" y="0"/>
                </a:moveTo>
                <a:cubicBezTo>
                  <a:pt x="59140" y="25020"/>
                  <a:pt x="90985" y="50041"/>
                  <a:pt x="102358" y="81886"/>
                </a:cubicBezTo>
                <a:cubicBezTo>
                  <a:pt x="113731" y="113731"/>
                  <a:pt x="112594" y="161499"/>
                  <a:pt x="95534" y="191069"/>
                </a:cubicBezTo>
                <a:cubicBezTo>
                  <a:pt x="78474" y="220639"/>
                  <a:pt x="39237" y="239973"/>
                  <a:pt x="0" y="259307"/>
                </a:cubicBezTo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de-AT"/>
          </a:p>
        </p:txBody>
      </p:sp>
      <p:sp>
        <p:nvSpPr>
          <p:cNvPr id="33833" name="Freeform 59"/>
          <p:cNvSpPr>
            <a:spLocks/>
          </p:cNvSpPr>
          <p:nvPr/>
        </p:nvSpPr>
        <p:spPr bwMode="auto">
          <a:xfrm>
            <a:off x="4292600" y="2222500"/>
            <a:ext cx="109538" cy="258763"/>
          </a:xfrm>
          <a:custGeom>
            <a:avLst/>
            <a:gdLst>
              <a:gd name="T0" fmla="*/ 26743 w 109818"/>
              <a:gd name="T1" fmla="*/ 0 h 259307"/>
              <a:gd name="T2" fmla="*/ 100289 w 109818"/>
              <a:gd name="T3" fmla="*/ 80522 h 259307"/>
              <a:gd name="T4" fmla="*/ 93603 w 109818"/>
              <a:gd name="T5" fmla="*/ 187886 h 259307"/>
              <a:gd name="T6" fmla="*/ 0 w 109818"/>
              <a:gd name="T7" fmla="*/ 254987 h 25930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9818" h="259307">
                <a:moveTo>
                  <a:pt x="27295" y="0"/>
                </a:moveTo>
                <a:cubicBezTo>
                  <a:pt x="59140" y="25020"/>
                  <a:pt x="90985" y="50041"/>
                  <a:pt x="102358" y="81886"/>
                </a:cubicBezTo>
                <a:cubicBezTo>
                  <a:pt x="113731" y="113731"/>
                  <a:pt x="112594" y="161499"/>
                  <a:pt x="95534" y="191069"/>
                </a:cubicBezTo>
                <a:cubicBezTo>
                  <a:pt x="78474" y="220639"/>
                  <a:pt x="39237" y="239973"/>
                  <a:pt x="0" y="259307"/>
                </a:cubicBezTo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de-AT"/>
          </a:p>
        </p:txBody>
      </p:sp>
      <p:cxnSp>
        <p:nvCxnSpPr>
          <p:cNvPr id="62" name="Straight Connector 61"/>
          <p:cNvCxnSpPr/>
          <p:nvPr/>
        </p:nvCxnSpPr>
        <p:spPr bwMode="auto">
          <a:xfrm>
            <a:off x="2116138" y="2398713"/>
            <a:ext cx="893762" cy="130175"/>
          </a:xfrm>
          <a:prstGeom prst="line">
            <a:avLst/>
          </a:prstGeom>
          <a:noFill/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35" name="TextBox 64"/>
          <p:cNvSpPr txBox="1">
            <a:spLocks noChangeArrowheads="1"/>
          </p:cNvSpPr>
          <p:nvPr/>
        </p:nvSpPr>
        <p:spPr bwMode="auto">
          <a:xfrm>
            <a:off x="2108200" y="1990725"/>
            <a:ext cx="977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/>
              <a:t>unterschiedl.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/>
              <a:t>Daten</a:t>
            </a:r>
            <a:endParaRPr lang="en-US" altLang="en-US" sz="1200"/>
          </a:p>
        </p:txBody>
      </p:sp>
      <p:sp>
        <p:nvSpPr>
          <p:cNvPr id="33836" name="TextBox 66"/>
          <p:cNvSpPr txBox="1">
            <a:spLocks noChangeArrowheads="1"/>
          </p:cNvSpPr>
          <p:nvPr/>
        </p:nvSpPr>
        <p:spPr bwMode="auto">
          <a:xfrm>
            <a:off x="5000625" y="1828800"/>
            <a:ext cx="32042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Jeder Thread hat seine eigenen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lokalen </a:t>
            </a:r>
            <a:r>
              <a:rPr lang="de-AT" altLang="en-US" smtClean="0"/>
              <a:t>Variablen</a:t>
            </a:r>
            <a:br>
              <a:rPr lang="de-AT" altLang="en-US" smtClean="0"/>
            </a:br>
            <a:r>
              <a:rPr lang="de-AT" altLang="en-US" smtClean="0"/>
              <a:t>(sieht die der anderen Threads nicht)</a:t>
            </a:r>
            <a:endParaRPr lang="en-US" altLang="en-US"/>
          </a:p>
        </p:txBody>
      </p:sp>
      <p:cxnSp>
        <p:nvCxnSpPr>
          <p:cNvPr id="33838" name="Straight Connector 47"/>
          <p:cNvCxnSpPr>
            <a:cxnSpLocks noChangeShapeType="1"/>
          </p:cNvCxnSpPr>
          <p:nvPr/>
        </p:nvCxnSpPr>
        <p:spPr bwMode="auto">
          <a:xfrm>
            <a:off x="3051175" y="2703513"/>
            <a:ext cx="8382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228725" y="2876550"/>
            <a:ext cx="7015163" cy="1174750"/>
            <a:chOff x="1228725" y="2876061"/>
            <a:chExt cx="7015163" cy="1175239"/>
          </a:xfrm>
        </p:grpSpPr>
        <p:sp>
          <p:nvSpPr>
            <p:cNvPr id="33846" name="Rectangle 67"/>
            <p:cNvSpPr>
              <a:spLocks noChangeArrowheads="1"/>
            </p:cNvSpPr>
            <p:nvPr/>
          </p:nvSpPr>
          <p:spPr bwMode="auto">
            <a:xfrm>
              <a:off x="1228725" y="3400242"/>
              <a:ext cx="2724176" cy="285917"/>
            </a:xfrm>
            <a:prstGeom prst="rect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33847" name="Rectangle 68"/>
            <p:cNvSpPr>
              <a:spLocks noChangeArrowheads="1"/>
            </p:cNvSpPr>
            <p:nvPr/>
          </p:nvSpPr>
          <p:spPr bwMode="auto">
            <a:xfrm>
              <a:off x="1228725" y="3752874"/>
              <a:ext cx="2724176" cy="285917"/>
            </a:xfrm>
            <a:prstGeom prst="rect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33848" name="TextBox 69"/>
            <p:cNvSpPr txBox="1">
              <a:spLocks noChangeArrowheads="1"/>
            </p:cNvSpPr>
            <p:nvPr/>
          </p:nvSpPr>
          <p:spPr bwMode="auto">
            <a:xfrm>
              <a:off x="2288433" y="3400242"/>
              <a:ext cx="574201" cy="307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i="1"/>
                <a:t>Heap</a:t>
              </a:r>
              <a:endParaRPr lang="en-US" altLang="en-US" sz="1400" i="1"/>
            </a:p>
          </p:txBody>
        </p:sp>
        <p:sp>
          <p:nvSpPr>
            <p:cNvPr id="33849" name="TextBox 70"/>
            <p:cNvSpPr txBox="1">
              <a:spLocks noChangeArrowheads="1"/>
            </p:cNvSpPr>
            <p:nvPr/>
          </p:nvSpPr>
          <p:spPr bwMode="auto">
            <a:xfrm>
              <a:off x="1602627" y="3743343"/>
              <a:ext cx="2000888" cy="307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i="1"/>
                <a:t>globale (statische) Daten</a:t>
              </a:r>
              <a:endParaRPr lang="en-US" altLang="en-US" sz="1400" i="1"/>
            </a:p>
          </p:txBody>
        </p:sp>
        <p:cxnSp>
          <p:nvCxnSpPr>
            <p:cNvPr id="33850" name="Straight Arrow Connector 72"/>
            <p:cNvCxnSpPr>
              <a:cxnSpLocks noChangeShapeType="1"/>
            </p:cNvCxnSpPr>
            <p:nvPr/>
          </p:nvCxnSpPr>
          <p:spPr bwMode="auto">
            <a:xfrm>
              <a:off x="1628779" y="2876061"/>
              <a:ext cx="495305" cy="53371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851" name="Straight Arrow Connector 73"/>
            <p:cNvCxnSpPr>
              <a:cxnSpLocks noChangeShapeType="1"/>
            </p:cNvCxnSpPr>
            <p:nvPr/>
          </p:nvCxnSpPr>
          <p:spPr bwMode="auto">
            <a:xfrm flipH="1">
              <a:off x="2952766" y="2876061"/>
              <a:ext cx="495305" cy="53371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852" name="TextBox 74"/>
            <p:cNvSpPr txBox="1">
              <a:spLocks noChangeArrowheads="1"/>
            </p:cNvSpPr>
            <p:nvPr/>
          </p:nvSpPr>
          <p:spPr bwMode="auto">
            <a:xfrm>
              <a:off x="5000661" y="3371651"/>
              <a:ext cx="3243227" cy="585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Alle Threads greifen auf dieselben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globalen Daten und Heap-Objekte zu</a:t>
              </a:r>
              <a:endParaRPr lang="en-US" altLang="en-US"/>
            </a:p>
          </p:txBody>
        </p:sp>
      </p:grpSp>
      <p:grpSp>
        <p:nvGrpSpPr>
          <p:cNvPr id="81" name="Group 80"/>
          <p:cNvGrpSpPr>
            <a:grpSpLocks/>
          </p:cNvGrpSpPr>
          <p:nvPr/>
        </p:nvGrpSpPr>
        <p:grpSpPr bwMode="auto">
          <a:xfrm>
            <a:off x="742950" y="4638678"/>
            <a:ext cx="7324603" cy="338554"/>
            <a:chOff x="742950" y="4638675"/>
            <a:chExt cx="7324603" cy="338887"/>
          </a:xfrm>
        </p:grpSpPr>
        <p:sp>
          <p:nvSpPr>
            <p:cNvPr id="33844" name="Right Arrow 75"/>
            <p:cNvSpPr>
              <a:spLocks noChangeArrowheads="1"/>
            </p:cNvSpPr>
            <p:nvPr/>
          </p:nvSpPr>
          <p:spPr bwMode="auto">
            <a:xfrm>
              <a:off x="742950" y="4705350"/>
              <a:ext cx="323850" cy="200025"/>
            </a:xfrm>
            <a:prstGeom prst="rightArrow">
              <a:avLst>
                <a:gd name="adj1" fmla="val 50000"/>
                <a:gd name="adj2" fmla="val 50003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33845" name="TextBox 76"/>
            <p:cNvSpPr txBox="1">
              <a:spLocks noChangeArrowheads="1"/>
            </p:cNvSpPr>
            <p:nvPr/>
          </p:nvSpPr>
          <p:spPr bwMode="auto">
            <a:xfrm>
              <a:off x="1142998" y="4638675"/>
              <a:ext cx="6924555" cy="338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 smtClean="0"/>
                <a:t>Datenaustausch </a:t>
              </a:r>
              <a:r>
                <a:rPr lang="de-AT" altLang="en-US" dirty="0"/>
                <a:t>zwischen </a:t>
              </a:r>
              <a:r>
                <a:rPr lang="de-AT" altLang="en-US" dirty="0" smtClean="0"/>
                <a:t>Threads nur über </a:t>
              </a:r>
              <a:r>
                <a:rPr lang="de-AT" altLang="en-US" dirty="0"/>
                <a:t>globale Daten und </a:t>
              </a:r>
              <a:r>
                <a:rPr lang="de-AT" altLang="en-US" smtClean="0"/>
                <a:t>den Heap möglich</a:t>
              </a:r>
              <a:endParaRPr lang="en-US" altLang="en-US" dirty="0"/>
            </a:p>
          </p:txBody>
        </p:sp>
      </p:grp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742950" y="5099053"/>
            <a:ext cx="5391150" cy="338138"/>
            <a:chOff x="742950" y="5400675"/>
            <a:chExt cx="5391150" cy="338554"/>
          </a:xfrm>
        </p:grpSpPr>
        <p:sp>
          <p:nvSpPr>
            <p:cNvPr id="33842" name="Right Arrow 77"/>
            <p:cNvSpPr>
              <a:spLocks noChangeArrowheads="1"/>
            </p:cNvSpPr>
            <p:nvPr/>
          </p:nvSpPr>
          <p:spPr bwMode="auto">
            <a:xfrm>
              <a:off x="742950" y="5467350"/>
              <a:ext cx="323850" cy="200025"/>
            </a:xfrm>
            <a:prstGeom prst="rightArrow">
              <a:avLst>
                <a:gd name="adj1" fmla="val 50000"/>
                <a:gd name="adj2" fmla="val 50003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33843" name="TextBox 78"/>
            <p:cNvSpPr txBox="1">
              <a:spLocks noChangeArrowheads="1"/>
            </p:cNvSpPr>
            <p:nvPr/>
          </p:nvSpPr>
          <p:spPr bwMode="auto">
            <a:xfrm>
              <a:off x="1143000" y="5400675"/>
              <a:ext cx="49911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Gemeinsamer Datenzugriff erfordert Synchronisation!</a:t>
              </a: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197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Beispiel: gemeinsam benutztes Objekt</a:t>
            </a:r>
            <a:endParaRPr lang="en-US" altLang="en-US" dirty="0" smtClean="0"/>
          </a:p>
        </p:txBody>
      </p:sp>
      <p:sp>
        <p:nvSpPr>
          <p:cNvPr id="3481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684342-C39D-458B-B0AA-B31A43B11742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en-US" smtClean="0"/>
          </a:p>
        </p:txBody>
      </p:sp>
      <p:sp>
        <p:nvSpPr>
          <p:cNvPr id="2" name="TextBox 1"/>
          <p:cNvSpPr txBox="1"/>
          <p:nvPr/>
        </p:nvSpPr>
        <p:spPr>
          <a:xfrm>
            <a:off x="794795" y="1774784"/>
            <a:ext cx="2592376" cy="2400657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Account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private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0;</a:t>
            </a:r>
          </a:p>
          <a:p>
            <a:pPr>
              <a:spcBef>
                <a:spcPts val="600"/>
              </a:spcBef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deposit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x) {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+ x;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ts val="600"/>
              </a:spcBef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withdraw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x) {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- x;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5347" y="1381245"/>
            <a:ext cx="1468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Klasse </a:t>
            </a:r>
            <a:r>
              <a:rPr lang="de-AT" i="1" dirty="0" smtClean="0"/>
              <a:t>Account</a:t>
            </a:r>
            <a:endParaRPr lang="de-AT" i="1" dirty="0"/>
          </a:p>
        </p:txBody>
      </p:sp>
      <p:grpSp>
        <p:nvGrpSpPr>
          <p:cNvPr id="5" name="Group 4"/>
          <p:cNvGrpSpPr/>
          <p:nvPr/>
        </p:nvGrpSpPr>
        <p:grpSpPr>
          <a:xfrm>
            <a:off x="3715223" y="1381245"/>
            <a:ext cx="2909693" cy="3225083"/>
            <a:chOff x="4029919" y="1381245"/>
            <a:chExt cx="2909693" cy="3225083"/>
          </a:xfrm>
        </p:grpSpPr>
        <p:sp>
          <p:nvSpPr>
            <p:cNvPr id="39" name="TextBox 38"/>
            <p:cNvSpPr txBox="1"/>
            <p:nvPr/>
          </p:nvSpPr>
          <p:spPr>
            <a:xfrm>
              <a:off x="4114800" y="1774784"/>
              <a:ext cx="2824812" cy="2831544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Worker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extends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Thread {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Account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account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ts val="600"/>
                </a:spcBef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Worker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(Account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account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spcBef>
                  <a:spcPts val="0"/>
                </a:spcBef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this.account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account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ts val="0"/>
                </a:spcBef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  <a:p>
              <a:pPr>
                <a:spcBef>
                  <a:spcPts val="600"/>
                </a:spcBef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public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void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run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 {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while (...) {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	...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account.deposit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(...); ...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	...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account.withdraw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(...); ...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  <a:endParaRPr lang="de-AT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029919" y="1381245"/>
              <a:ext cx="28647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Thread, der mit </a:t>
              </a:r>
              <a:r>
                <a:rPr lang="de-AT" i="1" dirty="0" smtClean="0"/>
                <a:t>Account</a:t>
              </a:r>
              <a:r>
                <a:rPr lang="de-AT" dirty="0" smtClean="0"/>
                <a:t> arbeitet</a:t>
              </a:r>
              <a:endParaRPr lang="de-AT" i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25347" y="4506409"/>
            <a:ext cx="3426393" cy="1982403"/>
            <a:chOff x="725347" y="4506409"/>
            <a:chExt cx="3426393" cy="1982403"/>
          </a:xfrm>
        </p:grpSpPr>
        <p:sp>
          <p:nvSpPr>
            <p:cNvPr id="42" name="TextBox 41"/>
            <p:cNvSpPr txBox="1"/>
            <p:nvPr/>
          </p:nvSpPr>
          <p:spPr>
            <a:xfrm>
              <a:off x="725347" y="4506409"/>
              <a:ext cx="11304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Benutzung</a:t>
              </a:r>
              <a:endParaRPr lang="de-AT" b="1" i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94795" y="4888374"/>
              <a:ext cx="3356945" cy="1600438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Account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account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Account();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Thread thread1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Worker(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account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Thread thread2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Worker(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account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thread1.start();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thread2.start();</a:t>
              </a:r>
            </a:p>
            <a:p>
              <a:pPr>
                <a:tabLst>
                  <a:tab pos="177800" algn="l"/>
                  <a:tab pos="358775" algn="l"/>
                  <a:tab pos="5365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336648" y="5312779"/>
            <a:ext cx="3361818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Beide Threads arbeiten mit demselben</a:t>
            </a:r>
          </a:p>
          <a:p>
            <a:r>
              <a:rPr lang="de-AT" i="1" smtClean="0"/>
              <a:t>Account</a:t>
            </a:r>
            <a:r>
              <a:rPr lang="de-AT" smtClean="0"/>
              <a:t>-Objekt</a:t>
            </a:r>
          </a:p>
          <a:p>
            <a:pPr>
              <a:spcBef>
                <a:spcPts val="600"/>
              </a:spcBef>
            </a:pPr>
            <a:r>
              <a:rPr lang="de-AT" smtClean="0"/>
              <a:t>=&gt; können sich in die Quere kommen!</a:t>
            </a:r>
            <a:endParaRPr lang="de-AT" dirty="0"/>
          </a:p>
        </p:txBody>
      </p:sp>
      <p:grpSp>
        <p:nvGrpSpPr>
          <p:cNvPr id="13" name="Group 12"/>
          <p:cNvGrpSpPr/>
          <p:nvPr/>
        </p:nvGrpSpPr>
        <p:grpSpPr>
          <a:xfrm>
            <a:off x="6988629" y="2404753"/>
            <a:ext cx="1531916" cy="797598"/>
            <a:chOff x="6988629" y="2404753"/>
            <a:chExt cx="1531916" cy="797598"/>
          </a:xfrm>
        </p:grpSpPr>
        <p:sp>
          <p:nvSpPr>
            <p:cNvPr id="7" name="Rectangle 6"/>
            <p:cNvSpPr/>
            <p:nvPr/>
          </p:nvSpPr>
          <p:spPr bwMode="auto">
            <a:xfrm>
              <a:off x="6988629" y="2404753"/>
              <a:ext cx="599703" cy="308759"/>
            </a:xfrm>
            <a:prstGeom prst="rect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037849" y="2466799"/>
              <a:ext cx="49257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Worker</a:t>
              </a:r>
              <a:endParaRPr lang="de-AT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6988629" y="2893592"/>
              <a:ext cx="599703" cy="308759"/>
            </a:xfrm>
            <a:prstGeom prst="rect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037849" y="2955638"/>
              <a:ext cx="49257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Worker</a:t>
              </a:r>
              <a:endParaRPr lang="de-AT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7858497" y="2651465"/>
              <a:ext cx="662048" cy="308759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07717" y="2713511"/>
              <a:ext cx="55463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Account</a:t>
              </a:r>
              <a:endParaRPr lang="de-AT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Straight Arrow Connector 9"/>
            <p:cNvCxnSpPr>
              <a:stCxn id="7" idx="3"/>
              <a:endCxn id="17" idx="1"/>
            </p:cNvCxnSpPr>
            <p:nvPr/>
          </p:nvCxnSpPr>
          <p:spPr bwMode="auto">
            <a:xfrm>
              <a:off x="7588332" y="2559133"/>
              <a:ext cx="270165" cy="246712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/>
            <p:cNvCxnSpPr>
              <a:stCxn id="15" idx="3"/>
            </p:cNvCxnSpPr>
            <p:nvPr/>
          </p:nvCxnSpPr>
          <p:spPr bwMode="auto">
            <a:xfrm flipV="1">
              <a:off x="7588332" y="2814452"/>
              <a:ext cx="261196" cy="23352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06502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Race Conditions</a:t>
            </a:r>
            <a:endParaRPr lang="en-US" altLang="en-US" smtClean="0"/>
          </a:p>
        </p:txBody>
      </p:sp>
      <p:sp>
        <p:nvSpPr>
          <p:cNvPr id="3481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684342-C39D-458B-B0AA-B31A43B11742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e-DE" altLang="en-US" smtClean="0"/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666750" y="1057275"/>
            <a:ext cx="7112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Gefahr von </a:t>
            </a:r>
            <a:r>
              <a:rPr lang="de-AT" altLang="en-US" b="1"/>
              <a:t>Inkonsistenz</a:t>
            </a:r>
            <a:r>
              <a:rPr lang="de-AT" altLang="en-US"/>
              <a:t> beim </a:t>
            </a:r>
            <a:r>
              <a:rPr lang="de-AT" altLang="en-US" b="1"/>
              <a:t>Zugriff mehrerer Threads auf gemeinsame Daten</a:t>
            </a:r>
            <a:endParaRPr lang="en-US" altLang="en-US" b="1"/>
          </a:p>
        </p:txBody>
      </p:sp>
      <p:sp>
        <p:nvSpPr>
          <p:cNvPr id="34821" name="TextBox 5"/>
          <p:cNvSpPr txBox="1">
            <a:spLocks noChangeArrowheads="1"/>
          </p:cNvSpPr>
          <p:nvPr/>
        </p:nvSpPr>
        <p:spPr bwMode="auto">
          <a:xfrm>
            <a:off x="1390650" y="1476375"/>
            <a:ext cx="8683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i="1"/>
              <a:t>Thread1</a:t>
            </a:r>
            <a:endParaRPr lang="en-US" altLang="en-US" i="1"/>
          </a:p>
        </p:txBody>
      </p:sp>
      <p:sp>
        <p:nvSpPr>
          <p:cNvPr id="34822" name="TextBox 6"/>
          <p:cNvSpPr txBox="1">
            <a:spLocks noChangeArrowheads="1"/>
          </p:cNvSpPr>
          <p:nvPr/>
        </p:nvSpPr>
        <p:spPr bwMode="auto">
          <a:xfrm>
            <a:off x="914400" y="1828800"/>
            <a:ext cx="190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account.deposit(500);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3" name="TextBox 9"/>
          <p:cNvSpPr txBox="1">
            <a:spLocks noChangeArrowheads="1"/>
          </p:cNvSpPr>
          <p:nvPr/>
        </p:nvSpPr>
        <p:spPr bwMode="auto">
          <a:xfrm>
            <a:off x="3657600" y="1476375"/>
            <a:ext cx="873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i="1"/>
              <a:t>Thread2</a:t>
            </a:r>
            <a:endParaRPr lang="en-US" altLang="en-US" i="1"/>
          </a:p>
        </p:txBody>
      </p:sp>
      <p:sp>
        <p:nvSpPr>
          <p:cNvPr id="34824" name="TextBox 10"/>
          <p:cNvSpPr txBox="1">
            <a:spLocks noChangeArrowheads="1"/>
          </p:cNvSpPr>
          <p:nvPr/>
        </p:nvSpPr>
        <p:spPr bwMode="auto">
          <a:xfrm>
            <a:off x="3181350" y="1828800"/>
            <a:ext cx="2035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account.withdraw(100);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828675" y="2105025"/>
            <a:ext cx="4557713" cy="1876425"/>
            <a:chOff x="828675" y="2105025"/>
            <a:chExt cx="4558356" cy="1877199"/>
          </a:xfrm>
        </p:grpSpPr>
        <p:sp>
          <p:nvSpPr>
            <p:cNvPr id="34846" name="TextBox 11"/>
            <p:cNvSpPr txBox="1">
              <a:spLocks noChangeArrowheads="1"/>
            </p:cNvSpPr>
            <p:nvPr/>
          </p:nvSpPr>
          <p:spPr bwMode="auto">
            <a:xfrm>
              <a:off x="828675" y="2457450"/>
              <a:ext cx="2167581" cy="89255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09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09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deposit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(int x) {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balance = balance + x;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34847" name="Straight Arrow Connector 13"/>
            <p:cNvCxnSpPr>
              <a:cxnSpLocks noChangeShapeType="1"/>
            </p:cNvCxnSpPr>
            <p:nvPr/>
          </p:nvCxnSpPr>
          <p:spPr bwMode="auto">
            <a:xfrm>
              <a:off x="1800225" y="2105025"/>
              <a:ext cx="0" cy="34290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48" name="TextBox 14"/>
            <p:cNvSpPr txBox="1">
              <a:spLocks noChangeArrowheads="1"/>
            </p:cNvSpPr>
            <p:nvPr/>
          </p:nvSpPr>
          <p:spPr bwMode="auto">
            <a:xfrm>
              <a:off x="3219450" y="2457450"/>
              <a:ext cx="2167581" cy="89255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09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09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withdraw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(int x) {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balance = balance - x;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34849" name="Straight Arrow Connector 15"/>
            <p:cNvCxnSpPr>
              <a:cxnSpLocks noChangeShapeType="1"/>
            </p:cNvCxnSpPr>
            <p:nvPr/>
          </p:nvCxnSpPr>
          <p:spPr bwMode="auto">
            <a:xfrm>
              <a:off x="4191000" y="2105025"/>
              <a:ext cx="0" cy="34290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50" name="Oval 16"/>
            <p:cNvSpPr>
              <a:spLocks noChangeArrowheads="1"/>
            </p:cNvSpPr>
            <p:nvPr/>
          </p:nvSpPr>
          <p:spPr bwMode="auto">
            <a:xfrm>
              <a:off x="2971800" y="3524250"/>
              <a:ext cx="247650" cy="247650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cxnSp>
          <p:nvCxnSpPr>
            <p:cNvPr id="34851" name="Straight Arrow Connector 18"/>
            <p:cNvCxnSpPr>
              <a:cxnSpLocks noChangeShapeType="1"/>
            </p:cNvCxnSpPr>
            <p:nvPr/>
          </p:nvCxnSpPr>
          <p:spPr bwMode="auto">
            <a:xfrm>
              <a:off x="2800350" y="3371850"/>
              <a:ext cx="200025" cy="200025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52" name="Straight Arrow Connector 19"/>
            <p:cNvCxnSpPr>
              <a:cxnSpLocks noChangeShapeType="1"/>
            </p:cNvCxnSpPr>
            <p:nvPr/>
          </p:nvCxnSpPr>
          <p:spPr bwMode="auto">
            <a:xfrm flipH="1">
              <a:off x="3200400" y="3371850"/>
              <a:ext cx="200025" cy="200025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53" name="TextBox 20"/>
            <p:cNvSpPr txBox="1">
              <a:spLocks noChangeArrowheads="1"/>
            </p:cNvSpPr>
            <p:nvPr/>
          </p:nvSpPr>
          <p:spPr bwMode="auto">
            <a:xfrm>
              <a:off x="2743200" y="3705225"/>
              <a:ext cx="7200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balance</a:t>
              </a: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1028700" y="2495550"/>
            <a:ext cx="7999593" cy="1400383"/>
            <a:chOff x="1028700" y="2495550"/>
            <a:chExt cx="7999582" cy="1401621"/>
          </a:xfrm>
        </p:grpSpPr>
        <p:sp>
          <p:nvSpPr>
            <p:cNvPr id="22" name="Rectangle 21"/>
            <p:cNvSpPr/>
            <p:nvPr/>
          </p:nvSpPr>
          <p:spPr bwMode="auto">
            <a:xfrm>
              <a:off x="1028700" y="2752952"/>
              <a:ext cx="1914522" cy="333670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3390897" y="2752952"/>
              <a:ext cx="1914522" cy="333670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44" name="TextBox 23"/>
            <p:cNvSpPr txBox="1">
              <a:spLocks noChangeArrowheads="1"/>
            </p:cNvSpPr>
            <p:nvPr/>
          </p:nvSpPr>
          <p:spPr bwMode="auto">
            <a:xfrm>
              <a:off x="5543550" y="2495550"/>
              <a:ext cx="3484732" cy="1401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>
                  <a:solidFill>
                    <a:srgbClr val="FF0000"/>
                  </a:solidFill>
                </a:rPr>
                <a:t>Critical </a:t>
              </a:r>
              <a:r>
                <a:rPr lang="de-AT" altLang="en-US" dirty="0" err="1">
                  <a:solidFill>
                    <a:srgbClr val="FF0000"/>
                  </a:solidFill>
                </a:rPr>
                <a:t>Regions</a:t>
              </a:r>
              <a:r>
                <a:rPr lang="de-AT" altLang="en-US" dirty="0"/>
                <a:t>, die nicht überlappend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ausgeführt werden dürfen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dirty="0" smtClean="0"/>
                <a:t>Prinzip </a:t>
              </a:r>
              <a:r>
                <a:rPr lang="de-AT" altLang="en-US" dirty="0"/>
                <a:t>der </a:t>
              </a:r>
              <a:r>
                <a:rPr lang="de-AT" altLang="en-US" dirty="0">
                  <a:solidFill>
                    <a:srgbClr val="FF0000"/>
                  </a:solidFill>
                </a:rPr>
                <a:t>Mutual </a:t>
              </a:r>
              <a:r>
                <a:rPr lang="de-AT" altLang="en-US" dirty="0" err="1" smtClean="0">
                  <a:solidFill>
                    <a:srgbClr val="FF0000"/>
                  </a:solidFill>
                </a:rPr>
                <a:t>Exclusion</a:t>
              </a:r>
              <a:endParaRPr lang="de-AT" altLang="en-US" dirty="0" smtClean="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 smtClean="0"/>
                <a:t>Es darf immer nur 1 Thread gleichzeitig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 smtClean="0"/>
                <a:t>in einer der Critical </a:t>
              </a:r>
              <a:r>
                <a:rPr lang="de-AT" altLang="en-US" dirty="0" err="1" smtClean="0"/>
                <a:t>Regions</a:t>
              </a:r>
              <a:r>
                <a:rPr lang="de-AT" altLang="en-US" dirty="0" smtClean="0"/>
                <a:t> sein.</a:t>
              </a:r>
              <a:endParaRPr lang="en-US" altLang="en-US" dirty="0"/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>
              <a:off x="5314944" y="2924554"/>
              <a:ext cx="21907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533400" y="4105275"/>
            <a:ext cx="5140325" cy="2714625"/>
            <a:chOff x="533400" y="4105275"/>
            <a:chExt cx="5140549" cy="2714625"/>
          </a:xfrm>
        </p:grpSpPr>
        <p:sp>
          <p:nvSpPr>
            <p:cNvPr id="34829" name="TextBox 28"/>
            <p:cNvSpPr txBox="1">
              <a:spLocks noChangeArrowheads="1"/>
            </p:cNvSpPr>
            <p:nvPr/>
          </p:nvSpPr>
          <p:spPr bwMode="auto">
            <a:xfrm>
              <a:off x="666750" y="4105275"/>
              <a:ext cx="22580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Was kann passieren?</a:t>
              </a:r>
              <a:endParaRPr lang="en-US" altLang="en-US" sz="1800" b="1"/>
            </a:p>
          </p:txBody>
        </p:sp>
        <p:sp>
          <p:nvSpPr>
            <p:cNvPr id="34830" name="TextBox 29"/>
            <p:cNvSpPr txBox="1">
              <a:spLocks noChangeArrowheads="1"/>
            </p:cNvSpPr>
            <p:nvPr/>
          </p:nvSpPr>
          <p:spPr bwMode="auto">
            <a:xfrm>
              <a:off x="2981325" y="4133850"/>
              <a:ext cx="217880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Annahme: </a:t>
              </a:r>
              <a:r>
                <a:rPr lang="de-AT" altLang="en-US" i="1"/>
                <a:t>balance</a:t>
              </a:r>
              <a:r>
                <a:rPr lang="de-AT" altLang="en-US"/>
                <a:t> == 0</a:t>
              </a:r>
              <a:endParaRPr lang="en-US" altLang="en-US"/>
            </a:p>
          </p:txBody>
        </p:sp>
        <p:sp>
          <p:nvSpPr>
            <p:cNvPr id="34831" name="TextBox 30"/>
            <p:cNvSpPr txBox="1">
              <a:spLocks noChangeArrowheads="1"/>
            </p:cNvSpPr>
            <p:nvPr/>
          </p:nvSpPr>
          <p:spPr bwMode="auto">
            <a:xfrm>
              <a:off x="1390650" y="4524375"/>
              <a:ext cx="8691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i="1"/>
                <a:t>Thread1</a:t>
              </a:r>
              <a:endParaRPr lang="en-US" altLang="en-US" i="1"/>
            </a:p>
          </p:txBody>
        </p:sp>
        <p:sp>
          <p:nvSpPr>
            <p:cNvPr id="34832" name="TextBox 31"/>
            <p:cNvSpPr txBox="1">
              <a:spLocks noChangeArrowheads="1"/>
            </p:cNvSpPr>
            <p:nvPr/>
          </p:nvSpPr>
          <p:spPr bwMode="auto">
            <a:xfrm>
              <a:off x="3781425" y="4524375"/>
              <a:ext cx="87273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i="1"/>
                <a:t>Thread2</a:t>
              </a:r>
              <a:endParaRPr lang="en-US" altLang="en-US" i="1"/>
            </a:p>
          </p:txBody>
        </p:sp>
        <p:sp>
          <p:nvSpPr>
            <p:cNvPr id="34833" name="TextBox 32"/>
            <p:cNvSpPr txBox="1">
              <a:spLocks noChangeArrowheads="1"/>
            </p:cNvSpPr>
            <p:nvPr/>
          </p:nvSpPr>
          <p:spPr bwMode="auto">
            <a:xfrm>
              <a:off x="1038225" y="4829175"/>
              <a:ext cx="1717137" cy="160043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lies balance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addiere 500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speichere Ergebnis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83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6538" y="5319713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4835" name="Straight Arrow Connector 35"/>
            <p:cNvCxnSpPr>
              <a:cxnSpLocks noChangeShapeType="1"/>
            </p:cNvCxnSpPr>
            <p:nvPr/>
          </p:nvCxnSpPr>
          <p:spPr bwMode="auto">
            <a:xfrm>
              <a:off x="2981325" y="5419725"/>
              <a:ext cx="40957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36" name="TextBox 36"/>
            <p:cNvSpPr txBox="1">
              <a:spLocks noChangeArrowheads="1"/>
            </p:cNvSpPr>
            <p:nvPr/>
          </p:nvSpPr>
          <p:spPr bwMode="auto">
            <a:xfrm>
              <a:off x="3419475" y="4848225"/>
              <a:ext cx="1717137" cy="160043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lies balance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subtrahiere 100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speichere Ergebnis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83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9938" y="6034088"/>
              <a:ext cx="85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4838" name="Straight Arrow Connector 39"/>
            <p:cNvCxnSpPr>
              <a:cxnSpLocks noChangeShapeType="1"/>
            </p:cNvCxnSpPr>
            <p:nvPr/>
          </p:nvCxnSpPr>
          <p:spPr bwMode="auto">
            <a:xfrm>
              <a:off x="2752725" y="6124575"/>
              <a:ext cx="466725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39" name="TextBox 43"/>
            <p:cNvSpPr txBox="1">
              <a:spLocks noChangeArrowheads="1"/>
            </p:cNvSpPr>
            <p:nvPr/>
          </p:nvSpPr>
          <p:spPr bwMode="auto">
            <a:xfrm>
              <a:off x="1028700" y="6481346"/>
              <a:ext cx="40046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i="1"/>
                <a:t>balance</a:t>
              </a:r>
              <a:r>
                <a:rPr lang="de-AT" altLang="en-US"/>
                <a:t> == 500   =&gt; Subtraktion ging verloren</a:t>
              </a:r>
              <a:endParaRPr lang="en-US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33400" y="5057775"/>
              <a:ext cx="482621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de-AT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  <a:p>
              <a:pPr algn="r">
                <a:defRPr/>
              </a:pPr>
              <a:r>
                <a:rPr lang="de-AT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500</a:t>
              </a:r>
              <a:endPara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132588" y="5286375"/>
              <a:ext cx="541361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de-AT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  <a:p>
              <a:pPr algn="r">
                <a:defRPr/>
              </a:pPr>
              <a:r>
                <a:rPr lang="de-AT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-100</a:t>
              </a:r>
              <a:endPara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010275" y="5257800"/>
            <a:ext cx="23936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 dirty="0" err="1" smtClean="0"/>
              <a:t>Race</a:t>
            </a:r>
            <a:r>
              <a:rPr lang="de-AT" altLang="en-US" b="1" dirty="0" smtClean="0"/>
              <a:t> </a:t>
            </a:r>
            <a:r>
              <a:rPr lang="de-AT" altLang="en-US" b="1" dirty="0" err="1" smtClean="0"/>
              <a:t>Condition</a:t>
            </a:r>
            <a:endParaRPr lang="de-AT" altLang="en-US" b="1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dirty="0" smtClean="0"/>
              <a:t>Schwer </a:t>
            </a:r>
            <a:r>
              <a:rPr lang="de-AT" altLang="en-US" dirty="0"/>
              <a:t>zu findende Fehler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dirty="0"/>
              <a:t>Kaum reproduzierbar!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78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Mutual </a:t>
            </a:r>
            <a:r>
              <a:rPr lang="de-AT" altLang="en-US" dirty="0" err="1" smtClean="0"/>
              <a:t>Exclusion</a:t>
            </a:r>
            <a:r>
              <a:rPr lang="de-AT" altLang="en-US" dirty="0" smtClean="0"/>
              <a:t> durch </a:t>
            </a:r>
            <a:r>
              <a:rPr lang="de-AT" alt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endParaRPr lang="en-US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en-US" smtClean="0"/>
          </a:p>
        </p:txBody>
      </p:sp>
      <p:sp>
        <p:nvSpPr>
          <p:cNvPr id="35844" name="TextBox 3"/>
          <p:cNvSpPr txBox="1">
            <a:spLocks noChangeArrowheads="1"/>
          </p:cNvSpPr>
          <p:nvPr/>
        </p:nvSpPr>
        <p:spPr bwMode="auto">
          <a:xfrm>
            <a:off x="742950" y="1209675"/>
            <a:ext cx="2533650" cy="30464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  <a:tab pos="361950" algn="l"/>
                <a:tab pos="542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  <a:tab pos="361950" algn="l"/>
                <a:tab pos="542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  <a:tab pos="361950" algn="l"/>
                <a:tab pos="542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Account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balance = 0;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deposit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synchronized(this)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	balance = balance + x;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withdraw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synchronized(this)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	balance = balance - x;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343025" y="2171700"/>
            <a:ext cx="1876425" cy="266700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1343025" y="3314700"/>
            <a:ext cx="1876425" cy="266700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defRPr/>
            </a:pPr>
            <a:endParaRPr lang="en-US"/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228975" y="2305050"/>
            <a:ext cx="266700" cy="43815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3228975" y="2990850"/>
            <a:ext cx="266700" cy="43815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850" name="TextBox 12"/>
          <p:cNvSpPr txBox="1">
            <a:spLocks noChangeArrowheads="1"/>
          </p:cNvSpPr>
          <p:nvPr/>
        </p:nvSpPr>
        <p:spPr bwMode="auto">
          <a:xfrm>
            <a:off x="3419475" y="2619375"/>
            <a:ext cx="714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/>
              <a:t>critical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/>
              <a:t>regions</a:t>
            </a:r>
            <a:endParaRPr lang="en-US" altLang="en-US" sz="1400"/>
          </a:p>
        </p:txBody>
      </p: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4772025" y="1066800"/>
            <a:ext cx="4157663" cy="4000500"/>
            <a:chOff x="4772025" y="1066800"/>
            <a:chExt cx="4157971" cy="4000500"/>
          </a:xfrm>
        </p:grpSpPr>
        <p:sp>
          <p:nvSpPr>
            <p:cNvPr id="35853" name="TextBox 13"/>
            <p:cNvSpPr txBox="1">
              <a:spLocks noChangeArrowheads="1"/>
            </p:cNvSpPr>
            <p:nvPr/>
          </p:nvSpPr>
          <p:spPr bwMode="auto">
            <a:xfrm>
              <a:off x="6162675" y="1066800"/>
              <a:ext cx="86433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Ablauf</a:t>
              </a:r>
              <a:endParaRPr lang="en-US" altLang="en-US" sz="1800" b="1"/>
            </a:p>
          </p:txBody>
        </p:sp>
        <p:sp>
          <p:nvSpPr>
            <p:cNvPr id="35854" name="TextBox 14"/>
            <p:cNvSpPr txBox="1">
              <a:spLocks noChangeArrowheads="1"/>
            </p:cNvSpPr>
            <p:nvPr/>
          </p:nvSpPr>
          <p:spPr bwMode="auto">
            <a:xfrm>
              <a:off x="5181600" y="1476375"/>
              <a:ext cx="8691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i="1"/>
                <a:t>Thread1</a:t>
              </a:r>
              <a:endParaRPr lang="en-US" altLang="en-US" i="1"/>
            </a:p>
          </p:txBody>
        </p:sp>
        <p:sp>
          <p:nvSpPr>
            <p:cNvPr id="35855" name="TextBox 15"/>
            <p:cNvSpPr txBox="1">
              <a:spLocks noChangeArrowheads="1"/>
            </p:cNvSpPr>
            <p:nvPr/>
          </p:nvSpPr>
          <p:spPr bwMode="auto">
            <a:xfrm>
              <a:off x="4772025" y="2085975"/>
              <a:ext cx="174599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synchronized(</a:t>
              </a:r>
              <a:r>
                <a:rPr lang="de-AT" altLang="en-US" sz="140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856" name="Straight Connector 23"/>
            <p:cNvCxnSpPr>
              <a:cxnSpLocks noChangeShapeType="1"/>
            </p:cNvCxnSpPr>
            <p:nvPr/>
          </p:nvCxnSpPr>
          <p:spPr bwMode="auto">
            <a:xfrm>
              <a:off x="5610225" y="1771650"/>
              <a:ext cx="0" cy="371475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57" name="Straight Connector 26"/>
            <p:cNvCxnSpPr>
              <a:cxnSpLocks noChangeShapeType="1"/>
            </p:cNvCxnSpPr>
            <p:nvPr/>
          </p:nvCxnSpPr>
          <p:spPr bwMode="auto">
            <a:xfrm>
              <a:off x="5610225" y="2362200"/>
              <a:ext cx="0" cy="100965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58" name="TextBox 28"/>
            <p:cNvSpPr txBox="1">
              <a:spLocks noChangeArrowheads="1"/>
            </p:cNvSpPr>
            <p:nvPr/>
          </p:nvSpPr>
          <p:spPr bwMode="auto">
            <a:xfrm>
              <a:off x="4772025" y="3209925"/>
              <a:ext cx="24397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859" name="Straight Connector 30"/>
            <p:cNvCxnSpPr>
              <a:cxnSpLocks noChangeShapeType="1"/>
            </p:cNvCxnSpPr>
            <p:nvPr/>
          </p:nvCxnSpPr>
          <p:spPr bwMode="auto">
            <a:xfrm>
              <a:off x="5610225" y="3438525"/>
              <a:ext cx="0" cy="53340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 32"/>
            <p:cNvSpPr/>
            <p:nvPr/>
          </p:nvSpPr>
          <p:spPr bwMode="auto">
            <a:xfrm>
              <a:off x="4991116" y="2352675"/>
              <a:ext cx="1247867" cy="1019175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61" name="TextBox 33"/>
            <p:cNvSpPr txBox="1">
              <a:spLocks noChangeArrowheads="1"/>
            </p:cNvSpPr>
            <p:nvPr/>
          </p:nvSpPr>
          <p:spPr bwMode="auto">
            <a:xfrm>
              <a:off x="7334250" y="1476375"/>
              <a:ext cx="87273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i="1"/>
                <a:t>Thread2</a:t>
              </a:r>
              <a:endParaRPr lang="en-US" altLang="en-US" i="1"/>
            </a:p>
          </p:txBody>
        </p:sp>
        <p:sp>
          <p:nvSpPr>
            <p:cNvPr id="35862" name="TextBox 34"/>
            <p:cNvSpPr txBox="1">
              <a:spLocks noChangeArrowheads="1"/>
            </p:cNvSpPr>
            <p:nvPr/>
          </p:nvSpPr>
          <p:spPr bwMode="auto">
            <a:xfrm>
              <a:off x="6924675" y="2438400"/>
              <a:ext cx="174599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synchronized(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863" name="Straight Connector 35"/>
            <p:cNvCxnSpPr>
              <a:cxnSpLocks noChangeShapeType="1"/>
            </p:cNvCxnSpPr>
            <p:nvPr/>
          </p:nvCxnSpPr>
          <p:spPr bwMode="auto">
            <a:xfrm>
              <a:off x="7762875" y="1771650"/>
              <a:ext cx="0" cy="714375"/>
            </a:xfrm>
            <a:prstGeom prst="line">
              <a:avLst/>
            </a:prstGeom>
            <a:noFill/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64" name="Straight Connector 36"/>
            <p:cNvCxnSpPr>
              <a:cxnSpLocks noChangeShapeType="1"/>
            </p:cNvCxnSpPr>
            <p:nvPr/>
          </p:nvCxnSpPr>
          <p:spPr bwMode="auto">
            <a:xfrm>
              <a:off x="7762875" y="3457575"/>
              <a:ext cx="0" cy="1009650"/>
            </a:xfrm>
            <a:prstGeom prst="line">
              <a:avLst/>
            </a:prstGeom>
            <a:noFill/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65" name="TextBox 37"/>
            <p:cNvSpPr txBox="1">
              <a:spLocks noChangeArrowheads="1"/>
            </p:cNvSpPr>
            <p:nvPr/>
          </p:nvSpPr>
          <p:spPr bwMode="auto">
            <a:xfrm>
              <a:off x="6924675" y="4305300"/>
              <a:ext cx="24397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866" name="Straight Connector 38"/>
            <p:cNvCxnSpPr>
              <a:cxnSpLocks noChangeShapeType="1"/>
            </p:cNvCxnSpPr>
            <p:nvPr/>
          </p:nvCxnSpPr>
          <p:spPr bwMode="auto">
            <a:xfrm>
              <a:off x="7762875" y="4533900"/>
              <a:ext cx="0" cy="533400"/>
            </a:xfrm>
            <a:prstGeom prst="line">
              <a:avLst/>
            </a:prstGeom>
            <a:noFill/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Rectangle 42"/>
            <p:cNvSpPr/>
            <p:nvPr/>
          </p:nvSpPr>
          <p:spPr bwMode="auto">
            <a:xfrm>
              <a:off x="7143926" y="3448050"/>
              <a:ext cx="1247867" cy="1019175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35868" name="Straight Connector 44"/>
            <p:cNvCxnSpPr>
              <a:cxnSpLocks noChangeShapeType="1"/>
            </p:cNvCxnSpPr>
            <p:nvPr/>
          </p:nvCxnSpPr>
          <p:spPr bwMode="auto">
            <a:xfrm>
              <a:off x="7753350" y="2667000"/>
              <a:ext cx="0" cy="762000"/>
            </a:xfrm>
            <a:prstGeom prst="line">
              <a:avLst/>
            </a:prstGeom>
            <a:noFill/>
            <a:ln w="6350" algn="ctr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69" name="TextBox 45"/>
            <p:cNvSpPr txBox="1">
              <a:spLocks noChangeArrowheads="1"/>
            </p:cNvSpPr>
            <p:nvPr/>
          </p:nvSpPr>
          <p:spPr bwMode="auto">
            <a:xfrm>
              <a:off x="7781925" y="2876550"/>
              <a:ext cx="114807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muss warten!</a:t>
              </a:r>
              <a:endParaRPr lang="en-US" altLang="en-US" sz="1400"/>
            </a:p>
          </p:txBody>
        </p:sp>
      </p:grp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594709" y="5143500"/>
            <a:ext cx="25314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/>
              <a:t>Garantiert, dass Critical Regions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/>
              <a:t>nie überlappen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/>
              <a:t>=&gt; garantiert Mutual Exclusion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/>
              <a:t>=&gt; keine Race Conditions</a:t>
            </a:r>
            <a:endParaRPr lang="en-US" altLang="en-US" sz="1400"/>
          </a:p>
        </p:txBody>
      </p:sp>
      <p:grpSp>
        <p:nvGrpSpPr>
          <p:cNvPr id="4" name="Group 3"/>
          <p:cNvGrpSpPr/>
          <p:nvPr/>
        </p:nvGrpSpPr>
        <p:grpSpPr>
          <a:xfrm>
            <a:off x="672065" y="4332666"/>
            <a:ext cx="3189104" cy="1408667"/>
            <a:chOff x="672065" y="4332666"/>
            <a:chExt cx="3189104" cy="1408667"/>
          </a:xfrm>
        </p:grpSpPr>
        <p:sp>
          <p:nvSpPr>
            <p:cNvPr id="35870" name="TextBox 4"/>
            <p:cNvSpPr txBox="1">
              <a:spLocks noChangeArrowheads="1"/>
            </p:cNvSpPr>
            <p:nvPr/>
          </p:nvSpPr>
          <p:spPr bwMode="auto">
            <a:xfrm>
              <a:off x="685800" y="4332666"/>
              <a:ext cx="1075902" cy="338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Allgemein</a:t>
              </a:r>
              <a:endParaRPr lang="en-US" altLang="en-US" b="1"/>
            </a:p>
          </p:txBody>
        </p:sp>
        <p:sp>
          <p:nvSpPr>
            <p:cNvPr id="35871" name="TextBox 5"/>
            <p:cNvSpPr txBox="1">
              <a:spLocks noChangeArrowheads="1"/>
            </p:cNvSpPr>
            <p:nvPr/>
          </p:nvSpPr>
          <p:spPr bwMode="auto">
            <a:xfrm>
              <a:off x="742948" y="4780150"/>
              <a:ext cx="2524044" cy="307646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0975" algn="l"/>
                  <a:tab pos="361950" algn="l"/>
                  <a:tab pos="5429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0975" algn="l"/>
                  <a:tab pos="361950" algn="l"/>
                  <a:tab pos="5429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0975" algn="l"/>
                  <a:tab pos="361950" algn="l"/>
                  <a:tab pos="5429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0975" algn="l"/>
                  <a:tab pos="361950" algn="l"/>
                  <a:tab pos="5429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0975" algn="l"/>
                  <a:tab pos="361950" algn="l"/>
                  <a:tab pos="542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  <a:tab pos="542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  <a:tab pos="542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  <a:tab pos="542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  <a:tab pos="542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synchronized (object) { ... }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872" name="TextBox 6"/>
            <p:cNvSpPr txBox="1">
              <a:spLocks noChangeArrowheads="1"/>
            </p:cNvSpPr>
            <p:nvPr/>
          </p:nvSpPr>
          <p:spPr bwMode="auto">
            <a:xfrm>
              <a:off x="672065" y="5218113"/>
              <a:ext cx="31742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80975" indent="-180975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indent="0">
                <a:spcBef>
                  <a:spcPct val="0"/>
                </a:spcBef>
                <a:buNone/>
              </a:pPr>
              <a:r>
                <a:rPr lang="de-AT" altLang="en-US" sz="1400" dirty="0"/>
                <a:t>Thread fordert Sperre (</a:t>
              </a:r>
              <a:r>
                <a:rPr lang="de-AT" altLang="en-US" sz="1400" i="1" dirty="0"/>
                <a:t>lock</a:t>
              </a:r>
              <a:r>
                <a:rPr lang="de-AT" altLang="en-US" sz="1400" dirty="0"/>
                <a:t>) auf </a:t>
              </a:r>
              <a:r>
                <a:rPr lang="de-AT" altLang="en-US" sz="1400" i="1" err="1"/>
                <a:t>object</a:t>
              </a:r>
              <a:r>
                <a:rPr lang="de-AT" altLang="en-US" sz="1400"/>
                <a:t> </a:t>
              </a:r>
              <a:r>
                <a:rPr lang="de-AT" altLang="en-US" sz="1400" smtClean="0"/>
                <a:t>an</a:t>
              </a:r>
            </a:p>
            <a:p>
              <a:pPr marL="0" indent="0">
                <a:spcBef>
                  <a:spcPct val="0"/>
                </a:spcBef>
                <a:buNone/>
              </a:pPr>
              <a:r>
                <a:rPr lang="de-AT" altLang="en-US" sz="1400" smtClean="0"/>
                <a:t>(jedes Objekt hat seine eigene Sperre)</a:t>
              </a: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flipV="1">
              <a:off x="3219450" y="4810361"/>
              <a:ext cx="318545" cy="470704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5675" y="4557262"/>
              <a:ext cx="154028" cy="22288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4984" y="4557262"/>
              <a:ext cx="156185" cy="22417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3405608" y="5743575"/>
            <a:ext cx="32207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smtClean="0"/>
              <a:t>Wenn Sperre </a:t>
            </a:r>
            <a:r>
              <a:rPr lang="de-AT" sz="1400" b="1" smtClean="0"/>
              <a:t>nicht frei</a:t>
            </a:r>
            <a:r>
              <a:rPr lang="de-AT" sz="1400" smtClean="0"/>
              <a:t>: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altLang="en-US" sz="1400" smtClean="0"/>
              <a:t>Thread wartet</a:t>
            </a:r>
            <a:r>
              <a:rPr lang="de-AT" altLang="en-US" sz="1400"/>
              <a:t>, bis er Sperre </a:t>
            </a:r>
            <a:r>
              <a:rPr lang="de-AT" altLang="en-US" sz="1400" smtClean="0"/>
              <a:t>bekommt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altLang="en-US" sz="1400" smtClean="0"/>
              <a:t>tritt in CR ein</a:t>
            </a:r>
            <a:endParaRPr lang="de-AT" altLang="en-US" sz="140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altLang="en-US" sz="1400" smtClean="0"/>
              <a:t>gibt </a:t>
            </a:r>
            <a:r>
              <a:rPr lang="de-AT" altLang="en-US" sz="1400"/>
              <a:t>Sperre am Ende </a:t>
            </a:r>
            <a:r>
              <a:rPr lang="de-AT" altLang="en-US" sz="1400" smtClean="0"/>
              <a:t>der CR wieder frei</a:t>
            </a:r>
            <a:endParaRPr lang="de-AT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672065" y="5740759"/>
            <a:ext cx="26869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de-AT" altLang="en-US" sz="1400">
                <a:solidFill>
                  <a:srgbClr val="000000"/>
                </a:solidFill>
              </a:rPr>
              <a:t>Wenn Sperre </a:t>
            </a:r>
            <a:r>
              <a:rPr lang="de-AT" altLang="en-US" sz="1400" b="1">
                <a:solidFill>
                  <a:srgbClr val="000000"/>
                </a:solidFill>
              </a:rPr>
              <a:t>frei</a:t>
            </a:r>
            <a:r>
              <a:rPr lang="de-AT" altLang="en-US" sz="1400">
                <a:solidFill>
                  <a:srgbClr val="000000"/>
                </a:solidFill>
              </a:rPr>
              <a:t>: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de-AT" altLang="en-US" sz="1400">
                <a:solidFill>
                  <a:srgbClr val="000000"/>
                </a:solidFill>
              </a:rPr>
              <a:t>Thread bekommt die Sperre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de-AT" altLang="en-US" sz="1400">
                <a:solidFill>
                  <a:srgbClr val="000000"/>
                </a:solidFill>
              </a:rPr>
              <a:t>tritt in CR ein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de-AT" altLang="en-US" sz="1400">
                <a:solidFill>
                  <a:srgbClr val="000000"/>
                </a:solidFill>
              </a:rPr>
              <a:t>gibt Sperre am Ende der CR </a:t>
            </a:r>
            <a:r>
              <a:rPr lang="de-AT" altLang="en-US" sz="1400" smtClean="0">
                <a:solidFill>
                  <a:srgbClr val="000000"/>
                </a:solidFill>
              </a:rPr>
              <a:t>frei</a:t>
            </a:r>
            <a:endParaRPr lang="de-AT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24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-Methoden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e-DE" altLang="en-US" smtClean="0"/>
          </a:p>
        </p:txBody>
      </p:sp>
      <p:sp>
        <p:nvSpPr>
          <p:cNvPr id="35844" name="TextBox 3"/>
          <p:cNvSpPr txBox="1">
            <a:spLocks noChangeArrowheads="1"/>
          </p:cNvSpPr>
          <p:nvPr/>
        </p:nvSpPr>
        <p:spPr bwMode="auto">
          <a:xfrm>
            <a:off x="808541" y="1884865"/>
            <a:ext cx="3231975" cy="2616101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  <a:tab pos="361950" algn="l"/>
                <a:tab pos="542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  <a:tab pos="361950" algn="l"/>
                <a:tab pos="542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  <a:tab pos="361950" algn="l"/>
                <a:tab pos="542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  <a:tab pos="542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Account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0;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deposit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x)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+ x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withdraw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x)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- x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226112" y="2642887"/>
            <a:ext cx="1876425" cy="478420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noAutofit/>
          </a:bodyPr>
          <a:lstStyle/>
          <a:p>
            <a:pPr>
              <a:defRPr/>
            </a:pPr>
            <a:endParaRPr lang="en-US"/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101037" y="2849867"/>
            <a:ext cx="1032764" cy="342631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3099430" y="3500318"/>
            <a:ext cx="1033567" cy="322884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850" name="TextBox 12"/>
          <p:cNvSpPr txBox="1">
            <a:spLocks noChangeArrowheads="1"/>
          </p:cNvSpPr>
          <p:nvPr/>
        </p:nvSpPr>
        <p:spPr bwMode="auto">
          <a:xfrm>
            <a:off x="4114800" y="3080252"/>
            <a:ext cx="714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/>
              <a:t>critical</a:t>
            </a:r>
            <a:endParaRPr lang="de-AT" altLang="en-US" sz="1400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/>
              <a:t>regions</a:t>
            </a:r>
            <a:endParaRPr lang="en-US" altLang="en-US" sz="1400" dirty="0"/>
          </a:p>
        </p:txBody>
      </p:sp>
      <p:grpSp>
        <p:nvGrpSpPr>
          <p:cNvPr id="7" name="Group 6"/>
          <p:cNvGrpSpPr/>
          <p:nvPr/>
        </p:nvGrpSpPr>
        <p:grpSpPr>
          <a:xfrm>
            <a:off x="5356810" y="1741990"/>
            <a:ext cx="3572877" cy="4000500"/>
            <a:chOff x="5356810" y="1741990"/>
            <a:chExt cx="3572877" cy="4000500"/>
          </a:xfrm>
        </p:grpSpPr>
        <p:sp>
          <p:nvSpPr>
            <p:cNvPr id="35853" name="TextBox 13"/>
            <p:cNvSpPr txBox="1">
              <a:spLocks noChangeArrowheads="1"/>
            </p:cNvSpPr>
            <p:nvPr/>
          </p:nvSpPr>
          <p:spPr bwMode="auto">
            <a:xfrm>
              <a:off x="6416365" y="1741990"/>
              <a:ext cx="8642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Ablauf</a:t>
              </a:r>
              <a:endParaRPr lang="en-US" altLang="en-US" sz="1800" b="1" dirty="0"/>
            </a:p>
          </p:txBody>
        </p:sp>
        <p:sp>
          <p:nvSpPr>
            <p:cNvPr id="35854" name="TextBox 14"/>
            <p:cNvSpPr txBox="1">
              <a:spLocks noChangeArrowheads="1"/>
            </p:cNvSpPr>
            <p:nvPr/>
          </p:nvSpPr>
          <p:spPr bwMode="auto">
            <a:xfrm>
              <a:off x="5547280" y="2151565"/>
              <a:ext cx="8690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i="1"/>
                <a:t>Thread1</a:t>
              </a:r>
              <a:endParaRPr lang="en-US" altLang="en-US" i="1"/>
            </a:p>
          </p:txBody>
        </p:sp>
        <p:sp>
          <p:nvSpPr>
            <p:cNvPr id="35855" name="TextBox 15"/>
            <p:cNvSpPr txBox="1">
              <a:spLocks noChangeArrowheads="1"/>
            </p:cNvSpPr>
            <p:nvPr/>
          </p:nvSpPr>
          <p:spPr bwMode="auto">
            <a:xfrm>
              <a:off x="5380800" y="2761165"/>
              <a:ext cx="117852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deposit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(500)</a:t>
              </a:r>
              <a:endParaRPr lang="en-US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856" name="Straight Connector 23"/>
            <p:cNvCxnSpPr>
              <a:cxnSpLocks noChangeShapeType="1"/>
            </p:cNvCxnSpPr>
            <p:nvPr/>
          </p:nvCxnSpPr>
          <p:spPr bwMode="auto">
            <a:xfrm>
              <a:off x="5975873" y="2446840"/>
              <a:ext cx="0" cy="371475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57" name="Straight Connector 26"/>
            <p:cNvCxnSpPr>
              <a:cxnSpLocks noChangeShapeType="1"/>
            </p:cNvCxnSpPr>
            <p:nvPr/>
          </p:nvCxnSpPr>
          <p:spPr bwMode="auto">
            <a:xfrm>
              <a:off x="5975873" y="3037390"/>
              <a:ext cx="0" cy="100965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59" name="Straight Connector 30"/>
            <p:cNvCxnSpPr>
              <a:cxnSpLocks noChangeShapeType="1"/>
            </p:cNvCxnSpPr>
            <p:nvPr/>
          </p:nvCxnSpPr>
          <p:spPr bwMode="auto">
            <a:xfrm>
              <a:off x="5975873" y="4113715"/>
              <a:ext cx="0" cy="53340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 32"/>
            <p:cNvSpPr/>
            <p:nvPr/>
          </p:nvSpPr>
          <p:spPr bwMode="auto">
            <a:xfrm>
              <a:off x="5356810" y="3027865"/>
              <a:ext cx="1247774" cy="1019175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61" name="TextBox 33"/>
            <p:cNvSpPr txBox="1">
              <a:spLocks noChangeArrowheads="1"/>
            </p:cNvSpPr>
            <p:nvPr/>
          </p:nvSpPr>
          <p:spPr bwMode="auto">
            <a:xfrm>
              <a:off x="7334059" y="2151565"/>
              <a:ext cx="8726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i="1"/>
                <a:t>Thread2</a:t>
              </a:r>
              <a:endParaRPr lang="en-US" altLang="en-US" i="1"/>
            </a:p>
          </p:txBody>
        </p:sp>
        <p:sp>
          <p:nvSpPr>
            <p:cNvPr id="35862" name="TextBox 34"/>
            <p:cNvSpPr txBox="1">
              <a:spLocks noChangeArrowheads="1"/>
            </p:cNvSpPr>
            <p:nvPr/>
          </p:nvSpPr>
          <p:spPr bwMode="auto">
            <a:xfrm>
              <a:off x="7074981" y="3113590"/>
              <a:ext cx="1358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withdraw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(100)</a:t>
              </a:r>
              <a:endParaRPr lang="en-US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863" name="Straight Connector 35"/>
            <p:cNvCxnSpPr>
              <a:cxnSpLocks noChangeShapeType="1"/>
            </p:cNvCxnSpPr>
            <p:nvPr/>
          </p:nvCxnSpPr>
          <p:spPr bwMode="auto">
            <a:xfrm>
              <a:off x="7762653" y="2446840"/>
              <a:ext cx="0" cy="714375"/>
            </a:xfrm>
            <a:prstGeom prst="line">
              <a:avLst/>
            </a:prstGeom>
            <a:noFill/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64" name="Straight Connector 36"/>
            <p:cNvCxnSpPr>
              <a:cxnSpLocks noChangeShapeType="1"/>
            </p:cNvCxnSpPr>
            <p:nvPr/>
          </p:nvCxnSpPr>
          <p:spPr bwMode="auto">
            <a:xfrm>
              <a:off x="7762653" y="4132765"/>
              <a:ext cx="0" cy="1009650"/>
            </a:xfrm>
            <a:prstGeom prst="line">
              <a:avLst/>
            </a:prstGeom>
            <a:noFill/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66" name="Straight Connector 38"/>
            <p:cNvCxnSpPr>
              <a:cxnSpLocks noChangeShapeType="1"/>
            </p:cNvCxnSpPr>
            <p:nvPr/>
          </p:nvCxnSpPr>
          <p:spPr bwMode="auto">
            <a:xfrm>
              <a:off x="7762653" y="5209090"/>
              <a:ext cx="0" cy="533400"/>
            </a:xfrm>
            <a:prstGeom prst="line">
              <a:avLst/>
            </a:prstGeom>
            <a:noFill/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Rectangle 42"/>
            <p:cNvSpPr/>
            <p:nvPr/>
          </p:nvSpPr>
          <p:spPr bwMode="auto">
            <a:xfrm>
              <a:off x="7143749" y="4123240"/>
              <a:ext cx="1247774" cy="1019175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35868" name="Straight Connector 44"/>
            <p:cNvCxnSpPr>
              <a:cxnSpLocks noChangeShapeType="1"/>
            </p:cNvCxnSpPr>
            <p:nvPr/>
          </p:nvCxnSpPr>
          <p:spPr bwMode="auto">
            <a:xfrm>
              <a:off x="7753128" y="3342190"/>
              <a:ext cx="0" cy="762000"/>
            </a:xfrm>
            <a:prstGeom prst="line">
              <a:avLst/>
            </a:prstGeom>
            <a:noFill/>
            <a:ln w="6350" algn="ctr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69" name="TextBox 45"/>
            <p:cNvSpPr txBox="1">
              <a:spLocks noChangeArrowheads="1"/>
            </p:cNvSpPr>
            <p:nvPr/>
          </p:nvSpPr>
          <p:spPr bwMode="auto">
            <a:xfrm>
              <a:off x="7781701" y="3551740"/>
              <a:ext cx="11479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muss warten!</a:t>
              </a:r>
              <a:endParaRPr lang="en-US" altLang="en-US" sz="140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85800" y="1238491"/>
            <a:ext cx="5253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Man kann auch ganze Methoden als </a:t>
            </a:r>
            <a:r>
              <a:rPr lang="de-AT" i="1" dirty="0" err="1" smtClean="0"/>
              <a:t>synchronized</a:t>
            </a:r>
            <a:r>
              <a:rPr lang="de-AT" dirty="0" smtClean="0"/>
              <a:t> deklarieren</a:t>
            </a:r>
            <a:endParaRPr lang="de-AT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1226112" y="3571926"/>
            <a:ext cx="1876425" cy="478420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no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685800" y="4575830"/>
            <a:ext cx="3156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Die Sperre wird hier auf </a:t>
            </a:r>
            <a:r>
              <a:rPr lang="de-AT" i="1" dirty="0" err="1" smtClean="0"/>
              <a:t>this</a:t>
            </a:r>
            <a:r>
              <a:rPr lang="de-AT" dirty="0" smtClean="0"/>
              <a:t> gesetzt</a:t>
            </a:r>
            <a:endParaRPr lang="de-AT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5289095"/>
            <a:ext cx="30335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Eine Klasse, </a:t>
            </a:r>
            <a:r>
              <a:rPr lang="de-AT" smtClean="0"/>
              <a:t>die Daten mittels</a:t>
            </a:r>
            <a:endParaRPr lang="de-AT" dirty="0" smtClean="0"/>
          </a:p>
          <a:p>
            <a:r>
              <a:rPr lang="de-AT" i="1" dirty="0" err="1" smtClean="0"/>
              <a:t>synchronized</a:t>
            </a:r>
            <a:r>
              <a:rPr lang="de-AT" dirty="0" smtClean="0"/>
              <a:t>-Methoden verwaltet,</a:t>
            </a:r>
          </a:p>
          <a:p>
            <a:r>
              <a:rPr lang="de-AT" dirty="0" smtClean="0"/>
              <a:t>nennt man einen </a:t>
            </a:r>
            <a:r>
              <a:rPr lang="de-AT" b="1" dirty="0" smtClean="0">
                <a:solidFill>
                  <a:srgbClr val="FF0000"/>
                </a:solidFill>
              </a:rPr>
              <a:t>Monitor</a:t>
            </a:r>
            <a:endParaRPr lang="de-A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93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Thread-Zustände</a:t>
            </a:r>
            <a:endParaRPr lang="en-US" altLang="en-US" dirty="0" smtClean="0"/>
          </a:p>
        </p:txBody>
      </p:sp>
      <p:sp>
        <p:nvSpPr>
          <p:cNvPr id="3686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AB05C0-C9F7-411D-9378-33DCF9817719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e-DE" altLang="en-US" smtClean="0"/>
          </a:p>
        </p:txBody>
      </p:sp>
      <p:sp>
        <p:nvSpPr>
          <p:cNvPr id="16" name="Rounded Rectangle 15"/>
          <p:cNvSpPr/>
          <p:nvPr/>
        </p:nvSpPr>
        <p:spPr bwMode="auto">
          <a:xfrm>
            <a:off x="1608866" y="2947691"/>
            <a:ext cx="640466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3048025" y="2947691"/>
            <a:ext cx="1006480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5276824" y="2947691"/>
            <a:ext cx="926329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7304116" y="2947691"/>
            <a:ext cx="1154083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43604" y="2947691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New</a:t>
            </a:r>
            <a:endParaRPr lang="de-AT" dirty="0"/>
          </a:p>
        </p:txBody>
      </p:sp>
      <p:sp>
        <p:nvSpPr>
          <p:cNvPr id="21" name="TextBox 20"/>
          <p:cNvSpPr txBox="1"/>
          <p:nvPr/>
        </p:nvSpPr>
        <p:spPr>
          <a:xfrm>
            <a:off x="3082763" y="2947691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Runnable</a:t>
            </a:r>
            <a:endParaRPr lang="de-AT" dirty="0"/>
          </a:p>
        </p:txBody>
      </p:sp>
      <p:sp>
        <p:nvSpPr>
          <p:cNvPr id="22" name="TextBox 21"/>
          <p:cNvSpPr txBox="1"/>
          <p:nvPr/>
        </p:nvSpPr>
        <p:spPr>
          <a:xfrm>
            <a:off x="5311562" y="2947691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Running</a:t>
            </a:r>
            <a:endParaRPr lang="de-AT" dirty="0"/>
          </a:p>
        </p:txBody>
      </p:sp>
      <p:sp>
        <p:nvSpPr>
          <p:cNvPr id="23" name="TextBox 22"/>
          <p:cNvSpPr txBox="1"/>
          <p:nvPr/>
        </p:nvSpPr>
        <p:spPr>
          <a:xfrm>
            <a:off x="7338855" y="2947691"/>
            <a:ext cx="1119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Terminated</a:t>
            </a:r>
            <a:endParaRPr lang="de-AT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763928" y="3121311"/>
            <a:ext cx="844938" cy="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739406" y="2863228"/>
            <a:ext cx="7777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T(...)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Arrow Connector 25"/>
          <p:cNvCxnSpPr>
            <a:endCxn id="17" idx="1"/>
          </p:cNvCxnSpPr>
          <p:nvPr/>
        </p:nvCxnSpPr>
        <p:spPr bwMode="auto">
          <a:xfrm>
            <a:off x="2249332" y="3116968"/>
            <a:ext cx="798693" cy="485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373602" y="2855358"/>
            <a:ext cx="5501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reeform 27"/>
          <p:cNvSpPr/>
          <p:nvPr/>
        </p:nvSpPr>
        <p:spPr bwMode="auto">
          <a:xfrm>
            <a:off x="4058854" y="3009421"/>
            <a:ext cx="1200295" cy="87443"/>
          </a:xfrm>
          <a:custGeom>
            <a:avLst/>
            <a:gdLst>
              <a:gd name="connsiteX0" fmla="*/ 787078 w 787078"/>
              <a:gd name="connsiteY0" fmla="*/ 65590 h 65590"/>
              <a:gd name="connsiteX1" fmla="*/ 424405 w 787078"/>
              <a:gd name="connsiteY1" fmla="*/ 0 h 65590"/>
              <a:gd name="connsiteX2" fmla="*/ 0 w 787078"/>
              <a:gd name="connsiteY2" fmla="*/ 65590 h 65590"/>
              <a:gd name="connsiteX3" fmla="*/ 0 w 787078"/>
              <a:gd name="connsiteY3" fmla="*/ 65590 h 65590"/>
              <a:gd name="connsiteX4" fmla="*/ 0 w 787078"/>
              <a:gd name="connsiteY4" fmla="*/ 65590 h 6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078" h="65590">
                <a:moveTo>
                  <a:pt x="787078" y="65590"/>
                </a:moveTo>
                <a:cubicBezTo>
                  <a:pt x="671331" y="32795"/>
                  <a:pt x="555585" y="0"/>
                  <a:pt x="424405" y="0"/>
                </a:cubicBezTo>
                <a:cubicBezTo>
                  <a:pt x="293225" y="0"/>
                  <a:pt x="0" y="65590"/>
                  <a:pt x="0" y="65590"/>
                </a:cubicBezTo>
                <a:lnTo>
                  <a:pt x="0" y="65590"/>
                </a:lnTo>
                <a:lnTo>
                  <a:pt x="0" y="65590"/>
                </a:lnTo>
              </a:path>
            </a:pathLst>
          </a:custGeom>
          <a:noFill/>
          <a:ln w="6350" cap="flat" cmpd="sng" algn="ctr">
            <a:solidFill>
              <a:schemeClr val="accent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Freeform 28"/>
          <p:cNvSpPr/>
          <p:nvPr/>
        </p:nvSpPr>
        <p:spPr bwMode="auto">
          <a:xfrm flipV="1">
            <a:off x="4058855" y="3150549"/>
            <a:ext cx="1200294" cy="103386"/>
          </a:xfrm>
          <a:custGeom>
            <a:avLst/>
            <a:gdLst>
              <a:gd name="connsiteX0" fmla="*/ 787078 w 787078"/>
              <a:gd name="connsiteY0" fmla="*/ 65590 h 65590"/>
              <a:gd name="connsiteX1" fmla="*/ 424405 w 787078"/>
              <a:gd name="connsiteY1" fmla="*/ 0 h 65590"/>
              <a:gd name="connsiteX2" fmla="*/ 0 w 787078"/>
              <a:gd name="connsiteY2" fmla="*/ 65590 h 65590"/>
              <a:gd name="connsiteX3" fmla="*/ 0 w 787078"/>
              <a:gd name="connsiteY3" fmla="*/ 65590 h 65590"/>
              <a:gd name="connsiteX4" fmla="*/ 0 w 787078"/>
              <a:gd name="connsiteY4" fmla="*/ 65590 h 6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078" h="65590">
                <a:moveTo>
                  <a:pt x="787078" y="65590"/>
                </a:moveTo>
                <a:cubicBezTo>
                  <a:pt x="671331" y="32795"/>
                  <a:pt x="555585" y="0"/>
                  <a:pt x="424405" y="0"/>
                </a:cubicBezTo>
                <a:cubicBezTo>
                  <a:pt x="293225" y="0"/>
                  <a:pt x="0" y="65590"/>
                  <a:pt x="0" y="65590"/>
                </a:cubicBezTo>
                <a:lnTo>
                  <a:pt x="0" y="65590"/>
                </a:lnTo>
                <a:lnTo>
                  <a:pt x="0" y="65590"/>
                </a:lnTo>
              </a:path>
            </a:pathLst>
          </a:custGeom>
          <a:noFill/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0" name="Straight Arrow Connector 29"/>
          <p:cNvCxnSpPr>
            <a:stCxn id="18" idx="3"/>
            <a:endCxn id="19" idx="1"/>
          </p:cNvCxnSpPr>
          <p:nvPr/>
        </p:nvCxnSpPr>
        <p:spPr bwMode="auto">
          <a:xfrm>
            <a:off x="6203153" y="3117453"/>
            <a:ext cx="1100963" cy="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6255565" y="2655303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smtClean="0"/>
              <a:t>Ende der</a:t>
            </a:r>
          </a:p>
          <a:p>
            <a:pPr algn="ctr"/>
            <a:r>
              <a:rPr lang="de-AT" sz="1200" i="1" dirty="0" err="1" smtClean="0"/>
              <a:t>run</a:t>
            </a:r>
            <a:r>
              <a:rPr lang="de-AT" sz="1200" dirty="0" smtClean="0"/>
              <a:t>-Methode</a:t>
            </a:r>
            <a:endParaRPr lang="de-AT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4243023" y="2744618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err="1" smtClean="0"/>
              <a:t>Scheduling</a:t>
            </a:r>
            <a:endParaRPr lang="de-AT" sz="12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2923753" y="2724729"/>
            <a:ext cx="3361300" cy="878856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Freeform 33"/>
          <p:cNvSpPr/>
          <p:nvPr/>
        </p:nvSpPr>
        <p:spPr bwMode="auto">
          <a:xfrm>
            <a:off x="4047281" y="3183426"/>
            <a:ext cx="1211868" cy="157895"/>
          </a:xfrm>
          <a:custGeom>
            <a:avLst/>
            <a:gdLst>
              <a:gd name="connsiteX0" fmla="*/ 814086 w 814086"/>
              <a:gd name="connsiteY0" fmla="*/ 0 h 123559"/>
              <a:gd name="connsiteX1" fmla="*/ 675190 w 814086"/>
              <a:gd name="connsiteY1" fmla="*/ 92598 h 123559"/>
              <a:gd name="connsiteX2" fmla="*/ 428263 w 814086"/>
              <a:gd name="connsiteY2" fmla="*/ 123463 h 123559"/>
              <a:gd name="connsiteX3" fmla="*/ 192911 w 814086"/>
              <a:gd name="connsiteY3" fmla="*/ 84881 h 123559"/>
              <a:gd name="connsiteX4" fmla="*/ 0 w 814086"/>
              <a:gd name="connsiteY4" fmla="*/ 15433 h 12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4086" h="123559">
                <a:moveTo>
                  <a:pt x="814086" y="0"/>
                </a:moveTo>
                <a:cubicBezTo>
                  <a:pt x="776790" y="36010"/>
                  <a:pt x="739494" y="72021"/>
                  <a:pt x="675190" y="92598"/>
                </a:cubicBezTo>
                <a:cubicBezTo>
                  <a:pt x="610886" y="113175"/>
                  <a:pt x="508643" y="124749"/>
                  <a:pt x="428263" y="123463"/>
                </a:cubicBezTo>
                <a:cubicBezTo>
                  <a:pt x="347883" y="122177"/>
                  <a:pt x="264288" y="102886"/>
                  <a:pt x="192911" y="84881"/>
                </a:cubicBezTo>
                <a:cubicBezTo>
                  <a:pt x="121534" y="66876"/>
                  <a:pt x="60767" y="41154"/>
                  <a:pt x="0" y="15433"/>
                </a:cubicBezTo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48552" y="3304828"/>
            <a:ext cx="569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yield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4234295" y="1780296"/>
            <a:ext cx="895030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62313" y="1780296"/>
            <a:ext cx="831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Waiting</a:t>
            </a:r>
            <a:endParaRPr lang="de-AT" dirty="0"/>
          </a:p>
        </p:txBody>
      </p:sp>
      <p:cxnSp>
        <p:nvCxnSpPr>
          <p:cNvPr id="38" name="Straight Arrow Connector 37"/>
          <p:cNvCxnSpPr/>
          <p:nvPr/>
        </p:nvCxnSpPr>
        <p:spPr bwMode="auto">
          <a:xfrm flipH="1" flipV="1">
            <a:off x="4899738" y="2120790"/>
            <a:ext cx="675402" cy="825531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/>
          <p:nvPr/>
        </p:nvCxnSpPr>
        <p:spPr bwMode="auto">
          <a:xfrm flipH="1">
            <a:off x="3568240" y="2118850"/>
            <a:ext cx="821786" cy="827471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017939" y="2176878"/>
            <a:ext cx="8579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other.join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013139" y="2161489"/>
            <a:ext cx="12025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err="1" smtClean="0"/>
              <a:t>other</a:t>
            </a:r>
            <a:r>
              <a:rPr lang="de-AT" sz="1200" dirty="0" smtClean="0"/>
              <a:t> </a:t>
            </a:r>
            <a:r>
              <a:rPr lang="de-AT" sz="1200" dirty="0" err="1" smtClean="0"/>
              <a:t>terminated</a:t>
            </a:r>
            <a:endParaRPr lang="de-AT" sz="1200" dirty="0"/>
          </a:p>
        </p:txBody>
      </p:sp>
      <p:sp>
        <p:nvSpPr>
          <p:cNvPr id="59" name="Rounded Rectangle 58"/>
          <p:cNvSpPr/>
          <p:nvPr/>
        </p:nvSpPr>
        <p:spPr bwMode="auto">
          <a:xfrm>
            <a:off x="4234295" y="4133815"/>
            <a:ext cx="895030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43023" y="4133815"/>
            <a:ext cx="8691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Blocked</a:t>
            </a:r>
            <a:endParaRPr lang="de-AT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 flipH="1">
            <a:off x="4930815" y="3286245"/>
            <a:ext cx="644324" cy="847570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>
            <a:endCxn id="21" idx="2"/>
          </p:cNvCxnSpPr>
          <p:nvPr/>
        </p:nvCxnSpPr>
        <p:spPr bwMode="auto">
          <a:xfrm flipH="1" flipV="1">
            <a:off x="3568634" y="3286245"/>
            <a:ext cx="822029" cy="847570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TextBox 68"/>
          <p:cNvSpPr txBox="1"/>
          <p:nvPr/>
        </p:nvSpPr>
        <p:spPr>
          <a:xfrm>
            <a:off x="5092073" y="3784165"/>
            <a:ext cx="965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smtClean="0">
                <a:solidFill>
                  <a:srgbClr val="FF0000"/>
                </a:solidFill>
              </a:rPr>
              <a:t>lock not </a:t>
            </a:r>
            <a:r>
              <a:rPr lang="de-AT" sz="1200" dirty="0" err="1" smtClean="0">
                <a:solidFill>
                  <a:srgbClr val="FF0000"/>
                </a:solidFill>
              </a:rPr>
              <a:t>free</a:t>
            </a:r>
            <a:endParaRPr lang="de-AT" sz="1200" dirty="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431509" y="3784165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smtClean="0">
                <a:solidFill>
                  <a:srgbClr val="FF0000"/>
                </a:solidFill>
              </a:rPr>
              <a:t>lock </a:t>
            </a:r>
            <a:r>
              <a:rPr lang="de-AT" sz="1200" dirty="0" err="1" smtClean="0">
                <a:solidFill>
                  <a:srgbClr val="FF0000"/>
                </a:solidFill>
              </a:rPr>
              <a:t>free</a:t>
            </a:r>
            <a:endParaRPr lang="de-AT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9019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Producer-Consumer-Schema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e-DE" altLang="en-US" smtClean="0"/>
          </a:p>
        </p:txBody>
      </p:sp>
      <p:sp>
        <p:nvSpPr>
          <p:cNvPr id="2" name="TextBox 1"/>
          <p:cNvSpPr txBox="1"/>
          <p:nvPr/>
        </p:nvSpPr>
        <p:spPr>
          <a:xfrm>
            <a:off x="685800" y="1162127"/>
            <a:ext cx="6208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66700" algn="l"/>
              </a:tabLst>
            </a:pPr>
            <a:r>
              <a:rPr lang="de-AT" i="1" smtClean="0"/>
              <a:t>n</a:t>
            </a:r>
            <a:r>
              <a:rPr lang="de-AT" smtClean="0"/>
              <a:t> 	Producer-Threads </a:t>
            </a:r>
            <a:r>
              <a:rPr lang="de-AT" dirty="0" smtClean="0"/>
              <a:t>produzieren Daten und legen sie in einem Puffer ab</a:t>
            </a:r>
          </a:p>
          <a:p>
            <a:pPr>
              <a:tabLst>
                <a:tab pos="266700" algn="l"/>
              </a:tabLst>
            </a:pPr>
            <a:r>
              <a:rPr lang="de-AT" i="1" smtClean="0"/>
              <a:t>m</a:t>
            </a:r>
            <a:r>
              <a:rPr lang="de-AT" smtClean="0"/>
              <a:t> 	Consumer-Threads </a:t>
            </a:r>
            <a:r>
              <a:rPr lang="de-AT" dirty="0" smtClean="0"/>
              <a:t>konsumieren Daten aus dem Puffer</a:t>
            </a:r>
          </a:p>
          <a:p>
            <a:r>
              <a:rPr lang="de-AT" dirty="0" smtClean="0"/>
              <a:t>=&gt; zeitliche Entkopplung der Producers und </a:t>
            </a:r>
            <a:r>
              <a:rPr lang="de-AT" dirty="0" err="1" smtClean="0"/>
              <a:t>Consumers</a:t>
            </a:r>
            <a:endParaRPr lang="de-AT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885955" y="2550293"/>
            <a:ext cx="2195331" cy="405114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3348942" y="2640961"/>
            <a:ext cx="223777" cy="223777"/>
          </a:xfrm>
          <a:prstGeom prst="ellipse">
            <a:avLst/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3692324" y="2640961"/>
            <a:ext cx="223777" cy="223777"/>
          </a:xfrm>
          <a:prstGeom prst="ellipse">
            <a:avLst/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4035706" y="2640961"/>
            <a:ext cx="223777" cy="223777"/>
          </a:xfrm>
          <a:prstGeom prst="ellipse">
            <a:avLst/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4379088" y="2640961"/>
            <a:ext cx="223777" cy="223777"/>
          </a:xfrm>
          <a:prstGeom prst="ellipse">
            <a:avLst/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4722470" y="2640961"/>
            <a:ext cx="223777" cy="223777"/>
          </a:xfrm>
          <a:prstGeom prst="ellipse">
            <a:avLst/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8334" y="2118172"/>
            <a:ext cx="1029449" cy="338554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r>
              <a:rPr lang="de-AT" dirty="0" smtClean="0"/>
              <a:t>Producer1</a:t>
            </a:r>
            <a:endParaRPr lang="de-AT" dirty="0"/>
          </a:p>
        </p:txBody>
      </p:sp>
      <p:sp>
        <p:nvSpPr>
          <p:cNvPr id="37" name="TextBox 36"/>
          <p:cNvSpPr txBox="1"/>
          <p:nvPr/>
        </p:nvSpPr>
        <p:spPr>
          <a:xfrm>
            <a:off x="1188334" y="2583572"/>
            <a:ext cx="1029449" cy="338554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r>
              <a:rPr lang="de-AT" dirty="0" smtClean="0"/>
              <a:t>Producer2</a:t>
            </a:r>
            <a:endParaRPr lang="de-AT" dirty="0"/>
          </a:p>
        </p:txBody>
      </p:sp>
      <p:sp>
        <p:nvSpPr>
          <p:cNvPr id="38" name="TextBox 37"/>
          <p:cNvSpPr txBox="1"/>
          <p:nvPr/>
        </p:nvSpPr>
        <p:spPr>
          <a:xfrm>
            <a:off x="1188334" y="3046557"/>
            <a:ext cx="1029449" cy="338554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r>
              <a:rPr lang="de-AT" dirty="0" smtClean="0"/>
              <a:t>Producer3</a:t>
            </a:r>
            <a:endParaRPr lang="de-AT" dirty="0"/>
          </a:p>
        </p:txBody>
      </p:sp>
      <p:sp>
        <p:nvSpPr>
          <p:cNvPr id="40" name="TextBox 39"/>
          <p:cNvSpPr txBox="1"/>
          <p:nvPr/>
        </p:nvSpPr>
        <p:spPr>
          <a:xfrm>
            <a:off x="5783483" y="2345808"/>
            <a:ext cx="1132041" cy="338554"/>
          </a:xfrm>
          <a:prstGeom prst="rect">
            <a:avLst/>
          </a:prstGeom>
          <a:solidFill>
            <a:srgbClr val="99FFCC"/>
          </a:solidFill>
        </p:spPr>
        <p:txBody>
          <a:bodyPr wrap="none" rtlCol="0">
            <a:spAutoFit/>
          </a:bodyPr>
          <a:lstStyle/>
          <a:p>
            <a:r>
              <a:rPr lang="de-AT" dirty="0" smtClean="0"/>
              <a:t>Consumer1</a:t>
            </a:r>
            <a:endParaRPr lang="de-AT" dirty="0"/>
          </a:p>
        </p:txBody>
      </p:sp>
      <p:sp>
        <p:nvSpPr>
          <p:cNvPr id="41" name="TextBox 40"/>
          <p:cNvSpPr txBox="1"/>
          <p:nvPr/>
        </p:nvSpPr>
        <p:spPr>
          <a:xfrm>
            <a:off x="5783483" y="2815100"/>
            <a:ext cx="1132041" cy="338554"/>
          </a:xfrm>
          <a:prstGeom prst="rect">
            <a:avLst/>
          </a:prstGeom>
          <a:solidFill>
            <a:srgbClr val="99FFCC"/>
          </a:solidFill>
        </p:spPr>
        <p:txBody>
          <a:bodyPr wrap="none" rtlCol="0">
            <a:spAutoFit/>
          </a:bodyPr>
          <a:lstStyle/>
          <a:p>
            <a:r>
              <a:rPr lang="de-AT" dirty="0" smtClean="0"/>
              <a:t>Consumer2</a:t>
            </a:r>
            <a:endParaRPr lang="de-AT" dirty="0"/>
          </a:p>
        </p:txBody>
      </p:sp>
      <p:sp>
        <p:nvSpPr>
          <p:cNvPr id="6" name="TextBox 5"/>
          <p:cNvSpPr txBox="1"/>
          <p:nvPr/>
        </p:nvSpPr>
        <p:spPr>
          <a:xfrm>
            <a:off x="3413228" y="2215587"/>
            <a:ext cx="11748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Datenpuffer</a:t>
            </a:r>
            <a:endParaRPr lang="de-AT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2264780" y="2287449"/>
            <a:ext cx="555585" cy="296123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2274076" y="2752849"/>
            <a:ext cx="550147" cy="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2264780" y="2922126"/>
            <a:ext cx="555585" cy="293708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5139159" y="2515085"/>
            <a:ext cx="598026" cy="169277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5133371" y="2815100"/>
            <a:ext cx="580664" cy="169277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Oval 66"/>
          <p:cNvSpPr/>
          <p:nvPr/>
        </p:nvSpPr>
        <p:spPr bwMode="auto">
          <a:xfrm>
            <a:off x="3007444" y="2640961"/>
            <a:ext cx="223777" cy="223777"/>
          </a:xfrm>
          <a:prstGeom prst="ellipse">
            <a:avLst/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83601" y="3538382"/>
            <a:ext cx="2736647" cy="290848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200" b="1" err="1" smtClean="0">
                <a:latin typeface="Arial" panose="020B0604020202020204" pitchFamily="34" charset="0"/>
                <a:cs typeface="Arial" panose="020B0604020202020204" pitchFamily="34" charset="0"/>
              </a:rPr>
              <a:t>Buffer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Aft>
                <a:spcPts val="600"/>
              </a:spcAft>
              <a:tabLst>
                <a:tab pos="177800" algn="l"/>
              </a:tabLst>
            </a:pPr>
            <a:r>
              <a:rPr lang="de-AT" sz="12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static final int N = 11 ;</a:t>
            </a:r>
            <a:endParaRPr lang="de-AT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</a:tabLst>
            </a:pP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Data[] </a:t>
            </a:r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buffer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20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 Data[N];</a:t>
            </a:r>
            <a:endParaRPr lang="de-AT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</a:tabLst>
            </a:pP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tail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= 0;</a:t>
            </a:r>
          </a:p>
          <a:p>
            <a:pPr>
              <a:spcBef>
                <a:spcPts val="600"/>
              </a:spcBef>
              <a:tabLst>
                <a:tab pos="177800" algn="l"/>
                <a:tab pos="358775" algn="l"/>
              </a:tabLst>
            </a:pP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 void </a:t>
            </a:r>
            <a:r>
              <a:rPr lang="de-AT" sz="1200" b="1" smtClean="0"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(Data </a:t>
            </a:r>
            <a:r>
              <a:rPr lang="de-AT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buffer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tail</a:t>
            </a: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] = </a:t>
            </a:r>
            <a:r>
              <a:rPr lang="de-AT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tail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(tail+1) </a:t>
            </a:r>
            <a:r>
              <a:rPr lang="de-AT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</a:tabLst>
            </a:pP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ts val="600"/>
              </a:spcBef>
              <a:tabLst>
                <a:tab pos="177800" algn="l"/>
                <a:tab pos="358775" algn="l"/>
              </a:tabLst>
            </a:pP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de-AT" sz="1200" b="1" smtClean="0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	Data </a:t>
            </a:r>
            <a:r>
              <a:rPr lang="de-AT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200" dirty="0" err="1">
                <a:latin typeface="Arial" panose="020B0604020202020204" pitchFamily="34" charset="0"/>
                <a:cs typeface="Arial" panose="020B0604020202020204" pitchFamily="34" charset="0"/>
              </a:rPr>
              <a:t>buffer</a:t>
            </a: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AT" sz="1200" dirty="0" err="1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];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(head+1) </a:t>
            </a:r>
            <a:r>
              <a:rPr lang="de-AT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</a:tabLst>
            </a:pP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AT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</a:tabLst>
            </a:pPr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74802" y="5867852"/>
            <a:ext cx="453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Was ist, wenn Puffer voll ist: Producer muss warten</a:t>
            </a:r>
          </a:p>
          <a:p>
            <a:r>
              <a:rPr lang="de-AT" dirty="0" smtClean="0"/>
              <a:t>Was ist, wenn Puffer leer ist: Consumer muss warten</a:t>
            </a:r>
            <a:endParaRPr lang="de-AT" dirty="0"/>
          </a:p>
        </p:txBody>
      </p:sp>
      <p:grpSp>
        <p:nvGrpSpPr>
          <p:cNvPr id="46" name="Group 45"/>
          <p:cNvGrpSpPr/>
          <p:nvPr/>
        </p:nvGrpSpPr>
        <p:grpSpPr>
          <a:xfrm>
            <a:off x="685800" y="3702917"/>
            <a:ext cx="5133632" cy="2106383"/>
            <a:chOff x="685800" y="3702917"/>
            <a:chExt cx="5133632" cy="2106383"/>
          </a:xfrm>
        </p:grpSpPr>
        <p:sp>
          <p:nvSpPr>
            <p:cNvPr id="4" name="Oval 3"/>
            <p:cNvSpPr/>
            <p:nvPr/>
          </p:nvSpPr>
          <p:spPr bwMode="auto">
            <a:xfrm>
              <a:off x="2749611" y="4659649"/>
              <a:ext cx="223777" cy="223777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85800" y="3702917"/>
              <a:ext cx="34970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Puffer wird oft als Ringpuffer verwaltet</a:t>
              </a:r>
              <a:endParaRPr lang="de-AT" dirty="0"/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2685324" y="4189087"/>
              <a:ext cx="1423686" cy="1423686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2982319" y="4486082"/>
              <a:ext cx="829695" cy="829695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2757327" y="4995315"/>
              <a:ext cx="223777" cy="223777"/>
            </a:xfrm>
            <a:prstGeom prst="ellipse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2945710" y="5230786"/>
              <a:ext cx="223777" cy="223777"/>
            </a:xfrm>
            <a:prstGeom prst="ellipse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3260199" y="5340609"/>
              <a:ext cx="223777" cy="223777"/>
            </a:xfrm>
            <a:prstGeom prst="ellipse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3555264" y="5273282"/>
              <a:ext cx="223777" cy="223777"/>
            </a:xfrm>
            <a:prstGeom prst="ellipse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3771413" y="5057089"/>
              <a:ext cx="223777" cy="223777"/>
            </a:xfrm>
            <a:prstGeom prst="ellipse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3839852" y="4771538"/>
              <a:ext cx="223777" cy="223777"/>
            </a:xfrm>
            <a:prstGeom prst="ellipse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3744934" y="4474542"/>
              <a:ext cx="223777" cy="223777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3508858" y="4262305"/>
              <a:ext cx="223777" cy="223777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3186061" y="4238381"/>
              <a:ext cx="223777" cy="223777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2903544" y="4374193"/>
              <a:ext cx="223777" cy="223777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214960" y="4788460"/>
              <a:ext cx="3834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tail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>
              <a:off x="2095018" y="4798285"/>
              <a:ext cx="459129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2" name="TextBox 71"/>
            <p:cNvSpPr txBox="1"/>
            <p:nvPr/>
          </p:nvSpPr>
          <p:spPr>
            <a:xfrm>
              <a:off x="1131406" y="4631302"/>
              <a:ext cx="926857" cy="338554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Producer</a:t>
              </a:r>
              <a:endParaRPr lang="de-AT" dirty="0"/>
            </a:p>
          </p:txBody>
        </p:sp>
        <p:cxnSp>
          <p:nvCxnSpPr>
            <p:cNvPr id="73" name="Straight Arrow Connector 72"/>
            <p:cNvCxnSpPr/>
            <p:nvPr/>
          </p:nvCxnSpPr>
          <p:spPr bwMode="auto">
            <a:xfrm>
              <a:off x="4244649" y="4900929"/>
              <a:ext cx="459129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4" name="TextBox 73"/>
            <p:cNvSpPr txBox="1"/>
            <p:nvPr/>
          </p:nvSpPr>
          <p:spPr>
            <a:xfrm>
              <a:off x="4180203" y="4886066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789983" y="4726905"/>
              <a:ext cx="1029449" cy="338554"/>
            </a:xfrm>
            <a:prstGeom prst="rect">
              <a:avLst/>
            </a:prstGeom>
            <a:solidFill>
              <a:srgbClr val="99FFCC"/>
            </a:solidFill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Consumer</a:t>
              </a:r>
              <a:endParaRPr lang="de-AT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691492" y="4084372"/>
              <a:ext cx="106884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0</a:t>
              </a:r>
              <a:endParaRPr lang="de-AT" sz="11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010187" y="4355407"/>
              <a:ext cx="106884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1</a:t>
              </a:r>
              <a:endParaRPr lang="de-AT" sz="1100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126761" y="4788460"/>
              <a:ext cx="106884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2</a:t>
              </a:r>
              <a:endParaRPr lang="de-AT" sz="1100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054873" y="5212816"/>
              <a:ext cx="106884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3</a:t>
              </a:r>
              <a:endParaRPr lang="de-AT" sz="11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786410" y="5512687"/>
              <a:ext cx="106884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4</a:t>
              </a:r>
              <a:endParaRPr lang="de-AT" sz="11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305443" y="5640023"/>
              <a:ext cx="106884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5</a:t>
              </a:r>
              <a:endParaRPr lang="de-AT" sz="11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845394" y="5474171"/>
              <a:ext cx="106884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6</a:t>
              </a:r>
              <a:endParaRPr lang="de-AT" sz="1100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587814" y="5127355"/>
              <a:ext cx="106884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7</a:t>
              </a:r>
              <a:endParaRPr lang="de-AT" sz="1100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584820" y="4630014"/>
              <a:ext cx="106884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8</a:t>
              </a:r>
              <a:endParaRPr lang="de-AT" sz="1100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806639" y="4233610"/>
              <a:ext cx="106884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9</a:t>
              </a:r>
              <a:endParaRPr lang="de-AT" sz="11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169487" y="4041854"/>
              <a:ext cx="177416" cy="169277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spAutoFit/>
            </a:bodyPr>
            <a:lstStyle/>
            <a:p>
              <a:r>
                <a:rPr lang="de-AT" sz="1100" dirty="0" smtClean="0"/>
                <a:t>10</a:t>
              </a:r>
              <a:endParaRPr lang="de-AT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5577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err="1" smtClean="0">
                <a:latin typeface="+mn-lt"/>
                <a:cs typeface="Arial" panose="020B0604020202020204" pitchFamily="34" charset="0"/>
              </a:rPr>
              <a:t>wait</a:t>
            </a:r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(), </a:t>
            </a:r>
            <a:r>
              <a:rPr lang="de-AT" altLang="en-US" dirty="0" err="1" smtClean="0">
                <a:latin typeface="+mn-lt"/>
                <a:cs typeface="Arial" panose="020B0604020202020204" pitchFamily="34" charset="0"/>
              </a:rPr>
              <a:t>notify</a:t>
            </a:r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(), </a:t>
            </a:r>
            <a:r>
              <a:rPr lang="de-AT" altLang="en-US" dirty="0" err="1" smtClean="0">
                <a:latin typeface="+mn-lt"/>
                <a:cs typeface="Arial" panose="020B0604020202020204" pitchFamily="34" charset="0"/>
              </a:rPr>
              <a:t>notifyAll</a:t>
            </a:r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()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de-DE" altLang="en-US" smtClean="0"/>
          </a:p>
        </p:txBody>
      </p:sp>
      <p:sp>
        <p:nvSpPr>
          <p:cNvPr id="2" name="TextBox 1"/>
          <p:cNvSpPr txBox="1"/>
          <p:nvPr/>
        </p:nvSpPr>
        <p:spPr>
          <a:xfrm>
            <a:off x="685800" y="1162127"/>
            <a:ext cx="7578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/>
              <a:t>Threads müssen manchmal mitten in der Critical Region auf eine Bedingung warten</a:t>
            </a:r>
            <a:endParaRPr lang="de-AT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14085" y="1662897"/>
            <a:ext cx="1975221" cy="181588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  <a:tab pos="3587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(!</a:t>
            </a:r>
            <a:r>
              <a:rPr lang="de-AT" sz="1400" i="1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someCondition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i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gib Sperre frei;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i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gehe schlafen;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1940" y="2972013"/>
            <a:ext cx="5445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dirty="0" smtClean="0"/>
              <a:t>wenn geweckt, muss sich Thread wieder um Sperre bewerben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dirty="0" smtClean="0"/>
              <a:t>wenn noch immer !</a:t>
            </a:r>
            <a:r>
              <a:rPr lang="de-AT" i="1" dirty="0" err="1" smtClean="0"/>
              <a:t>someCondition</a:t>
            </a:r>
            <a:r>
              <a:rPr lang="de-AT" dirty="0" smtClean="0"/>
              <a:t> </a:t>
            </a:r>
            <a:r>
              <a:rPr lang="de-AT" smtClean="0"/>
              <a:t>=&gt; nochmals </a:t>
            </a:r>
            <a:r>
              <a:rPr lang="de-AT" i="1" dirty="0" err="1" smtClean="0"/>
              <a:t>this.wait</a:t>
            </a:r>
            <a:r>
              <a:rPr lang="de-AT" i="1" dirty="0" smtClean="0"/>
              <a:t>();</a:t>
            </a:r>
            <a:endParaRPr lang="de-AT" i="1" dirty="0"/>
          </a:p>
        </p:txBody>
      </p:sp>
      <p:grpSp>
        <p:nvGrpSpPr>
          <p:cNvPr id="6" name="Group 5"/>
          <p:cNvGrpSpPr/>
          <p:nvPr/>
        </p:nvGrpSpPr>
        <p:grpSpPr>
          <a:xfrm>
            <a:off x="4915431" y="1518868"/>
            <a:ext cx="1042273" cy="1268384"/>
            <a:chOff x="4915431" y="1518868"/>
            <a:chExt cx="1042273" cy="1268384"/>
          </a:xfrm>
        </p:grpSpPr>
        <p:sp>
          <p:nvSpPr>
            <p:cNvPr id="16" name="Oval 15"/>
            <p:cNvSpPr/>
            <p:nvPr/>
          </p:nvSpPr>
          <p:spPr bwMode="auto">
            <a:xfrm>
              <a:off x="5307979" y="2291513"/>
              <a:ext cx="261055" cy="261055"/>
            </a:xfrm>
            <a:prstGeom prst="ellipse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261680" y="2301908"/>
              <a:ext cx="349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T1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5247190" y="1743917"/>
              <a:ext cx="381964" cy="424405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34430" y="1518868"/>
              <a:ext cx="4042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1129" y="1937086"/>
              <a:ext cx="130879" cy="187850"/>
            </a:xfrm>
            <a:prstGeom prst="rect">
              <a:avLst/>
            </a:prstGeom>
          </p:spPr>
        </p:pic>
        <p:cxnSp>
          <p:nvCxnSpPr>
            <p:cNvPr id="20" name="Straight Connector 19"/>
            <p:cNvCxnSpPr>
              <a:stCxn id="16" idx="0"/>
              <a:endCxn id="11" idx="2"/>
            </p:cNvCxnSpPr>
            <p:nvPr/>
          </p:nvCxnSpPr>
          <p:spPr bwMode="auto">
            <a:xfrm flipH="1" flipV="1">
              <a:off x="5438172" y="2168322"/>
              <a:ext cx="335" cy="123191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TextBox 41"/>
            <p:cNvSpPr txBox="1"/>
            <p:nvPr/>
          </p:nvSpPr>
          <p:spPr>
            <a:xfrm>
              <a:off x="4915431" y="2510253"/>
              <a:ext cx="10422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/>
                <a:t>hat die Sperre</a:t>
              </a:r>
              <a:endParaRPr lang="de-AT" sz="12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64788" y="1508496"/>
            <a:ext cx="1282402" cy="826172"/>
            <a:chOff x="3964788" y="1508496"/>
            <a:chExt cx="1282402" cy="826172"/>
          </a:xfrm>
        </p:grpSpPr>
        <p:cxnSp>
          <p:nvCxnSpPr>
            <p:cNvPr id="76" name="Straight Connector 75"/>
            <p:cNvCxnSpPr/>
            <p:nvPr/>
          </p:nvCxnSpPr>
          <p:spPr bwMode="auto">
            <a:xfrm>
              <a:off x="5100578" y="1948918"/>
              <a:ext cx="146612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Oval 76"/>
            <p:cNvSpPr/>
            <p:nvPr/>
          </p:nvSpPr>
          <p:spPr bwMode="auto">
            <a:xfrm>
              <a:off x="4844843" y="1821211"/>
              <a:ext cx="261055" cy="261055"/>
            </a:xfrm>
            <a:prstGeom prst="ellipse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798544" y="1827748"/>
              <a:ext cx="349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T2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020830" y="1508496"/>
              <a:ext cx="11849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>
                  <a:solidFill>
                    <a:schemeClr val="accent2"/>
                  </a:solidFill>
                </a:rPr>
                <a:t>"Eingangshalle"</a:t>
              </a:r>
              <a:endParaRPr lang="de-AT" sz="1200" dirty="0">
                <a:solidFill>
                  <a:schemeClr val="accent2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964788" y="2057669"/>
              <a:ext cx="12811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/>
                <a:t>warten auf Sperre</a:t>
              </a:r>
              <a:endParaRPr lang="de-AT" sz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629154" y="1508496"/>
            <a:ext cx="1503670" cy="826172"/>
            <a:chOff x="5629154" y="1508496"/>
            <a:chExt cx="1503670" cy="826172"/>
          </a:xfrm>
        </p:grpSpPr>
        <p:cxnSp>
          <p:nvCxnSpPr>
            <p:cNvPr id="33" name="Straight Connector 32"/>
            <p:cNvCxnSpPr/>
            <p:nvPr/>
          </p:nvCxnSpPr>
          <p:spPr bwMode="auto">
            <a:xfrm>
              <a:off x="5629154" y="1948918"/>
              <a:ext cx="146612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9" name="Oval 78"/>
            <p:cNvSpPr/>
            <p:nvPr/>
          </p:nvSpPr>
          <p:spPr bwMode="auto">
            <a:xfrm>
              <a:off x="5774323" y="1821211"/>
              <a:ext cx="261055" cy="261055"/>
            </a:xfrm>
            <a:prstGeom prst="ellipse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3" name="Oval 92"/>
            <p:cNvSpPr/>
            <p:nvPr/>
          </p:nvSpPr>
          <p:spPr bwMode="auto">
            <a:xfrm>
              <a:off x="6170398" y="1821211"/>
              <a:ext cx="261055" cy="261055"/>
            </a:xfrm>
            <a:prstGeom prst="ellipse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728024" y="1827748"/>
              <a:ext cx="349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T3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124099" y="1827748"/>
              <a:ext cx="349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T4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 bwMode="auto">
            <a:xfrm>
              <a:off x="6025229" y="1948918"/>
              <a:ext cx="146612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TextBox 38"/>
            <p:cNvSpPr txBox="1"/>
            <p:nvPr/>
          </p:nvSpPr>
          <p:spPr>
            <a:xfrm>
              <a:off x="5651468" y="1508496"/>
              <a:ext cx="11769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>
                  <a:solidFill>
                    <a:schemeClr val="accent2"/>
                  </a:solidFill>
                </a:rPr>
                <a:t>"Schlafzimmer"</a:t>
              </a:r>
              <a:endParaRPr lang="de-AT" sz="1200" dirty="0">
                <a:solidFill>
                  <a:schemeClr val="accent2"/>
                </a:solidFill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701022" y="2057669"/>
              <a:ext cx="14318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/>
                <a:t>warten in </a:t>
              </a:r>
              <a:r>
                <a:rPr lang="de-AT" sz="1200" i="1" dirty="0" err="1" smtClean="0"/>
                <a:t>this.wait</a:t>
              </a:r>
              <a:r>
                <a:rPr lang="de-AT" sz="1200" i="1" dirty="0" smtClean="0"/>
                <a:t>()</a:t>
              </a:r>
              <a:endParaRPr lang="de-AT" sz="1200" i="1" dirty="0"/>
            </a:p>
          </p:txBody>
        </p:sp>
      </p:grpSp>
      <p:grpSp>
        <p:nvGrpSpPr>
          <p:cNvPr id="35845" name="Group 35844"/>
          <p:cNvGrpSpPr/>
          <p:nvPr/>
        </p:nvGrpSpPr>
        <p:grpSpPr>
          <a:xfrm>
            <a:off x="685800" y="3800782"/>
            <a:ext cx="4524059" cy="2094861"/>
            <a:chOff x="685800" y="3800782"/>
            <a:chExt cx="4524059" cy="2094861"/>
          </a:xfrm>
        </p:grpSpPr>
        <p:sp>
          <p:nvSpPr>
            <p:cNvPr id="98" name="TextBox 97"/>
            <p:cNvSpPr txBox="1"/>
            <p:nvPr/>
          </p:nvSpPr>
          <p:spPr>
            <a:xfrm>
              <a:off x="685800" y="3800782"/>
              <a:ext cx="45240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Andere Threads können die Bedingung herstellen</a:t>
              </a:r>
              <a:endParaRPr lang="de-AT" b="1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14085" y="4295205"/>
              <a:ext cx="1975221" cy="1600438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 //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change</a:t>
              </a:r>
              <a:endParaRPr lang="de-AT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 //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someCondition</a:t>
              </a:r>
              <a:endParaRPr lang="de-AT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i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signalisiere, dass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i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i="1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someCondition</a:t>
              </a:r>
              <a:r>
                <a:rPr lang="de-AT" sz="1400" i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i="1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</a:t>
              </a:r>
              <a:r>
                <a:rPr lang="de-AT" sz="1400" i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i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i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ändert wurde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  <p:grpSp>
        <p:nvGrpSpPr>
          <p:cNvPr id="35847" name="Group 35846"/>
          <p:cNvGrpSpPr/>
          <p:nvPr/>
        </p:nvGrpSpPr>
        <p:grpSpPr>
          <a:xfrm>
            <a:off x="3964788" y="4117824"/>
            <a:ext cx="3168036" cy="1278756"/>
            <a:chOff x="3964788" y="4117824"/>
            <a:chExt cx="3168036" cy="1278756"/>
          </a:xfrm>
        </p:grpSpPr>
        <p:sp>
          <p:nvSpPr>
            <p:cNvPr id="103" name="Oval 102"/>
            <p:cNvSpPr/>
            <p:nvPr/>
          </p:nvSpPr>
          <p:spPr bwMode="auto">
            <a:xfrm>
              <a:off x="5307979" y="4900841"/>
              <a:ext cx="261055" cy="261055"/>
            </a:xfrm>
            <a:prstGeom prst="ellipse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4" name="Oval 103"/>
            <p:cNvSpPr/>
            <p:nvPr/>
          </p:nvSpPr>
          <p:spPr bwMode="auto">
            <a:xfrm>
              <a:off x="4844843" y="4430539"/>
              <a:ext cx="261055" cy="261055"/>
            </a:xfrm>
            <a:prstGeom prst="ellipse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5" name="Oval 104"/>
            <p:cNvSpPr/>
            <p:nvPr/>
          </p:nvSpPr>
          <p:spPr bwMode="auto">
            <a:xfrm>
              <a:off x="4434516" y="4430539"/>
              <a:ext cx="261055" cy="261055"/>
            </a:xfrm>
            <a:prstGeom prst="ellipse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6" name="Oval 105"/>
            <p:cNvSpPr/>
            <p:nvPr/>
          </p:nvSpPr>
          <p:spPr bwMode="auto">
            <a:xfrm>
              <a:off x="4024486" y="4430539"/>
              <a:ext cx="261055" cy="261055"/>
            </a:xfrm>
            <a:prstGeom prst="ellipse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261680" y="4911236"/>
              <a:ext cx="349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T1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798544" y="4437076"/>
              <a:ext cx="349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T2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390034" y="4437076"/>
              <a:ext cx="349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T3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978187" y="4437076"/>
              <a:ext cx="349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T4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5247190" y="4353245"/>
              <a:ext cx="381964" cy="424405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234430" y="4128196"/>
              <a:ext cx="4042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endParaRPr lang="de-A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1129" y="4546414"/>
              <a:ext cx="130879" cy="187850"/>
            </a:xfrm>
            <a:prstGeom prst="rect">
              <a:avLst/>
            </a:prstGeom>
          </p:spPr>
        </p:pic>
        <p:cxnSp>
          <p:nvCxnSpPr>
            <p:cNvPr id="114" name="Straight Connector 113"/>
            <p:cNvCxnSpPr>
              <a:stCxn id="103" idx="0"/>
              <a:endCxn id="111" idx="2"/>
            </p:cNvCxnSpPr>
            <p:nvPr/>
          </p:nvCxnSpPr>
          <p:spPr bwMode="auto">
            <a:xfrm flipH="1" flipV="1">
              <a:off x="5438172" y="4777650"/>
              <a:ext cx="335" cy="123191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5" name="Straight Connector 114"/>
            <p:cNvCxnSpPr/>
            <p:nvPr/>
          </p:nvCxnSpPr>
          <p:spPr bwMode="auto">
            <a:xfrm>
              <a:off x="5629154" y="4558246"/>
              <a:ext cx="146612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6" name="Straight Connector 115"/>
            <p:cNvCxnSpPr/>
            <p:nvPr/>
          </p:nvCxnSpPr>
          <p:spPr bwMode="auto">
            <a:xfrm>
              <a:off x="5100578" y="4558246"/>
              <a:ext cx="146612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" name="Straight Connector 116"/>
            <p:cNvCxnSpPr/>
            <p:nvPr/>
          </p:nvCxnSpPr>
          <p:spPr bwMode="auto">
            <a:xfrm>
              <a:off x="4693138" y="4558246"/>
              <a:ext cx="146612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8" name="TextBox 117"/>
            <p:cNvSpPr txBox="1"/>
            <p:nvPr/>
          </p:nvSpPr>
          <p:spPr>
            <a:xfrm>
              <a:off x="5651468" y="4117824"/>
              <a:ext cx="11769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>
                  <a:solidFill>
                    <a:schemeClr val="accent2"/>
                  </a:solidFill>
                </a:rPr>
                <a:t>"Schlafzimmer"</a:t>
              </a:r>
              <a:endParaRPr lang="de-AT" sz="1200" dirty="0">
                <a:solidFill>
                  <a:schemeClr val="accent2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4020830" y="4117824"/>
              <a:ext cx="11849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>
                  <a:solidFill>
                    <a:schemeClr val="accent2"/>
                  </a:solidFill>
                </a:rPr>
                <a:t>"Eingangshalle"</a:t>
              </a:r>
              <a:endParaRPr lang="de-AT" sz="1200" dirty="0">
                <a:solidFill>
                  <a:schemeClr val="accent2"/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915431" y="5119581"/>
              <a:ext cx="10422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/>
                <a:t>hat die Sperre</a:t>
              </a:r>
              <a:endParaRPr lang="de-AT" sz="1200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964788" y="4666997"/>
              <a:ext cx="12811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/>
                <a:t>warten auf Sperre</a:t>
              </a:r>
              <a:endParaRPr lang="de-AT" sz="1200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701022" y="4666997"/>
              <a:ext cx="14318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/>
                <a:t>warten in </a:t>
              </a:r>
              <a:r>
                <a:rPr lang="de-AT" sz="1200" i="1" dirty="0" err="1" smtClean="0"/>
                <a:t>this.wait</a:t>
              </a:r>
              <a:r>
                <a:rPr lang="de-AT" sz="1200" i="1" dirty="0" smtClean="0"/>
                <a:t>()</a:t>
              </a:r>
              <a:endParaRPr lang="de-AT" sz="1200" i="1" dirty="0"/>
            </a:p>
          </p:txBody>
        </p:sp>
        <p:cxnSp>
          <p:nvCxnSpPr>
            <p:cNvPr id="123" name="Straight Connector 122"/>
            <p:cNvCxnSpPr/>
            <p:nvPr/>
          </p:nvCxnSpPr>
          <p:spPr bwMode="auto">
            <a:xfrm>
              <a:off x="4287904" y="4558246"/>
              <a:ext cx="146612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5770446" y="4500084"/>
              <a:ext cx="0" cy="11847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5848" name="Group 35847"/>
          <p:cNvGrpSpPr/>
          <p:nvPr/>
        </p:nvGrpSpPr>
        <p:grpSpPr>
          <a:xfrm>
            <a:off x="2831940" y="6181325"/>
            <a:ext cx="3734805" cy="573333"/>
            <a:chOff x="2831940" y="6246911"/>
            <a:chExt cx="3734805" cy="573333"/>
          </a:xfrm>
        </p:grpSpPr>
        <p:sp>
          <p:nvSpPr>
            <p:cNvPr id="124" name="TextBox 123"/>
            <p:cNvSpPr txBox="1"/>
            <p:nvPr/>
          </p:nvSpPr>
          <p:spPr>
            <a:xfrm>
              <a:off x="2831940" y="6246911"/>
              <a:ext cx="13002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this.notify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  <a:endPara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831940" y="6481690"/>
              <a:ext cx="37348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de-AT" dirty="0" smtClean="0"/>
                <a:t>weckt nur einen der schlafenden Threads</a:t>
              </a:r>
            </a:p>
          </p:txBody>
        </p:sp>
      </p:grpSp>
      <p:grpSp>
        <p:nvGrpSpPr>
          <p:cNvPr id="35840" name="Group 35839"/>
          <p:cNvGrpSpPr/>
          <p:nvPr/>
        </p:nvGrpSpPr>
        <p:grpSpPr>
          <a:xfrm>
            <a:off x="1207625" y="2365095"/>
            <a:ext cx="2619737" cy="435979"/>
            <a:chOff x="1207625" y="2365095"/>
            <a:chExt cx="2619737" cy="435979"/>
          </a:xfrm>
        </p:grpSpPr>
        <p:sp>
          <p:nvSpPr>
            <p:cNvPr id="8" name="Rectangle 7"/>
            <p:cNvSpPr/>
            <p:nvPr/>
          </p:nvSpPr>
          <p:spPr bwMode="auto">
            <a:xfrm>
              <a:off x="1207625" y="2365095"/>
              <a:ext cx="1273215" cy="435979"/>
            </a:xfrm>
            <a:prstGeom prst="rect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31940" y="2429195"/>
              <a:ext cx="9954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this.wait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  <a:endPara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8" name="Straight Connector 47"/>
            <p:cNvCxnSpPr>
              <a:endCxn id="9" idx="1"/>
            </p:cNvCxnSpPr>
            <p:nvPr/>
          </p:nvCxnSpPr>
          <p:spPr bwMode="auto">
            <a:xfrm>
              <a:off x="2480840" y="2583083"/>
              <a:ext cx="351100" cy="1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5846" name="Group 35845"/>
          <p:cNvGrpSpPr/>
          <p:nvPr/>
        </p:nvGrpSpPr>
        <p:grpSpPr>
          <a:xfrm>
            <a:off x="1045581" y="4985156"/>
            <a:ext cx="5295140" cy="996199"/>
            <a:chOff x="1045581" y="4985156"/>
            <a:chExt cx="5295140" cy="996199"/>
          </a:xfrm>
        </p:grpSpPr>
        <p:sp>
          <p:nvSpPr>
            <p:cNvPr id="100" name="Rectangle 99"/>
            <p:cNvSpPr/>
            <p:nvPr/>
          </p:nvSpPr>
          <p:spPr bwMode="auto">
            <a:xfrm>
              <a:off x="1045581" y="4985156"/>
              <a:ext cx="1585730" cy="640140"/>
            </a:xfrm>
            <a:prstGeom prst="rect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831940" y="5049257"/>
              <a:ext cx="13002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this.notifyAll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  <a:endPara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831940" y="5396580"/>
              <a:ext cx="3508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de-AT" dirty="0" smtClean="0"/>
                <a:t>weckt </a:t>
              </a:r>
              <a:r>
                <a:rPr lang="de-AT" smtClean="0"/>
                <a:t>alle in </a:t>
              </a:r>
              <a:r>
                <a:rPr lang="de-AT" i="1" smtClean="0"/>
                <a:t>this</a:t>
              </a:r>
              <a:r>
                <a:rPr lang="de-AT" smtClean="0"/>
                <a:t> schlafenden </a:t>
              </a:r>
              <a:r>
                <a:rPr lang="de-AT" dirty="0" smtClean="0"/>
                <a:t>Threads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de-AT" dirty="0" smtClean="0"/>
                <a:t>verschiebt sie in die "Eingangshalle"</a:t>
              </a:r>
              <a:endParaRPr lang="de-AT" dirty="0"/>
            </a:p>
          </p:txBody>
        </p:sp>
        <p:cxnSp>
          <p:nvCxnSpPr>
            <p:cNvPr id="50" name="Straight Connector 49"/>
            <p:cNvCxnSpPr>
              <a:endCxn id="101" idx="1"/>
            </p:cNvCxnSpPr>
            <p:nvPr/>
          </p:nvCxnSpPr>
          <p:spPr bwMode="auto">
            <a:xfrm>
              <a:off x="2631311" y="5203145"/>
              <a:ext cx="200629" cy="1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5844" name="Group 35843"/>
          <p:cNvGrpSpPr/>
          <p:nvPr/>
        </p:nvGrpSpPr>
        <p:grpSpPr>
          <a:xfrm>
            <a:off x="495734" y="2075796"/>
            <a:ext cx="711891" cy="307777"/>
            <a:chOff x="495734" y="2075796"/>
            <a:chExt cx="711891" cy="307777"/>
          </a:xfrm>
        </p:grpSpPr>
        <p:sp>
          <p:nvSpPr>
            <p:cNvPr id="51" name="TextBox 50"/>
            <p:cNvSpPr txBox="1"/>
            <p:nvPr/>
          </p:nvSpPr>
          <p:spPr>
            <a:xfrm>
              <a:off x="495734" y="2075796"/>
              <a:ext cx="5934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endPara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 bwMode="auto">
            <a:xfrm flipV="1">
              <a:off x="1045581" y="2168322"/>
              <a:ext cx="162044" cy="133586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TextBox 2"/>
          <p:cNvSpPr txBox="1"/>
          <p:nvPr/>
        </p:nvSpPr>
        <p:spPr>
          <a:xfrm>
            <a:off x="6566745" y="5357034"/>
            <a:ext cx="2303836" cy="9541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AT" sz="1400" i="1" smtClean="0"/>
              <a:t>wait(), notify(), notifyAll()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sz="1400" smtClean="0"/>
              <a:t>von </a:t>
            </a:r>
            <a:r>
              <a:rPr lang="de-AT" sz="1400" i="1" smtClean="0"/>
              <a:t>Object</a:t>
            </a:r>
            <a:r>
              <a:rPr lang="de-AT" sz="1400" smtClean="0"/>
              <a:t> geerbt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sz="1400" smtClean="0"/>
              <a:t>dürfen nur in </a:t>
            </a:r>
            <a:r>
              <a:rPr lang="de-AT" sz="1400" i="1" smtClean="0"/>
              <a:t>synchronized</a:t>
            </a:r>
            <a:r>
              <a:rPr lang="de-AT" sz="1400" smtClean="0"/>
              <a:t/>
            </a:r>
            <a:br>
              <a:rPr lang="de-AT" sz="1400" smtClean="0"/>
            </a:br>
            <a:r>
              <a:rPr lang="de-AT" sz="1400" smtClean="0"/>
              <a:t>aufgerufen werden</a:t>
            </a:r>
          </a:p>
        </p:txBody>
      </p:sp>
    </p:spTree>
    <p:extLst>
      <p:ext uri="{BB962C8B-B14F-4D97-AF65-F5344CB8AC3E}">
        <p14:creationId xmlns:p14="http://schemas.microsoft.com/office/powerpoint/2010/main" val="70341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Thread-Zustände</a:t>
            </a:r>
            <a:endParaRPr lang="en-US" altLang="en-US" dirty="0" smtClean="0"/>
          </a:p>
        </p:txBody>
      </p:sp>
      <p:sp>
        <p:nvSpPr>
          <p:cNvPr id="3686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AB05C0-C9F7-411D-9378-33DCF9817719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e-DE" altLang="en-US" smtClean="0"/>
          </a:p>
        </p:txBody>
      </p:sp>
      <p:sp>
        <p:nvSpPr>
          <p:cNvPr id="16" name="Rounded Rectangle 15"/>
          <p:cNvSpPr/>
          <p:nvPr/>
        </p:nvSpPr>
        <p:spPr bwMode="auto">
          <a:xfrm>
            <a:off x="1608866" y="2947691"/>
            <a:ext cx="640466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3048025" y="2947691"/>
            <a:ext cx="1006480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5276824" y="2947691"/>
            <a:ext cx="926329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7304116" y="2947691"/>
            <a:ext cx="1154083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43604" y="2947691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New</a:t>
            </a:r>
            <a:endParaRPr lang="de-AT" dirty="0"/>
          </a:p>
        </p:txBody>
      </p:sp>
      <p:sp>
        <p:nvSpPr>
          <p:cNvPr id="21" name="TextBox 20"/>
          <p:cNvSpPr txBox="1"/>
          <p:nvPr/>
        </p:nvSpPr>
        <p:spPr>
          <a:xfrm>
            <a:off x="3082763" y="2947691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Runnable</a:t>
            </a:r>
            <a:endParaRPr lang="de-AT" dirty="0"/>
          </a:p>
        </p:txBody>
      </p:sp>
      <p:sp>
        <p:nvSpPr>
          <p:cNvPr id="22" name="TextBox 21"/>
          <p:cNvSpPr txBox="1"/>
          <p:nvPr/>
        </p:nvSpPr>
        <p:spPr>
          <a:xfrm>
            <a:off x="5311562" y="2947691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Running</a:t>
            </a:r>
            <a:endParaRPr lang="de-AT" dirty="0"/>
          </a:p>
        </p:txBody>
      </p:sp>
      <p:sp>
        <p:nvSpPr>
          <p:cNvPr id="23" name="TextBox 22"/>
          <p:cNvSpPr txBox="1"/>
          <p:nvPr/>
        </p:nvSpPr>
        <p:spPr>
          <a:xfrm>
            <a:off x="7338855" y="2947691"/>
            <a:ext cx="1119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Terminated</a:t>
            </a:r>
            <a:endParaRPr lang="de-AT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763928" y="3121311"/>
            <a:ext cx="844938" cy="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739406" y="2863228"/>
            <a:ext cx="7777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T(...)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Arrow Connector 25"/>
          <p:cNvCxnSpPr>
            <a:endCxn id="17" idx="1"/>
          </p:cNvCxnSpPr>
          <p:nvPr/>
        </p:nvCxnSpPr>
        <p:spPr bwMode="auto">
          <a:xfrm>
            <a:off x="2249332" y="3116968"/>
            <a:ext cx="798693" cy="485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373602" y="2855358"/>
            <a:ext cx="5501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reeform 27"/>
          <p:cNvSpPr/>
          <p:nvPr/>
        </p:nvSpPr>
        <p:spPr bwMode="auto">
          <a:xfrm>
            <a:off x="4058854" y="3009421"/>
            <a:ext cx="1200295" cy="87443"/>
          </a:xfrm>
          <a:custGeom>
            <a:avLst/>
            <a:gdLst>
              <a:gd name="connsiteX0" fmla="*/ 787078 w 787078"/>
              <a:gd name="connsiteY0" fmla="*/ 65590 h 65590"/>
              <a:gd name="connsiteX1" fmla="*/ 424405 w 787078"/>
              <a:gd name="connsiteY1" fmla="*/ 0 h 65590"/>
              <a:gd name="connsiteX2" fmla="*/ 0 w 787078"/>
              <a:gd name="connsiteY2" fmla="*/ 65590 h 65590"/>
              <a:gd name="connsiteX3" fmla="*/ 0 w 787078"/>
              <a:gd name="connsiteY3" fmla="*/ 65590 h 65590"/>
              <a:gd name="connsiteX4" fmla="*/ 0 w 787078"/>
              <a:gd name="connsiteY4" fmla="*/ 65590 h 6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078" h="65590">
                <a:moveTo>
                  <a:pt x="787078" y="65590"/>
                </a:moveTo>
                <a:cubicBezTo>
                  <a:pt x="671331" y="32795"/>
                  <a:pt x="555585" y="0"/>
                  <a:pt x="424405" y="0"/>
                </a:cubicBezTo>
                <a:cubicBezTo>
                  <a:pt x="293225" y="0"/>
                  <a:pt x="0" y="65590"/>
                  <a:pt x="0" y="65590"/>
                </a:cubicBezTo>
                <a:lnTo>
                  <a:pt x="0" y="65590"/>
                </a:lnTo>
                <a:lnTo>
                  <a:pt x="0" y="65590"/>
                </a:lnTo>
              </a:path>
            </a:pathLst>
          </a:custGeom>
          <a:noFill/>
          <a:ln w="6350" cap="flat" cmpd="sng" algn="ctr">
            <a:solidFill>
              <a:schemeClr val="accent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Freeform 28"/>
          <p:cNvSpPr/>
          <p:nvPr/>
        </p:nvSpPr>
        <p:spPr bwMode="auto">
          <a:xfrm flipV="1">
            <a:off x="4058855" y="3150549"/>
            <a:ext cx="1200294" cy="103386"/>
          </a:xfrm>
          <a:custGeom>
            <a:avLst/>
            <a:gdLst>
              <a:gd name="connsiteX0" fmla="*/ 787078 w 787078"/>
              <a:gd name="connsiteY0" fmla="*/ 65590 h 65590"/>
              <a:gd name="connsiteX1" fmla="*/ 424405 w 787078"/>
              <a:gd name="connsiteY1" fmla="*/ 0 h 65590"/>
              <a:gd name="connsiteX2" fmla="*/ 0 w 787078"/>
              <a:gd name="connsiteY2" fmla="*/ 65590 h 65590"/>
              <a:gd name="connsiteX3" fmla="*/ 0 w 787078"/>
              <a:gd name="connsiteY3" fmla="*/ 65590 h 65590"/>
              <a:gd name="connsiteX4" fmla="*/ 0 w 787078"/>
              <a:gd name="connsiteY4" fmla="*/ 65590 h 6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078" h="65590">
                <a:moveTo>
                  <a:pt x="787078" y="65590"/>
                </a:moveTo>
                <a:cubicBezTo>
                  <a:pt x="671331" y="32795"/>
                  <a:pt x="555585" y="0"/>
                  <a:pt x="424405" y="0"/>
                </a:cubicBezTo>
                <a:cubicBezTo>
                  <a:pt x="293225" y="0"/>
                  <a:pt x="0" y="65590"/>
                  <a:pt x="0" y="65590"/>
                </a:cubicBezTo>
                <a:lnTo>
                  <a:pt x="0" y="65590"/>
                </a:lnTo>
                <a:lnTo>
                  <a:pt x="0" y="65590"/>
                </a:lnTo>
              </a:path>
            </a:pathLst>
          </a:custGeom>
          <a:noFill/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0" name="Straight Arrow Connector 29"/>
          <p:cNvCxnSpPr>
            <a:stCxn id="18" idx="3"/>
            <a:endCxn id="19" idx="1"/>
          </p:cNvCxnSpPr>
          <p:nvPr/>
        </p:nvCxnSpPr>
        <p:spPr bwMode="auto">
          <a:xfrm>
            <a:off x="6203153" y="3117453"/>
            <a:ext cx="1100963" cy="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6255565" y="2655303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smtClean="0"/>
              <a:t>Ende der</a:t>
            </a:r>
          </a:p>
          <a:p>
            <a:pPr algn="ctr"/>
            <a:r>
              <a:rPr lang="de-AT" sz="1200" i="1" dirty="0" err="1" smtClean="0"/>
              <a:t>run</a:t>
            </a:r>
            <a:r>
              <a:rPr lang="de-AT" sz="1200" dirty="0" smtClean="0"/>
              <a:t>-Methode</a:t>
            </a:r>
            <a:endParaRPr lang="de-AT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4243023" y="2744618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err="1" smtClean="0"/>
              <a:t>Scheduling</a:t>
            </a:r>
            <a:endParaRPr lang="de-AT" sz="12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2923753" y="2724729"/>
            <a:ext cx="3361300" cy="878856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Freeform 33"/>
          <p:cNvSpPr/>
          <p:nvPr/>
        </p:nvSpPr>
        <p:spPr bwMode="auto">
          <a:xfrm>
            <a:off x="4047281" y="3183426"/>
            <a:ext cx="1211868" cy="157895"/>
          </a:xfrm>
          <a:custGeom>
            <a:avLst/>
            <a:gdLst>
              <a:gd name="connsiteX0" fmla="*/ 814086 w 814086"/>
              <a:gd name="connsiteY0" fmla="*/ 0 h 123559"/>
              <a:gd name="connsiteX1" fmla="*/ 675190 w 814086"/>
              <a:gd name="connsiteY1" fmla="*/ 92598 h 123559"/>
              <a:gd name="connsiteX2" fmla="*/ 428263 w 814086"/>
              <a:gd name="connsiteY2" fmla="*/ 123463 h 123559"/>
              <a:gd name="connsiteX3" fmla="*/ 192911 w 814086"/>
              <a:gd name="connsiteY3" fmla="*/ 84881 h 123559"/>
              <a:gd name="connsiteX4" fmla="*/ 0 w 814086"/>
              <a:gd name="connsiteY4" fmla="*/ 15433 h 12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4086" h="123559">
                <a:moveTo>
                  <a:pt x="814086" y="0"/>
                </a:moveTo>
                <a:cubicBezTo>
                  <a:pt x="776790" y="36010"/>
                  <a:pt x="739494" y="72021"/>
                  <a:pt x="675190" y="92598"/>
                </a:cubicBezTo>
                <a:cubicBezTo>
                  <a:pt x="610886" y="113175"/>
                  <a:pt x="508643" y="124749"/>
                  <a:pt x="428263" y="123463"/>
                </a:cubicBezTo>
                <a:cubicBezTo>
                  <a:pt x="347883" y="122177"/>
                  <a:pt x="264288" y="102886"/>
                  <a:pt x="192911" y="84881"/>
                </a:cubicBezTo>
                <a:cubicBezTo>
                  <a:pt x="121534" y="66876"/>
                  <a:pt x="60767" y="41154"/>
                  <a:pt x="0" y="15433"/>
                </a:cubicBezTo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48552" y="3304828"/>
            <a:ext cx="569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yield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3084626" y="1780296"/>
            <a:ext cx="895030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12644" y="1780296"/>
            <a:ext cx="831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Waiting</a:t>
            </a:r>
            <a:endParaRPr lang="de-AT" dirty="0"/>
          </a:p>
        </p:txBody>
      </p:sp>
      <p:cxnSp>
        <p:nvCxnSpPr>
          <p:cNvPr id="38" name="Straight Arrow Connector 37"/>
          <p:cNvCxnSpPr/>
          <p:nvPr/>
        </p:nvCxnSpPr>
        <p:spPr bwMode="auto">
          <a:xfrm flipH="1" flipV="1">
            <a:off x="3834861" y="2114189"/>
            <a:ext cx="1555191" cy="818466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/>
          <p:nvPr/>
        </p:nvCxnSpPr>
        <p:spPr bwMode="auto">
          <a:xfrm flipH="1">
            <a:off x="3327782" y="2114189"/>
            <a:ext cx="362" cy="832532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3367390" y="2176878"/>
            <a:ext cx="8579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other.join</a:t>
            </a:r>
            <a:r>
              <a:rPr lang="de-AT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25570" y="2162342"/>
            <a:ext cx="12025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err="1" smtClean="0"/>
              <a:t>other</a:t>
            </a:r>
            <a:r>
              <a:rPr lang="de-AT" sz="1200" dirty="0" smtClean="0"/>
              <a:t> </a:t>
            </a:r>
            <a:r>
              <a:rPr lang="de-AT" sz="1200" dirty="0" err="1" smtClean="0"/>
              <a:t>terminated</a:t>
            </a:r>
            <a:endParaRPr lang="de-AT" sz="1200" dirty="0"/>
          </a:p>
        </p:txBody>
      </p:sp>
      <p:sp>
        <p:nvSpPr>
          <p:cNvPr id="44" name="Rounded Rectangle 43"/>
          <p:cNvSpPr/>
          <p:nvPr/>
        </p:nvSpPr>
        <p:spPr bwMode="auto">
          <a:xfrm>
            <a:off x="5268096" y="1780296"/>
            <a:ext cx="895030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76824" y="1780296"/>
            <a:ext cx="9044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Sleeping</a:t>
            </a:r>
            <a:endParaRPr lang="de-AT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5765499" y="2114189"/>
            <a:ext cx="184" cy="832532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3974761" y="2114189"/>
            <a:ext cx="1540074" cy="833502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TextBox 54"/>
          <p:cNvSpPr txBox="1"/>
          <p:nvPr/>
        </p:nvSpPr>
        <p:spPr>
          <a:xfrm>
            <a:off x="5726252" y="2188276"/>
            <a:ext cx="5293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</a:t>
            </a:r>
            <a:r>
              <a:rPr lang="de-AT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25805" y="2000171"/>
            <a:ext cx="7729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notifyAll</a:t>
            </a:r>
            <a:r>
              <a:rPr lang="de-AT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de-AT" sz="11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notify</a:t>
            </a:r>
            <a:r>
              <a:rPr lang="de-AT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de-AT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 bwMode="auto">
          <a:xfrm>
            <a:off x="4234295" y="4133815"/>
            <a:ext cx="895030" cy="339524"/>
          </a:xfrm>
          <a:prstGeom prst="roundRect">
            <a:avLst>
              <a:gd name="adj" fmla="val 37121"/>
            </a:avLst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43023" y="4133815"/>
            <a:ext cx="8691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Blocked</a:t>
            </a:r>
            <a:endParaRPr lang="de-AT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 flipH="1">
            <a:off x="4930815" y="3286245"/>
            <a:ext cx="644324" cy="84757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>
            <a:endCxn id="21" idx="2"/>
          </p:cNvCxnSpPr>
          <p:nvPr/>
        </p:nvCxnSpPr>
        <p:spPr bwMode="auto">
          <a:xfrm flipH="1" flipV="1">
            <a:off x="3568634" y="3286245"/>
            <a:ext cx="822029" cy="847570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TextBox 68"/>
          <p:cNvSpPr txBox="1"/>
          <p:nvPr/>
        </p:nvSpPr>
        <p:spPr>
          <a:xfrm>
            <a:off x="5092073" y="3784165"/>
            <a:ext cx="965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smtClean="0"/>
              <a:t>lock not </a:t>
            </a:r>
            <a:r>
              <a:rPr lang="de-AT" sz="1200" dirty="0" err="1" smtClean="0"/>
              <a:t>free</a:t>
            </a:r>
            <a:endParaRPr lang="de-AT" sz="1200" dirty="0"/>
          </a:p>
        </p:txBody>
      </p:sp>
      <p:sp>
        <p:nvSpPr>
          <p:cNvPr id="70" name="TextBox 69"/>
          <p:cNvSpPr txBox="1"/>
          <p:nvPr/>
        </p:nvSpPr>
        <p:spPr>
          <a:xfrm>
            <a:off x="3431509" y="3784165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200" dirty="0" smtClean="0"/>
              <a:t>lock </a:t>
            </a:r>
            <a:r>
              <a:rPr lang="de-AT" sz="1200" dirty="0" err="1" smtClean="0"/>
              <a:t>free</a:t>
            </a:r>
            <a:endParaRPr lang="de-AT" sz="1200" dirty="0"/>
          </a:p>
        </p:txBody>
      </p:sp>
    </p:spTree>
    <p:extLst>
      <p:ext uri="{BB962C8B-B14F-4D97-AF65-F5344CB8AC3E}">
        <p14:creationId xmlns:p14="http://schemas.microsoft.com/office/powerpoint/2010/main" val="26627088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Beispiel eines Ablaufs (1)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e-DE" altLang="en-US" smtClean="0"/>
          </a:p>
        </p:txBody>
      </p:sp>
      <p:grpSp>
        <p:nvGrpSpPr>
          <p:cNvPr id="8" name="Group 7"/>
          <p:cNvGrpSpPr/>
          <p:nvPr/>
        </p:nvGrpSpPr>
        <p:grpSpPr>
          <a:xfrm>
            <a:off x="6884596" y="2065848"/>
            <a:ext cx="318304" cy="572418"/>
            <a:chOff x="6765316" y="2065848"/>
            <a:chExt cx="318304" cy="572418"/>
          </a:xfrm>
        </p:grpSpPr>
        <p:sp>
          <p:nvSpPr>
            <p:cNvPr id="74" name="Rectangle 73"/>
            <p:cNvSpPr/>
            <p:nvPr/>
          </p:nvSpPr>
          <p:spPr bwMode="auto">
            <a:xfrm>
              <a:off x="6765316" y="2065848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6844691" y="2449213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61218" y="2459100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flipV="1">
              <a:off x="6942480" y="2385416"/>
              <a:ext cx="0" cy="6559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6375" y="2117900"/>
              <a:ext cx="156185" cy="224171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6621725" y="3044901"/>
            <a:ext cx="581175" cy="572418"/>
            <a:chOff x="6502445" y="3044901"/>
            <a:chExt cx="581175" cy="572418"/>
          </a:xfrm>
        </p:grpSpPr>
        <p:sp>
          <p:nvSpPr>
            <p:cNvPr id="83" name="Rectangle 82"/>
            <p:cNvSpPr/>
            <p:nvPr/>
          </p:nvSpPr>
          <p:spPr bwMode="auto">
            <a:xfrm>
              <a:off x="6765316" y="3044901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5" name="Oval 84"/>
            <p:cNvSpPr/>
            <p:nvPr/>
          </p:nvSpPr>
          <p:spPr bwMode="auto">
            <a:xfrm>
              <a:off x="6844691" y="3428266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861218" y="3438153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 bwMode="auto">
            <a:xfrm flipV="1">
              <a:off x="6942480" y="3364469"/>
              <a:ext cx="0" cy="6559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" name="Oval 87"/>
            <p:cNvSpPr/>
            <p:nvPr/>
          </p:nvSpPr>
          <p:spPr bwMode="auto">
            <a:xfrm>
              <a:off x="6502445" y="3109454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6518972" y="3119341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chemeClr val="accent2"/>
                  </a:solidFill>
                </a:rPr>
                <a:t>T2</a:t>
              </a:r>
              <a:endParaRPr lang="de-AT" sz="1100" dirty="0">
                <a:solidFill>
                  <a:schemeClr val="accent2"/>
                </a:solidFill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 bwMode="auto">
            <a:xfrm>
              <a:off x="6695342" y="3199603"/>
              <a:ext cx="6997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6" name="Rectangle 125"/>
            <p:cNvSpPr/>
            <p:nvPr/>
          </p:nvSpPr>
          <p:spPr bwMode="auto">
            <a:xfrm>
              <a:off x="6765316" y="3044901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6375" y="3096953"/>
              <a:ext cx="156185" cy="224171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6640757" y="4072488"/>
            <a:ext cx="842995" cy="319568"/>
            <a:chOff x="6521477" y="4072488"/>
            <a:chExt cx="842995" cy="319568"/>
          </a:xfrm>
        </p:grpSpPr>
        <p:sp>
          <p:nvSpPr>
            <p:cNvPr id="129" name="Rectangle 128"/>
            <p:cNvSpPr/>
            <p:nvPr/>
          </p:nvSpPr>
          <p:spPr bwMode="auto">
            <a:xfrm>
              <a:off x="6784348" y="4072488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0" name="Oval 129"/>
            <p:cNvSpPr/>
            <p:nvPr/>
          </p:nvSpPr>
          <p:spPr bwMode="auto">
            <a:xfrm>
              <a:off x="7175419" y="4130066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7191946" y="4139953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sp>
          <p:nvSpPr>
            <p:cNvPr id="133" name="Oval 132"/>
            <p:cNvSpPr/>
            <p:nvPr/>
          </p:nvSpPr>
          <p:spPr bwMode="auto">
            <a:xfrm>
              <a:off x="6521477" y="4137041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6538004" y="4146928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chemeClr val="accent2"/>
                  </a:solidFill>
                </a:rPr>
                <a:t>T2</a:t>
              </a:r>
              <a:endParaRPr lang="de-AT" sz="1100" dirty="0">
                <a:solidFill>
                  <a:schemeClr val="accent2"/>
                </a:solidFill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 bwMode="auto">
            <a:xfrm>
              <a:off x="6714374" y="4227190"/>
              <a:ext cx="6997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6" name="Rectangle 135"/>
            <p:cNvSpPr/>
            <p:nvPr/>
          </p:nvSpPr>
          <p:spPr bwMode="auto">
            <a:xfrm>
              <a:off x="6784348" y="4072488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38" name="Straight Connector 137"/>
            <p:cNvCxnSpPr/>
            <p:nvPr/>
          </p:nvCxnSpPr>
          <p:spPr bwMode="auto">
            <a:xfrm>
              <a:off x="7102652" y="4227190"/>
              <a:ext cx="6997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39" name="Picture 138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6486" y="4120463"/>
              <a:ext cx="154028" cy="222888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884596" y="5027137"/>
            <a:ext cx="580124" cy="573552"/>
            <a:chOff x="6765316" y="5027137"/>
            <a:chExt cx="580124" cy="573552"/>
          </a:xfrm>
        </p:grpSpPr>
        <p:sp>
          <p:nvSpPr>
            <p:cNvPr id="141" name="Rectangle 140"/>
            <p:cNvSpPr/>
            <p:nvPr/>
          </p:nvSpPr>
          <p:spPr bwMode="auto">
            <a:xfrm>
              <a:off x="6765316" y="5027137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2" name="Oval 141"/>
            <p:cNvSpPr/>
            <p:nvPr/>
          </p:nvSpPr>
          <p:spPr bwMode="auto">
            <a:xfrm>
              <a:off x="7156387" y="5084715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7172914" y="5094602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6765316" y="5027137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48" name="Straight Connector 147"/>
            <p:cNvCxnSpPr/>
            <p:nvPr/>
          </p:nvCxnSpPr>
          <p:spPr bwMode="auto">
            <a:xfrm>
              <a:off x="7083620" y="5181839"/>
              <a:ext cx="6997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0" name="Oval 149"/>
            <p:cNvSpPr/>
            <p:nvPr/>
          </p:nvSpPr>
          <p:spPr bwMode="auto">
            <a:xfrm>
              <a:off x="6844691" y="5411636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6861218" y="5421523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chemeClr val="accent2"/>
                  </a:solidFill>
                </a:rPr>
                <a:t>T2</a:t>
              </a:r>
              <a:endParaRPr lang="de-AT" sz="1100" dirty="0">
                <a:solidFill>
                  <a:schemeClr val="accent2"/>
                </a:solidFill>
              </a:endParaRPr>
            </a:p>
          </p:txBody>
        </p:sp>
        <p:cxnSp>
          <p:nvCxnSpPr>
            <p:cNvPr id="152" name="Straight Connector 151"/>
            <p:cNvCxnSpPr/>
            <p:nvPr/>
          </p:nvCxnSpPr>
          <p:spPr bwMode="auto">
            <a:xfrm flipV="1">
              <a:off x="6942480" y="5347839"/>
              <a:ext cx="0" cy="6559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53" name="Picture 152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6375" y="5067154"/>
              <a:ext cx="156185" cy="224171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6619303" y="6044655"/>
            <a:ext cx="590043" cy="573552"/>
            <a:chOff x="6500023" y="6044655"/>
            <a:chExt cx="590043" cy="573552"/>
          </a:xfrm>
        </p:grpSpPr>
        <p:sp>
          <p:nvSpPr>
            <p:cNvPr id="155" name="Rectangle 154"/>
            <p:cNvSpPr/>
            <p:nvPr/>
          </p:nvSpPr>
          <p:spPr bwMode="auto">
            <a:xfrm>
              <a:off x="6771762" y="6044655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6" name="Oval 155"/>
            <p:cNvSpPr/>
            <p:nvPr/>
          </p:nvSpPr>
          <p:spPr bwMode="auto">
            <a:xfrm>
              <a:off x="6500023" y="6102233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6516547" y="6112120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6771762" y="6044655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62" name="Straight Connector 161"/>
            <p:cNvCxnSpPr/>
            <p:nvPr/>
          </p:nvCxnSpPr>
          <p:spPr bwMode="auto">
            <a:xfrm>
              <a:off x="6697337" y="6199357"/>
              <a:ext cx="6997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3" name="Oval 162"/>
            <p:cNvSpPr/>
            <p:nvPr/>
          </p:nvSpPr>
          <p:spPr bwMode="auto">
            <a:xfrm>
              <a:off x="6851137" y="6429154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867664" y="6439041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chemeClr val="accent2"/>
                  </a:solidFill>
                </a:rPr>
                <a:t>T2</a:t>
              </a:r>
              <a:endParaRPr lang="de-AT" sz="1100" dirty="0">
                <a:solidFill>
                  <a:schemeClr val="accent2"/>
                </a:solidFill>
              </a:endParaRPr>
            </a:p>
          </p:txBody>
        </p:sp>
        <p:cxnSp>
          <p:nvCxnSpPr>
            <p:cNvPr id="165" name="Straight Connector 164"/>
            <p:cNvCxnSpPr/>
            <p:nvPr/>
          </p:nvCxnSpPr>
          <p:spPr bwMode="auto">
            <a:xfrm flipV="1">
              <a:off x="6948926" y="6365357"/>
              <a:ext cx="0" cy="6559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66" name="Picture 165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2821" y="6084672"/>
              <a:ext cx="156185" cy="224171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 bwMode="auto">
          <a:xfrm>
            <a:off x="6884596" y="1425408"/>
            <a:ext cx="318304" cy="320006"/>
          </a:xfrm>
          <a:prstGeom prst="rect">
            <a:avLst/>
          </a:prstGeom>
          <a:solidFill>
            <a:srgbClr val="FFFFCC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734" y="1474600"/>
            <a:ext cx="154028" cy="2228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85036" y="1425408"/>
            <a:ext cx="1300356" cy="861774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  <a:tab pos="358775" algn="l"/>
              </a:tabLst>
            </a:pP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(!B) </a:t>
            </a:r>
            <a:r>
              <a:rPr lang="de-AT" sz="1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</a:t>
            </a:r>
            <a:r>
              <a:rPr lang="de-AT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42007" y="1425408"/>
            <a:ext cx="1300356" cy="861774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  <a:tab pos="358775" algn="l"/>
              </a:tabLst>
            </a:pP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 = </a:t>
            </a: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notifyAll</a:t>
            </a:r>
            <a:r>
              <a:rPr lang="de-AT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40780" y="1311893"/>
            <a:ext cx="2925042" cy="636735"/>
            <a:chOff x="740780" y="1311893"/>
            <a:chExt cx="2925042" cy="636735"/>
          </a:xfrm>
        </p:grpSpPr>
        <p:sp>
          <p:nvSpPr>
            <p:cNvPr id="90" name="Oval 89"/>
            <p:cNvSpPr/>
            <p:nvPr/>
          </p:nvSpPr>
          <p:spPr bwMode="auto">
            <a:xfrm>
              <a:off x="3476769" y="1311893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493296" y="1321780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40780" y="1425408"/>
              <a:ext cx="20409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>
                  <a:solidFill>
                    <a:srgbClr val="FF0000"/>
                  </a:solidFill>
                </a:rPr>
                <a:t>T1</a:t>
              </a:r>
              <a:r>
                <a:rPr lang="de-AT" sz="1400" dirty="0" smtClean="0"/>
                <a:t> kommt zu CR1</a:t>
              </a:r>
            </a:p>
            <a:p>
              <a:r>
                <a:rPr lang="de-AT" sz="1400" dirty="0" smtClean="0"/>
                <a:t>Sperre frei =&gt; betritt CR1</a:t>
              </a:r>
              <a:endParaRPr lang="de-AT" sz="1400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932523" y="1126349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CR1</a:t>
            </a:r>
            <a:endParaRPr lang="de-AT" dirty="0"/>
          </a:p>
        </p:txBody>
      </p:sp>
      <p:sp>
        <p:nvSpPr>
          <p:cNvPr id="226" name="TextBox 225"/>
          <p:cNvSpPr txBox="1"/>
          <p:nvPr/>
        </p:nvSpPr>
        <p:spPr>
          <a:xfrm>
            <a:off x="5512300" y="1126349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CR2</a:t>
            </a:r>
            <a:endParaRPr lang="de-AT" dirty="0"/>
          </a:p>
        </p:txBody>
      </p:sp>
      <p:sp>
        <p:nvSpPr>
          <p:cNvPr id="27" name="TextBox 26"/>
          <p:cNvSpPr txBox="1"/>
          <p:nvPr/>
        </p:nvSpPr>
        <p:spPr>
          <a:xfrm>
            <a:off x="6836823" y="1209485"/>
            <a:ext cx="4042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40780" y="2320599"/>
            <a:ext cx="5701583" cy="965512"/>
            <a:chOff x="740780" y="2320599"/>
            <a:chExt cx="5701583" cy="965512"/>
          </a:xfrm>
        </p:grpSpPr>
        <p:sp>
          <p:nvSpPr>
            <p:cNvPr id="80" name="TextBox 79"/>
            <p:cNvSpPr txBox="1"/>
            <p:nvPr/>
          </p:nvSpPr>
          <p:spPr>
            <a:xfrm>
              <a:off x="740780" y="2423485"/>
              <a:ext cx="21162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>
                  <a:solidFill>
                    <a:schemeClr val="accent2"/>
                  </a:solidFill>
                </a:rPr>
                <a:t>T2</a:t>
              </a:r>
              <a:r>
                <a:rPr lang="de-AT" sz="1400" dirty="0" smtClean="0"/>
                <a:t> kommt zu CR2</a:t>
              </a:r>
            </a:p>
            <a:p>
              <a:r>
                <a:rPr lang="de-AT" sz="1400" dirty="0" smtClean="0"/>
                <a:t>Sperre blockiert =&gt; warten</a:t>
              </a:r>
              <a:endParaRPr lang="de-AT" sz="14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485036" y="2424337"/>
              <a:ext cx="1300356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(!B) 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wait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142007" y="2424337"/>
              <a:ext cx="1300356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 = 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notifyAll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94" name="Oval 93"/>
            <p:cNvSpPr/>
            <p:nvPr/>
          </p:nvSpPr>
          <p:spPr bwMode="auto">
            <a:xfrm>
              <a:off x="3555863" y="2617593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572390" y="2627480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sp>
          <p:nvSpPr>
            <p:cNvPr id="99" name="Oval 98"/>
            <p:cNvSpPr/>
            <p:nvPr/>
          </p:nvSpPr>
          <p:spPr bwMode="auto">
            <a:xfrm>
              <a:off x="5126575" y="2320599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143102" y="2330486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chemeClr val="accent2"/>
                  </a:solidFill>
                </a:rPr>
                <a:t>T2</a:t>
              </a:r>
              <a:endParaRPr lang="de-AT" sz="11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40780" y="3328432"/>
            <a:ext cx="5701583" cy="965512"/>
            <a:chOff x="740780" y="3328432"/>
            <a:chExt cx="5701583" cy="965512"/>
          </a:xfrm>
        </p:grpSpPr>
        <p:sp>
          <p:nvSpPr>
            <p:cNvPr id="128" name="TextBox 127"/>
            <p:cNvSpPr txBox="1"/>
            <p:nvPr/>
          </p:nvSpPr>
          <p:spPr>
            <a:xfrm>
              <a:off x="740780" y="3438153"/>
              <a:ext cx="2321469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>
                  <a:solidFill>
                    <a:srgbClr val="FF0000"/>
                  </a:solidFill>
                </a:rPr>
                <a:t>T1</a:t>
              </a:r>
              <a:r>
                <a:rPr lang="de-AT" sz="1400" dirty="0" smtClean="0"/>
                <a:t> findet </a:t>
              </a:r>
              <a:r>
                <a:rPr lang="de-AT" sz="1400" i="1" dirty="0" smtClean="0"/>
                <a:t>!B</a:t>
              </a:r>
              <a:r>
                <a:rPr lang="de-AT" sz="1400" dirty="0" smtClean="0"/>
                <a:t> und macht </a:t>
              </a:r>
              <a:r>
                <a:rPr lang="de-AT" sz="1400" i="1" dirty="0" err="1" smtClean="0"/>
                <a:t>wait</a:t>
              </a:r>
              <a:r>
                <a:rPr lang="de-AT" sz="1400" i="1" dirty="0" smtClean="0"/>
                <a:t>()</a:t>
              </a:r>
            </a:p>
            <a:p>
              <a:pPr>
                <a:tabLst>
                  <a:tab pos="266700" algn="l"/>
                </a:tabLst>
              </a:pPr>
              <a:r>
                <a:rPr lang="de-AT" sz="1400" smtClean="0"/>
                <a:t>=&gt;	gibt Sperre frei</a:t>
              </a:r>
              <a:br>
                <a:rPr lang="de-AT" sz="1400" smtClean="0"/>
              </a:br>
              <a:r>
                <a:rPr lang="de-AT" sz="1400" smtClean="0"/>
                <a:t>	und geht schlafen</a:t>
              </a:r>
              <a:endParaRPr lang="de-AT" sz="1400" dirty="0" smtClean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485036" y="3432170"/>
              <a:ext cx="1459054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(!B)      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wait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142007" y="3432170"/>
              <a:ext cx="1300356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 = 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notifyAll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03" name="Oval 102"/>
            <p:cNvSpPr/>
            <p:nvPr/>
          </p:nvSpPr>
          <p:spPr bwMode="auto">
            <a:xfrm>
              <a:off x="4318671" y="3631975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335198" y="3641862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sp>
          <p:nvSpPr>
            <p:cNvPr id="105" name="Oval 104"/>
            <p:cNvSpPr/>
            <p:nvPr/>
          </p:nvSpPr>
          <p:spPr bwMode="auto">
            <a:xfrm>
              <a:off x="5126575" y="3328432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143102" y="3338319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chemeClr val="accent2"/>
                  </a:solidFill>
                </a:rPr>
                <a:t>T2</a:t>
              </a:r>
              <a:endParaRPr lang="de-AT" sz="11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40780" y="4442532"/>
            <a:ext cx="5701583" cy="861774"/>
            <a:chOff x="740780" y="4442532"/>
            <a:chExt cx="5701583" cy="861774"/>
          </a:xfrm>
        </p:grpSpPr>
        <p:sp>
          <p:nvSpPr>
            <p:cNvPr id="140" name="TextBox 139"/>
            <p:cNvSpPr txBox="1"/>
            <p:nvPr/>
          </p:nvSpPr>
          <p:spPr>
            <a:xfrm>
              <a:off x="740780" y="4442532"/>
              <a:ext cx="17027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>
                  <a:solidFill>
                    <a:schemeClr val="accent2"/>
                  </a:solidFill>
                </a:rPr>
                <a:t>T2</a:t>
              </a:r>
              <a:r>
                <a:rPr lang="de-AT" sz="1400" dirty="0" smtClean="0"/>
                <a:t> findet Sperre frei</a:t>
              </a:r>
            </a:p>
            <a:p>
              <a:r>
                <a:rPr lang="de-AT" sz="1400" dirty="0" smtClean="0"/>
                <a:t>=&gt; betritt CR2</a:t>
              </a:r>
              <a:endParaRPr lang="de-AT" sz="14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3485036" y="4442532"/>
              <a:ext cx="1459054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(!B)      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wait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142007" y="4442532"/>
              <a:ext cx="1300356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 = 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notifyAll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09" name="Oval 108"/>
            <p:cNvSpPr/>
            <p:nvPr/>
          </p:nvSpPr>
          <p:spPr bwMode="auto">
            <a:xfrm>
              <a:off x="4318671" y="4642337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335198" y="4652224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sp>
          <p:nvSpPr>
            <p:cNvPr id="111" name="Oval 110"/>
            <p:cNvSpPr/>
            <p:nvPr/>
          </p:nvSpPr>
          <p:spPr bwMode="auto">
            <a:xfrm>
              <a:off x="5174769" y="4660601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191296" y="4670488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chemeClr val="accent2"/>
                  </a:solidFill>
                </a:rPr>
                <a:t>T2</a:t>
              </a:r>
              <a:endParaRPr lang="de-AT" sz="11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40780" y="5452894"/>
            <a:ext cx="5701583" cy="863838"/>
            <a:chOff x="740780" y="5452894"/>
            <a:chExt cx="5701583" cy="863838"/>
          </a:xfrm>
        </p:grpSpPr>
        <p:sp>
          <p:nvSpPr>
            <p:cNvPr id="154" name="TextBox 153"/>
            <p:cNvSpPr txBox="1"/>
            <p:nvPr/>
          </p:nvSpPr>
          <p:spPr>
            <a:xfrm>
              <a:off x="740780" y="5452894"/>
              <a:ext cx="27751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>
                  <a:solidFill>
                    <a:schemeClr val="accent2"/>
                  </a:solidFill>
                </a:rPr>
                <a:t>T2</a:t>
              </a:r>
              <a:r>
                <a:rPr lang="de-AT" sz="1400" dirty="0" smtClean="0"/>
                <a:t> stellt </a:t>
              </a:r>
              <a:r>
                <a:rPr lang="de-AT" sz="1400" i="1" dirty="0" smtClean="0"/>
                <a:t>B</a:t>
              </a:r>
              <a:r>
                <a:rPr lang="de-AT" sz="1400" dirty="0" smtClean="0"/>
                <a:t> her und macht </a:t>
              </a:r>
              <a:r>
                <a:rPr lang="de-AT" sz="1400" i="1" dirty="0" err="1" smtClean="0"/>
                <a:t>notifyAll</a:t>
              </a:r>
              <a:r>
                <a:rPr lang="de-AT" sz="1400" i="1" dirty="0" smtClean="0"/>
                <a:t>()</a:t>
              </a:r>
            </a:p>
            <a:p>
              <a:r>
                <a:rPr lang="de-AT" sz="1400" dirty="0" smtClean="0"/>
                <a:t>=&gt; weckt </a:t>
              </a:r>
              <a:r>
                <a:rPr lang="de-AT" sz="1400" dirty="0" smtClean="0">
                  <a:solidFill>
                    <a:srgbClr val="FF0000"/>
                  </a:solidFill>
                </a:rPr>
                <a:t>T1</a:t>
              </a:r>
              <a:endParaRPr lang="de-AT" sz="1400" dirty="0">
                <a:solidFill>
                  <a:srgbClr val="FF0000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485036" y="5454958"/>
              <a:ext cx="1459054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(!B)      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wait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142007" y="5454958"/>
              <a:ext cx="1300356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 = 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notifyAll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15" name="Oval 114"/>
            <p:cNvSpPr/>
            <p:nvPr/>
          </p:nvSpPr>
          <p:spPr bwMode="auto">
            <a:xfrm>
              <a:off x="4318671" y="5654763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335198" y="5664650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sp>
          <p:nvSpPr>
            <p:cNvPr id="117" name="Oval 116"/>
            <p:cNvSpPr/>
            <p:nvPr/>
          </p:nvSpPr>
          <p:spPr bwMode="auto">
            <a:xfrm>
              <a:off x="6002431" y="5953219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018958" y="5963106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chemeClr val="accent2"/>
                  </a:solidFill>
                </a:rPr>
                <a:t>T2</a:t>
              </a:r>
              <a:endParaRPr lang="de-AT" sz="11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32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Beispiel eines Ablaufs (2)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de-DE" altLang="en-US" smtClean="0"/>
          </a:p>
        </p:txBody>
      </p:sp>
      <p:grpSp>
        <p:nvGrpSpPr>
          <p:cNvPr id="17" name="Group 16"/>
          <p:cNvGrpSpPr/>
          <p:nvPr/>
        </p:nvGrpSpPr>
        <p:grpSpPr>
          <a:xfrm>
            <a:off x="6619473" y="2116339"/>
            <a:ext cx="586069" cy="319568"/>
            <a:chOff x="6500193" y="2116339"/>
            <a:chExt cx="586069" cy="319568"/>
          </a:xfrm>
        </p:grpSpPr>
        <p:sp>
          <p:nvSpPr>
            <p:cNvPr id="168" name="Rectangle 167"/>
            <p:cNvSpPr/>
            <p:nvPr/>
          </p:nvSpPr>
          <p:spPr bwMode="auto">
            <a:xfrm>
              <a:off x="6767958" y="2116339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9" name="Oval 168"/>
            <p:cNvSpPr/>
            <p:nvPr/>
          </p:nvSpPr>
          <p:spPr bwMode="auto">
            <a:xfrm>
              <a:off x="6500193" y="2173917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6512744" y="2183804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6767958" y="2116339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75" name="Straight Connector 174"/>
            <p:cNvCxnSpPr/>
            <p:nvPr/>
          </p:nvCxnSpPr>
          <p:spPr bwMode="auto">
            <a:xfrm>
              <a:off x="6693534" y="2271041"/>
              <a:ext cx="6997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77" name="Picture 176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0096" y="2155329"/>
              <a:ext cx="154028" cy="222888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6881009" y="2971687"/>
            <a:ext cx="318304" cy="569721"/>
            <a:chOff x="6761729" y="2971687"/>
            <a:chExt cx="318304" cy="569721"/>
          </a:xfrm>
        </p:grpSpPr>
        <p:sp>
          <p:nvSpPr>
            <p:cNvPr id="179" name="Rectangle 178"/>
            <p:cNvSpPr/>
            <p:nvPr/>
          </p:nvSpPr>
          <p:spPr bwMode="auto">
            <a:xfrm>
              <a:off x="6761729" y="2971687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6761729" y="2971687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8" name="Oval 187"/>
            <p:cNvSpPr/>
            <p:nvPr/>
          </p:nvSpPr>
          <p:spPr bwMode="auto">
            <a:xfrm>
              <a:off x="6841104" y="3352355"/>
              <a:ext cx="189053" cy="189053"/>
            </a:xfrm>
            <a:prstGeom prst="ellips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6857631" y="3362242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  <p:cxnSp>
          <p:nvCxnSpPr>
            <p:cNvPr id="190" name="Straight Connector 189"/>
            <p:cNvCxnSpPr/>
            <p:nvPr/>
          </p:nvCxnSpPr>
          <p:spPr bwMode="auto">
            <a:xfrm flipV="1">
              <a:off x="6938893" y="3288558"/>
              <a:ext cx="0" cy="6559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01" name="Picture 200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788" y="3027756"/>
              <a:ext cx="156185" cy="224171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6881009" y="4236730"/>
            <a:ext cx="318304" cy="319568"/>
            <a:chOff x="6761729" y="4236730"/>
            <a:chExt cx="318304" cy="319568"/>
          </a:xfrm>
        </p:grpSpPr>
        <p:sp>
          <p:nvSpPr>
            <p:cNvPr id="203" name="Rectangle 202"/>
            <p:cNvSpPr/>
            <p:nvPr/>
          </p:nvSpPr>
          <p:spPr bwMode="auto">
            <a:xfrm>
              <a:off x="6761729" y="4236730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6761729" y="4236730"/>
              <a:ext cx="318304" cy="319568"/>
            </a:xfrm>
            <a:prstGeom prst="rect">
              <a:avLst/>
            </a:prstGeom>
            <a:solidFill>
              <a:srgbClr val="FFFFCC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10" name="Picture 209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6274" y="4277389"/>
              <a:ext cx="154028" cy="222888"/>
            </a:xfrm>
            <a:prstGeom prst="rect">
              <a:avLst/>
            </a:prstGeom>
          </p:spPr>
        </p:pic>
      </p:grpSp>
      <p:sp>
        <p:nvSpPr>
          <p:cNvPr id="155" name="Rectangle 154"/>
          <p:cNvSpPr/>
          <p:nvPr/>
        </p:nvSpPr>
        <p:spPr bwMode="auto">
          <a:xfrm>
            <a:off x="6885460" y="1217554"/>
            <a:ext cx="318304" cy="319568"/>
          </a:xfrm>
          <a:prstGeom prst="rect">
            <a:avLst/>
          </a:prstGeom>
          <a:solidFill>
            <a:srgbClr val="FFFFCC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6" name="Oval 155"/>
          <p:cNvSpPr/>
          <p:nvPr/>
        </p:nvSpPr>
        <p:spPr bwMode="auto">
          <a:xfrm>
            <a:off x="6613721" y="1275132"/>
            <a:ext cx="189053" cy="189053"/>
          </a:xfrm>
          <a:prstGeom prst="ellips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6630245" y="1285019"/>
            <a:ext cx="15709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100" dirty="0" smtClean="0">
                <a:solidFill>
                  <a:srgbClr val="FF0000"/>
                </a:solidFill>
              </a:rPr>
              <a:t>T1</a:t>
            </a:r>
            <a:endParaRPr lang="de-AT" sz="1100" dirty="0">
              <a:solidFill>
                <a:srgbClr val="FF0000"/>
              </a:solidFill>
            </a:endParaRPr>
          </a:p>
        </p:txBody>
      </p:sp>
      <p:sp>
        <p:nvSpPr>
          <p:cNvPr id="161" name="Rectangle 160"/>
          <p:cNvSpPr/>
          <p:nvPr/>
        </p:nvSpPr>
        <p:spPr bwMode="auto">
          <a:xfrm>
            <a:off x="6885460" y="1217554"/>
            <a:ext cx="318304" cy="319568"/>
          </a:xfrm>
          <a:prstGeom prst="rect">
            <a:avLst/>
          </a:prstGeom>
          <a:solidFill>
            <a:srgbClr val="FFFFCC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62" name="Straight Connector 161"/>
          <p:cNvCxnSpPr/>
          <p:nvPr/>
        </p:nvCxnSpPr>
        <p:spPr bwMode="auto">
          <a:xfrm>
            <a:off x="6811035" y="1372256"/>
            <a:ext cx="69974" cy="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3" name="Oval 162"/>
          <p:cNvSpPr/>
          <p:nvPr/>
        </p:nvSpPr>
        <p:spPr bwMode="auto">
          <a:xfrm>
            <a:off x="6964835" y="1602053"/>
            <a:ext cx="189053" cy="189053"/>
          </a:xfrm>
          <a:prstGeom prst="ellips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981362" y="1611940"/>
            <a:ext cx="15709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100" dirty="0" smtClean="0">
                <a:solidFill>
                  <a:schemeClr val="accent2"/>
                </a:solidFill>
              </a:rPr>
              <a:t>T2</a:t>
            </a:r>
            <a:endParaRPr lang="de-AT" sz="1100" dirty="0">
              <a:solidFill>
                <a:schemeClr val="accent2"/>
              </a:solidFill>
            </a:endParaRPr>
          </a:p>
        </p:txBody>
      </p:sp>
      <p:cxnSp>
        <p:nvCxnSpPr>
          <p:cNvPr id="165" name="Straight Connector 164"/>
          <p:cNvCxnSpPr/>
          <p:nvPr/>
        </p:nvCxnSpPr>
        <p:spPr bwMode="auto">
          <a:xfrm flipV="1">
            <a:off x="7062624" y="1538256"/>
            <a:ext cx="0" cy="6559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6" name="Picture 16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519" y="1257571"/>
            <a:ext cx="156185" cy="224171"/>
          </a:xfrm>
          <a:prstGeom prst="rect">
            <a:avLst/>
          </a:prstGeom>
        </p:spPr>
      </p:pic>
      <p:sp>
        <p:nvSpPr>
          <p:cNvPr id="167" name="TextBox 166"/>
          <p:cNvSpPr txBox="1"/>
          <p:nvPr/>
        </p:nvSpPr>
        <p:spPr>
          <a:xfrm>
            <a:off x="740780" y="1425408"/>
            <a:ext cx="1343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i="1" dirty="0" smtClean="0">
                <a:solidFill>
                  <a:schemeClr val="accent2"/>
                </a:solidFill>
              </a:rPr>
              <a:t>T2</a:t>
            </a:r>
            <a:r>
              <a:rPr lang="de-AT" sz="1400" dirty="0" smtClean="0"/>
              <a:t> verlässt CR2</a:t>
            </a:r>
          </a:p>
          <a:p>
            <a:r>
              <a:rPr lang="de-AT" sz="1400" dirty="0" smtClean="0"/>
              <a:t>=&gt; Sperre frei</a:t>
            </a:r>
            <a:endParaRPr lang="de-AT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3846111" y="1126349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CR1</a:t>
            </a:r>
            <a:endParaRPr lang="de-AT" dirty="0"/>
          </a:p>
        </p:txBody>
      </p:sp>
      <p:sp>
        <p:nvSpPr>
          <p:cNvPr id="226" name="TextBox 225"/>
          <p:cNvSpPr txBox="1"/>
          <p:nvPr/>
        </p:nvSpPr>
        <p:spPr>
          <a:xfrm>
            <a:off x="5529871" y="1126349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CR2</a:t>
            </a:r>
            <a:endParaRPr lang="de-AT" dirty="0"/>
          </a:p>
        </p:txBody>
      </p:sp>
      <p:sp>
        <p:nvSpPr>
          <p:cNvPr id="107" name="TextBox 106"/>
          <p:cNvSpPr txBox="1"/>
          <p:nvPr/>
        </p:nvSpPr>
        <p:spPr>
          <a:xfrm>
            <a:off x="3492545" y="1430816"/>
            <a:ext cx="1459054" cy="861774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  <a:tab pos="358775" algn="l"/>
              </a:tabLst>
            </a:pP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(!B)      </a:t>
            </a:r>
            <a:r>
              <a:rPr lang="de-AT" sz="1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</a:t>
            </a:r>
            <a:r>
              <a:rPr lang="de-AT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149516" y="1430816"/>
            <a:ext cx="1300356" cy="861774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  <a:tab pos="358775" algn="l"/>
              </a:tabLst>
            </a:pP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 = </a:t>
            </a:r>
            <a:r>
              <a:rPr lang="de-AT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notifyAll</a:t>
            </a:r>
            <a:r>
              <a:rPr lang="de-AT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0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09" name="Oval 108"/>
          <p:cNvSpPr/>
          <p:nvPr/>
        </p:nvSpPr>
        <p:spPr bwMode="auto">
          <a:xfrm>
            <a:off x="4310806" y="1627386"/>
            <a:ext cx="189053" cy="189053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327333" y="1637273"/>
            <a:ext cx="15709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100" dirty="0" smtClean="0">
                <a:solidFill>
                  <a:srgbClr val="FF0000"/>
                </a:solidFill>
              </a:rPr>
              <a:t>T1</a:t>
            </a:r>
            <a:endParaRPr lang="de-AT" sz="1100" dirty="0">
              <a:solidFill>
                <a:srgbClr val="FF0000"/>
              </a:solidFill>
            </a:endParaRPr>
          </a:p>
        </p:txBody>
      </p:sp>
      <p:sp>
        <p:nvSpPr>
          <p:cNvPr id="111" name="Oval 110"/>
          <p:cNvSpPr/>
          <p:nvPr/>
        </p:nvSpPr>
        <p:spPr bwMode="auto">
          <a:xfrm>
            <a:off x="5296285" y="2173766"/>
            <a:ext cx="189053" cy="189053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312812" y="2183653"/>
            <a:ext cx="15709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100" dirty="0" smtClean="0">
                <a:solidFill>
                  <a:schemeClr val="accent2"/>
                </a:solidFill>
              </a:rPr>
              <a:t>T2</a:t>
            </a:r>
            <a:endParaRPr lang="de-AT" sz="1100" dirty="0">
              <a:solidFill>
                <a:schemeClr val="accent2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836823" y="998773"/>
            <a:ext cx="4042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endParaRPr lang="de-A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40780" y="2435907"/>
            <a:ext cx="5709092" cy="871459"/>
            <a:chOff x="740780" y="2435907"/>
            <a:chExt cx="5709092" cy="871459"/>
          </a:xfrm>
        </p:grpSpPr>
        <p:sp>
          <p:nvSpPr>
            <p:cNvPr id="178" name="TextBox 177"/>
            <p:cNvSpPr txBox="1"/>
            <p:nvPr/>
          </p:nvSpPr>
          <p:spPr>
            <a:xfrm>
              <a:off x="740780" y="2435907"/>
              <a:ext cx="19223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>
                  <a:solidFill>
                    <a:srgbClr val="FF0000"/>
                  </a:solidFill>
                </a:rPr>
                <a:t>T1</a:t>
              </a:r>
              <a:r>
                <a:rPr lang="de-AT" sz="1400" dirty="0" smtClean="0"/>
                <a:t> findet Sperre frei</a:t>
              </a:r>
            </a:p>
            <a:p>
              <a:r>
                <a:rPr lang="de-AT" sz="1400" dirty="0" smtClean="0"/>
                <a:t>=&gt; setzt nach </a:t>
              </a:r>
              <a:r>
                <a:rPr lang="de-AT" sz="1400" i="1" dirty="0" err="1" smtClean="0"/>
                <a:t>wait</a:t>
              </a:r>
              <a:r>
                <a:rPr lang="de-AT" sz="1400" i="1" dirty="0" smtClean="0"/>
                <a:t>() </a:t>
              </a:r>
              <a:r>
                <a:rPr lang="de-AT" sz="1400" dirty="0" smtClean="0"/>
                <a:t>fort</a:t>
              </a:r>
              <a:endParaRPr lang="de-AT" sz="1400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492545" y="2445592"/>
              <a:ext cx="1459054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(!B) 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wait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149516" y="2445592"/>
              <a:ext cx="1300356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 = 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notifyAll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21" name="Oval 120"/>
            <p:cNvSpPr/>
            <p:nvPr/>
          </p:nvSpPr>
          <p:spPr bwMode="auto">
            <a:xfrm>
              <a:off x="4691750" y="2633371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708277" y="2643258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35362" y="3409077"/>
            <a:ext cx="5714510" cy="1031877"/>
            <a:chOff x="735362" y="3409077"/>
            <a:chExt cx="5714510" cy="1031877"/>
          </a:xfrm>
        </p:grpSpPr>
        <p:sp>
          <p:nvSpPr>
            <p:cNvPr id="200" name="TextBox 199"/>
            <p:cNvSpPr txBox="1"/>
            <p:nvPr/>
          </p:nvSpPr>
          <p:spPr>
            <a:xfrm>
              <a:off x="735362" y="3409077"/>
              <a:ext cx="235513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>
                  <a:solidFill>
                    <a:srgbClr val="FF0000"/>
                  </a:solidFill>
                </a:rPr>
                <a:t>T1</a:t>
              </a:r>
              <a:r>
                <a:rPr lang="de-AT" sz="1400" dirty="0" smtClean="0"/>
                <a:t> prüft nochmals </a:t>
              </a:r>
              <a:r>
                <a:rPr lang="de-AT" sz="1400" i="1" dirty="0" smtClean="0"/>
                <a:t>B</a:t>
              </a:r>
              <a:r>
                <a:rPr lang="de-AT" sz="1400" dirty="0" smtClean="0"/>
                <a:t> (== </a:t>
              </a:r>
              <a:r>
                <a:rPr lang="de-AT" sz="1400" i="1" dirty="0" err="1" smtClean="0"/>
                <a:t>true</a:t>
              </a:r>
              <a:r>
                <a:rPr lang="de-AT" sz="1400" dirty="0"/>
                <a:t>)</a:t>
              </a:r>
              <a:endParaRPr lang="de-AT" sz="1400" dirty="0" smtClean="0"/>
            </a:p>
            <a:p>
              <a:r>
                <a:rPr lang="de-AT" sz="1400" dirty="0" smtClean="0"/>
                <a:t>macht weiter, verlässt CR1</a:t>
              </a:r>
            </a:p>
            <a:p>
              <a:r>
                <a:rPr lang="de-AT" sz="1400" dirty="0" smtClean="0"/>
                <a:t>=&gt; Sperre frei</a:t>
              </a:r>
              <a:endParaRPr lang="de-AT" sz="1400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492545" y="3484653"/>
              <a:ext cx="1459054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(!B) 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wait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5149516" y="3484653"/>
              <a:ext cx="1300356" cy="86177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 = 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notifyAll</a:t>
              </a:r>
              <a:r>
                <a:rPr lang="de-AT" sz="1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0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37" name="Oval 136"/>
            <p:cNvSpPr/>
            <p:nvPr/>
          </p:nvSpPr>
          <p:spPr bwMode="auto">
            <a:xfrm>
              <a:off x="3622299" y="4251901"/>
              <a:ext cx="189053" cy="189053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3638826" y="4261788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100" dirty="0" smtClean="0">
                  <a:solidFill>
                    <a:srgbClr val="FF0000"/>
                  </a:solidFill>
                </a:rPr>
                <a:t>T1</a:t>
              </a:r>
              <a:endParaRPr lang="de-AT" sz="11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206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Synchronisierter Puffer</a:t>
            </a:r>
            <a:endParaRPr lang="en-US" altLang="en-US" smtClean="0"/>
          </a:p>
        </p:txBody>
      </p:sp>
      <p:sp>
        <p:nvSpPr>
          <p:cNvPr id="3789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224DC2-6F5B-48FE-AEDC-B10D7079427C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de-DE" altLang="en-US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97121" y="1695615"/>
            <a:ext cx="4572000" cy="4628985"/>
          </a:xfrm>
          <a:prstGeom prst="rect">
            <a:avLst/>
          </a:prstGeom>
          <a:solidFill>
            <a:schemeClr val="hlink"/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class </a:t>
            </a:r>
            <a:r>
              <a:rPr lang="en-US" altLang="en-US" sz="1400" b="1" kern="0" dirty="0" smtClean="0">
                <a:latin typeface="Arial" charset="0"/>
              </a:rPr>
              <a:t>Buffer</a:t>
            </a:r>
            <a:r>
              <a:rPr lang="en-US" altLang="en-US" sz="1400" kern="0" dirty="0" smtClean="0">
                <a:latin typeface="Arial" charset="0"/>
              </a:rPr>
              <a:t> {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static final </a:t>
            </a:r>
            <a:r>
              <a:rPr lang="en-US" altLang="en-US" sz="1400" kern="0" dirty="0" err="1" smtClean="0">
                <a:latin typeface="Arial" charset="0"/>
              </a:rPr>
              <a:t>int</a:t>
            </a:r>
            <a:r>
              <a:rPr lang="en-US" altLang="en-US" sz="1400" kern="0" dirty="0" smtClean="0">
                <a:latin typeface="Arial" charset="0"/>
              </a:rPr>
              <a:t> SIZE = 4;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smtClean="0">
                <a:latin typeface="Arial" charset="0"/>
              </a:rPr>
              <a:t>	int[] </a:t>
            </a:r>
            <a:r>
              <a:rPr lang="en-US" altLang="en-US" sz="1400" kern="0" dirty="0" err="1" smtClean="0">
                <a:latin typeface="Arial" charset="0"/>
              </a:rPr>
              <a:t>buf</a:t>
            </a:r>
            <a:r>
              <a:rPr lang="en-US" altLang="en-US" sz="1400" kern="0" dirty="0" smtClean="0">
                <a:latin typeface="Arial" charset="0"/>
              </a:rPr>
              <a:t> = </a:t>
            </a:r>
            <a:r>
              <a:rPr lang="en-US" altLang="en-US" sz="1400" kern="0" smtClean="0">
                <a:latin typeface="Arial" charset="0"/>
              </a:rPr>
              <a:t>new int[SIZE</a:t>
            </a:r>
            <a:r>
              <a:rPr lang="en-US" altLang="en-US" sz="1400" kern="0" dirty="0" smtClean="0">
                <a:latin typeface="Arial" charset="0"/>
              </a:rPr>
              <a:t>];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</a:t>
            </a:r>
            <a:r>
              <a:rPr lang="en-US" altLang="en-US" sz="1400" kern="0" dirty="0" err="1" smtClean="0">
                <a:latin typeface="Arial" charset="0"/>
              </a:rPr>
              <a:t>int</a:t>
            </a:r>
            <a:r>
              <a:rPr lang="en-US" altLang="en-US" sz="1400" kern="0" dirty="0" smtClean="0">
                <a:latin typeface="Arial" charset="0"/>
              </a:rPr>
              <a:t> head = 0, tail = 0, n = 0;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public </a:t>
            </a:r>
            <a:r>
              <a:rPr lang="en-US" altLang="en-US" sz="1400" kern="0" dirty="0" smtClean="0">
                <a:solidFill>
                  <a:srgbClr val="FF0000"/>
                </a:solidFill>
                <a:latin typeface="Arial" charset="0"/>
              </a:rPr>
              <a:t>synchronized</a:t>
            </a:r>
            <a:r>
              <a:rPr lang="en-US" altLang="en-US" sz="1400" kern="0" dirty="0" smtClean="0">
                <a:latin typeface="Arial" charset="0"/>
              </a:rPr>
              <a:t> </a:t>
            </a:r>
            <a:r>
              <a:rPr lang="en-US" altLang="en-US" sz="1400" kern="0" smtClean="0">
                <a:latin typeface="Arial" charset="0"/>
              </a:rPr>
              <a:t>void </a:t>
            </a:r>
            <a:r>
              <a:rPr lang="en-US" altLang="en-US" sz="1400" b="1" kern="0" smtClean="0">
                <a:latin typeface="Arial" charset="0"/>
              </a:rPr>
              <a:t>put</a:t>
            </a:r>
            <a:r>
              <a:rPr lang="en-US" altLang="en-US" sz="1400" kern="0" smtClean="0">
                <a:latin typeface="Arial" charset="0"/>
              </a:rPr>
              <a:t>(int data) </a:t>
            </a:r>
            <a:r>
              <a:rPr lang="en-US" altLang="en-US" sz="1400" kern="0" dirty="0" smtClean="0">
                <a:latin typeface="Arial" charset="0"/>
              </a:rPr>
              <a:t>{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	while (n == SIZE) </a:t>
            </a:r>
            <a:r>
              <a:rPr lang="en-US" altLang="en-US" sz="1400" kern="0" dirty="0" smtClean="0">
                <a:solidFill>
                  <a:srgbClr val="FF0000"/>
                </a:solidFill>
                <a:latin typeface="Arial" charset="0"/>
              </a:rPr>
              <a:t>wait()</a:t>
            </a:r>
            <a:r>
              <a:rPr lang="en-US" altLang="en-US" sz="1400" kern="0" dirty="0" smtClean="0">
                <a:latin typeface="Arial" charset="0"/>
              </a:rPr>
              <a:t>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	</a:t>
            </a:r>
            <a:r>
              <a:rPr lang="en-US" altLang="en-US" sz="1400" kern="0" dirty="0" err="1" smtClean="0">
                <a:latin typeface="Arial" charset="0"/>
              </a:rPr>
              <a:t>buf</a:t>
            </a:r>
            <a:r>
              <a:rPr lang="en-US" altLang="en-US" sz="1400" kern="0" dirty="0" smtClean="0">
                <a:latin typeface="Arial" charset="0"/>
              </a:rPr>
              <a:t>[tail] </a:t>
            </a:r>
            <a:r>
              <a:rPr lang="en-US" altLang="en-US" sz="1400" kern="0" smtClean="0">
                <a:latin typeface="Arial" charset="0"/>
              </a:rPr>
              <a:t>= data;</a:t>
            </a:r>
            <a:endParaRPr lang="en-US" altLang="en-US" sz="1400" kern="0" dirty="0" smtClean="0">
              <a:latin typeface="Arial" charset="0"/>
            </a:endParaRP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>
                <a:latin typeface="Arial" charset="0"/>
              </a:rPr>
              <a:t>	</a:t>
            </a:r>
            <a:r>
              <a:rPr lang="en-US" altLang="en-US" sz="1400" kern="0" dirty="0" smtClean="0">
                <a:latin typeface="Arial" charset="0"/>
              </a:rPr>
              <a:t>	tail = (tail + 1) % SIZE; 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	n++;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	</a:t>
            </a:r>
            <a:r>
              <a:rPr lang="en-US" altLang="en-US" sz="1400" kern="0" dirty="0" err="1" smtClean="0">
                <a:solidFill>
                  <a:srgbClr val="FF0000"/>
                </a:solidFill>
                <a:latin typeface="Arial" charset="0"/>
              </a:rPr>
              <a:t>notifyAll</a:t>
            </a:r>
            <a:r>
              <a:rPr lang="en-US" altLang="en-US" sz="1400" kern="0" dirty="0" smtClean="0">
                <a:solidFill>
                  <a:srgbClr val="FF0000"/>
                </a:solidFill>
                <a:latin typeface="Arial" charset="0"/>
              </a:rPr>
              <a:t>()</a:t>
            </a:r>
            <a:r>
              <a:rPr lang="en-US" altLang="en-US" sz="1400" kern="0" dirty="0" smtClean="0">
                <a:latin typeface="Arial" charset="0"/>
              </a:rPr>
              <a:t>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}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public </a:t>
            </a:r>
            <a:r>
              <a:rPr lang="en-US" altLang="en-US" sz="1400" kern="0" smtClean="0">
                <a:solidFill>
                  <a:srgbClr val="FF0000"/>
                </a:solidFill>
                <a:latin typeface="Arial" charset="0"/>
              </a:rPr>
              <a:t>synchronized</a:t>
            </a:r>
            <a:r>
              <a:rPr lang="en-US" altLang="en-US" sz="1400" kern="0" smtClean="0">
                <a:latin typeface="Arial" charset="0"/>
              </a:rPr>
              <a:t> int </a:t>
            </a:r>
            <a:r>
              <a:rPr lang="en-US" altLang="en-US" sz="1400" b="1" kern="0" dirty="0" smtClean="0">
                <a:latin typeface="Arial" charset="0"/>
              </a:rPr>
              <a:t>get</a:t>
            </a:r>
            <a:r>
              <a:rPr lang="en-US" altLang="en-US" sz="1400" kern="0" dirty="0" smtClean="0">
                <a:latin typeface="Arial" charset="0"/>
              </a:rPr>
              <a:t>() {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	while (n == 0) </a:t>
            </a:r>
            <a:r>
              <a:rPr lang="en-US" altLang="en-US" sz="1400" kern="0" dirty="0" smtClean="0">
                <a:solidFill>
                  <a:srgbClr val="FF0000"/>
                </a:solidFill>
                <a:latin typeface="Arial" charset="0"/>
              </a:rPr>
              <a:t>wait()</a:t>
            </a:r>
            <a:r>
              <a:rPr lang="en-US" altLang="en-US" sz="1400" kern="0" dirty="0" smtClean="0">
                <a:latin typeface="Arial" charset="0"/>
              </a:rPr>
              <a:t>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</a:t>
            </a:r>
            <a:r>
              <a:rPr lang="en-US" altLang="en-US" sz="1400" kern="0" smtClean="0">
                <a:latin typeface="Arial" charset="0"/>
              </a:rPr>
              <a:t>	int data = </a:t>
            </a:r>
            <a:r>
              <a:rPr lang="en-US" altLang="en-US" sz="1400" kern="0" dirty="0" err="1" smtClean="0">
                <a:latin typeface="Arial" charset="0"/>
              </a:rPr>
              <a:t>buf</a:t>
            </a:r>
            <a:r>
              <a:rPr lang="en-US" altLang="en-US" sz="1400" kern="0" dirty="0" smtClean="0">
                <a:latin typeface="Arial" charset="0"/>
              </a:rPr>
              <a:t>[head]; 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>
                <a:latin typeface="Arial" charset="0"/>
              </a:rPr>
              <a:t>	</a:t>
            </a:r>
            <a:r>
              <a:rPr lang="en-US" altLang="en-US" sz="1400" kern="0" dirty="0" smtClean="0">
                <a:latin typeface="Arial" charset="0"/>
              </a:rPr>
              <a:t>	head = (head + 1) % SIZE;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	n--;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	</a:t>
            </a:r>
            <a:r>
              <a:rPr lang="en-US" altLang="en-US" sz="1400" kern="0" dirty="0" err="1" smtClean="0">
                <a:solidFill>
                  <a:srgbClr val="FF0000"/>
                </a:solidFill>
                <a:latin typeface="Arial" charset="0"/>
              </a:rPr>
              <a:t>notifyAll</a:t>
            </a:r>
            <a:r>
              <a:rPr lang="en-US" altLang="en-US" sz="1400" kern="0" dirty="0" smtClean="0">
                <a:solidFill>
                  <a:srgbClr val="FF0000"/>
                </a:solidFill>
                <a:latin typeface="Arial" charset="0"/>
              </a:rPr>
              <a:t>()</a:t>
            </a:r>
            <a:r>
              <a:rPr lang="en-US" altLang="en-US" sz="1400" kern="0" dirty="0" smtClean="0">
                <a:latin typeface="Arial" charset="0"/>
              </a:rPr>
              <a:t>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	</a:t>
            </a:r>
            <a:r>
              <a:rPr lang="en-US" altLang="en-US" sz="1400" kern="0" smtClean="0">
                <a:latin typeface="Arial" charset="0"/>
              </a:rPr>
              <a:t>return data;</a:t>
            </a:r>
            <a:endParaRPr lang="en-US" altLang="en-US" sz="1400" kern="0" dirty="0" smtClean="0">
              <a:latin typeface="Arial" charset="0"/>
            </a:endParaRP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	}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</a:tabLst>
              <a:defRPr/>
            </a:pPr>
            <a:r>
              <a:rPr lang="en-US" altLang="en-US" sz="1400" kern="0" dirty="0" smtClean="0">
                <a:latin typeface="Arial" charset="0"/>
              </a:rPr>
              <a:t>}</a:t>
            </a:r>
            <a:endParaRPr lang="en-US" altLang="en-US" sz="1800" kern="0" dirty="0" smtClean="0"/>
          </a:p>
        </p:txBody>
      </p:sp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5581846" y="2809876"/>
            <a:ext cx="3044825" cy="201771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286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286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 err="1"/>
              <a:t>Wenn</a:t>
            </a:r>
            <a:r>
              <a:rPr lang="en-US" altLang="en-US" dirty="0"/>
              <a:t> der </a:t>
            </a:r>
            <a:r>
              <a:rPr lang="en-US" altLang="en-US" i="1" dirty="0" smtClean="0"/>
              <a:t>Producer</a:t>
            </a:r>
            <a:r>
              <a:rPr lang="en-US" altLang="en-US" dirty="0" smtClean="0"/>
              <a:t> </a:t>
            </a:r>
            <a:r>
              <a:rPr lang="en-US" altLang="en-US" dirty="0" err="1"/>
              <a:t>schneller</a:t>
            </a:r>
            <a:r>
              <a:rPr lang="en-US" altLang="en-US" dirty="0"/>
              <a:t> </a:t>
            </a:r>
            <a:r>
              <a:rPr lang="en-US" altLang="en-US" dirty="0" err="1"/>
              <a:t>ist</a:t>
            </a:r>
            <a:endParaRPr lang="en-US" altLang="en-US" dirty="0"/>
          </a:p>
          <a:p>
            <a:pPr>
              <a:lnSpc>
                <a:spcPts val="1700"/>
              </a:lnSpc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put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put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put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put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get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put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get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...</a:t>
            </a:r>
          </a:p>
        </p:txBody>
      </p:sp>
      <p:sp>
        <p:nvSpPr>
          <p:cNvPr id="37894" name="Text Box 5"/>
          <p:cNvSpPr txBox="1">
            <a:spLocks noChangeArrowheads="1"/>
          </p:cNvSpPr>
          <p:nvPr/>
        </p:nvSpPr>
        <p:spPr bwMode="auto">
          <a:xfrm>
            <a:off x="5597721" y="4903788"/>
            <a:ext cx="3038475" cy="142081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286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286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 err="1"/>
              <a:t>Wenn</a:t>
            </a:r>
            <a:r>
              <a:rPr lang="en-US" altLang="en-US" dirty="0"/>
              <a:t> der </a:t>
            </a:r>
            <a:r>
              <a:rPr lang="en-US" altLang="en-US" i="1" dirty="0" smtClean="0"/>
              <a:t>Consumer</a:t>
            </a:r>
            <a:r>
              <a:rPr lang="en-US" altLang="en-US" dirty="0" smtClean="0"/>
              <a:t> </a:t>
            </a:r>
            <a:r>
              <a:rPr lang="en-US" altLang="en-US" dirty="0" err="1"/>
              <a:t>schneller</a:t>
            </a:r>
            <a:r>
              <a:rPr lang="en-US" altLang="en-US" dirty="0"/>
              <a:t> </a:t>
            </a:r>
            <a:r>
              <a:rPr lang="en-US" altLang="en-US" dirty="0" err="1"/>
              <a:t>ist</a:t>
            </a:r>
            <a:endParaRPr lang="en-US" altLang="en-US" dirty="0"/>
          </a:p>
          <a:p>
            <a:pPr>
              <a:lnSpc>
                <a:spcPts val="1700"/>
              </a:lnSpc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put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get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put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get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	...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244379"/>
            <a:ext cx="27208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/>
              <a:t>Producer-Consumer-Schema</a:t>
            </a:r>
            <a:endParaRPr lang="de-AT" b="1" dirty="0"/>
          </a:p>
        </p:txBody>
      </p:sp>
      <p:sp>
        <p:nvSpPr>
          <p:cNvPr id="3" name="Oval 2"/>
          <p:cNvSpPr/>
          <p:nvPr/>
        </p:nvSpPr>
        <p:spPr bwMode="auto">
          <a:xfrm>
            <a:off x="6553200" y="1689652"/>
            <a:ext cx="773927" cy="773927"/>
          </a:xfrm>
          <a:prstGeom prst="ellips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721232" y="1857684"/>
            <a:ext cx="437862" cy="437862"/>
          </a:xfrm>
          <a:prstGeom prst="ellips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7" name="Straight Connector 6"/>
          <p:cNvCxnSpPr>
            <a:stCxn id="5" idx="0"/>
            <a:endCxn id="3" idx="0"/>
          </p:cNvCxnSpPr>
          <p:nvPr/>
        </p:nvCxnSpPr>
        <p:spPr bwMode="auto">
          <a:xfrm flipV="1">
            <a:off x="6940163" y="1689652"/>
            <a:ext cx="1" cy="168032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V="1">
            <a:off x="6940163" y="2287730"/>
            <a:ext cx="1" cy="168032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>
            <a:stCxn id="5" idx="6"/>
            <a:endCxn id="3" idx="6"/>
          </p:cNvCxnSpPr>
          <p:nvPr/>
        </p:nvCxnSpPr>
        <p:spPr bwMode="auto">
          <a:xfrm>
            <a:off x="7159094" y="2076615"/>
            <a:ext cx="168033" cy="1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6553199" y="2076615"/>
            <a:ext cx="168033" cy="1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Oval 9"/>
          <p:cNvSpPr/>
          <p:nvPr/>
        </p:nvSpPr>
        <p:spPr bwMode="auto">
          <a:xfrm>
            <a:off x="7097200" y="2233652"/>
            <a:ext cx="114239" cy="114239"/>
          </a:xfrm>
          <a:prstGeom prst="ellipse">
            <a:avLst/>
          </a:prstGeom>
          <a:solidFill>
            <a:srgbClr val="FF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664112" y="2219407"/>
            <a:ext cx="114239" cy="114239"/>
          </a:xfrm>
          <a:prstGeom prst="ellipse">
            <a:avLst/>
          </a:prstGeom>
          <a:solidFill>
            <a:srgbClr val="FF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43110" y="1681335"/>
            <a:ext cx="7694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200" dirty="0" smtClean="0"/>
              <a:t>0</a:t>
            </a:r>
            <a:endParaRPr lang="de-AT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7230811" y="2304082"/>
            <a:ext cx="7694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200" dirty="0" smtClean="0"/>
              <a:t>1</a:t>
            </a:r>
            <a:endParaRPr lang="de-AT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6562886" y="2304082"/>
            <a:ext cx="7694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200" dirty="0" smtClean="0"/>
              <a:t>2</a:t>
            </a:r>
            <a:endParaRPr lang="de-AT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562886" y="1674610"/>
            <a:ext cx="7694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200" dirty="0" smtClean="0"/>
              <a:t>3</a:t>
            </a:r>
            <a:endParaRPr lang="de-AT" sz="1200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H="1" flipV="1">
            <a:off x="7320054" y="2432454"/>
            <a:ext cx="92333" cy="92333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7428483" y="2466067"/>
            <a:ext cx="33983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6456024" y="1635168"/>
            <a:ext cx="92333" cy="92333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6215847" y="1490600"/>
            <a:ext cx="19556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tail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41450" y="1109575"/>
            <a:ext cx="2659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dirty="0" smtClean="0"/>
              <a:t>Zyklischer Puffer der Länge 4</a:t>
            </a:r>
            <a:endParaRPr lang="de-AT" i="1" dirty="0"/>
          </a:p>
        </p:txBody>
      </p:sp>
    </p:spTree>
    <p:extLst>
      <p:ext uri="{BB962C8B-B14F-4D97-AF65-F5344CB8AC3E}">
        <p14:creationId xmlns:p14="http://schemas.microsoft.com/office/powerpoint/2010/main" val="37651628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nimBg="1"/>
      <p:bldP spid="3789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8A2188-CE52-423F-B6AB-635D7536659C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de-DE" altLang="en-US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Visualisierung d. Puffersynchronisation</a:t>
            </a: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600200" y="2082800"/>
            <a:ext cx="1066800" cy="965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914400" y="2082800"/>
            <a:ext cx="381000" cy="977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1768475" y="3136900"/>
            <a:ext cx="7429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i="1"/>
              <a:t>Critical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i="1"/>
              <a:t>Region</a:t>
            </a:r>
          </a:p>
        </p:txBody>
      </p:sp>
      <p:sp>
        <p:nvSpPr>
          <p:cNvPr id="38919" name="Text Box 6"/>
          <p:cNvSpPr txBox="1">
            <a:spLocks noChangeArrowheads="1"/>
          </p:cNvSpPr>
          <p:nvPr/>
        </p:nvSpPr>
        <p:spPr bwMode="auto">
          <a:xfrm>
            <a:off x="666750" y="3136900"/>
            <a:ext cx="9223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i="1"/>
              <a:t>Eingangs-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i="1"/>
              <a:t>halle</a:t>
            </a:r>
          </a:p>
        </p:txBody>
      </p:sp>
      <p:sp>
        <p:nvSpPr>
          <p:cNvPr id="38920" name="Oval 9"/>
          <p:cNvSpPr>
            <a:spLocks noChangeArrowheads="1"/>
          </p:cNvSpPr>
          <p:nvPr/>
        </p:nvSpPr>
        <p:spPr bwMode="auto">
          <a:xfrm>
            <a:off x="965200" y="2216150"/>
            <a:ext cx="266700" cy="266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1" name="Text Box 10"/>
          <p:cNvSpPr txBox="1">
            <a:spLocks noChangeArrowheads="1"/>
          </p:cNvSpPr>
          <p:nvPr/>
        </p:nvSpPr>
        <p:spPr bwMode="auto">
          <a:xfrm>
            <a:off x="917575" y="2228850"/>
            <a:ext cx="3698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/>
              <a:t>G2</a:t>
            </a:r>
          </a:p>
        </p:txBody>
      </p:sp>
      <p:sp>
        <p:nvSpPr>
          <p:cNvPr id="38922" name="Oval 11"/>
          <p:cNvSpPr>
            <a:spLocks noChangeArrowheads="1"/>
          </p:cNvSpPr>
          <p:nvPr/>
        </p:nvSpPr>
        <p:spPr bwMode="auto">
          <a:xfrm>
            <a:off x="965200" y="2632075"/>
            <a:ext cx="266700" cy="266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917575" y="2644775"/>
            <a:ext cx="3698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/>
              <a:t>G3</a:t>
            </a:r>
          </a:p>
        </p:txBody>
      </p:sp>
      <p:sp>
        <p:nvSpPr>
          <p:cNvPr id="38924" name="Line 13"/>
          <p:cNvSpPr>
            <a:spLocks noChangeShapeType="1"/>
          </p:cNvSpPr>
          <p:nvPr/>
        </p:nvSpPr>
        <p:spPr bwMode="auto">
          <a:xfrm>
            <a:off x="1295400" y="256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8925" name="Text Box 14"/>
          <p:cNvSpPr txBox="1">
            <a:spLocks noChangeArrowheads="1"/>
          </p:cNvSpPr>
          <p:nvPr/>
        </p:nvSpPr>
        <p:spPr bwMode="auto">
          <a:xfrm>
            <a:off x="814388" y="1243013"/>
            <a:ext cx="1900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/>
              <a:t>3 </a:t>
            </a:r>
            <a:r>
              <a:rPr lang="de-AT" altLang="en-US" sz="1400" i="1"/>
              <a:t>get</a:t>
            </a:r>
            <a:r>
              <a:rPr lang="de-AT" altLang="en-US" sz="1400"/>
              <a:t>-Threads kommen;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/>
              <a:t>Puffer leer</a:t>
            </a:r>
          </a:p>
        </p:txBody>
      </p:sp>
      <p:sp>
        <p:nvSpPr>
          <p:cNvPr id="38926" name="Rectangle 71"/>
          <p:cNvSpPr>
            <a:spLocks noChangeArrowheads="1"/>
          </p:cNvSpPr>
          <p:nvPr/>
        </p:nvSpPr>
        <p:spPr bwMode="auto">
          <a:xfrm>
            <a:off x="1822856" y="2501900"/>
            <a:ext cx="152400" cy="152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7" name="Rectangle 72"/>
          <p:cNvSpPr>
            <a:spLocks noChangeArrowheads="1"/>
          </p:cNvSpPr>
          <p:nvPr/>
        </p:nvSpPr>
        <p:spPr bwMode="auto">
          <a:xfrm>
            <a:off x="1975256" y="2501900"/>
            <a:ext cx="152400" cy="152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8" name="Rectangle 73"/>
          <p:cNvSpPr>
            <a:spLocks noChangeArrowheads="1"/>
          </p:cNvSpPr>
          <p:nvPr/>
        </p:nvSpPr>
        <p:spPr bwMode="auto">
          <a:xfrm>
            <a:off x="2127656" y="2501900"/>
            <a:ext cx="152400" cy="152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164960" name="Group 96"/>
          <p:cNvGrpSpPr>
            <a:grpSpLocks/>
          </p:cNvGrpSpPr>
          <p:nvPr/>
        </p:nvGrpSpPr>
        <p:grpSpPr bwMode="auto">
          <a:xfrm>
            <a:off x="3125788" y="1243013"/>
            <a:ext cx="2270125" cy="2671762"/>
            <a:chOff x="1969" y="783"/>
            <a:chExt cx="1430" cy="1683"/>
          </a:xfrm>
        </p:grpSpPr>
        <p:sp>
          <p:nvSpPr>
            <p:cNvPr id="38996" name="Rectangle 32"/>
            <p:cNvSpPr>
              <a:spLocks noChangeArrowheads="1"/>
            </p:cNvSpPr>
            <p:nvPr/>
          </p:nvSpPr>
          <p:spPr bwMode="auto">
            <a:xfrm>
              <a:off x="2576" y="2048"/>
              <a:ext cx="672" cy="21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7" name="Rectangle 16"/>
            <p:cNvSpPr>
              <a:spLocks noChangeArrowheads="1"/>
            </p:cNvSpPr>
            <p:nvPr/>
          </p:nvSpPr>
          <p:spPr bwMode="auto">
            <a:xfrm>
              <a:off x="2576" y="1312"/>
              <a:ext cx="672" cy="60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8" name="Rectangle 17"/>
            <p:cNvSpPr>
              <a:spLocks noChangeArrowheads="1"/>
            </p:cNvSpPr>
            <p:nvPr/>
          </p:nvSpPr>
          <p:spPr bwMode="auto">
            <a:xfrm>
              <a:off x="2144" y="1312"/>
              <a:ext cx="240" cy="6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9" name="Line 23"/>
            <p:cNvSpPr>
              <a:spLocks noChangeShapeType="1"/>
            </p:cNvSpPr>
            <p:nvPr/>
          </p:nvSpPr>
          <p:spPr bwMode="auto">
            <a:xfrm>
              <a:off x="2384" y="161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9000" name="Text Box 24"/>
            <p:cNvSpPr txBox="1">
              <a:spLocks noChangeArrowheads="1"/>
            </p:cNvSpPr>
            <p:nvPr/>
          </p:nvSpPr>
          <p:spPr bwMode="auto">
            <a:xfrm>
              <a:off x="1969" y="783"/>
              <a:ext cx="1430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sie betreten nacheinander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die CR und gehen "schlafen"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weil Puffer leer</a:t>
              </a:r>
            </a:p>
          </p:txBody>
        </p:sp>
        <p:sp>
          <p:nvSpPr>
            <p:cNvPr id="39001" name="Oval 25"/>
            <p:cNvSpPr>
              <a:spLocks noChangeArrowheads="1"/>
            </p:cNvSpPr>
            <p:nvPr/>
          </p:nvSpPr>
          <p:spPr bwMode="auto">
            <a:xfrm>
              <a:off x="2592" y="2072"/>
              <a:ext cx="168" cy="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002" name="Text Box 27"/>
            <p:cNvSpPr txBox="1">
              <a:spLocks noChangeArrowheads="1"/>
            </p:cNvSpPr>
            <p:nvPr/>
          </p:nvSpPr>
          <p:spPr bwMode="auto">
            <a:xfrm>
              <a:off x="2570" y="2080"/>
              <a:ext cx="23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G1</a:t>
              </a:r>
            </a:p>
          </p:txBody>
        </p:sp>
        <p:sp>
          <p:nvSpPr>
            <p:cNvPr id="39003" name="Oval 28"/>
            <p:cNvSpPr>
              <a:spLocks noChangeArrowheads="1"/>
            </p:cNvSpPr>
            <p:nvPr/>
          </p:nvSpPr>
          <p:spPr bwMode="auto">
            <a:xfrm>
              <a:off x="2776" y="2072"/>
              <a:ext cx="168" cy="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004" name="Text Box 29"/>
            <p:cNvSpPr txBox="1">
              <a:spLocks noChangeArrowheads="1"/>
            </p:cNvSpPr>
            <p:nvPr/>
          </p:nvSpPr>
          <p:spPr bwMode="auto">
            <a:xfrm>
              <a:off x="2746" y="2080"/>
              <a:ext cx="23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G2</a:t>
              </a:r>
            </a:p>
          </p:txBody>
        </p:sp>
        <p:sp>
          <p:nvSpPr>
            <p:cNvPr id="39005" name="Oval 30"/>
            <p:cNvSpPr>
              <a:spLocks noChangeArrowheads="1"/>
            </p:cNvSpPr>
            <p:nvPr/>
          </p:nvSpPr>
          <p:spPr bwMode="auto">
            <a:xfrm>
              <a:off x="2960" y="2072"/>
              <a:ext cx="168" cy="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006" name="Text Box 31"/>
            <p:cNvSpPr txBox="1">
              <a:spLocks noChangeArrowheads="1"/>
            </p:cNvSpPr>
            <p:nvPr/>
          </p:nvSpPr>
          <p:spPr bwMode="auto">
            <a:xfrm>
              <a:off x="2930" y="2080"/>
              <a:ext cx="23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G3</a:t>
              </a:r>
            </a:p>
          </p:txBody>
        </p:sp>
        <p:sp>
          <p:nvSpPr>
            <p:cNvPr id="39007" name="Line 33"/>
            <p:cNvSpPr>
              <a:spLocks noChangeShapeType="1"/>
            </p:cNvSpPr>
            <p:nvPr/>
          </p:nvSpPr>
          <p:spPr bwMode="auto">
            <a:xfrm>
              <a:off x="2904" y="1920"/>
              <a:ext cx="0" cy="1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9008" name="Text Box 46"/>
            <p:cNvSpPr txBox="1">
              <a:spLocks noChangeArrowheads="1"/>
            </p:cNvSpPr>
            <p:nvPr/>
          </p:nvSpPr>
          <p:spPr bwMode="auto">
            <a:xfrm>
              <a:off x="2551" y="2272"/>
              <a:ext cx="73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 i="1"/>
                <a:t>Schlafzimmer</a:t>
              </a:r>
            </a:p>
          </p:txBody>
        </p:sp>
        <p:sp>
          <p:nvSpPr>
            <p:cNvPr id="39009" name="Rectangle 74"/>
            <p:cNvSpPr>
              <a:spLocks noChangeArrowheads="1"/>
            </p:cNvSpPr>
            <p:nvPr/>
          </p:nvSpPr>
          <p:spPr bwMode="auto">
            <a:xfrm>
              <a:off x="2710" y="1560"/>
              <a:ext cx="96" cy="9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010" name="Rectangle 75"/>
            <p:cNvSpPr>
              <a:spLocks noChangeArrowheads="1"/>
            </p:cNvSpPr>
            <p:nvPr/>
          </p:nvSpPr>
          <p:spPr bwMode="auto">
            <a:xfrm>
              <a:off x="2806" y="1560"/>
              <a:ext cx="96" cy="9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011" name="Rectangle 76"/>
            <p:cNvSpPr>
              <a:spLocks noChangeArrowheads="1"/>
            </p:cNvSpPr>
            <p:nvPr/>
          </p:nvSpPr>
          <p:spPr bwMode="auto">
            <a:xfrm>
              <a:off x="2902" y="1560"/>
              <a:ext cx="96" cy="9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1" name="Rectangle 76"/>
            <p:cNvSpPr>
              <a:spLocks noChangeArrowheads="1"/>
            </p:cNvSpPr>
            <p:nvPr/>
          </p:nvSpPr>
          <p:spPr bwMode="auto">
            <a:xfrm>
              <a:off x="2998" y="1560"/>
              <a:ext cx="96" cy="9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64968" name="Group 104"/>
          <p:cNvGrpSpPr>
            <a:grpSpLocks/>
          </p:cNvGrpSpPr>
          <p:nvPr/>
        </p:nvGrpSpPr>
        <p:grpSpPr bwMode="auto">
          <a:xfrm>
            <a:off x="5908675" y="1243013"/>
            <a:ext cx="2362200" cy="2351087"/>
            <a:chOff x="3722" y="783"/>
            <a:chExt cx="1488" cy="1481"/>
          </a:xfrm>
        </p:grpSpPr>
        <p:sp>
          <p:nvSpPr>
            <p:cNvPr id="38979" name="Rectangle 34"/>
            <p:cNvSpPr>
              <a:spLocks noChangeArrowheads="1"/>
            </p:cNvSpPr>
            <p:nvPr/>
          </p:nvSpPr>
          <p:spPr bwMode="auto">
            <a:xfrm>
              <a:off x="4352" y="2048"/>
              <a:ext cx="672" cy="21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0" name="Rectangle 35"/>
            <p:cNvSpPr>
              <a:spLocks noChangeArrowheads="1"/>
            </p:cNvSpPr>
            <p:nvPr/>
          </p:nvSpPr>
          <p:spPr bwMode="auto">
            <a:xfrm>
              <a:off x="4352" y="1312"/>
              <a:ext cx="672" cy="60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1" name="Rectangle 36"/>
            <p:cNvSpPr>
              <a:spLocks noChangeArrowheads="1"/>
            </p:cNvSpPr>
            <p:nvPr/>
          </p:nvSpPr>
          <p:spPr bwMode="auto">
            <a:xfrm>
              <a:off x="3920" y="1312"/>
              <a:ext cx="240" cy="6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2" name="Line 37"/>
            <p:cNvSpPr>
              <a:spLocks noChangeShapeType="1"/>
            </p:cNvSpPr>
            <p:nvPr/>
          </p:nvSpPr>
          <p:spPr bwMode="auto">
            <a:xfrm>
              <a:off x="4160" y="161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8983" name="Text Box 38"/>
            <p:cNvSpPr txBox="1">
              <a:spLocks noChangeArrowheads="1"/>
            </p:cNvSpPr>
            <p:nvPr/>
          </p:nvSpPr>
          <p:spPr bwMode="auto">
            <a:xfrm>
              <a:off x="3722" y="783"/>
              <a:ext cx="1488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ein </a:t>
              </a:r>
              <a:r>
                <a:rPr lang="de-AT" altLang="en-US" sz="1400" i="1"/>
                <a:t>put</a:t>
              </a:r>
              <a:r>
                <a:rPr lang="de-AT" altLang="en-US" sz="1400"/>
                <a:t>-Thread kommt,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betritt CR, legt seine Daten ab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und ruft </a:t>
              </a:r>
              <a:r>
                <a:rPr lang="de-AT" altLang="en-US" sz="1400" i="1"/>
                <a:t>notifyAll()</a:t>
              </a:r>
            </a:p>
          </p:txBody>
        </p:sp>
        <p:sp>
          <p:nvSpPr>
            <p:cNvPr id="38984" name="Oval 39"/>
            <p:cNvSpPr>
              <a:spLocks noChangeArrowheads="1"/>
            </p:cNvSpPr>
            <p:nvPr/>
          </p:nvSpPr>
          <p:spPr bwMode="auto">
            <a:xfrm>
              <a:off x="4368" y="2072"/>
              <a:ext cx="168" cy="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5" name="Text Box 40"/>
            <p:cNvSpPr txBox="1">
              <a:spLocks noChangeArrowheads="1"/>
            </p:cNvSpPr>
            <p:nvPr/>
          </p:nvSpPr>
          <p:spPr bwMode="auto">
            <a:xfrm>
              <a:off x="4346" y="2080"/>
              <a:ext cx="23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G1</a:t>
              </a:r>
            </a:p>
          </p:txBody>
        </p:sp>
        <p:sp>
          <p:nvSpPr>
            <p:cNvPr id="38986" name="Oval 41"/>
            <p:cNvSpPr>
              <a:spLocks noChangeArrowheads="1"/>
            </p:cNvSpPr>
            <p:nvPr/>
          </p:nvSpPr>
          <p:spPr bwMode="auto">
            <a:xfrm>
              <a:off x="4552" y="2072"/>
              <a:ext cx="168" cy="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7" name="Text Box 42"/>
            <p:cNvSpPr txBox="1">
              <a:spLocks noChangeArrowheads="1"/>
            </p:cNvSpPr>
            <p:nvPr/>
          </p:nvSpPr>
          <p:spPr bwMode="auto">
            <a:xfrm>
              <a:off x="4522" y="2080"/>
              <a:ext cx="23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G2</a:t>
              </a:r>
            </a:p>
          </p:txBody>
        </p:sp>
        <p:sp>
          <p:nvSpPr>
            <p:cNvPr id="38988" name="Oval 43"/>
            <p:cNvSpPr>
              <a:spLocks noChangeArrowheads="1"/>
            </p:cNvSpPr>
            <p:nvPr/>
          </p:nvSpPr>
          <p:spPr bwMode="auto">
            <a:xfrm>
              <a:off x="4736" y="2072"/>
              <a:ext cx="168" cy="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9" name="Text Box 44"/>
            <p:cNvSpPr txBox="1">
              <a:spLocks noChangeArrowheads="1"/>
            </p:cNvSpPr>
            <p:nvPr/>
          </p:nvSpPr>
          <p:spPr bwMode="auto">
            <a:xfrm>
              <a:off x="4706" y="2080"/>
              <a:ext cx="23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G3</a:t>
              </a:r>
            </a:p>
          </p:txBody>
        </p:sp>
        <p:sp>
          <p:nvSpPr>
            <p:cNvPr id="38990" name="Line 45"/>
            <p:cNvSpPr>
              <a:spLocks noChangeShapeType="1"/>
            </p:cNvSpPr>
            <p:nvPr/>
          </p:nvSpPr>
          <p:spPr bwMode="auto">
            <a:xfrm>
              <a:off x="4680" y="1920"/>
              <a:ext cx="0" cy="1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8991" name="Oval 47"/>
            <p:cNvSpPr>
              <a:spLocks noChangeArrowheads="1"/>
            </p:cNvSpPr>
            <p:nvPr/>
          </p:nvSpPr>
          <p:spPr bwMode="auto">
            <a:xfrm>
              <a:off x="4416" y="1348"/>
              <a:ext cx="168" cy="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2" name="Text Box 48"/>
            <p:cNvSpPr txBox="1">
              <a:spLocks noChangeArrowheads="1"/>
            </p:cNvSpPr>
            <p:nvPr/>
          </p:nvSpPr>
          <p:spPr bwMode="auto">
            <a:xfrm>
              <a:off x="4402" y="1356"/>
              <a:ext cx="21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P1</a:t>
              </a:r>
            </a:p>
          </p:txBody>
        </p:sp>
        <p:sp>
          <p:nvSpPr>
            <p:cNvPr id="38993" name="Rectangle 77"/>
            <p:cNvSpPr>
              <a:spLocks noChangeArrowheads="1"/>
            </p:cNvSpPr>
            <p:nvPr/>
          </p:nvSpPr>
          <p:spPr bwMode="auto">
            <a:xfrm>
              <a:off x="4490" y="1576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4" name="Rectangle 78"/>
            <p:cNvSpPr>
              <a:spLocks noChangeArrowheads="1"/>
            </p:cNvSpPr>
            <p:nvPr/>
          </p:nvSpPr>
          <p:spPr bwMode="auto">
            <a:xfrm>
              <a:off x="4586" y="1576"/>
              <a:ext cx="96" cy="9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5" name="Rectangle 79"/>
            <p:cNvSpPr>
              <a:spLocks noChangeArrowheads="1"/>
            </p:cNvSpPr>
            <p:nvPr/>
          </p:nvSpPr>
          <p:spPr bwMode="auto">
            <a:xfrm>
              <a:off x="4682" y="1576"/>
              <a:ext cx="96" cy="9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2" name="Rectangle 79"/>
            <p:cNvSpPr>
              <a:spLocks noChangeArrowheads="1"/>
            </p:cNvSpPr>
            <p:nvPr/>
          </p:nvSpPr>
          <p:spPr bwMode="auto">
            <a:xfrm>
              <a:off x="4780" y="1576"/>
              <a:ext cx="96" cy="9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62275" y="3960813"/>
            <a:ext cx="2665413" cy="2351087"/>
            <a:chOff x="2962274" y="3960813"/>
            <a:chExt cx="2665411" cy="2351087"/>
          </a:xfrm>
        </p:grpSpPr>
        <p:sp>
          <p:nvSpPr>
            <p:cNvPr id="38966" name="Rectangle 80"/>
            <p:cNvSpPr>
              <a:spLocks noChangeArrowheads="1"/>
            </p:cNvSpPr>
            <p:nvPr/>
          </p:nvSpPr>
          <p:spPr bwMode="auto">
            <a:xfrm>
              <a:off x="4114798" y="5969000"/>
              <a:ext cx="1066802" cy="3429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7" name="Rectangle 81"/>
            <p:cNvSpPr>
              <a:spLocks noChangeArrowheads="1"/>
            </p:cNvSpPr>
            <p:nvPr/>
          </p:nvSpPr>
          <p:spPr bwMode="auto">
            <a:xfrm>
              <a:off x="4114798" y="4800600"/>
              <a:ext cx="1066799" cy="9652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8" name="Rectangle 82"/>
            <p:cNvSpPr>
              <a:spLocks noChangeArrowheads="1"/>
            </p:cNvSpPr>
            <p:nvPr/>
          </p:nvSpPr>
          <p:spPr bwMode="auto">
            <a:xfrm>
              <a:off x="3428999" y="4800600"/>
              <a:ext cx="381000" cy="9779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9" name="Line 83"/>
            <p:cNvSpPr>
              <a:spLocks noChangeShapeType="1"/>
            </p:cNvSpPr>
            <p:nvPr/>
          </p:nvSpPr>
          <p:spPr bwMode="auto">
            <a:xfrm>
              <a:off x="3809999" y="5283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8970" name="Text Box 84"/>
            <p:cNvSpPr txBox="1">
              <a:spLocks noChangeArrowheads="1"/>
            </p:cNvSpPr>
            <p:nvPr/>
          </p:nvSpPr>
          <p:spPr bwMode="auto">
            <a:xfrm>
              <a:off x="2962274" y="3960813"/>
              <a:ext cx="2665411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die anderen betreten ebenfalls CR,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finden aber den Puffer leer ...</a:t>
              </a:r>
            </a:p>
          </p:txBody>
        </p:sp>
        <p:sp>
          <p:nvSpPr>
            <p:cNvPr id="38971" name="Oval 87"/>
            <p:cNvSpPr>
              <a:spLocks noChangeArrowheads="1"/>
            </p:cNvSpPr>
            <p:nvPr/>
          </p:nvSpPr>
          <p:spPr bwMode="auto">
            <a:xfrm>
              <a:off x="3479798" y="5149850"/>
              <a:ext cx="266700" cy="2667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72" name="Text Box 88"/>
            <p:cNvSpPr txBox="1">
              <a:spLocks noChangeArrowheads="1"/>
            </p:cNvSpPr>
            <p:nvPr/>
          </p:nvSpPr>
          <p:spPr bwMode="auto">
            <a:xfrm>
              <a:off x="3422648" y="5162550"/>
              <a:ext cx="3698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G2</a:t>
              </a:r>
            </a:p>
          </p:txBody>
        </p:sp>
        <p:sp>
          <p:nvSpPr>
            <p:cNvPr id="38973" name="Oval 89"/>
            <p:cNvSpPr>
              <a:spLocks noChangeArrowheads="1"/>
            </p:cNvSpPr>
            <p:nvPr/>
          </p:nvSpPr>
          <p:spPr bwMode="auto">
            <a:xfrm>
              <a:off x="3486148" y="5464175"/>
              <a:ext cx="266700" cy="2667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74" name="Text Box 90"/>
            <p:cNvSpPr txBox="1">
              <a:spLocks noChangeArrowheads="1"/>
            </p:cNvSpPr>
            <p:nvPr/>
          </p:nvSpPr>
          <p:spPr bwMode="auto">
            <a:xfrm>
              <a:off x="3428998" y="5476875"/>
              <a:ext cx="3698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G3</a:t>
              </a:r>
            </a:p>
          </p:txBody>
        </p:sp>
        <p:sp>
          <p:nvSpPr>
            <p:cNvPr id="38975" name="Line 91"/>
            <p:cNvSpPr>
              <a:spLocks noChangeShapeType="1"/>
            </p:cNvSpPr>
            <p:nvPr/>
          </p:nvSpPr>
          <p:spPr bwMode="auto">
            <a:xfrm>
              <a:off x="4635498" y="5765800"/>
              <a:ext cx="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8976" name="Rectangle 93"/>
            <p:cNvSpPr>
              <a:spLocks noChangeArrowheads="1"/>
            </p:cNvSpPr>
            <p:nvPr/>
          </p:nvSpPr>
          <p:spPr bwMode="auto">
            <a:xfrm>
              <a:off x="4334076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77" name="Rectangle 94"/>
            <p:cNvSpPr>
              <a:spLocks noChangeArrowheads="1"/>
            </p:cNvSpPr>
            <p:nvPr/>
          </p:nvSpPr>
          <p:spPr bwMode="auto">
            <a:xfrm>
              <a:off x="4486476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78" name="Rectangle 95"/>
            <p:cNvSpPr>
              <a:spLocks noChangeArrowheads="1"/>
            </p:cNvSpPr>
            <p:nvPr/>
          </p:nvSpPr>
          <p:spPr bwMode="auto">
            <a:xfrm>
              <a:off x="4638876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4" name="Rectangle 95"/>
            <p:cNvSpPr>
              <a:spLocks noChangeArrowheads="1"/>
            </p:cNvSpPr>
            <p:nvPr/>
          </p:nvSpPr>
          <p:spPr bwMode="auto">
            <a:xfrm>
              <a:off x="4791276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8932" name="Oval 8"/>
          <p:cNvSpPr>
            <a:spLocks noChangeArrowheads="1"/>
          </p:cNvSpPr>
          <p:nvPr/>
        </p:nvSpPr>
        <p:spPr bwMode="auto">
          <a:xfrm>
            <a:off x="1689100" y="2133600"/>
            <a:ext cx="266700" cy="2667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33" name="Text Box 7"/>
          <p:cNvSpPr txBox="1">
            <a:spLocks noChangeArrowheads="1"/>
          </p:cNvSpPr>
          <p:nvPr/>
        </p:nvSpPr>
        <p:spPr bwMode="auto">
          <a:xfrm>
            <a:off x="1654175" y="2146300"/>
            <a:ext cx="3698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/>
              <a:t>G1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200775" y="3960813"/>
            <a:ext cx="1819275" cy="2351087"/>
            <a:chOff x="6200776" y="3960813"/>
            <a:chExt cx="1819274" cy="2351087"/>
          </a:xfrm>
        </p:grpSpPr>
        <p:sp>
          <p:nvSpPr>
            <p:cNvPr id="38953" name="Rectangle 106"/>
            <p:cNvSpPr>
              <a:spLocks noChangeArrowheads="1"/>
            </p:cNvSpPr>
            <p:nvPr/>
          </p:nvSpPr>
          <p:spPr bwMode="auto">
            <a:xfrm>
              <a:off x="6886576" y="5969000"/>
              <a:ext cx="1133474" cy="3429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54" name="Rectangle 107"/>
            <p:cNvSpPr>
              <a:spLocks noChangeArrowheads="1"/>
            </p:cNvSpPr>
            <p:nvPr/>
          </p:nvSpPr>
          <p:spPr bwMode="auto">
            <a:xfrm>
              <a:off x="6886576" y="4800600"/>
              <a:ext cx="1066800" cy="9652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55" name="Rectangle 108"/>
            <p:cNvSpPr>
              <a:spLocks noChangeArrowheads="1"/>
            </p:cNvSpPr>
            <p:nvPr/>
          </p:nvSpPr>
          <p:spPr bwMode="auto">
            <a:xfrm>
              <a:off x="6200776" y="4800600"/>
              <a:ext cx="381000" cy="9779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56" name="Line 109"/>
            <p:cNvSpPr>
              <a:spLocks noChangeShapeType="1"/>
            </p:cNvSpPr>
            <p:nvPr/>
          </p:nvSpPr>
          <p:spPr bwMode="auto">
            <a:xfrm>
              <a:off x="6581776" y="5283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8957" name="Text Box 110"/>
            <p:cNvSpPr txBox="1">
              <a:spLocks noChangeArrowheads="1"/>
            </p:cNvSpPr>
            <p:nvPr/>
          </p:nvSpPr>
          <p:spPr bwMode="auto">
            <a:xfrm>
              <a:off x="6240464" y="3960813"/>
              <a:ext cx="1658938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... so dass sie wieder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schlafen gehen</a:t>
              </a:r>
            </a:p>
          </p:txBody>
        </p:sp>
        <p:sp>
          <p:nvSpPr>
            <p:cNvPr id="38958" name="Oval 111"/>
            <p:cNvSpPr>
              <a:spLocks noChangeArrowheads="1"/>
            </p:cNvSpPr>
            <p:nvPr/>
          </p:nvSpPr>
          <p:spPr bwMode="auto">
            <a:xfrm>
              <a:off x="7042151" y="6007100"/>
              <a:ext cx="266700" cy="2667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59" name="Text Box 112"/>
            <p:cNvSpPr txBox="1">
              <a:spLocks noChangeArrowheads="1"/>
            </p:cNvSpPr>
            <p:nvPr/>
          </p:nvSpPr>
          <p:spPr bwMode="auto">
            <a:xfrm>
              <a:off x="6994526" y="6019800"/>
              <a:ext cx="3698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G2</a:t>
              </a:r>
            </a:p>
          </p:txBody>
        </p:sp>
        <p:sp>
          <p:nvSpPr>
            <p:cNvPr id="38960" name="Oval 113"/>
            <p:cNvSpPr>
              <a:spLocks noChangeArrowheads="1"/>
            </p:cNvSpPr>
            <p:nvPr/>
          </p:nvSpPr>
          <p:spPr bwMode="auto">
            <a:xfrm>
              <a:off x="7486651" y="6007100"/>
              <a:ext cx="266700" cy="2667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1" name="Text Box 114"/>
            <p:cNvSpPr txBox="1">
              <a:spLocks noChangeArrowheads="1"/>
            </p:cNvSpPr>
            <p:nvPr/>
          </p:nvSpPr>
          <p:spPr bwMode="auto">
            <a:xfrm>
              <a:off x="7439026" y="6019800"/>
              <a:ext cx="3698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G3</a:t>
              </a:r>
            </a:p>
          </p:txBody>
        </p:sp>
        <p:sp>
          <p:nvSpPr>
            <p:cNvPr id="38962" name="Line 115"/>
            <p:cNvSpPr>
              <a:spLocks noChangeShapeType="1"/>
            </p:cNvSpPr>
            <p:nvPr/>
          </p:nvSpPr>
          <p:spPr bwMode="auto">
            <a:xfrm>
              <a:off x="7426326" y="5765800"/>
              <a:ext cx="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8963" name="Rectangle 116"/>
            <p:cNvSpPr>
              <a:spLocks noChangeArrowheads="1"/>
            </p:cNvSpPr>
            <p:nvPr/>
          </p:nvSpPr>
          <p:spPr bwMode="auto">
            <a:xfrm>
              <a:off x="7121286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4" name="Rectangle 117"/>
            <p:cNvSpPr>
              <a:spLocks noChangeArrowheads="1"/>
            </p:cNvSpPr>
            <p:nvPr/>
          </p:nvSpPr>
          <p:spPr bwMode="auto">
            <a:xfrm>
              <a:off x="7273686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5" name="Rectangle 118"/>
            <p:cNvSpPr>
              <a:spLocks noChangeArrowheads="1"/>
            </p:cNvSpPr>
            <p:nvPr/>
          </p:nvSpPr>
          <p:spPr bwMode="auto">
            <a:xfrm>
              <a:off x="7426086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5" name="Rectangle 118"/>
            <p:cNvSpPr>
              <a:spLocks noChangeArrowheads="1"/>
            </p:cNvSpPr>
            <p:nvPr/>
          </p:nvSpPr>
          <p:spPr bwMode="auto">
            <a:xfrm>
              <a:off x="7577641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87375" y="3960813"/>
            <a:ext cx="2400300" cy="2338387"/>
            <a:chOff x="587375" y="3960813"/>
            <a:chExt cx="2400300" cy="2338387"/>
          </a:xfrm>
        </p:grpSpPr>
        <p:sp>
          <p:nvSpPr>
            <p:cNvPr id="38936" name="Rectangle 50"/>
            <p:cNvSpPr>
              <a:spLocks noChangeArrowheads="1"/>
            </p:cNvSpPr>
            <p:nvPr/>
          </p:nvSpPr>
          <p:spPr bwMode="auto">
            <a:xfrm>
              <a:off x="1587500" y="4800600"/>
              <a:ext cx="1066800" cy="9652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37" name="Rectangle 51"/>
            <p:cNvSpPr>
              <a:spLocks noChangeArrowheads="1"/>
            </p:cNvSpPr>
            <p:nvPr/>
          </p:nvSpPr>
          <p:spPr bwMode="auto">
            <a:xfrm>
              <a:off x="901700" y="4800600"/>
              <a:ext cx="381000" cy="9779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38" name="Line 52"/>
            <p:cNvSpPr>
              <a:spLocks noChangeShapeType="1"/>
            </p:cNvSpPr>
            <p:nvPr/>
          </p:nvSpPr>
          <p:spPr bwMode="auto">
            <a:xfrm>
              <a:off x="1282700" y="5283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8939" name="Text Box 53"/>
            <p:cNvSpPr txBox="1">
              <a:spLocks noChangeArrowheads="1"/>
            </p:cNvSpPr>
            <p:nvPr/>
          </p:nvSpPr>
          <p:spPr bwMode="auto">
            <a:xfrm>
              <a:off x="587375" y="3960813"/>
              <a:ext cx="2400300" cy="738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alle </a:t>
              </a:r>
              <a:r>
                <a:rPr lang="de-AT" altLang="en-US" sz="1400" i="1"/>
                <a:t>get</a:t>
              </a:r>
              <a:r>
                <a:rPr lang="de-AT" altLang="en-US" sz="1400"/>
                <a:t>-Threads wachen auf;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der erste betritt CR, holt Daten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aus dem Puffer und geht; </a:t>
              </a:r>
            </a:p>
          </p:txBody>
        </p:sp>
        <p:sp>
          <p:nvSpPr>
            <p:cNvPr id="38940" name="Oval 54"/>
            <p:cNvSpPr>
              <a:spLocks noChangeArrowheads="1"/>
            </p:cNvSpPr>
            <p:nvPr/>
          </p:nvSpPr>
          <p:spPr bwMode="auto">
            <a:xfrm>
              <a:off x="958850" y="4826000"/>
              <a:ext cx="266700" cy="2667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41" name="Text Box 55"/>
            <p:cNvSpPr txBox="1">
              <a:spLocks noChangeArrowheads="1"/>
            </p:cNvSpPr>
            <p:nvPr/>
          </p:nvSpPr>
          <p:spPr bwMode="auto">
            <a:xfrm>
              <a:off x="914400" y="4838700"/>
              <a:ext cx="3698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G1</a:t>
              </a:r>
            </a:p>
          </p:txBody>
        </p:sp>
        <p:sp>
          <p:nvSpPr>
            <p:cNvPr id="38942" name="Oval 56"/>
            <p:cNvSpPr>
              <a:spLocks noChangeArrowheads="1"/>
            </p:cNvSpPr>
            <p:nvPr/>
          </p:nvSpPr>
          <p:spPr bwMode="auto">
            <a:xfrm>
              <a:off x="965200" y="5149850"/>
              <a:ext cx="266700" cy="2667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43" name="Text Box 57"/>
            <p:cNvSpPr txBox="1">
              <a:spLocks noChangeArrowheads="1"/>
            </p:cNvSpPr>
            <p:nvPr/>
          </p:nvSpPr>
          <p:spPr bwMode="auto">
            <a:xfrm>
              <a:off x="917575" y="5162550"/>
              <a:ext cx="3698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G2</a:t>
              </a:r>
            </a:p>
          </p:txBody>
        </p:sp>
        <p:sp>
          <p:nvSpPr>
            <p:cNvPr id="38944" name="Oval 58"/>
            <p:cNvSpPr>
              <a:spLocks noChangeArrowheads="1"/>
            </p:cNvSpPr>
            <p:nvPr/>
          </p:nvSpPr>
          <p:spPr bwMode="auto">
            <a:xfrm>
              <a:off x="952500" y="5473700"/>
              <a:ext cx="266700" cy="2667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45" name="Text Box 59"/>
            <p:cNvSpPr txBox="1">
              <a:spLocks noChangeArrowheads="1"/>
            </p:cNvSpPr>
            <p:nvPr/>
          </p:nvSpPr>
          <p:spPr bwMode="auto">
            <a:xfrm>
              <a:off x="904875" y="5486400"/>
              <a:ext cx="3698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G3</a:t>
              </a:r>
            </a:p>
          </p:txBody>
        </p:sp>
        <p:sp>
          <p:nvSpPr>
            <p:cNvPr id="38946" name="Line 60"/>
            <p:cNvSpPr>
              <a:spLocks noChangeShapeType="1"/>
            </p:cNvSpPr>
            <p:nvPr/>
          </p:nvSpPr>
          <p:spPr bwMode="auto">
            <a:xfrm>
              <a:off x="2130425" y="5765800"/>
              <a:ext cx="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8947" name="Rectangle 63"/>
            <p:cNvSpPr>
              <a:spLocks noChangeArrowheads="1"/>
            </p:cNvSpPr>
            <p:nvPr/>
          </p:nvSpPr>
          <p:spPr bwMode="auto">
            <a:xfrm>
              <a:off x="1590675" y="5969000"/>
              <a:ext cx="1066800" cy="330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48" name="Rectangle 68"/>
            <p:cNvSpPr>
              <a:spLocks noChangeArrowheads="1"/>
            </p:cNvSpPr>
            <p:nvPr/>
          </p:nvSpPr>
          <p:spPr bwMode="auto">
            <a:xfrm>
              <a:off x="1828320" y="5194300"/>
              <a:ext cx="152400" cy="1524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49" name="Rectangle 69"/>
            <p:cNvSpPr>
              <a:spLocks noChangeArrowheads="1"/>
            </p:cNvSpPr>
            <p:nvPr/>
          </p:nvSpPr>
          <p:spPr bwMode="auto">
            <a:xfrm>
              <a:off x="1980720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50" name="Rectangle 70"/>
            <p:cNvSpPr>
              <a:spLocks noChangeArrowheads="1"/>
            </p:cNvSpPr>
            <p:nvPr/>
          </p:nvSpPr>
          <p:spPr bwMode="auto">
            <a:xfrm>
              <a:off x="2133120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cxnSp>
          <p:nvCxnSpPr>
            <p:cNvPr id="38951" name="Straight Connector 2"/>
            <p:cNvCxnSpPr>
              <a:cxnSpLocks noChangeShapeType="1"/>
              <a:stCxn id="38947" idx="1"/>
            </p:cNvCxnSpPr>
            <p:nvPr/>
          </p:nvCxnSpPr>
          <p:spPr bwMode="auto">
            <a:xfrm flipH="1">
              <a:off x="1085850" y="6134100"/>
              <a:ext cx="50482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952" name="Straight Arrow Connector 6"/>
            <p:cNvCxnSpPr>
              <a:cxnSpLocks noChangeShapeType="1"/>
            </p:cNvCxnSpPr>
            <p:nvPr/>
          </p:nvCxnSpPr>
          <p:spPr bwMode="auto">
            <a:xfrm flipV="1">
              <a:off x="1085850" y="5781675"/>
              <a:ext cx="0" cy="34290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3" name="Rectangle 70"/>
            <p:cNvSpPr>
              <a:spLocks noChangeArrowheads="1"/>
            </p:cNvSpPr>
            <p:nvPr/>
          </p:nvSpPr>
          <p:spPr bwMode="auto">
            <a:xfrm>
              <a:off x="2283169" y="5194300"/>
              <a:ext cx="152400" cy="152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100" name="Rectangle 73"/>
          <p:cNvSpPr>
            <a:spLocks noChangeArrowheads="1"/>
          </p:cNvSpPr>
          <p:nvPr/>
        </p:nvSpPr>
        <p:spPr bwMode="auto">
          <a:xfrm>
            <a:off x="2280056" y="2501900"/>
            <a:ext cx="152400" cy="152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5646987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3158075"/>
            <a:ext cx="3954559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35D6B-3944-4913-9038-7D04F61DAB5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17954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dirty="0" smtClean="0">
                <a:solidFill>
                  <a:srgbClr val="FF0000"/>
                </a:solidFill>
              </a:rPr>
              <a:t>18. Threads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18.1</a:t>
            </a:r>
            <a:r>
              <a:rPr lang="de-AT" altLang="de-DE" dirty="0"/>
              <a:t>	</a:t>
            </a:r>
            <a:r>
              <a:rPr lang="de-AT" altLang="de-DE" dirty="0" smtClean="0"/>
              <a:t>Grundlagen, Klasse Thread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18.2</a:t>
            </a:r>
            <a:r>
              <a:rPr lang="de-AT" altLang="de-DE" dirty="0"/>
              <a:t>	</a:t>
            </a:r>
            <a:r>
              <a:rPr lang="de-AT" altLang="de-DE" dirty="0" smtClean="0"/>
              <a:t>Interface </a:t>
            </a:r>
            <a:r>
              <a:rPr lang="de-AT" altLang="de-DE" dirty="0" err="1" smtClean="0"/>
              <a:t>Runnable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18.3</a:t>
            </a:r>
            <a:r>
              <a:rPr lang="de-AT" altLang="de-DE" dirty="0"/>
              <a:t>	</a:t>
            </a:r>
            <a:r>
              <a:rPr lang="de-AT" altLang="de-DE" dirty="0" smtClean="0"/>
              <a:t>Weitere Thread-Operationen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/>
              <a:t>	</a:t>
            </a:r>
            <a:r>
              <a:rPr lang="de-AT" altLang="de-DE" dirty="0" smtClean="0"/>
              <a:t>18.4	Synchronisation von Threads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18.5	Deadlocks</a:t>
            </a:r>
            <a:endParaRPr lang="de-AT" alt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Deadlock (Systemverklemmung)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de-DE" altLang="en-US" smtClean="0"/>
          </a:p>
        </p:txBody>
      </p:sp>
      <p:sp>
        <p:nvSpPr>
          <p:cNvPr id="2" name="TextBox 1"/>
          <p:cNvSpPr txBox="1"/>
          <p:nvPr/>
        </p:nvSpPr>
        <p:spPr>
          <a:xfrm>
            <a:off x="685800" y="1132571"/>
            <a:ext cx="55365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2 oder mehr Threads warten auf Bedingungen,</a:t>
            </a:r>
          </a:p>
          <a:p>
            <a:r>
              <a:rPr lang="de-AT" dirty="0" smtClean="0"/>
              <a:t>die nur andere wartende Threads herstellen können =&gt; alles steht</a:t>
            </a:r>
            <a:endParaRPr lang="de-AT" dirty="0"/>
          </a:p>
        </p:txBody>
      </p:sp>
      <p:sp>
        <p:nvSpPr>
          <p:cNvPr id="56" name="TextBox 55"/>
          <p:cNvSpPr txBox="1"/>
          <p:nvPr/>
        </p:nvSpPr>
        <p:spPr>
          <a:xfrm>
            <a:off x="3861476" y="2521527"/>
            <a:ext cx="1866537" cy="1600438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!isFree(r2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;</a:t>
            </a:r>
            <a:endParaRPr lang="de-AT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claim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(r2);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!isFree(r1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;</a:t>
            </a:r>
            <a:endParaRPr lang="de-AT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claim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(r1);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r1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r2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(r1);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(r2);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095109" y="4313814"/>
            <a:ext cx="4948434" cy="2101795"/>
            <a:chOff x="1095109" y="4313814"/>
            <a:chExt cx="4948434" cy="2101795"/>
          </a:xfrm>
        </p:grpSpPr>
        <p:sp>
          <p:nvSpPr>
            <p:cNvPr id="5" name="TextBox 4"/>
            <p:cNvSpPr txBox="1"/>
            <p:nvPr/>
          </p:nvSpPr>
          <p:spPr>
            <a:xfrm>
              <a:off x="1671388" y="4425132"/>
              <a:ext cx="8499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isFree(r1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705853" y="4647768"/>
              <a:ext cx="7809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claim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(r1)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617346" y="5073163"/>
              <a:ext cx="8499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isFree(r2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651811" y="5295799"/>
              <a:ext cx="7809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claim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(r2)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041071" y="5621803"/>
              <a:ext cx="20024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!isFree(r1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=&gt; </a:t>
              </a:r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busy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waiting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095109" y="5985768"/>
              <a:ext cx="20024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!isFree(r2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=&gt; </a:t>
              </a:r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busy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waiting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 bwMode="auto">
            <a:xfrm flipV="1">
              <a:off x="2047461" y="4313814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Connector 65"/>
            <p:cNvCxnSpPr/>
            <p:nvPr/>
          </p:nvCxnSpPr>
          <p:spPr bwMode="auto">
            <a:xfrm flipV="1">
              <a:off x="2047461" y="4869756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Lightning Bolt 7"/>
            <p:cNvSpPr/>
            <p:nvPr/>
          </p:nvSpPr>
          <p:spPr bwMode="auto">
            <a:xfrm>
              <a:off x="1777426" y="4940668"/>
              <a:ext cx="139147" cy="174929"/>
            </a:xfrm>
            <a:prstGeom prst="lightningBolt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>
              <a:off x="2047461" y="5012880"/>
              <a:ext cx="2934031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/>
            <p:nvPr/>
          </p:nvCxnSpPr>
          <p:spPr bwMode="auto">
            <a:xfrm flipV="1">
              <a:off x="4981492" y="5001601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Connector 72"/>
            <p:cNvCxnSpPr/>
            <p:nvPr/>
          </p:nvCxnSpPr>
          <p:spPr bwMode="auto">
            <a:xfrm flipV="1">
              <a:off x="4981492" y="5513810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Arrow Connector 73"/>
            <p:cNvCxnSpPr/>
            <p:nvPr/>
          </p:nvCxnSpPr>
          <p:spPr bwMode="auto">
            <a:xfrm>
              <a:off x="2047461" y="5898802"/>
              <a:ext cx="2934031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Straight Connector 74"/>
            <p:cNvCxnSpPr/>
            <p:nvPr/>
          </p:nvCxnSpPr>
          <p:spPr bwMode="auto">
            <a:xfrm flipV="1">
              <a:off x="2047461" y="5896978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2044252" y="6247984"/>
              <a:ext cx="0" cy="167625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1972691" y="6415609"/>
              <a:ext cx="139147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Straight Connector 85"/>
            <p:cNvCxnSpPr/>
            <p:nvPr/>
          </p:nvCxnSpPr>
          <p:spPr bwMode="auto">
            <a:xfrm>
              <a:off x="4974307" y="5943184"/>
              <a:ext cx="0" cy="167625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Straight Connector 86"/>
            <p:cNvCxnSpPr/>
            <p:nvPr/>
          </p:nvCxnSpPr>
          <p:spPr bwMode="auto">
            <a:xfrm>
              <a:off x="4902746" y="6110809"/>
              <a:ext cx="139147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Lightning Bolt 32"/>
            <p:cNvSpPr/>
            <p:nvPr/>
          </p:nvSpPr>
          <p:spPr bwMode="auto">
            <a:xfrm>
              <a:off x="5041893" y="5844439"/>
              <a:ext cx="139147" cy="174929"/>
            </a:xfrm>
            <a:prstGeom prst="lightningBolt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102810" y="6370796"/>
            <a:ext cx="1040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>
                <a:solidFill>
                  <a:srgbClr val="FF0000"/>
                </a:solidFill>
              </a:rPr>
              <a:t>Deadlock!</a:t>
            </a:r>
            <a:endParaRPr lang="de-AT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8566" y="2521527"/>
            <a:ext cx="1866537" cy="1600438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!isFree(r1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;</a:t>
            </a:r>
            <a:endParaRPr lang="de-AT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claim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(r1);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!isFree(r2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claim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(r2);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r1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r2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free(r2);</a:t>
            </a: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free(r1);</a:t>
            </a: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80313" y="2545402"/>
            <a:ext cx="18036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r1, r2 </a:t>
            </a:r>
            <a:r>
              <a:rPr lang="de-AT" dirty="0" smtClean="0"/>
              <a:t>... Ressourcen</a:t>
            </a:r>
            <a:endParaRPr lang="de-AT" dirty="0"/>
          </a:p>
        </p:txBody>
      </p:sp>
      <p:sp>
        <p:nvSpPr>
          <p:cNvPr id="4" name="TextBox 3"/>
          <p:cNvSpPr txBox="1"/>
          <p:nvPr/>
        </p:nvSpPr>
        <p:spPr>
          <a:xfrm>
            <a:off x="688402" y="1838524"/>
            <a:ext cx="2449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/>
              <a:t>Beispiel mit </a:t>
            </a:r>
            <a:r>
              <a:rPr lang="de-AT" b="1" dirty="0" err="1" smtClean="0"/>
              <a:t>Busy</a:t>
            </a:r>
            <a:r>
              <a:rPr lang="de-AT" b="1" dirty="0" smtClean="0"/>
              <a:t> Waiting</a:t>
            </a:r>
            <a:endParaRPr lang="de-AT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689566" y="2266381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i="1" smtClean="0"/>
              <a:t>Thread1</a:t>
            </a:r>
            <a:endParaRPr lang="de-AT" sz="1400" i="1"/>
          </a:p>
        </p:txBody>
      </p:sp>
      <p:sp>
        <p:nvSpPr>
          <p:cNvPr id="34" name="TextBox 33"/>
          <p:cNvSpPr txBox="1"/>
          <p:nvPr/>
        </p:nvSpPr>
        <p:spPr>
          <a:xfrm>
            <a:off x="4401176" y="2266381"/>
            <a:ext cx="7871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i="1" smtClean="0"/>
              <a:t>Thread2</a:t>
            </a:r>
            <a:endParaRPr lang="de-AT" sz="1400" i="1"/>
          </a:p>
        </p:txBody>
      </p:sp>
    </p:spTree>
    <p:extLst>
      <p:ext uri="{BB962C8B-B14F-4D97-AF65-F5344CB8AC3E}">
        <p14:creationId xmlns:p14="http://schemas.microsoft.com/office/powerpoint/2010/main" val="342363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Synchronisation hilft meist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de-DE" altLang="en-US" smtClean="0"/>
          </a:p>
        </p:txBody>
      </p:sp>
      <p:sp>
        <p:nvSpPr>
          <p:cNvPr id="56" name="TextBox 55"/>
          <p:cNvSpPr txBox="1"/>
          <p:nvPr/>
        </p:nvSpPr>
        <p:spPr>
          <a:xfrm>
            <a:off x="4316357" y="1361378"/>
            <a:ext cx="979755" cy="307777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detto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553825" y="1071021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CR2</a:t>
            </a:r>
            <a:endParaRPr lang="de-AT" dirty="0"/>
          </a:p>
        </p:txBody>
      </p:sp>
      <p:sp>
        <p:nvSpPr>
          <p:cNvPr id="3" name="TextBox 2"/>
          <p:cNvSpPr txBox="1"/>
          <p:nvPr/>
        </p:nvSpPr>
        <p:spPr>
          <a:xfrm>
            <a:off x="787179" y="1361378"/>
            <a:ext cx="3099246" cy="224676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(isFree(r1) &amp;&amp; isFree(r2))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claim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(r1);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claim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(r2);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r1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r2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free(r2);</a:t>
            </a: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free(r1);</a:t>
            </a: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notifyAll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4369" y="1071021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CR1</a:t>
            </a:r>
            <a:endParaRPr lang="de-AT" dirty="0"/>
          </a:p>
        </p:txBody>
      </p:sp>
      <p:grpSp>
        <p:nvGrpSpPr>
          <p:cNvPr id="7" name="Group 6"/>
          <p:cNvGrpSpPr/>
          <p:nvPr/>
        </p:nvGrpSpPr>
        <p:grpSpPr>
          <a:xfrm>
            <a:off x="1367247" y="3795555"/>
            <a:ext cx="6674545" cy="2876250"/>
            <a:chOff x="1367247" y="3795555"/>
            <a:chExt cx="6674545" cy="2876250"/>
          </a:xfrm>
        </p:grpSpPr>
        <p:sp>
          <p:nvSpPr>
            <p:cNvPr id="5" name="TextBox 4"/>
            <p:cNvSpPr txBox="1"/>
            <p:nvPr/>
          </p:nvSpPr>
          <p:spPr>
            <a:xfrm>
              <a:off x="1659794" y="4204212"/>
              <a:ext cx="8499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isFree(r1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659796" y="4370867"/>
              <a:ext cx="8499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isFree(r2)</a:t>
              </a:r>
            </a:p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claim(r1)</a:t>
              </a:r>
            </a:p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claim(r2)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 bwMode="auto">
            <a:xfrm flipV="1">
              <a:off x="2035867" y="4981752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Lightning Bolt 7"/>
            <p:cNvSpPr/>
            <p:nvPr/>
          </p:nvSpPr>
          <p:spPr bwMode="auto">
            <a:xfrm>
              <a:off x="1772695" y="5052664"/>
              <a:ext cx="139147" cy="174929"/>
            </a:xfrm>
            <a:prstGeom prst="lightningBolt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>
              <a:off x="2035867" y="5124876"/>
              <a:ext cx="5645758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flipV="1">
              <a:off x="2035867" y="4132650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Connector 63"/>
            <p:cNvCxnSpPr/>
            <p:nvPr/>
          </p:nvCxnSpPr>
          <p:spPr bwMode="auto">
            <a:xfrm flipV="1">
              <a:off x="7681625" y="5140128"/>
              <a:ext cx="0" cy="42904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5" name="Lightning Bolt 64"/>
            <p:cNvSpPr/>
            <p:nvPr/>
          </p:nvSpPr>
          <p:spPr bwMode="auto">
            <a:xfrm>
              <a:off x="7800072" y="5481707"/>
              <a:ext cx="139147" cy="174929"/>
            </a:xfrm>
            <a:prstGeom prst="lightningBolt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67" name="Straight Arrow Connector 66"/>
            <p:cNvCxnSpPr/>
            <p:nvPr/>
          </p:nvCxnSpPr>
          <p:spPr bwMode="auto">
            <a:xfrm>
              <a:off x="2035867" y="5569171"/>
              <a:ext cx="5645758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TextBox 32"/>
            <p:cNvSpPr txBox="1"/>
            <p:nvPr/>
          </p:nvSpPr>
          <p:spPr>
            <a:xfrm>
              <a:off x="1652959" y="3795555"/>
              <a:ext cx="7825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/>
                <a:t>Thread1</a:t>
              </a:r>
              <a:endParaRPr lang="de-AT" sz="1400" i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412666" y="3795555"/>
              <a:ext cx="7871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/>
                <a:t>Thread2</a:t>
              </a:r>
              <a:endParaRPr lang="de-AT" sz="1400" i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15726" y="4205460"/>
              <a:ext cx="22330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400" dirty="0" smtClean="0"/>
                <a:t>CR2 nicht betretbar,</a:t>
              </a:r>
            </a:p>
            <a:p>
              <a:pPr algn="ctr"/>
              <a:r>
                <a:rPr lang="de-AT" sz="1400" dirty="0" smtClean="0"/>
                <a:t>weil </a:t>
              </a:r>
              <a:r>
                <a:rPr lang="de-AT" sz="1400" i="1" dirty="0" smtClean="0"/>
                <a:t>Thread1</a:t>
              </a:r>
              <a:r>
                <a:rPr lang="de-AT" sz="1400" dirty="0" smtClean="0"/>
                <a:t> die Sperre hält</a:t>
              </a:r>
              <a:endParaRPr lang="de-AT" sz="14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367247" y="5632424"/>
              <a:ext cx="143500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... use r1 and r2 ...</a:t>
              </a:r>
              <a:endParaRPr lang="de-AT" sz="1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free(r2)</a:t>
              </a:r>
              <a:endParaRPr lang="de-AT" sz="1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free(r1)</a:t>
              </a:r>
              <a:endParaRPr lang="de-AT" sz="1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notifyAll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1" name="Straight Arrow Connector 70"/>
            <p:cNvCxnSpPr/>
            <p:nvPr/>
          </p:nvCxnSpPr>
          <p:spPr bwMode="auto">
            <a:xfrm>
              <a:off x="2475242" y="6354069"/>
              <a:ext cx="2546007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/>
            <p:nvPr/>
          </p:nvCxnSpPr>
          <p:spPr bwMode="auto">
            <a:xfrm flipV="1">
              <a:off x="5021249" y="6354069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" name="TextBox 75"/>
            <p:cNvSpPr txBox="1"/>
            <p:nvPr/>
          </p:nvSpPr>
          <p:spPr>
            <a:xfrm>
              <a:off x="4868452" y="6394806"/>
              <a:ext cx="3145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254653" y="3795555"/>
              <a:ext cx="7871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/>
                <a:t>Thread3</a:t>
              </a:r>
              <a:endParaRPr lang="de-AT" sz="1400" i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269851" y="1229992"/>
            <a:ext cx="2138786" cy="1707237"/>
            <a:chOff x="6269851" y="1229992"/>
            <a:chExt cx="2138786" cy="1707237"/>
          </a:xfrm>
        </p:grpSpPr>
        <p:sp>
          <p:nvSpPr>
            <p:cNvPr id="78" name="TextBox 77"/>
            <p:cNvSpPr txBox="1"/>
            <p:nvPr/>
          </p:nvSpPr>
          <p:spPr>
            <a:xfrm>
              <a:off x="6366090" y="1613790"/>
              <a:ext cx="2042547" cy="132343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Anforderung </a:t>
              </a:r>
              <a:r>
                <a:rPr lang="de-AT" u="sng" dirty="0" smtClean="0"/>
                <a:t>aller</a:t>
              </a:r>
            </a:p>
            <a:p>
              <a:r>
                <a:rPr lang="de-AT" dirty="0" smtClean="0"/>
                <a:t>gemeinsam benötigten</a:t>
              </a:r>
            </a:p>
            <a:p>
              <a:r>
                <a:rPr lang="de-AT" dirty="0" smtClean="0"/>
                <a:t>Ressourcen</a:t>
              </a:r>
              <a:r>
                <a:rPr lang="de-AT" dirty="0"/>
                <a:t> </a:t>
              </a:r>
              <a:r>
                <a:rPr lang="de-AT" dirty="0" smtClean="0"/>
                <a:t>muss in </a:t>
              </a:r>
            </a:p>
            <a:p>
              <a:r>
                <a:rPr lang="de-AT" i="1" dirty="0" err="1" smtClean="0"/>
                <a:t>synchronized</a:t>
              </a:r>
              <a:r>
                <a:rPr lang="de-AT" dirty="0" smtClean="0"/>
                <a:t>-Block</a:t>
              </a:r>
            </a:p>
            <a:p>
              <a:r>
                <a:rPr lang="de-AT" dirty="0" smtClean="0"/>
                <a:t>stattfinden</a:t>
              </a:r>
              <a:endParaRPr lang="de-AT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269851" y="1229992"/>
              <a:ext cx="14658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Voraussetzung</a:t>
              </a:r>
              <a:endParaRPr lang="de-AT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4009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Deadlock-Gefahr trotz </a:t>
            </a:r>
            <a:r>
              <a:rPr lang="de-AT" altLang="en-US" dirty="0" err="1" smtClean="0">
                <a:latin typeface="+mn-lt"/>
                <a:cs typeface="Arial" panose="020B0604020202020204" pitchFamily="34" charset="0"/>
              </a:rPr>
              <a:t>synchronized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de-DE" altLang="en-US" smtClean="0"/>
          </a:p>
        </p:txBody>
      </p:sp>
      <p:sp>
        <p:nvSpPr>
          <p:cNvPr id="56" name="TextBox 55"/>
          <p:cNvSpPr txBox="1"/>
          <p:nvPr/>
        </p:nvSpPr>
        <p:spPr>
          <a:xfrm>
            <a:off x="3619637" y="1624678"/>
            <a:ext cx="1996380" cy="138499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r2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r1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r2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7179" y="1624678"/>
            <a:ext cx="1996380" cy="138499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r2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...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r1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r2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214562"/>
            <a:ext cx="4090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/>
              <a:t>Bei geschachtelter Anforderung von Sperren</a:t>
            </a:r>
            <a:endParaRPr lang="de-AT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709601" y="3208034"/>
            <a:ext cx="4923502" cy="1387351"/>
            <a:chOff x="709601" y="3208034"/>
            <a:chExt cx="4923502" cy="1387351"/>
          </a:xfrm>
        </p:grpSpPr>
        <p:sp>
          <p:nvSpPr>
            <p:cNvPr id="5" name="TextBox 4"/>
            <p:cNvSpPr txBox="1"/>
            <p:nvPr/>
          </p:nvSpPr>
          <p:spPr>
            <a:xfrm>
              <a:off x="1163249" y="3279596"/>
              <a:ext cx="13260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2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 bwMode="auto">
            <a:xfrm flipV="1">
              <a:off x="1777367" y="3537059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Lightning Bolt 7"/>
            <p:cNvSpPr/>
            <p:nvPr/>
          </p:nvSpPr>
          <p:spPr bwMode="auto">
            <a:xfrm>
              <a:off x="1514195" y="3592718"/>
              <a:ext cx="139147" cy="174929"/>
            </a:xfrm>
            <a:prstGeom prst="lightningBolt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>
              <a:off x="1777367" y="3680183"/>
              <a:ext cx="2690197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flipV="1">
              <a:off x="1777367" y="3208034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Arrow Connector 66"/>
            <p:cNvCxnSpPr>
              <a:endCxn id="34" idx="1"/>
            </p:cNvCxnSpPr>
            <p:nvPr/>
          </p:nvCxnSpPr>
          <p:spPr bwMode="auto">
            <a:xfrm flipV="1">
              <a:off x="1777367" y="4230923"/>
              <a:ext cx="1622431" cy="1588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TextBox 28"/>
            <p:cNvSpPr txBox="1"/>
            <p:nvPr/>
          </p:nvSpPr>
          <p:spPr>
            <a:xfrm>
              <a:off x="3853446" y="3747804"/>
              <a:ext cx="13260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2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flipV="1">
              <a:off x="4467564" y="4005267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 flipV="1">
              <a:off x="4467564" y="3676242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3399798" y="4092423"/>
              <a:ext cx="22333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2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=&gt; </a:t>
              </a:r>
              <a:r>
                <a:rPr lang="de-AT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blockiert</a:t>
              </a:r>
              <a:endParaRPr lang="de-AT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9601" y="4318386"/>
              <a:ext cx="22333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synchronized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2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=&gt; </a:t>
              </a:r>
              <a:r>
                <a:rPr lang="de-AT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blockiert</a:t>
              </a:r>
              <a:endParaRPr lang="de-AT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 bwMode="auto">
            <a:xfrm flipV="1">
              <a:off x="1777367" y="4246824"/>
              <a:ext cx="0" cy="14312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4" name="Group 13"/>
          <p:cNvGrpSpPr/>
          <p:nvPr/>
        </p:nvGrpSpPr>
        <p:grpSpPr>
          <a:xfrm>
            <a:off x="685800" y="4798186"/>
            <a:ext cx="4206741" cy="1255879"/>
            <a:chOff x="685800" y="4798186"/>
            <a:chExt cx="4206741" cy="1255879"/>
          </a:xfrm>
        </p:grpSpPr>
        <p:sp>
          <p:nvSpPr>
            <p:cNvPr id="39" name="TextBox 38"/>
            <p:cNvSpPr txBox="1"/>
            <p:nvPr/>
          </p:nvSpPr>
          <p:spPr>
            <a:xfrm>
              <a:off x="685800" y="4798186"/>
              <a:ext cx="25831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Vermeidung von Deadlocks</a:t>
              </a:r>
              <a:endParaRPr lang="de-AT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9601" y="5146124"/>
              <a:ext cx="4182940" cy="9079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69875" indent="-269875">
                <a:spcBef>
                  <a:spcPts val="600"/>
                </a:spcBef>
                <a:buFont typeface="+mj-lt"/>
                <a:buAutoNum type="arabicPeriod"/>
              </a:pPr>
              <a:r>
                <a:rPr lang="de-AT" smtClean="0"/>
                <a:t>Geschachtelte </a:t>
              </a:r>
              <a:r>
                <a:rPr lang="de-AT" dirty="0" smtClean="0"/>
                <a:t>Sperren müssen immer</a:t>
              </a:r>
              <a:br>
                <a:rPr lang="de-AT" dirty="0" smtClean="0"/>
              </a:br>
              <a:r>
                <a:rPr lang="de-AT" dirty="0" smtClean="0"/>
                <a:t>in derselben Reihenfolge </a:t>
              </a:r>
              <a:r>
                <a:rPr lang="de-AT" smtClean="0"/>
                <a:t>angefordert werden</a:t>
              </a:r>
            </a:p>
            <a:p>
              <a:pPr marL="269875" indent="-269875">
                <a:spcBef>
                  <a:spcPts val="600"/>
                </a:spcBef>
                <a:buFont typeface="+mj-lt"/>
                <a:buAutoNum type="arabicPeriod"/>
              </a:pPr>
              <a:r>
                <a:rPr lang="de-AT"/>
                <a:t>Kein </a:t>
              </a:r>
              <a:r>
                <a:rPr lang="de-AT" i="1"/>
                <a:t>synchronized</a:t>
              </a:r>
              <a:r>
                <a:rPr lang="de-AT"/>
                <a:t>-Block darf ewig </a:t>
              </a:r>
              <a:r>
                <a:rPr lang="de-AT" smtClean="0"/>
                <a:t>brauchen</a:t>
              </a:r>
              <a:endParaRPr lang="de-AT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5324974" y="4785775"/>
            <a:ext cx="1996380" cy="138499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r2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r1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r2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tabLst>
                <a:tab pos="179388" algn="l"/>
                <a:tab pos="357188" algn="l"/>
                <a:tab pos="536575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36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Beispiel: Dining </a:t>
            </a:r>
            <a:r>
              <a:rPr lang="de-AT" altLang="en-US" dirty="0" err="1" smtClean="0">
                <a:latin typeface="+mn-lt"/>
                <a:cs typeface="Arial" panose="020B0604020202020204" pitchFamily="34" charset="0"/>
              </a:rPr>
              <a:t>Philosophers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de-DE" altLang="en-US" smtClean="0"/>
          </a:p>
        </p:txBody>
      </p:sp>
      <p:sp>
        <p:nvSpPr>
          <p:cNvPr id="2" name="TextBox 1"/>
          <p:cNvSpPr txBox="1"/>
          <p:nvPr/>
        </p:nvSpPr>
        <p:spPr>
          <a:xfrm>
            <a:off x="685800" y="1276786"/>
            <a:ext cx="67363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5 Philosophen sitzen an einem runden Tisch, zwischen ihnen liegt je eine Gabel</a:t>
            </a:r>
            <a:endParaRPr lang="de-A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403" y="1898144"/>
            <a:ext cx="2464905" cy="2473121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597841" y="1675686"/>
            <a:ext cx="4114786" cy="2781020"/>
            <a:chOff x="4597841" y="1675686"/>
            <a:chExt cx="4114786" cy="2781020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5899229" y="2091193"/>
              <a:ext cx="0" cy="236551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TextBox 35"/>
            <p:cNvSpPr txBox="1"/>
            <p:nvPr/>
          </p:nvSpPr>
          <p:spPr>
            <a:xfrm>
              <a:off x="4597841" y="1675686"/>
              <a:ext cx="28985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Jeder Philosoph macht folgendes</a:t>
              </a:r>
              <a:endParaRPr lang="de-AT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578467" y="2345351"/>
              <a:ext cx="64152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de-AT" smtClean="0"/>
                <a:t>denkt</a:t>
              </a:r>
              <a:endParaRPr lang="de-AT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035053" y="2676462"/>
              <a:ext cx="172835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de-AT" smtClean="0"/>
                <a:t>nimmt </a:t>
              </a:r>
              <a:r>
                <a:rPr lang="de-AT" dirty="0" smtClean="0"/>
                <a:t>linke Gabel</a:t>
              </a:r>
              <a:endParaRPr lang="de-AT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89367" y="3011593"/>
              <a:ext cx="1819730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de-AT" smtClean="0"/>
                <a:t>nimmt </a:t>
              </a:r>
              <a:r>
                <a:rPr lang="de-AT" dirty="0" smtClean="0"/>
                <a:t>rechte Gabel</a:t>
              </a:r>
              <a:endParaRPr lang="de-AT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669041" y="3365315"/>
              <a:ext cx="46038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de-AT" smtClean="0"/>
                <a:t>isst</a:t>
              </a:r>
              <a:endParaRPr lang="de-AT" dirty="0" smtClean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827466" y="3727322"/>
              <a:ext cx="2143536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de-AT" smtClean="0"/>
                <a:t>legt </a:t>
              </a:r>
              <a:r>
                <a:rPr lang="de-AT" dirty="0" smtClean="0"/>
                <a:t>linke Gabel zurück</a:t>
              </a:r>
              <a:endParaRPr lang="de-AT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781782" y="4060685"/>
              <a:ext cx="223490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de-AT" smtClean="0"/>
                <a:t>legt </a:t>
              </a:r>
              <a:r>
                <a:rPr lang="de-AT" dirty="0" smtClean="0"/>
                <a:t>rechte Gabel zurück</a:t>
              </a:r>
              <a:endParaRPr lang="de-AT" dirty="0"/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 flipH="1">
              <a:off x="4735001" y="4456706"/>
              <a:ext cx="1164228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 flipV="1">
              <a:off x="4738976" y="2262146"/>
              <a:ext cx="0" cy="219456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4735001" y="2262146"/>
              <a:ext cx="1164228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3" name="TextBox 52"/>
            <p:cNvSpPr txBox="1"/>
            <p:nvPr/>
          </p:nvSpPr>
          <p:spPr>
            <a:xfrm>
              <a:off x="6772672" y="2345351"/>
              <a:ext cx="193995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de-AT" dirty="0" smtClean="0"/>
                <a:t>unterschiedlich lange</a:t>
              </a:r>
              <a:endParaRPr lang="de-AT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772672" y="3370081"/>
              <a:ext cx="193995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de-AT" dirty="0" smtClean="0"/>
                <a:t>unterschiedlich lange</a:t>
              </a:r>
              <a:endParaRPr lang="de-AT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85800" y="4851213"/>
            <a:ext cx="5831661" cy="923329"/>
            <a:chOff x="685800" y="4851213"/>
            <a:chExt cx="5831661" cy="923329"/>
          </a:xfrm>
        </p:grpSpPr>
        <p:sp>
          <p:nvSpPr>
            <p:cNvPr id="55" name="TextBox 54"/>
            <p:cNvSpPr txBox="1"/>
            <p:nvPr/>
          </p:nvSpPr>
          <p:spPr>
            <a:xfrm>
              <a:off x="685800" y="4851213"/>
              <a:ext cx="17027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Deadlock-Gefahr</a:t>
              </a:r>
              <a:endParaRPr lang="de-AT" b="1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85800" y="5189767"/>
              <a:ext cx="58316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Wenn zufällig alle Philosophen gleichzeitig die linke Gabel nehmen,</a:t>
              </a:r>
            </a:p>
            <a:p>
              <a:r>
                <a:rPr lang="de-AT" dirty="0" smtClean="0"/>
                <a:t>warten sie ewig auf die rechte Gabel</a:t>
              </a:r>
              <a:endParaRPr lang="de-AT" dirty="0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85800" y="5962856"/>
            <a:ext cx="41953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u="sng" dirty="0" smtClean="0"/>
              <a:t>2 Ressourcen</a:t>
            </a:r>
            <a:r>
              <a:rPr lang="de-AT" dirty="0" smtClean="0"/>
              <a:t>: linke Gabel, rechte Gabel</a:t>
            </a:r>
          </a:p>
          <a:p>
            <a:r>
              <a:rPr lang="de-AT" dirty="0" smtClean="0"/>
              <a:t>Müssen mit Synchronisation angefordert werden</a:t>
            </a:r>
          </a:p>
          <a:p>
            <a:r>
              <a:rPr lang="de-AT" smtClean="0"/>
              <a:t>(gleichzeitig)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3812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>
                <a:latin typeface="+mn-lt"/>
                <a:cs typeface="Arial" panose="020B0604020202020204" pitchFamily="34" charset="0"/>
              </a:rPr>
              <a:t>Synchronisation der </a:t>
            </a:r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Gabeln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de-DE" altLang="en-US" smtClean="0"/>
          </a:p>
        </p:txBody>
      </p:sp>
      <p:sp>
        <p:nvSpPr>
          <p:cNvPr id="3" name="TextBox 2"/>
          <p:cNvSpPr txBox="1"/>
          <p:nvPr/>
        </p:nvSpPr>
        <p:spPr>
          <a:xfrm>
            <a:off x="783203" y="1143000"/>
            <a:ext cx="5245667" cy="4616648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Forks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[]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used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 new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[5]; // initially false, i.e. not used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Try to pick up the forks with the designated numbers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get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left,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right) {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try {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while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(used[left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 ||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used[right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])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wait();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} catch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InterruptedException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e) {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System.exit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(0); 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used[left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 = true;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used[right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 = true;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Lay down the forks with the designated numbers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synchronized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put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left,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right) {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used[left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 = false;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used[right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 = false;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notifyAll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6413421" y="1560438"/>
            <a:ext cx="938254" cy="938254"/>
          </a:xfrm>
          <a:prstGeom prst="ellips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596301" y="1747294"/>
            <a:ext cx="560567" cy="560567"/>
          </a:xfrm>
          <a:prstGeom prst="ellips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9" name="Straight Connector 8"/>
          <p:cNvCxnSpPr>
            <a:stCxn id="6" idx="0"/>
            <a:endCxn id="4" idx="0"/>
          </p:cNvCxnSpPr>
          <p:nvPr/>
        </p:nvCxnSpPr>
        <p:spPr bwMode="auto">
          <a:xfrm flipV="1">
            <a:off x="6876585" y="1560438"/>
            <a:ext cx="5963" cy="186856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7144941" y="1926198"/>
            <a:ext cx="194807" cy="3975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6996185" y="2293946"/>
            <a:ext cx="81170" cy="15505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 flipH="1">
            <a:off x="6530702" y="2206481"/>
            <a:ext cx="131197" cy="13119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>
            <a:off x="6480871" y="1780094"/>
            <a:ext cx="165261" cy="103366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6209758" y="1076647"/>
            <a:ext cx="1407758" cy="307777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[]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969064" y="1606461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74893" y="2054716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de-AT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659720" y="2253845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de-AT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65239" y="1897676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59233" y="1561389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36233" y="1515053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de-A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251619" y="2144134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639843" y="244170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209758" y="1928577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460224" y="142237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de-A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26344" y="714239"/>
            <a:ext cx="824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/>
              <a:t>Gabeln</a:t>
            </a:r>
            <a:endParaRPr lang="de-AT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85800" y="5891917"/>
            <a:ext cx="4499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Gabeln werden nur genommen, wenn beide frei sind</a:t>
            </a:r>
            <a:endParaRPr lang="de-AT" dirty="0"/>
          </a:p>
        </p:txBody>
      </p:sp>
      <p:grpSp>
        <p:nvGrpSpPr>
          <p:cNvPr id="35847" name="Group 35846"/>
          <p:cNvGrpSpPr/>
          <p:nvPr/>
        </p:nvGrpSpPr>
        <p:grpSpPr>
          <a:xfrm>
            <a:off x="6435676" y="2956823"/>
            <a:ext cx="1832506" cy="3324376"/>
            <a:chOff x="6435676" y="2956823"/>
            <a:chExt cx="1832506" cy="3324376"/>
          </a:xfrm>
        </p:grpSpPr>
        <p:sp>
          <p:nvSpPr>
            <p:cNvPr id="5" name="TextBox 4"/>
            <p:cNvSpPr txBox="1"/>
            <p:nvPr/>
          </p:nvSpPr>
          <p:spPr>
            <a:xfrm>
              <a:off x="6591157" y="3380473"/>
              <a:ext cx="473238" cy="19677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de-AT" sz="1100" smtClean="0"/>
                <a:t>get(0, 1)</a:t>
              </a:r>
              <a:endParaRPr lang="de-AT" sz="1100"/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flipV="1">
              <a:off x="6822219" y="3214569"/>
              <a:ext cx="0" cy="16590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 flipV="1">
              <a:off x="6822219" y="3577243"/>
              <a:ext cx="0" cy="2546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Rectangle 15"/>
            <p:cNvSpPr/>
            <p:nvPr/>
          </p:nvSpPr>
          <p:spPr bwMode="auto">
            <a:xfrm>
              <a:off x="6589344" y="3902693"/>
              <a:ext cx="104172" cy="10417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6693402" y="3902693"/>
              <a:ext cx="104172" cy="10417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6797574" y="3902693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6901632" y="3902693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7005308" y="3902693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6435676" y="3564198"/>
              <a:ext cx="786427" cy="578893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flipV="1">
              <a:off x="6822219" y="4152745"/>
              <a:ext cx="0" cy="62441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" name="TextBox 47"/>
            <p:cNvSpPr txBox="1"/>
            <p:nvPr/>
          </p:nvSpPr>
          <p:spPr>
            <a:xfrm>
              <a:off x="7645464" y="3698827"/>
              <a:ext cx="473238" cy="19677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de-AT" sz="1100" smtClean="0"/>
                <a:t>get(1, 2)</a:t>
              </a:r>
              <a:endParaRPr lang="de-AT" sz="1100"/>
            </a:p>
          </p:txBody>
        </p:sp>
        <p:cxnSp>
          <p:nvCxnSpPr>
            <p:cNvPr id="49" name="Straight Connector 48"/>
            <p:cNvCxnSpPr/>
            <p:nvPr/>
          </p:nvCxnSpPr>
          <p:spPr bwMode="auto">
            <a:xfrm flipV="1">
              <a:off x="7876526" y="3214569"/>
              <a:ext cx="0" cy="48425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Connector 52"/>
            <p:cNvCxnSpPr/>
            <p:nvPr/>
          </p:nvCxnSpPr>
          <p:spPr bwMode="auto">
            <a:xfrm flipV="1">
              <a:off x="7871204" y="3919266"/>
              <a:ext cx="5322" cy="223825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7474226" y="4152745"/>
              <a:ext cx="793956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7478084" y="4156706"/>
              <a:ext cx="0" cy="284786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>
              <a:off x="8268182" y="4156706"/>
              <a:ext cx="0" cy="284786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9" name="TextBox 58"/>
            <p:cNvSpPr txBox="1"/>
            <p:nvPr/>
          </p:nvSpPr>
          <p:spPr>
            <a:xfrm>
              <a:off x="7710432" y="4242223"/>
              <a:ext cx="473238" cy="19677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de-AT" sz="1100" smtClean="0"/>
                <a:t>wait()</a:t>
              </a:r>
              <a:endParaRPr lang="de-AT" sz="1100"/>
            </a:p>
          </p:txBody>
        </p:sp>
        <p:cxnSp>
          <p:nvCxnSpPr>
            <p:cNvPr id="65" name="Straight Connector 64"/>
            <p:cNvCxnSpPr/>
            <p:nvPr/>
          </p:nvCxnSpPr>
          <p:spPr bwMode="auto">
            <a:xfrm>
              <a:off x="7474226" y="5817022"/>
              <a:ext cx="793956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6" name="TextBox 65"/>
            <p:cNvSpPr txBox="1"/>
            <p:nvPr/>
          </p:nvSpPr>
          <p:spPr>
            <a:xfrm>
              <a:off x="6591157" y="4780926"/>
              <a:ext cx="473238" cy="19677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de-AT" sz="1100" smtClean="0"/>
                <a:t>put(0, 1)</a:t>
              </a:r>
              <a:endParaRPr lang="de-AT" sz="1100"/>
            </a:p>
          </p:txBody>
        </p:sp>
        <p:cxnSp>
          <p:nvCxnSpPr>
            <p:cNvPr id="67" name="Straight Connector 66"/>
            <p:cNvCxnSpPr/>
            <p:nvPr/>
          </p:nvCxnSpPr>
          <p:spPr bwMode="auto">
            <a:xfrm flipV="1">
              <a:off x="6822219" y="4990741"/>
              <a:ext cx="0" cy="2546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Rectangle 67"/>
            <p:cNvSpPr/>
            <p:nvPr/>
          </p:nvSpPr>
          <p:spPr bwMode="auto">
            <a:xfrm>
              <a:off x="6589344" y="5316191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6693402" y="5316191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6797574" y="5316191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6901632" y="5316191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7005308" y="5316191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553200" y="5486136"/>
              <a:ext cx="473238" cy="19677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de-AT" sz="1100" smtClean="0"/>
                <a:t>notifyAll()</a:t>
              </a:r>
              <a:endParaRPr lang="de-AT" sz="1100"/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6435676" y="4977696"/>
              <a:ext cx="786427" cy="839326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 bwMode="auto">
            <a:xfrm flipV="1">
              <a:off x="6828889" y="5682906"/>
              <a:ext cx="0" cy="99586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/>
            <p:nvPr/>
          </p:nvCxnSpPr>
          <p:spPr bwMode="auto">
            <a:xfrm>
              <a:off x="7156868" y="5590576"/>
              <a:ext cx="679193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" name="TextBox 75"/>
            <p:cNvSpPr txBox="1"/>
            <p:nvPr/>
          </p:nvSpPr>
          <p:spPr>
            <a:xfrm>
              <a:off x="7253131" y="5396304"/>
              <a:ext cx="473238" cy="19677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de-AT" sz="1100" i="1" smtClean="0"/>
                <a:t>wake up</a:t>
              </a:r>
              <a:endParaRPr lang="de-AT" sz="1100" i="1"/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 flipV="1">
              <a:off x="7876526" y="5574893"/>
              <a:ext cx="0" cy="242129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Straight Connector 77"/>
            <p:cNvCxnSpPr/>
            <p:nvPr/>
          </p:nvCxnSpPr>
          <p:spPr bwMode="auto">
            <a:xfrm>
              <a:off x="7478084" y="5817022"/>
              <a:ext cx="0" cy="464177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Straight Connector 78"/>
            <p:cNvCxnSpPr/>
            <p:nvPr/>
          </p:nvCxnSpPr>
          <p:spPr bwMode="auto">
            <a:xfrm>
              <a:off x="8268182" y="5817022"/>
              <a:ext cx="0" cy="464177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0" name="Rectangle 79"/>
            <p:cNvSpPr/>
            <p:nvPr/>
          </p:nvSpPr>
          <p:spPr bwMode="auto">
            <a:xfrm>
              <a:off x="7613045" y="5946723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7717103" y="5946723"/>
              <a:ext cx="104172" cy="10417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7821275" y="5946723"/>
              <a:ext cx="104172" cy="10417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7925333" y="5946723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8029009" y="5946723"/>
              <a:ext cx="104172" cy="1041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 bwMode="auto">
            <a:xfrm>
              <a:off x="7474226" y="4438993"/>
              <a:ext cx="793956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Straight Connector 86"/>
            <p:cNvCxnSpPr/>
            <p:nvPr/>
          </p:nvCxnSpPr>
          <p:spPr bwMode="auto">
            <a:xfrm>
              <a:off x="7474226" y="6281199"/>
              <a:ext cx="793956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/>
            <p:nvPr/>
          </p:nvCxnSpPr>
          <p:spPr bwMode="auto">
            <a:xfrm flipV="1">
              <a:off x="6822219" y="5832905"/>
              <a:ext cx="0" cy="429841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4" name="TextBox 35843"/>
            <p:cNvSpPr txBox="1"/>
            <p:nvPr/>
          </p:nvSpPr>
          <p:spPr>
            <a:xfrm>
              <a:off x="6631488" y="2956823"/>
              <a:ext cx="373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/>
                <a:t>P0</a:t>
              </a:r>
              <a:endParaRPr lang="de-AT" sz="140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7684294" y="2956823"/>
              <a:ext cx="373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/>
                <a:t>P1</a:t>
              </a:r>
              <a:endParaRPr lang="de-AT" sz="1400"/>
            </a:p>
          </p:txBody>
        </p:sp>
        <p:cxnSp>
          <p:nvCxnSpPr>
            <p:cNvPr id="97" name="Straight Connector 96"/>
            <p:cNvCxnSpPr/>
            <p:nvPr/>
          </p:nvCxnSpPr>
          <p:spPr bwMode="auto">
            <a:xfrm flipV="1">
              <a:off x="6821173" y="4031178"/>
              <a:ext cx="0" cy="99586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493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Philosoph als Thread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de-DE" altLang="en-US" smtClean="0"/>
          </a:p>
        </p:txBody>
      </p:sp>
      <p:sp>
        <p:nvSpPr>
          <p:cNvPr id="3" name="TextBox 2"/>
          <p:cNvSpPr txBox="1"/>
          <p:nvPr/>
        </p:nvSpPr>
        <p:spPr>
          <a:xfrm>
            <a:off x="783203" y="1143000"/>
            <a:ext cx="5126724" cy="543272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noAutofit/>
          </a:bodyPr>
          <a:lstStyle/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Philo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extends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Thread {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  <a:tab pos="23336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			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// philosopher ID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  <a:tab pos="23336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thinkDelay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eatDelay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	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// duration for thinking and eating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  <a:tab pos="23336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Forks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forks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;	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forks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  <a:tab pos="23336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left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	//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Index of left/right fork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Philo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n,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thinkDelay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eatDelay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Forks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forks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this.n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= n;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this.thinkDelay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thinkDelay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this.eatDelay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eatDelay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this.forks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forks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right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= n;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left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= (n+1) % 5;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(!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isInterrupted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())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de-AT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sleep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thinkDelay</a:t>
            </a:r>
            <a:r>
              <a:rPr lang="de-AT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de-AT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forks.get</a:t>
            </a:r>
            <a:r>
              <a: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</a:t>
            </a:r>
            <a:r>
              <a: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("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Philo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" + n + "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eating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...");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de-AT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sleep</a:t>
            </a:r>
            <a:r>
              <a:rPr lang="de-AT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eatDelay</a:t>
            </a:r>
            <a:r>
              <a:rPr lang="de-AT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de-AT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forks.put</a:t>
            </a:r>
            <a:r>
              <a: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</a:t>
            </a:r>
            <a:r>
              <a: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	} catch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InterruptedException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e) {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System.exit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(0);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6639339" y="2230340"/>
            <a:ext cx="938254" cy="938254"/>
          </a:xfrm>
          <a:prstGeom prst="ellips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822219" y="2417196"/>
            <a:ext cx="560567" cy="560567"/>
          </a:xfrm>
          <a:prstGeom prst="ellips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9" name="Straight Connector 8"/>
          <p:cNvCxnSpPr>
            <a:stCxn id="6" idx="0"/>
            <a:endCxn id="4" idx="0"/>
          </p:cNvCxnSpPr>
          <p:nvPr/>
        </p:nvCxnSpPr>
        <p:spPr bwMode="auto">
          <a:xfrm flipV="1">
            <a:off x="7102503" y="2230340"/>
            <a:ext cx="5963" cy="186856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7370859" y="2596100"/>
            <a:ext cx="194807" cy="3975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7222103" y="2963848"/>
            <a:ext cx="81170" cy="15505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 flipH="1">
            <a:off x="6756620" y="2876383"/>
            <a:ext cx="131197" cy="13119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>
            <a:off x="6706789" y="2449996"/>
            <a:ext cx="165261" cy="103366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6435676" y="1746549"/>
            <a:ext cx="1407758" cy="307777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[]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194982" y="2276363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811" y="272461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de-AT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885638" y="2923747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de-AT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91157" y="256757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85151" y="2231291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de-A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362151" y="2184955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de-A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477537" y="281403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865761" y="311160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35676" y="2598479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686142" y="209227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de-A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52262" y="1384141"/>
            <a:ext cx="824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/>
              <a:t>Gabeln</a:t>
            </a:r>
            <a:endParaRPr lang="de-AT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081406" y="3417074"/>
            <a:ext cx="2281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in Klasse </a:t>
            </a:r>
            <a:r>
              <a:rPr lang="de-AT" i="1" dirty="0" err="1" smtClean="0"/>
              <a:t>Forks</a:t>
            </a:r>
            <a:r>
              <a:rPr lang="de-AT" dirty="0" smtClean="0"/>
              <a:t> verwaltet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8420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>
                <a:latin typeface="+mn-lt"/>
                <a:cs typeface="Arial" panose="020B0604020202020204" pitchFamily="34" charset="0"/>
              </a:rPr>
              <a:t>Hauptprogramm</a:t>
            </a:r>
            <a:endParaRPr lang="en-US" altLang="en-US" dirty="0" smtClean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F6CA7-856C-4A3D-BD69-CF4FF560664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de-DE" altLang="en-US" smtClean="0"/>
          </a:p>
        </p:txBody>
      </p:sp>
      <p:sp>
        <p:nvSpPr>
          <p:cNvPr id="3" name="TextBox 2"/>
          <p:cNvSpPr txBox="1"/>
          <p:nvPr/>
        </p:nvSpPr>
        <p:spPr>
          <a:xfrm>
            <a:off x="783203" y="1322255"/>
            <a:ext cx="3389389" cy="2323713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public class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DiningPhilosophers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public static void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(String[]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arg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Forks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forks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new Forks();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new Philo(0, 100, 500, forks).start();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new Philo(1, 200, 400, forks).start();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new Philo(2, 300, 300, forks).start();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new Philo(3, 400, 200, forks).start();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new Philo(4, 500, 100, forks).start();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tabLst>
                <a:tab pos="179388" algn="l"/>
                <a:tab pos="357188" algn="l"/>
                <a:tab pos="536575" algn="l"/>
                <a:tab pos="715963" algn="l"/>
                <a:tab pos="898525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5800" y="3825223"/>
            <a:ext cx="1820952" cy="2632045"/>
            <a:chOff x="685800" y="3825223"/>
            <a:chExt cx="1820952" cy="2632045"/>
          </a:xfrm>
        </p:grpSpPr>
        <p:sp>
          <p:nvSpPr>
            <p:cNvPr id="2" name="TextBox 1"/>
            <p:cNvSpPr txBox="1"/>
            <p:nvPr/>
          </p:nvSpPr>
          <p:spPr>
            <a:xfrm>
              <a:off x="685800" y="3825223"/>
              <a:ext cx="9364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Ausgabe</a:t>
              </a:r>
              <a:endParaRPr lang="de-AT" b="1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3203" y="4210499"/>
              <a:ext cx="1723549" cy="2246769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0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2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4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1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3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0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2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3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1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4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0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2 is eating...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Philo 3 is eating</a:t>
              </a:r>
              <a:r>
                <a:rPr lang="en-US" sz="1000" b="1" dirty="0" smtClean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...</a:t>
              </a:r>
            </a:p>
            <a:p>
              <a:r>
                <a:rPr lang="en-US" sz="1000" b="1" dirty="0" smtClean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...</a:t>
              </a:r>
              <a:endParaRPr lang="de-AT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901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2186</Words>
  <Application>Microsoft Office PowerPoint</Application>
  <PresentationFormat>On-screen Show (4:3)</PresentationFormat>
  <Paragraphs>1165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Courier New</vt:lpstr>
      <vt:lpstr>Times New Roman</vt:lpstr>
      <vt:lpstr>Standarddesign</vt:lpstr>
      <vt:lpstr>PowerPoint Presentation</vt:lpstr>
      <vt:lpstr>Parallelität und Quasiparallelität</vt:lpstr>
      <vt:lpstr>Deklaration von Threads</vt:lpstr>
      <vt:lpstr>Erzeugen von Threads</vt:lpstr>
      <vt:lpstr>Thread-Zustände (vereinfacht)</vt:lpstr>
      <vt:lpstr>PowerPoint Presentation</vt:lpstr>
      <vt:lpstr>Interface Runnable</vt:lpstr>
      <vt:lpstr>PowerPoint Presentation</vt:lpstr>
      <vt:lpstr>Thread.yield()</vt:lpstr>
      <vt:lpstr>Thread-Ende</vt:lpstr>
      <vt:lpstr>Thread-Interrupts</vt:lpstr>
      <vt:lpstr>InterruptedException</vt:lpstr>
      <vt:lpstr>Klasse Thread (Zusammenfassung)</vt:lpstr>
      <vt:lpstr>PowerPoint Presentation</vt:lpstr>
      <vt:lpstr>Datenaustausch zwischen Threads</vt:lpstr>
      <vt:lpstr>Beispiel: gemeinsam benutztes Objekt</vt:lpstr>
      <vt:lpstr>Race Conditions</vt:lpstr>
      <vt:lpstr>Mutual Exclusion durch synchronized</vt:lpstr>
      <vt:lpstr>synchronized-Methoden</vt:lpstr>
      <vt:lpstr>Thread-Zustände</vt:lpstr>
      <vt:lpstr>Producer-Consumer-Schema</vt:lpstr>
      <vt:lpstr>wait(), notify(), notifyAll()</vt:lpstr>
      <vt:lpstr>Thread-Zustände</vt:lpstr>
      <vt:lpstr>Beispiel eines Ablaufs (1)</vt:lpstr>
      <vt:lpstr>Beispiel eines Ablaufs (2)</vt:lpstr>
      <vt:lpstr>Beispiel: Synchronisierter Puffer</vt:lpstr>
      <vt:lpstr>Visualisierung d. Puffersynchronisation</vt:lpstr>
      <vt:lpstr>PowerPoint Presentation</vt:lpstr>
      <vt:lpstr>Deadlock (Systemverklemmung)</vt:lpstr>
      <vt:lpstr>Synchronisation hilft meist</vt:lpstr>
      <vt:lpstr>Deadlock-Gefahr trotz synchronized</vt:lpstr>
      <vt:lpstr>Beispiel: Dining Philosophers</vt:lpstr>
      <vt:lpstr>Synchronisation der Gabeln</vt:lpstr>
      <vt:lpstr>Philosoph als Thread</vt:lpstr>
      <vt:lpstr>Hauptprogramm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548</cp:revision>
  <cp:lastPrinted>2001-09-21T08:42:52Z</cp:lastPrinted>
  <dcterms:created xsi:type="dcterms:W3CDTF">2000-03-12T09:29:13Z</dcterms:created>
  <dcterms:modified xsi:type="dcterms:W3CDTF">2023-08-28T16:16:20Z</dcterms:modified>
</cp:coreProperties>
</file>