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312" r:id="rId2"/>
    <p:sldId id="314" r:id="rId3"/>
    <p:sldId id="313" r:id="rId4"/>
    <p:sldId id="315" r:id="rId5"/>
    <p:sldId id="316" r:id="rId6"/>
    <p:sldId id="319" r:id="rId7"/>
    <p:sldId id="318" r:id="rId8"/>
    <p:sldId id="330" r:id="rId9"/>
    <p:sldId id="320" r:id="rId10"/>
    <p:sldId id="329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31" r:id="rId20"/>
    <p:sldId id="332" r:id="rId21"/>
    <p:sldId id="333" r:id="rId22"/>
    <p:sldId id="343" r:id="rId23"/>
    <p:sldId id="345" r:id="rId24"/>
    <p:sldId id="346" r:id="rId25"/>
    <p:sldId id="347" r:id="rId26"/>
    <p:sldId id="348" r:id="rId27"/>
    <p:sldId id="349" r:id="rId28"/>
    <p:sldId id="344" r:id="rId29"/>
    <p:sldId id="350" r:id="rId30"/>
    <p:sldId id="351" r:id="rId31"/>
    <p:sldId id="352" r:id="rId32"/>
    <p:sldId id="353" r:id="rId33"/>
    <p:sldId id="354" r:id="rId34"/>
    <p:sldId id="363" r:id="rId35"/>
    <p:sldId id="355" r:id="rId36"/>
    <p:sldId id="356" r:id="rId37"/>
    <p:sldId id="357" r:id="rId38"/>
    <p:sldId id="358" r:id="rId39"/>
    <p:sldId id="359" r:id="rId40"/>
    <p:sldId id="361" r:id="rId41"/>
    <p:sldId id="362" r:id="rId42"/>
    <p:sldId id="364" r:id="rId43"/>
    <p:sldId id="365" r:id="rId44"/>
    <p:sldId id="366" r:id="rId45"/>
    <p:sldId id="369" r:id="rId46"/>
    <p:sldId id="370" r:id="rId47"/>
    <p:sldId id="367" r:id="rId48"/>
    <p:sldId id="368" r:id="rId49"/>
  </p:sldIdLst>
  <p:sldSz cx="9144000" cy="6858000" type="screen4x3"/>
  <p:notesSz cx="6797675" cy="9926638"/>
  <p:custShowLst>
    <p:custShow name="kein Druck" id="0">
      <p:sldLst>
        <p:sld r:id="rId3"/>
      </p:sldLst>
    </p:custShow>
  </p:custShow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FF"/>
    <a:srgbClr val="FFFF99"/>
    <a:srgbClr val="FFFFCC"/>
    <a:srgbClr val="C0C0C0"/>
    <a:srgbClr val="DDDDDD"/>
    <a:srgbClr val="FF0000"/>
    <a:srgbClr val="FFFF00"/>
    <a:srgbClr val="0080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86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7.xml"/><Relationship Id="rId2" Type="http://schemas.openxmlformats.org/officeDocument/2006/relationships/slide" Target="slides/slide36.xml"/><Relationship Id="rId1" Type="http://schemas.openxmlformats.org/officeDocument/2006/relationships/slide" Target="slides/slide35.xml"/><Relationship Id="rId4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908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9146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451975"/>
            <a:ext cx="29908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B8E6A1-E334-49AE-A150-B217DCF279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505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908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768350"/>
            <a:ext cx="49196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687888"/>
            <a:ext cx="498475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9146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451975"/>
            <a:ext cx="29908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23E6B7-F7CD-4C8B-B4B3-87E9F9C667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15574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E1E9F-9B4C-414F-ADD2-0114CDCDFE35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74271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97BC0-EB07-44CB-A4AA-FA592A5320B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869354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BFD570-169C-41EA-AEA2-3FEFD180E747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43605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9D2ED-088A-4968-9A17-EE4D0FA22F3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25941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4B5E2-D5B5-4540-A4B0-137A5D6FD31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12974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B8923-374B-4227-8B40-99F55561911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6420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B6D46-C4B0-4156-A4AE-26392F1718C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38840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06D47-2631-4960-9FDB-0FE21F41C8C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9023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165F-AC0F-4A63-9CDC-0960430455E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3359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49C56-EAAC-426D-90FB-35852DFB3AF7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94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66700"/>
            <a:ext cx="19431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66700"/>
            <a:ext cx="56769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D6DEF-0B93-49EC-942C-33A650F4316F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50950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667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F7D22C-99DD-458E-BB23-96D5AFF6F7EC}" type="slidenum">
              <a:rPr lang="de-DE" altLang="en-US"/>
              <a:pPr/>
              <a:t>‹#›</a:t>
            </a:fld>
            <a:endParaRPr lang="de-DE" altLang="en-US"/>
          </a:p>
        </p:txBody>
      </p:sp>
      <p:pic>
        <p:nvPicPr>
          <p:cNvPr id="1032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342900"/>
            <a:ext cx="83661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D3F9-1BFB-40EF-AA75-FCA8D082381E}" type="slidenum">
              <a:rPr lang="de-DE" altLang="en-US"/>
              <a:pPr/>
              <a:t>1</a:t>
            </a:fld>
            <a:endParaRPr lang="de-DE" altLang="en-US"/>
          </a:p>
        </p:txBody>
      </p:sp>
      <p:sp>
        <p:nvSpPr>
          <p:cNvPr id="78851" name="Rectangle 1027"/>
          <p:cNvSpPr>
            <a:spLocks noChangeArrowheads="1"/>
          </p:cNvSpPr>
          <p:nvPr/>
        </p:nvSpPr>
        <p:spPr bwMode="auto">
          <a:xfrm>
            <a:off x="1130300" y="2032000"/>
            <a:ext cx="62865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78850" name="Text Box 1026"/>
          <p:cNvSpPr txBox="1">
            <a:spLocks noChangeArrowheads="1"/>
          </p:cNvSpPr>
          <p:nvPr/>
        </p:nvSpPr>
        <p:spPr bwMode="auto">
          <a:xfrm>
            <a:off x="709613" y="1479550"/>
            <a:ext cx="3463105" cy="28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3200" smtClean="0">
                <a:solidFill>
                  <a:srgbClr val="FF0000"/>
                </a:solidFill>
              </a:rPr>
              <a:t>19. </a:t>
            </a:r>
            <a:r>
              <a:rPr lang="de-AT" altLang="en-US" sz="3200">
                <a:solidFill>
                  <a:srgbClr val="FF0000"/>
                </a:solidFill>
              </a:rPr>
              <a:t>Programmierstil</a:t>
            </a:r>
          </a:p>
          <a:p>
            <a:r>
              <a:rPr lang="de-AT" altLang="en-US">
                <a:solidFill>
                  <a:srgbClr val="FF0000"/>
                </a:solidFill>
              </a:rPr>
              <a:t>	</a:t>
            </a:r>
            <a:r>
              <a:rPr lang="de-AT" altLang="en-US" smtClean="0">
                <a:solidFill>
                  <a:srgbClr val="FF0000"/>
                </a:solidFill>
              </a:rPr>
              <a:t>19.1</a:t>
            </a:r>
            <a:r>
              <a:rPr lang="de-AT" altLang="en-US">
                <a:solidFill>
                  <a:srgbClr val="FF0000"/>
                </a:solidFill>
              </a:rPr>
              <a:t>	Namensgebung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19.2</a:t>
            </a:r>
            <a:r>
              <a:rPr lang="de-AT" altLang="en-US"/>
              <a:t>	Strukturierung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19.3</a:t>
            </a:r>
            <a:r>
              <a:rPr lang="de-AT" altLang="en-US"/>
              <a:t>	Lesbarkeit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19.4</a:t>
            </a:r>
            <a:r>
              <a:rPr lang="de-AT" altLang="en-US"/>
              <a:t>	</a:t>
            </a:r>
            <a:r>
              <a:rPr lang="de-DE" altLang="en-US"/>
              <a:t>Kommentierung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19.5</a:t>
            </a:r>
            <a:r>
              <a:rPr lang="de-DE" altLang="en-US"/>
              <a:t>	Effizienz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19.6</a:t>
            </a:r>
            <a:r>
              <a:rPr lang="de-DE" altLang="en-US"/>
              <a:t>	Beispiele</a:t>
            </a:r>
          </a:p>
        </p:txBody>
      </p:sp>
      <p:sp>
        <p:nvSpPr>
          <p:cNvPr id="78852" name="Text Box 1028"/>
          <p:cNvSpPr txBox="1">
            <a:spLocks noChangeArrowheads="1"/>
          </p:cNvSpPr>
          <p:nvPr/>
        </p:nvSpPr>
        <p:spPr bwMode="auto">
          <a:xfrm>
            <a:off x="811213" y="4865688"/>
            <a:ext cx="1693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Allgemein gilt</a:t>
            </a:r>
          </a:p>
        </p:txBody>
      </p:sp>
      <p:sp>
        <p:nvSpPr>
          <p:cNvPr id="78853" name="Text Box 1029"/>
          <p:cNvSpPr txBox="1">
            <a:spLocks noChangeArrowheads="1"/>
          </p:cNvSpPr>
          <p:nvPr/>
        </p:nvSpPr>
        <p:spPr bwMode="auto">
          <a:xfrm>
            <a:off x="938213" y="5384800"/>
            <a:ext cx="4492625" cy="373063"/>
          </a:xfrm>
          <a:prstGeom prst="rect">
            <a:avLst/>
          </a:prstGeom>
          <a:solidFill>
            <a:srgbClr val="FFFF99"/>
          </a:solidFill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/>
              <a:t>Konsistenz ist wichtiger als ein </a:t>
            </a:r>
            <a:r>
              <a:rPr lang="de-AT" altLang="en-US" sz="1800" i="1"/>
              <a:t>bestimmter</a:t>
            </a:r>
            <a:r>
              <a:rPr lang="de-AT" altLang="en-US" sz="1800"/>
              <a:t> Stil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5DAED-9E4E-4567-9095-4A97B4A6559C}" type="slidenum">
              <a:rPr lang="de-DE" altLang="en-US"/>
              <a:pPr/>
              <a:t>2</a:t>
            </a:fld>
            <a:endParaRPr lang="de-DE" altLang="en-US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Namenswahl</a:t>
            </a:r>
          </a:p>
        </p:txBody>
      </p:sp>
      <p:sp>
        <p:nvSpPr>
          <p:cNvPr id="385027" name="Text Box 3"/>
          <p:cNvSpPr txBox="1">
            <a:spLocks noChangeArrowheads="1"/>
          </p:cNvSpPr>
          <p:nvPr/>
        </p:nvSpPr>
        <p:spPr bwMode="auto">
          <a:xfrm>
            <a:off x="658813" y="1560513"/>
            <a:ext cx="4287818" cy="55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de-AT" altLang="en-US" sz="1600"/>
              <a:t>Name soll an Bedeutung der Variablen erinnern</a:t>
            </a:r>
            <a:br>
              <a:rPr lang="de-AT" altLang="en-US" sz="1600"/>
            </a:b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int totalSales</a:t>
            </a:r>
            <a:r>
              <a:rPr lang="de-AT" altLang="en-US" sz="1400" smtClean="0">
                <a:solidFill>
                  <a:schemeClr val="accent2"/>
                </a:solidFill>
                <a:latin typeface="Arial" charset="0"/>
              </a:rPr>
              <a:t>;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</a:t>
            </a:r>
          </a:p>
        </p:txBody>
      </p:sp>
      <p:sp>
        <p:nvSpPr>
          <p:cNvPr id="385036" name="Text Box 12"/>
          <p:cNvSpPr txBox="1">
            <a:spLocks noChangeArrowheads="1"/>
          </p:cNvSpPr>
          <p:nvPr/>
        </p:nvSpPr>
        <p:spPr bwMode="auto">
          <a:xfrm>
            <a:off x="633413" y="1106488"/>
            <a:ext cx="3413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Verwende sprechende Namen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9438" y="2970835"/>
            <a:ext cx="2111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06450" algn="l"/>
              </a:tabLst>
            </a:pPr>
            <a:r>
              <a:rPr lang="de-AT" altLang="en-US" sz="1400" smtClean="0">
                <a:solidFill>
                  <a:srgbClr val="3333CC"/>
                </a:solidFill>
                <a:latin typeface="Arial" charset="0"/>
              </a:rPr>
              <a:t>// besser:	boolean </a:t>
            </a:r>
            <a:r>
              <a:rPr lang="de-AT" altLang="en-US" sz="1400">
                <a:solidFill>
                  <a:srgbClr val="3333CC"/>
                </a:solidFill>
                <a:latin typeface="Arial" charset="0"/>
              </a:rPr>
              <a:t>error</a:t>
            </a:r>
            <a:r>
              <a:rPr lang="de-AT" altLang="en-US" sz="1400" smtClean="0">
                <a:solidFill>
                  <a:srgbClr val="3333CC"/>
                </a:solidFill>
                <a:latin typeface="Arial" charset="0"/>
              </a:rPr>
              <a:t>;</a:t>
            </a:r>
          </a:p>
          <a:p>
            <a:pPr>
              <a:tabLst>
                <a:tab pos="806450" algn="l"/>
              </a:tabLst>
            </a:pPr>
            <a:r>
              <a:rPr lang="de-AT" sz="1400" smtClean="0">
                <a:solidFill>
                  <a:srgbClr val="3333CC"/>
                </a:solidFill>
                <a:latin typeface="Arial" charset="0"/>
              </a:rPr>
              <a:t>//	if (error) ...</a:t>
            </a:r>
            <a:endParaRPr lang="de-AT"/>
          </a:p>
        </p:txBody>
      </p:sp>
      <p:sp>
        <p:nvSpPr>
          <p:cNvPr id="7" name="TextBox 6"/>
          <p:cNvSpPr txBox="1"/>
          <p:nvPr/>
        </p:nvSpPr>
        <p:spPr>
          <a:xfrm>
            <a:off x="3049438" y="2398304"/>
            <a:ext cx="2108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besser: int totalSales;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9438" y="4758915"/>
            <a:ext cx="2132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besser: Report.print</a:t>
            </a:r>
            <a:r>
              <a:rPr lang="de-AT" altLang="en-US" sz="1400" smtClean="0">
                <a:solidFill>
                  <a:schemeClr val="accent2"/>
                </a:solidFill>
                <a:latin typeface="Arial" charset="0"/>
              </a:rPr>
              <a:t>();</a:t>
            </a:r>
          </a:p>
          <a:p>
            <a:r>
              <a:rPr lang="de-AT" altLang="en-US" sz="1400">
                <a:solidFill>
                  <a:srgbClr val="3333CC"/>
                </a:solidFill>
                <a:latin typeface="Arial" charset="0"/>
              </a:rPr>
              <a:t>// besser: queue.front++;</a:t>
            </a:r>
            <a:endParaRPr lang="de-AT"/>
          </a:p>
        </p:txBody>
      </p:sp>
      <p:sp>
        <p:nvSpPr>
          <p:cNvPr id="11" name="TextBox 10"/>
          <p:cNvSpPr txBox="1"/>
          <p:nvPr/>
        </p:nvSpPr>
        <p:spPr>
          <a:xfrm>
            <a:off x="3036727" y="5574980"/>
            <a:ext cx="2004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besser: traverse(list);</a:t>
            </a:r>
            <a:endParaRPr lang="de-AT"/>
          </a:p>
        </p:txBody>
      </p:sp>
      <p:sp>
        <p:nvSpPr>
          <p:cNvPr id="6" name="TextBox 5"/>
          <p:cNvSpPr txBox="1"/>
          <p:nvPr/>
        </p:nvSpPr>
        <p:spPr>
          <a:xfrm>
            <a:off x="685800" y="5929282"/>
            <a:ext cx="41421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/>
              <a:t>Verdecke keine Namen aus äußeren </a:t>
            </a:r>
            <a:r>
              <a:rPr lang="de-AT" altLang="en-US" smtClean="0"/>
              <a:t>Blöcken</a:t>
            </a:r>
            <a:endParaRPr lang="de-AT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85800" y="5328660"/>
            <a:ext cx="36710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/>
              <a:t>Wiederhole nicht den Parameternamen</a:t>
            </a:r>
            <a:br>
              <a:rPr lang="de-AT" altLang="en-US"/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traverseList(list</a:t>
            </a:r>
            <a:r>
              <a:rPr lang="de-AT" altLang="en-US" sz="1400" smtClean="0">
                <a:solidFill>
                  <a:srgbClr val="FF0000"/>
                </a:solidFill>
                <a:latin typeface="Arial" charset="0"/>
              </a:rPr>
              <a:t>);</a:t>
            </a:r>
            <a:endParaRPr lang="de-AT" altLang="en-US" sz="14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075" y="4527892"/>
            <a:ext cx="68589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/>
              <a:t>Wiederhole nicht den Typnamen oder Objektnamen in Methoden und Feldern</a:t>
            </a:r>
            <a:br>
              <a:rPr lang="de-AT" altLang="en-US"/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Report.printReport();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</a:t>
            </a:r>
            <a:br>
              <a:rPr lang="de-AT" altLang="en-US" sz="1400">
                <a:solidFill>
                  <a:schemeClr val="accent2"/>
                </a:solidFill>
                <a:latin typeface="Arial" charset="0"/>
              </a:rPr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queue.frontOfQueue++;</a:t>
            </a:r>
            <a:endParaRPr lang="de-AT"/>
          </a:p>
        </p:txBody>
      </p:sp>
      <p:sp>
        <p:nvSpPr>
          <p:cNvPr id="12" name="TextBox 11"/>
          <p:cNvSpPr txBox="1"/>
          <p:nvPr/>
        </p:nvSpPr>
        <p:spPr>
          <a:xfrm>
            <a:off x="685800" y="3525382"/>
            <a:ext cx="374301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/>
              <a:t>Verwende keine nichtssagenden Namen</a:t>
            </a:r>
            <a:br>
              <a:rPr lang="de-AT" altLang="en-US"/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int help;</a:t>
            </a:r>
            <a:br>
              <a:rPr lang="de-AT" altLang="en-US" sz="1400">
                <a:solidFill>
                  <a:srgbClr val="FF0000"/>
                </a:solidFill>
                <a:latin typeface="Arial" charset="0"/>
              </a:rPr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int hilfe;</a:t>
            </a:r>
            <a:br>
              <a:rPr lang="de-AT" altLang="en-US" sz="1400">
                <a:solidFill>
                  <a:srgbClr val="FF0000"/>
                </a:solidFill>
                <a:latin typeface="Arial" charset="0"/>
              </a:rPr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int temp;</a:t>
            </a:r>
            <a:endParaRPr lang="de-AT"/>
          </a:p>
        </p:txBody>
      </p:sp>
      <p:sp>
        <p:nvSpPr>
          <p:cNvPr id="13" name="TextBox 12"/>
          <p:cNvSpPr txBox="1"/>
          <p:nvPr/>
        </p:nvSpPr>
        <p:spPr>
          <a:xfrm>
            <a:off x="685800" y="2724614"/>
            <a:ext cx="32524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>
                <a:solidFill>
                  <a:srgbClr val="000000"/>
                </a:solidFill>
              </a:rPr>
              <a:t>Verwende keine negierten Namen</a:t>
            </a:r>
            <a:br>
              <a:rPr lang="de-AT" altLang="en-US">
                <a:solidFill>
                  <a:srgbClr val="000000"/>
                </a:solidFill>
              </a:rPr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boolean noError;</a:t>
            </a:r>
            <a:r>
              <a:rPr lang="de-AT" altLang="en-US" sz="1400">
                <a:solidFill>
                  <a:srgbClr val="3333CC"/>
                </a:solidFill>
                <a:latin typeface="Arial" charset="0"/>
              </a:rPr>
              <a:t/>
            </a:r>
            <a:br>
              <a:rPr lang="de-AT" altLang="en-US" sz="1400">
                <a:solidFill>
                  <a:srgbClr val="3333CC"/>
                </a:solidFill>
                <a:latin typeface="Arial" charset="0"/>
              </a:rPr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if (!noError) ...</a:t>
            </a:r>
            <a:endParaRPr lang="de-AT"/>
          </a:p>
        </p:txBody>
      </p:sp>
      <p:sp>
        <p:nvSpPr>
          <p:cNvPr id="14" name="TextBox 13"/>
          <p:cNvSpPr txBox="1"/>
          <p:nvPr/>
        </p:nvSpPr>
        <p:spPr>
          <a:xfrm>
            <a:off x="685800" y="2143654"/>
            <a:ext cx="40927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/>
              <a:t>Gute Namen ersparen manchen Kommentar</a:t>
            </a:r>
            <a:br>
              <a:rPr lang="de-AT" altLang="en-US"/>
            </a:b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int sum;  // total sales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 uiExpand="1" build="p"/>
      <p:bldP spid="2" grpId="0"/>
      <p:bldP spid="7" grpId="0"/>
      <p:bldP spid="10" grpId="0"/>
      <p:bldP spid="11" grpId="0"/>
      <p:bldP spid="6" grpId="0"/>
      <p:bldP spid="8" grpId="0"/>
      <p:bldP spid="9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3019-A607-4ABA-B120-10AE8B8E7795}" type="slidenum">
              <a:rPr lang="de-DE" altLang="en-US"/>
              <a:pPr/>
              <a:t>3</a:t>
            </a:fld>
            <a:endParaRPr lang="de-DE" altLang="en-US"/>
          </a:p>
        </p:txBody>
      </p:sp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Namenslänge</a:t>
            </a:r>
          </a:p>
        </p:txBody>
      </p:sp>
      <p:sp>
        <p:nvSpPr>
          <p:cNvPr id="384003" name="Text Box 3"/>
          <p:cNvSpPr txBox="1">
            <a:spLocks noChangeArrowheads="1"/>
          </p:cNvSpPr>
          <p:nvPr/>
        </p:nvSpPr>
        <p:spPr bwMode="auto">
          <a:xfrm>
            <a:off x="696913" y="1131888"/>
            <a:ext cx="2569143" cy="119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2000" b="1"/>
              <a:t>L</a:t>
            </a:r>
            <a:r>
              <a:rPr lang="de-AT" altLang="en-US" sz="2000" b="1" smtClean="0"/>
              <a:t>ange </a:t>
            </a:r>
            <a:r>
              <a:rPr lang="de-AT" altLang="en-US" sz="2000" b="1"/>
              <a:t>Namen</a:t>
            </a:r>
            <a:r>
              <a:rPr lang="de-AT" altLang="en-US" sz="1600"/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AT" altLang="en-US" sz="1600"/>
              <a:t>für Klassen und Interfaces</a:t>
            </a:r>
          </a:p>
          <a:p>
            <a:pPr>
              <a:buFontTx/>
              <a:buChar char="•"/>
            </a:pPr>
            <a:r>
              <a:rPr lang="de-AT" altLang="en-US" sz="1600"/>
              <a:t>für Methoden</a:t>
            </a:r>
          </a:p>
          <a:p>
            <a:pPr>
              <a:buFontTx/>
              <a:buChar char="•"/>
            </a:pPr>
            <a:r>
              <a:rPr lang="de-AT" altLang="en-US" sz="1600"/>
              <a:t>für Felder</a:t>
            </a:r>
          </a:p>
        </p:txBody>
      </p:sp>
      <p:sp>
        <p:nvSpPr>
          <p:cNvPr id="384006" name="Text Box 6"/>
          <p:cNvSpPr txBox="1">
            <a:spLocks noChangeArrowheads="1"/>
          </p:cNvSpPr>
          <p:nvPr/>
        </p:nvSpPr>
        <p:spPr bwMode="auto">
          <a:xfrm>
            <a:off x="798513" y="2398713"/>
            <a:ext cx="2571836" cy="252902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Queue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int[] data;</a:t>
            </a:r>
          </a:p>
          <a:p>
            <a:r>
              <a:rPr lang="de-AT" altLang="en-US" sz="1400">
                <a:latin typeface="Arial" charset="0"/>
              </a:rPr>
              <a:t>	int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nElems</a:t>
            </a:r>
            <a:r>
              <a:rPr lang="de-AT" altLang="en-US" sz="1400">
                <a:latin typeface="Arial" charset="0"/>
              </a:rPr>
              <a:t>, maxElems;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int </a:t>
            </a:r>
            <a:r>
              <a:rPr lang="de-AT" altLang="en-US" sz="1400" b="1" smtClean="0">
                <a:latin typeface="Arial" charset="0"/>
              </a:rPr>
              <a:t>put</a:t>
            </a:r>
            <a:r>
              <a:rPr lang="de-AT" altLang="en-US" sz="1400" smtClean="0">
                <a:latin typeface="Arial" charset="0"/>
              </a:rPr>
              <a:t> (</a:t>
            </a:r>
            <a:r>
              <a:rPr lang="de-AT" altLang="en-US" sz="1400">
                <a:latin typeface="Arial" charset="0"/>
              </a:rPr>
              <a:t>int x) {</a:t>
            </a:r>
          </a:p>
          <a:p>
            <a:r>
              <a:rPr lang="de-AT" altLang="en-US" sz="1400">
                <a:latin typeface="Arial" charset="0"/>
              </a:rPr>
              <a:t>		if (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nElems</a:t>
            </a:r>
            <a:r>
              <a:rPr lang="de-AT" altLang="en-US" sz="1400">
                <a:latin typeface="Arial" charset="0"/>
              </a:rPr>
              <a:t> &lt; maxElems) {</a:t>
            </a:r>
          </a:p>
          <a:p>
            <a:r>
              <a:rPr lang="de-AT" altLang="en-US" sz="1400">
                <a:latin typeface="Arial" charset="0"/>
              </a:rPr>
              <a:t>			data[nElems] = x;</a:t>
            </a:r>
          </a:p>
          <a:p>
            <a:r>
              <a:rPr lang="de-AT" altLang="en-US" sz="1400">
                <a:latin typeface="Arial" charset="0"/>
              </a:rPr>
              <a:t>			nElems++;</a:t>
            </a:r>
          </a:p>
          <a:p>
            <a:r>
              <a:rPr lang="de-AT" altLang="en-US" sz="1400">
                <a:latin typeface="Arial" charset="0"/>
              </a:rPr>
              <a:t>		}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84013" name="Text Box 13"/>
          <p:cNvSpPr txBox="1">
            <a:spLocks noChangeArrowheads="1"/>
          </p:cNvSpPr>
          <p:nvPr/>
        </p:nvSpPr>
        <p:spPr bwMode="auto">
          <a:xfrm>
            <a:off x="684213" y="5726113"/>
            <a:ext cx="758031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87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 b="1"/>
              <a:t>Optimale Namenslänge</a:t>
            </a:r>
            <a:r>
              <a:rPr lang="de-AT" altLang="en-US" sz="1600"/>
              <a:t>: 	3-10 Zeichen (</a:t>
            </a:r>
            <a:r>
              <a:rPr lang="de-AT" altLang="en-US" sz="1400">
                <a:latin typeface="Arial" charset="0"/>
              </a:rPr>
              <a:t>val, sum, getSalary</a:t>
            </a:r>
            <a:r>
              <a:rPr lang="de-AT" altLang="en-US" sz="1600"/>
              <a:t>)</a:t>
            </a:r>
          </a:p>
          <a:p>
            <a:r>
              <a:rPr lang="de-AT" altLang="en-US" sz="1600" b="1"/>
              <a:t>Maximale Namenslänge</a:t>
            </a:r>
            <a:r>
              <a:rPr lang="de-AT" altLang="en-US" sz="1600"/>
              <a:t>: 	15-20 Zeichen </a:t>
            </a:r>
            <a:br>
              <a:rPr lang="de-AT" altLang="en-US" sz="1600"/>
            </a:br>
            <a:r>
              <a:rPr lang="de-AT" altLang="en-US" sz="1600"/>
              <a:t>	längere Namen sind schwer lesbar (</a:t>
            </a:r>
            <a:r>
              <a:rPr lang="de-AT" altLang="en-US" sz="1400">
                <a:latin typeface="Arial" charset="0"/>
              </a:rPr>
              <a:t>firstElementInCurrentRow</a:t>
            </a:r>
            <a:r>
              <a:rPr lang="de-AT" altLang="en-US" sz="1600"/>
              <a:t>)</a:t>
            </a:r>
          </a:p>
        </p:txBody>
      </p:sp>
      <p:sp>
        <p:nvSpPr>
          <p:cNvPr id="384014" name="Text Box 14"/>
          <p:cNvSpPr txBox="1">
            <a:spLocks noChangeArrowheads="1"/>
          </p:cNvSpPr>
          <p:nvPr/>
        </p:nvSpPr>
        <p:spPr bwMode="auto">
          <a:xfrm>
            <a:off x="709613" y="4989513"/>
            <a:ext cx="34099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Bedeutung muss über längere Strecken </a:t>
            </a:r>
            <a:br>
              <a:rPr lang="de-AT" altLang="en-US"/>
            </a:br>
            <a:r>
              <a:rPr lang="de-AT" altLang="en-US"/>
              <a:t>im Kopf behalten werden</a:t>
            </a:r>
          </a:p>
        </p:txBody>
      </p:sp>
      <p:grpSp>
        <p:nvGrpSpPr>
          <p:cNvPr id="384017" name="Group 17"/>
          <p:cNvGrpSpPr>
            <a:grpSpLocks/>
          </p:cNvGrpSpPr>
          <p:nvPr/>
        </p:nvGrpSpPr>
        <p:grpSpPr bwMode="auto">
          <a:xfrm>
            <a:off x="4481513" y="1157288"/>
            <a:ext cx="4475162" cy="4413250"/>
            <a:chOff x="2823" y="729"/>
            <a:chExt cx="2819" cy="2780"/>
          </a:xfrm>
        </p:grpSpPr>
        <p:sp>
          <p:nvSpPr>
            <p:cNvPr id="384007" name="Text Box 7"/>
            <p:cNvSpPr txBox="1">
              <a:spLocks noChangeArrowheads="1"/>
            </p:cNvSpPr>
            <p:nvPr/>
          </p:nvSpPr>
          <p:spPr bwMode="auto">
            <a:xfrm>
              <a:off x="2887" y="1511"/>
              <a:ext cx="2707" cy="5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for (int theElementIndex = 1; </a:t>
              </a:r>
            </a:p>
            <a:p>
              <a:r>
                <a:rPr lang="de-AT" altLang="en-US" sz="1400">
                  <a:latin typeface="Arial" charset="0"/>
                </a:rPr>
                <a:t>	theElementIndex &lt; nElems; theElementIndex++) {</a:t>
              </a:r>
            </a:p>
            <a:p>
              <a:r>
                <a:rPr lang="de-AT" altLang="en-US" sz="1400">
                  <a:latin typeface="Arial" charset="0"/>
                </a:rPr>
                <a:t>	data[theElemIndex - 1] = data[theElemIndex];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84008" name="Text Box 8"/>
            <p:cNvSpPr txBox="1">
              <a:spLocks noChangeArrowheads="1"/>
            </p:cNvSpPr>
            <p:nvPr/>
          </p:nvSpPr>
          <p:spPr bwMode="auto">
            <a:xfrm>
              <a:off x="2839" y="729"/>
              <a:ext cx="1855" cy="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2000" b="1"/>
                <a:t>K</a:t>
              </a:r>
              <a:r>
                <a:rPr lang="de-AT" altLang="en-US" sz="2000" b="1" smtClean="0"/>
                <a:t>urze </a:t>
              </a:r>
              <a:r>
                <a:rPr lang="de-AT" altLang="en-US" sz="2000" b="1"/>
                <a:t>Namen</a:t>
              </a:r>
              <a:r>
                <a:rPr lang="de-AT" altLang="en-US" sz="1600"/>
                <a:t> 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altLang="en-US" sz="1600"/>
                <a:t>für lokale Variablen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insbesondere für </a:t>
              </a:r>
              <a:r>
                <a:rPr lang="de-AT" altLang="en-US" sz="1600" smtClean="0"/>
                <a:t>Laufvariablen</a:t>
              </a:r>
              <a:endParaRPr lang="de-AT" altLang="en-US" sz="1600"/>
            </a:p>
          </p:txBody>
        </p:sp>
        <p:sp>
          <p:nvSpPr>
            <p:cNvPr id="384009" name="Text Box 9"/>
            <p:cNvSpPr txBox="1">
              <a:spLocks noChangeArrowheads="1"/>
            </p:cNvSpPr>
            <p:nvPr/>
          </p:nvSpPr>
          <p:spPr bwMode="auto">
            <a:xfrm>
              <a:off x="2887" y="2415"/>
              <a:ext cx="2755" cy="46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for (int i = 1; i &lt; nElems; i++) {</a:t>
              </a:r>
            </a:p>
            <a:p>
              <a:r>
                <a:rPr lang="de-AT" altLang="en-US" sz="1400">
                  <a:latin typeface="Arial" charset="0"/>
                </a:rPr>
                <a:t>	data[i - 1] = data[i];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84010" name="Text Box 10"/>
            <p:cNvSpPr txBox="1">
              <a:spLocks noChangeArrowheads="1"/>
            </p:cNvSpPr>
            <p:nvPr/>
          </p:nvSpPr>
          <p:spPr bwMode="auto">
            <a:xfrm>
              <a:off x="2839" y="1335"/>
              <a:ext cx="3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statt</a:t>
              </a:r>
            </a:p>
          </p:txBody>
        </p:sp>
        <p:sp>
          <p:nvSpPr>
            <p:cNvPr id="384011" name="Text Box 11"/>
            <p:cNvSpPr txBox="1">
              <a:spLocks noChangeArrowheads="1"/>
            </p:cNvSpPr>
            <p:nvPr/>
          </p:nvSpPr>
          <p:spPr bwMode="auto">
            <a:xfrm>
              <a:off x="2839" y="2223"/>
              <a:ext cx="43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besser</a:t>
              </a:r>
            </a:p>
          </p:txBody>
        </p:sp>
        <p:sp>
          <p:nvSpPr>
            <p:cNvPr id="384012" name="Line 12"/>
            <p:cNvSpPr>
              <a:spLocks noChangeShapeType="1"/>
            </p:cNvSpPr>
            <p:nvPr/>
          </p:nvSpPr>
          <p:spPr bwMode="auto">
            <a:xfrm flipV="1">
              <a:off x="2904" y="1528"/>
              <a:ext cx="2664" cy="56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84016" name="Text Box 16"/>
            <p:cNvSpPr txBox="1">
              <a:spLocks noChangeArrowheads="1"/>
            </p:cNvSpPr>
            <p:nvPr/>
          </p:nvSpPr>
          <p:spPr bwMode="auto">
            <a:xfrm>
              <a:off x="2823" y="3143"/>
              <a:ext cx="213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Je mehr man auf den ersten Blick sieht,</a:t>
              </a:r>
            </a:p>
            <a:p>
              <a:r>
                <a:rPr lang="de-AT" altLang="en-US"/>
                <a:t>desto lesbarer ist ein Programm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9938-6B95-461B-A37C-B0B22141DE04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Wortwahl</a:t>
            </a:r>
          </a:p>
        </p:txBody>
      </p:sp>
      <p:sp>
        <p:nvSpPr>
          <p:cNvPr id="386051" name="Text Box 3"/>
          <p:cNvSpPr txBox="1">
            <a:spLocks noChangeArrowheads="1"/>
          </p:cNvSpPr>
          <p:nvPr/>
        </p:nvSpPr>
        <p:spPr bwMode="auto">
          <a:xfrm>
            <a:off x="798513" y="1206500"/>
            <a:ext cx="7305675" cy="28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06600" algn="l"/>
                <a:tab pos="3911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/>
              <a:t>	</a:t>
            </a:r>
            <a:r>
              <a:rPr lang="de-AT" altLang="en-US" sz="1800" i="1"/>
              <a:t>beginnen mit	Beispiele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Variablen	Substantiv	</a:t>
            </a:r>
            <a:r>
              <a:rPr lang="de-AT" altLang="en-US" sz="1400">
                <a:latin typeface="Arial" charset="0"/>
              </a:rPr>
              <a:t>value, name</a:t>
            </a:r>
          </a:p>
          <a:p>
            <a:r>
              <a:rPr lang="de-AT" altLang="en-US" sz="1800"/>
              <a:t>	Adjektiv	</a:t>
            </a:r>
            <a:r>
              <a:rPr lang="de-AT" altLang="en-US" sz="1400">
                <a:latin typeface="Arial" charset="0"/>
              </a:rPr>
              <a:t>equal, isEqual</a:t>
            </a:r>
            <a:r>
              <a:rPr lang="de-AT" altLang="en-US" sz="1800"/>
              <a:t> </a:t>
            </a:r>
            <a:r>
              <a:rPr lang="de-AT" altLang="en-US" sz="1600"/>
              <a:t>(bei booleschen Werten)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Prozeduren	Verb	</a:t>
            </a:r>
            <a:r>
              <a:rPr lang="de-AT" altLang="en-US" sz="1400">
                <a:latin typeface="Arial" charset="0"/>
              </a:rPr>
              <a:t>find(...), printSummary(), setSize(...)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Funktionen	Substantiv	</a:t>
            </a:r>
            <a:r>
              <a:rPr lang="de-AT" altLang="en-US" sz="1400">
                <a:latin typeface="Arial" charset="0"/>
              </a:rPr>
              <a:t>indexOf(...), size();  </a:t>
            </a:r>
            <a:r>
              <a:rPr lang="de-AT" altLang="en-US" sz="1600"/>
              <a:t>manchmal</a:t>
            </a:r>
            <a:r>
              <a:rPr lang="de-AT" altLang="en-US" sz="1400">
                <a:latin typeface="Arial" charset="0"/>
              </a:rPr>
              <a:t>: getSize()</a:t>
            </a:r>
          </a:p>
          <a:p>
            <a:r>
              <a:rPr lang="de-AT" altLang="en-US" sz="1800"/>
              <a:t>	Adjektiv	</a:t>
            </a:r>
            <a:r>
              <a:rPr lang="de-AT" altLang="en-US" sz="1400">
                <a:latin typeface="Arial" charset="0"/>
              </a:rPr>
              <a:t>empty();  </a:t>
            </a:r>
            <a:r>
              <a:rPr lang="de-AT" altLang="en-US" sz="1600"/>
              <a:t>manchmal</a:t>
            </a:r>
            <a:r>
              <a:rPr lang="de-AT" altLang="en-US" sz="1400">
                <a:latin typeface="Arial" charset="0"/>
              </a:rPr>
              <a:t>: isEmpty()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Klassen, Interfaces	Substantiv	</a:t>
            </a:r>
            <a:r>
              <a:rPr lang="de-AT" altLang="en-US" sz="1400">
                <a:latin typeface="Arial" charset="0"/>
              </a:rPr>
              <a:t>Stack, ArrayList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Pakete	Substantiv	</a:t>
            </a:r>
            <a:r>
              <a:rPr lang="de-AT" altLang="en-US" sz="1400">
                <a:latin typeface="Arial" charset="0"/>
              </a:rPr>
              <a:t>util, io</a:t>
            </a:r>
          </a:p>
        </p:txBody>
      </p:sp>
      <p:sp>
        <p:nvSpPr>
          <p:cNvPr id="386052" name="Rectangle 4"/>
          <p:cNvSpPr>
            <a:spLocks noChangeArrowheads="1"/>
          </p:cNvSpPr>
          <p:nvPr/>
        </p:nvSpPr>
        <p:spPr bwMode="auto">
          <a:xfrm>
            <a:off x="787400" y="1244600"/>
            <a:ext cx="7607300" cy="2832100"/>
          </a:xfrm>
          <a:prstGeom prst="rect">
            <a:avLst/>
          </a:prstGeom>
          <a:noFill/>
          <a:ln w="63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386053" name="Line 5"/>
          <p:cNvSpPr>
            <a:spLocks noChangeShapeType="1"/>
          </p:cNvSpPr>
          <p:nvPr/>
        </p:nvSpPr>
        <p:spPr bwMode="auto">
          <a:xfrm>
            <a:off x="787400" y="1574800"/>
            <a:ext cx="7607300" cy="0"/>
          </a:xfrm>
          <a:prstGeom prst="line">
            <a:avLst/>
          </a:prstGeom>
          <a:noFill/>
          <a:ln w="38100" cmpd="dbl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6054" name="Line 6"/>
          <p:cNvSpPr>
            <a:spLocks noChangeShapeType="1"/>
          </p:cNvSpPr>
          <p:nvPr/>
        </p:nvSpPr>
        <p:spPr bwMode="auto">
          <a:xfrm>
            <a:off x="800100" y="2222500"/>
            <a:ext cx="7594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6055" name="Line 7"/>
          <p:cNvSpPr>
            <a:spLocks noChangeShapeType="1"/>
          </p:cNvSpPr>
          <p:nvPr/>
        </p:nvSpPr>
        <p:spPr bwMode="auto">
          <a:xfrm>
            <a:off x="800100" y="2641600"/>
            <a:ext cx="7594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6056" name="Line 8"/>
          <p:cNvSpPr>
            <a:spLocks noChangeShapeType="1"/>
          </p:cNvSpPr>
          <p:nvPr/>
        </p:nvSpPr>
        <p:spPr bwMode="auto">
          <a:xfrm>
            <a:off x="800100" y="3302000"/>
            <a:ext cx="7594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6057" name="Line 9"/>
          <p:cNvSpPr>
            <a:spLocks noChangeShapeType="1"/>
          </p:cNvSpPr>
          <p:nvPr/>
        </p:nvSpPr>
        <p:spPr bwMode="auto">
          <a:xfrm>
            <a:off x="800100" y="3695700"/>
            <a:ext cx="7594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6058" name="Line 10"/>
          <p:cNvSpPr>
            <a:spLocks noChangeShapeType="1"/>
          </p:cNvSpPr>
          <p:nvPr/>
        </p:nvSpPr>
        <p:spPr bwMode="auto">
          <a:xfrm>
            <a:off x="2755900" y="1244600"/>
            <a:ext cx="0" cy="283210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6059" name="Line 11"/>
          <p:cNvSpPr>
            <a:spLocks noChangeShapeType="1"/>
          </p:cNvSpPr>
          <p:nvPr/>
        </p:nvSpPr>
        <p:spPr bwMode="auto">
          <a:xfrm>
            <a:off x="4673600" y="1244600"/>
            <a:ext cx="0" cy="283210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386062" name="Group 14"/>
          <p:cNvGrpSpPr>
            <a:grpSpLocks/>
          </p:cNvGrpSpPr>
          <p:nvPr/>
        </p:nvGrpSpPr>
        <p:grpSpPr bwMode="auto">
          <a:xfrm>
            <a:off x="722313" y="4600575"/>
            <a:ext cx="7686675" cy="1928813"/>
            <a:chOff x="455" y="2898"/>
            <a:chExt cx="4842" cy="1215"/>
          </a:xfrm>
        </p:grpSpPr>
        <p:sp>
          <p:nvSpPr>
            <p:cNvPr id="386060" name="Text Box 12"/>
            <p:cNvSpPr txBox="1">
              <a:spLocks noChangeArrowheads="1"/>
            </p:cNvSpPr>
            <p:nvPr/>
          </p:nvSpPr>
          <p:spPr bwMode="auto">
            <a:xfrm>
              <a:off x="455" y="2898"/>
              <a:ext cx="16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400" i="1">
                  <a:solidFill>
                    <a:schemeClr val="accent2"/>
                  </a:solidFill>
                </a:rPr>
                <a:t>Trennung der Worte</a:t>
              </a:r>
            </a:p>
          </p:txBody>
        </p:sp>
        <p:sp>
          <p:nvSpPr>
            <p:cNvPr id="386061" name="Text Box 13"/>
            <p:cNvSpPr txBox="1">
              <a:spLocks noChangeArrowheads="1"/>
            </p:cNvSpPr>
            <p:nvPr/>
          </p:nvSpPr>
          <p:spPr bwMode="auto">
            <a:xfrm>
              <a:off x="479" y="3239"/>
              <a:ext cx="4818" cy="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59100" algn="l"/>
                  <a:tab pos="3149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600" b="1"/>
                <a:t>Durch Großschreibung</a:t>
              </a:r>
              <a:r>
                <a:rPr lang="de-AT" altLang="en-US" sz="1600"/>
                <a:t>:	</a:t>
              </a:r>
              <a:r>
                <a:rPr lang="de-AT" altLang="en-US" sz="1400">
                  <a:latin typeface="Arial" charset="0"/>
                </a:rPr>
                <a:t>printSummary();</a:t>
              </a:r>
            </a:p>
            <a:p>
              <a:pPr>
                <a:spcBef>
                  <a:spcPct val="30000"/>
                </a:spcBef>
              </a:pPr>
              <a:r>
                <a:rPr lang="de-AT" altLang="en-US" sz="1600" b="1"/>
                <a:t>Durch Unterstreichungszeichen</a:t>
              </a:r>
              <a:r>
                <a:rPr lang="de-AT" altLang="en-US" sz="1600"/>
                <a:t>:	</a:t>
              </a:r>
              <a:r>
                <a:rPr lang="de-AT" altLang="en-US" sz="1400">
                  <a:latin typeface="Arial" charset="0"/>
                </a:rPr>
                <a:t>print_summary();</a:t>
              </a:r>
              <a:r>
                <a:rPr lang="de-AT" altLang="en-US" sz="1600"/>
                <a:t/>
              </a:r>
              <a:br>
                <a:rPr lang="de-AT" altLang="en-US" sz="1600"/>
              </a:br>
              <a:r>
                <a:rPr lang="de-AT" altLang="en-US" sz="1600"/>
                <a:t>	-	weniger gut lesbar</a:t>
              </a:r>
            </a:p>
            <a:p>
              <a:r>
                <a:rPr lang="de-AT" altLang="en-US" sz="1600"/>
                <a:t>	-	oft im angelsächsischen Raum, weil dort Substantive</a:t>
              </a:r>
            </a:p>
            <a:p>
              <a:r>
                <a:rPr lang="de-AT" altLang="en-US" sz="1600"/>
                <a:t>		normalerweise klein geschrieben werden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4A7-8AB6-477C-AEF8-F81B97D900FA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Groß-/Kleinschreibung</a:t>
            </a:r>
          </a:p>
        </p:txBody>
      </p:sp>
      <p:sp>
        <p:nvSpPr>
          <p:cNvPr id="387075" name="Text Box 3"/>
          <p:cNvSpPr txBox="1">
            <a:spLocks noChangeArrowheads="1"/>
          </p:cNvSpPr>
          <p:nvPr/>
        </p:nvSpPr>
        <p:spPr bwMode="auto">
          <a:xfrm>
            <a:off x="735013" y="1130300"/>
            <a:ext cx="6648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16100" algn="l"/>
                <a:tab pos="3429000" algn="l"/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 b="1"/>
              <a:t>Camel Casing</a:t>
            </a:r>
            <a:r>
              <a:rPr lang="de-AT" altLang="en-US" sz="1600"/>
              <a:t>	Erstes Wort klein:	</a:t>
            </a:r>
            <a:r>
              <a:rPr lang="de-AT" altLang="en-US" sz="1400">
                <a:latin typeface="Arial" charset="0"/>
              </a:rPr>
              <a:t>printSummary();</a:t>
            </a:r>
            <a:r>
              <a:rPr lang="de-AT" altLang="en-US" sz="1600"/>
              <a:t>	Java</a:t>
            </a:r>
          </a:p>
          <a:p>
            <a:r>
              <a:rPr lang="de-AT" altLang="en-US" sz="1800" b="1"/>
              <a:t>Pascal Casing</a:t>
            </a:r>
            <a:r>
              <a:rPr lang="de-AT" altLang="en-US" sz="1600"/>
              <a:t>	Erstes Wort groß:	</a:t>
            </a:r>
            <a:r>
              <a:rPr lang="de-AT" altLang="en-US" sz="1400">
                <a:latin typeface="Arial" charset="0"/>
              </a:rPr>
              <a:t>PrintSummary();</a:t>
            </a:r>
            <a:r>
              <a:rPr lang="de-AT" altLang="en-US" sz="1600"/>
              <a:t>	Pascal, C#, C++</a:t>
            </a:r>
          </a:p>
        </p:txBody>
      </p:sp>
      <p:sp>
        <p:nvSpPr>
          <p:cNvPr id="387076" name="Text Box 4"/>
          <p:cNvSpPr txBox="1">
            <a:spLocks noChangeArrowheads="1"/>
          </p:cNvSpPr>
          <p:nvPr/>
        </p:nvSpPr>
        <p:spPr bwMode="auto">
          <a:xfrm>
            <a:off x="760413" y="2160588"/>
            <a:ext cx="4087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Empfehlungen sind sprachabhängig</a:t>
            </a:r>
          </a:p>
        </p:txBody>
      </p:sp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785813" y="2819400"/>
            <a:ext cx="7210425" cy="30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  <a:tab pos="3238500" algn="l"/>
                <a:tab pos="4953000" algn="l"/>
                <a:tab pos="5905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de-AT" altLang="en-US" sz="1600"/>
              <a:t>	</a:t>
            </a:r>
            <a:r>
              <a:rPr lang="de-AT" altLang="en-US" sz="1800"/>
              <a:t>Java		C#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Pakete	Camel	</a:t>
            </a:r>
            <a:r>
              <a:rPr lang="de-AT" altLang="en-US" sz="1400">
                <a:latin typeface="Arial" charset="0"/>
              </a:rPr>
              <a:t>util</a:t>
            </a:r>
            <a:r>
              <a:rPr lang="de-AT" altLang="en-US" sz="1800"/>
              <a:t>	Pascal	</a:t>
            </a:r>
            <a:r>
              <a:rPr lang="de-AT" altLang="en-US" sz="1400">
                <a:latin typeface="Arial" charset="0"/>
              </a:rPr>
              <a:t>Collections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Typen	Pascal	</a:t>
            </a:r>
            <a:r>
              <a:rPr lang="de-AT" altLang="en-US" sz="1400">
                <a:latin typeface="Arial" charset="0"/>
              </a:rPr>
              <a:t>Thread</a:t>
            </a:r>
            <a:r>
              <a:rPr lang="de-AT" altLang="en-US" sz="1800"/>
              <a:t>	Pascal	</a:t>
            </a:r>
            <a:r>
              <a:rPr lang="de-AT" altLang="en-US" sz="1400">
                <a:latin typeface="Arial" charset="0"/>
              </a:rPr>
              <a:t>Thread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Methoden	Camel	</a:t>
            </a:r>
            <a:r>
              <a:rPr lang="de-AT" altLang="en-US" sz="1400">
                <a:latin typeface="Arial" charset="0"/>
              </a:rPr>
              <a:t>printSummary</a:t>
            </a:r>
            <a:r>
              <a:rPr lang="de-AT" altLang="en-US" sz="1800"/>
              <a:t>	Pascal	</a:t>
            </a:r>
            <a:r>
              <a:rPr lang="de-AT" altLang="en-US" sz="1400">
                <a:latin typeface="Arial" charset="0"/>
              </a:rPr>
              <a:t>PrintSummary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öffentliche Felder	Camel	</a:t>
            </a:r>
            <a:r>
              <a:rPr lang="de-AT" altLang="en-US" sz="1400">
                <a:latin typeface="Arial" charset="0"/>
              </a:rPr>
              <a:t>firstName</a:t>
            </a:r>
            <a:r>
              <a:rPr lang="de-AT" altLang="en-US" sz="1800"/>
              <a:t>	Pascal	</a:t>
            </a:r>
            <a:r>
              <a:rPr lang="de-AT" altLang="en-US" sz="1400">
                <a:latin typeface="Arial" charset="0"/>
              </a:rPr>
              <a:t>FirstName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private Felder	Camel	</a:t>
            </a:r>
            <a:r>
              <a:rPr lang="de-AT" altLang="en-US" sz="1400">
                <a:latin typeface="Arial" charset="0"/>
              </a:rPr>
              <a:t>age</a:t>
            </a:r>
            <a:r>
              <a:rPr lang="de-AT" altLang="en-US" sz="1800"/>
              <a:t>	Camel	</a:t>
            </a:r>
            <a:r>
              <a:rPr lang="de-AT" altLang="en-US" sz="1400">
                <a:latin typeface="Arial" charset="0"/>
              </a:rPr>
              <a:t>age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lokale Variablen	Camel	</a:t>
            </a:r>
            <a:r>
              <a:rPr lang="de-AT" altLang="en-US" sz="1400">
                <a:latin typeface="Arial" charset="0"/>
              </a:rPr>
              <a:t>x</a:t>
            </a:r>
            <a:r>
              <a:rPr lang="de-AT" altLang="en-US" sz="1800"/>
              <a:t>	Camel	</a:t>
            </a:r>
            <a:r>
              <a:rPr lang="de-AT" altLang="en-US" sz="1400">
                <a:latin typeface="Arial" charset="0"/>
              </a:rPr>
              <a:t>x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benannte Konstanten	ganz groß	</a:t>
            </a:r>
            <a:r>
              <a:rPr lang="de-AT" altLang="en-US" sz="1400">
                <a:latin typeface="Arial" charset="0"/>
              </a:rPr>
              <a:t>MAX</a:t>
            </a:r>
            <a:r>
              <a:rPr lang="de-AT" altLang="en-US" sz="1800"/>
              <a:t>	Pascal	</a:t>
            </a:r>
            <a:r>
              <a:rPr lang="de-AT" altLang="en-US" sz="1400">
                <a:latin typeface="Arial" charset="0"/>
              </a:rPr>
              <a:t>Max</a:t>
            </a:r>
          </a:p>
        </p:txBody>
      </p:sp>
      <p:sp>
        <p:nvSpPr>
          <p:cNvPr id="387078" name="Rectangle 6"/>
          <p:cNvSpPr>
            <a:spLocks noChangeArrowheads="1"/>
          </p:cNvSpPr>
          <p:nvPr/>
        </p:nvSpPr>
        <p:spPr bwMode="auto">
          <a:xfrm>
            <a:off x="774700" y="2832100"/>
            <a:ext cx="7467600" cy="3060700"/>
          </a:xfrm>
          <a:prstGeom prst="rect">
            <a:avLst/>
          </a:prstGeom>
          <a:noFill/>
          <a:ln w="63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387079" name="Line 7"/>
          <p:cNvSpPr>
            <a:spLocks noChangeShapeType="1"/>
          </p:cNvSpPr>
          <p:nvPr/>
        </p:nvSpPr>
        <p:spPr bwMode="auto">
          <a:xfrm>
            <a:off x="774700" y="3187700"/>
            <a:ext cx="7467600" cy="0"/>
          </a:xfrm>
          <a:prstGeom prst="line">
            <a:avLst/>
          </a:prstGeom>
          <a:noFill/>
          <a:ln w="38100" cmpd="dbl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0" name="Line 8"/>
          <p:cNvSpPr>
            <a:spLocks noChangeShapeType="1"/>
          </p:cNvSpPr>
          <p:nvPr/>
        </p:nvSpPr>
        <p:spPr bwMode="auto">
          <a:xfrm>
            <a:off x="774700" y="3594100"/>
            <a:ext cx="7467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1" name="Line 9"/>
          <p:cNvSpPr>
            <a:spLocks noChangeShapeType="1"/>
          </p:cNvSpPr>
          <p:nvPr/>
        </p:nvSpPr>
        <p:spPr bwMode="auto">
          <a:xfrm>
            <a:off x="774700" y="3987800"/>
            <a:ext cx="7467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2" name="Line 10"/>
          <p:cNvSpPr>
            <a:spLocks noChangeShapeType="1"/>
          </p:cNvSpPr>
          <p:nvPr/>
        </p:nvSpPr>
        <p:spPr bwMode="auto">
          <a:xfrm>
            <a:off x="774700" y="4368800"/>
            <a:ext cx="7467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3" name="Line 11"/>
          <p:cNvSpPr>
            <a:spLocks noChangeShapeType="1"/>
          </p:cNvSpPr>
          <p:nvPr/>
        </p:nvSpPr>
        <p:spPr bwMode="auto">
          <a:xfrm>
            <a:off x="774700" y="4737100"/>
            <a:ext cx="7467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4" name="Line 12"/>
          <p:cNvSpPr>
            <a:spLocks noChangeShapeType="1"/>
          </p:cNvSpPr>
          <p:nvPr/>
        </p:nvSpPr>
        <p:spPr bwMode="auto">
          <a:xfrm>
            <a:off x="774700" y="5118100"/>
            <a:ext cx="7467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5" name="Line 13"/>
          <p:cNvSpPr>
            <a:spLocks noChangeShapeType="1"/>
          </p:cNvSpPr>
          <p:nvPr/>
        </p:nvSpPr>
        <p:spPr bwMode="auto">
          <a:xfrm>
            <a:off x="774700" y="5499100"/>
            <a:ext cx="74676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6" name="Line 14"/>
          <p:cNvSpPr>
            <a:spLocks noChangeShapeType="1"/>
          </p:cNvSpPr>
          <p:nvPr/>
        </p:nvSpPr>
        <p:spPr bwMode="auto">
          <a:xfrm>
            <a:off x="2870200" y="2832100"/>
            <a:ext cx="0" cy="306070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87087" name="Line 15"/>
          <p:cNvSpPr>
            <a:spLocks noChangeShapeType="1"/>
          </p:cNvSpPr>
          <p:nvPr/>
        </p:nvSpPr>
        <p:spPr bwMode="auto">
          <a:xfrm>
            <a:off x="5715000" y="2832100"/>
            <a:ext cx="0" cy="306070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4AFE-A531-43EC-8039-5415BAB5EF80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Deutsch oder Englisch?</a:t>
            </a:r>
          </a:p>
        </p:txBody>
      </p:sp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684213" y="1168400"/>
            <a:ext cx="2733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 b="1"/>
              <a:t>Vorteile deutscher Namen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735013" y="1547813"/>
            <a:ext cx="2252838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/>
              <a:t>+	einfacher </a:t>
            </a:r>
            <a:r>
              <a:rPr lang="de-AT" altLang="en-US" sz="1600" smtClean="0"/>
              <a:t>auszudenken</a:t>
            </a:r>
            <a:endParaRPr lang="de-AT" altLang="en-US" sz="1600"/>
          </a:p>
        </p:txBody>
      </p:sp>
      <p:sp>
        <p:nvSpPr>
          <p:cNvPr id="390149" name="Text Box 5"/>
          <p:cNvSpPr txBox="1">
            <a:spLocks noChangeArrowheads="1"/>
          </p:cNvSpPr>
          <p:nvPr/>
        </p:nvSpPr>
        <p:spPr bwMode="auto">
          <a:xfrm>
            <a:off x="684213" y="2120900"/>
            <a:ext cx="2771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 b="1"/>
              <a:t>Vorteile englischer Namen</a:t>
            </a:r>
          </a:p>
        </p:txBody>
      </p:sp>
      <p:sp>
        <p:nvSpPr>
          <p:cNvPr id="390150" name="Text Box 6"/>
          <p:cNvSpPr txBox="1">
            <a:spLocks noChangeArrowheads="1"/>
          </p:cNvSpPr>
          <p:nvPr/>
        </p:nvSpPr>
        <p:spPr bwMode="auto">
          <a:xfrm>
            <a:off x="735013" y="2500313"/>
            <a:ext cx="6977062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/>
              <a:t>+	sind meist kürzer</a:t>
            </a:r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r>
              <a:rPr lang="de-AT" altLang="en-US" sz="1600"/>
              <a:t>+	passen besser zu den englischen Schlüsselwörtern und Namen aus der Bibliothek</a:t>
            </a:r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endParaRPr lang="de-AT" altLang="en-US" sz="1600"/>
          </a:p>
          <a:p>
            <a:r>
              <a:rPr lang="de-AT" altLang="en-US" sz="1600"/>
              <a:t>+	Programme können international verbreitet werden</a:t>
            </a:r>
          </a:p>
        </p:txBody>
      </p:sp>
      <p:sp>
        <p:nvSpPr>
          <p:cNvPr id="390151" name="Text Box 7"/>
          <p:cNvSpPr txBox="1">
            <a:spLocks noChangeArrowheads="1"/>
          </p:cNvSpPr>
          <p:nvPr/>
        </p:nvSpPr>
        <p:spPr bwMode="auto">
          <a:xfrm>
            <a:off x="1027113" y="4367213"/>
            <a:ext cx="2895600" cy="14001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int wert = In.readInt();</a:t>
            </a:r>
          </a:p>
          <a:p>
            <a:r>
              <a:rPr lang="de-AT" altLang="en-US" sz="1400">
                <a:latin typeface="Arial" charset="0"/>
              </a:rPr>
              <a:t>ArrayList zahlen = new ArrayList();</a:t>
            </a:r>
          </a:p>
          <a:p>
            <a:r>
              <a:rPr lang="de-AT" altLang="en-US" sz="1400">
                <a:latin typeface="Arial" charset="0"/>
              </a:rPr>
              <a:t>while</a:t>
            </a:r>
            <a:r>
              <a:rPr lang="de-AT" altLang="en-US" sz="1600"/>
              <a:t> </a:t>
            </a:r>
            <a:r>
              <a:rPr lang="de-AT" altLang="en-US" sz="1400">
                <a:latin typeface="Arial" charset="0"/>
              </a:rPr>
              <a:t>(wert &gt; 0) {</a:t>
            </a:r>
          </a:p>
          <a:p>
            <a:r>
              <a:rPr lang="de-AT" altLang="en-US" sz="1400">
                <a:latin typeface="Arial" charset="0"/>
              </a:rPr>
              <a:t>	zahlen.add(wert);</a:t>
            </a:r>
          </a:p>
          <a:p>
            <a:r>
              <a:rPr lang="de-AT" altLang="en-US" sz="1400">
                <a:latin typeface="Arial" charset="0"/>
              </a:rPr>
              <a:t>	wert = In.readInt();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0152" name="Text Box 8"/>
          <p:cNvSpPr txBox="1">
            <a:spLocks noChangeArrowheads="1"/>
          </p:cNvSpPr>
          <p:nvPr/>
        </p:nvSpPr>
        <p:spPr bwMode="auto">
          <a:xfrm>
            <a:off x="1014413" y="2868613"/>
            <a:ext cx="2881312" cy="942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sum	summe</a:t>
            </a:r>
          </a:p>
          <a:p>
            <a:r>
              <a:rPr lang="de-AT" altLang="en-US" sz="1400">
                <a:latin typeface="Arial" charset="0"/>
              </a:rPr>
              <a:t>input	eingabe</a:t>
            </a:r>
          </a:p>
          <a:p>
            <a:r>
              <a:rPr lang="de-AT" altLang="en-US" sz="1400">
                <a:latin typeface="Arial" charset="0"/>
              </a:rPr>
              <a:t>add	addiere</a:t>
            </a:r>
          </a:p>
          <a:p>
            <a:r>
              <a:rPr lang="de-AT" altLang="en-US" sz="1400">
                <a:latin typeface="Arial" charset="0"/>
              </a:rPr>
              <a:t>...</a:t>
            </a:r>
          </a:p>
        </p:txBody>
      </p:sp>
      <p:sp>
        <p:nvSpPr>
          <p:cNvPr id="390153" name="Text Box 9"/>
          <p:cNvSpPr txBox="1">
            <a:spLocks noChangeArrowheads="1"/>
          </p:cNvSpPr>
          <p:nvPr/>
        </p:nvSpPr>
        <p:spPr bwMode="auto">
          <a:xfrm>
            <a:off x="4176713" y="4837113"/>
            <a:ext cx="2276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i="1"/>
              <a:t>sieht unprofessionell aus!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8DE0A-87F4-4C8A-B77A-0A05D69E2965}" type="slidenum">
              <a:rPr lang="de-DE" altLang="en-US"/>
              <a:pPr/>
              <a:t>7</a:t>
            </a:fld>
            <a:endParaRPr lang="de-DE" altLang="en-US"/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Hungarian Notation</a:t>
            </a:r>
          </a:p>
        </p:txBody>
      </p:sp>
      <p:sp>
        <p:nvSpPr>
          <p:cNvPr id="389123" name="Text Box 3"/>
          <p:cNvSpPr txBox="1">
            <a:spLocks noChangeArrowheads="1"/>
          </p:cNvSpPr>
          <p:nvPr/>
        </p:nvSpPr>
        <p:spPr bwMode="auto">
          <a:xfrm>
            <a:off x="658813" y="1106488"/>
            <a:ext cx="60594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Vor allem von Microsoft für C-Programme verwendet</a:t>
            </a:r>
          </a:p>
          <a:p>
            <a:r>
              <a:rPr lang="de-AT" altLang="en-US"/>
              <a:t>(aber fast jede Firma hat ihre eigene Version davon)</a:t>
            </a:r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1243013" y="1839913"/>
            <a:ext cx="3159125" cy="3365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Bezeichner = </a:t>
            </a:r>
            <a:r>
              <a:rPr lang="de-AT" altLang="en-US">
                <a:solidFill>
                  <a:srgbClr val="FF0000"/>
                </a:solidFill>
              </a:rPr>
              <a:t>{Typ}</a:t>
            </a:r>
            <a:r>
              <a:rPr lang="de-AT" altLang="en-US"/>
              <a:t> + </a:t>
            </a:r>
            <a:r>
              <a:rPr lang="de-AT" altLang="en-US">
                <a:solidFill>
                  <a:schemeClr val="accent2"/>
                </a:solidFill>
              </a:rPr>
              <a:t>[Art]</a:t>
            </a:r>
            <a:r>
              <a:rPr lang="de-AT" altLang="en-US"/>
              <a:t> + Name</a:t>
            </a:r>
          </a:p>
        </p:txBody>
      </p:sp>
      <p:sp>
        <p:nvSpPr>
          <p:cNvPr id="389125" name="Text Box 5"/>
          <p:cNvSpPr txBox="1">
            <a:spLocks noChangeArrowheads="1"/>
          </p:cNvSpPr>
          <p:nvPr/>
        </p:nvSpPr>
        <p:spPr bwMode="auto">
          <a:xfrm>
            <a:off x="2436813" y="2398713"/>
            <a:ext cx="1817687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 b="1"/>
              <a:t>Art</a:t>
            </a:r>
          </a:p>
          <a:p>
            <a:r>
              <a:rPr lang="de-AT" altLang="en-US" sz="1600">
                <a:solidFill>
                  <a:schemeClr val="accent2"/>
                </a:solidFill>
              </a:rPr>
              <a:t>wn</a:t>
            </a:r>
            <a:r>
              <a:rPr lang="de-AT" altLang="en-US" sz="1600"/>
              <a:t>	Window</a:t>
            </a:r>
          </a:p>
          <a:p>
            <a:r>
              <a:rPr lang="de-AT" altLang="en-US" sz="1600">
                <a:solidFill>
                  <a:schemeClr val="accent2"/>
                </a:solidFill>
              </a:rPr>
              <a:t>scr</a:t>
            </a:r>
            <a:r>
              <a:rPr lang="de-AT" altLang="en-US" sz="1600"/>
              <a:t>	Screenbereich</a:t>
            </a:r>
          </a:p>
          <a:p>
            <a:r>
              <a:rPr lang="de-AT" altLang="en-US" sz="1600">
                <a:solidFill>
                  <a:schemeClr val="accent2"/>
                </a:solidFill>
              </a:rPr>
              <a:t>row</a:t>
            </a:r>
            <a:r>
              <a:rPr lang="de-AT" altLang="en-US" sz="1600"/>
              <a:t>	Zeile</a:t>
            </a:r>
          </a:p>
          <a:p>
            <a:r>
              <a:rPr lang="de-AT" altLang="en-US" sz="1600"/>
              <a:t>...</a:t>
            </a:r>
          </a:p>
        </p:txBody>
      </p:sp>
      <p:sp>
        <p:nvSpPr>
          <p:cNvPr id="389126" name="Text Box 6"/>
          <p:cNvSpPr txBox="1">
            <a:spLocks noChangeArrowheads="1"/>
          </p:cNvSpPr>
          <p:nvPr/>
        </p:nvSpPr>
        <p:spPr bwMode="auto">
          <a:xfrm>
            <a:off x="709613" y="2398713"/>
            <a:ext cx="12922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 b="1"/>
              <a:t>Typ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i</a:t>
            </a:r>
            <a:r>
              <a:rPr lang="de-AT" altLang="en-US" sz="1600"/>
              <a:t>	int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li</a:t>
            </a:r>
            <a:r>
              <a:rPr lang="de-AT" altLang="en-US" sz="1600"/>
              <a:t>	long int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c</a:t>
            </a:r>
            <a:r>
              <a:rPr lang="de-AT" altLang="en-US" sz="1600"/>
              <a:t>	char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f</a:t>
            </a:r>
            <a:r>
              <a:rPr lang="de-AT" altLang="en-US" sz="1600"/>
              <a:t>	float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d</a:t>
            </a:r>
            <a:r>
              <a:rPr lang="de-AT" altLang="en-US" sz="1600"/>
              <a:t>	double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p</a:t>
            </a:r>
            <a:r>
              <a:rPr lang="de-AT" altLang="en-US" sz="1600"/>
              <a:t>	pointer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a</a:t>
            </a:r>
            <a:r>
              <a:rPr lang="de-AT" altLang="en-US" sz="1600"/>
              <a:t>	array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h</a:t>
            </a:r>
            <a:r>
              <a:rPr lang="de-AT" altLang="en-US" sz="1600"/>
              <a:t>	handle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str</a:t>
            </a:r>
            <a:r>
              <a:rPr lang="de-AT" altLang="en-US" sz="1600"/>
              <a:t>	string</a:t>
            </a:r>
          </a:p>
          <a:p>
            <a:r>
              <a:rPr lang="de-AT" altLang="en-US" sz="1600"/>
              <a:t>...</a:t>
            </a:r>
          </a:p>
        </p:txBody>
      </p:sp>
      <p:sp>
        <p:nvSpPr>
          <p:cNvPr id="389127" name="Text Box 7"/>
          <p:cNvSpPr txBox="1">
            <a:spLocks noChangeArrowheads="1"/>
          </p:cNvSpPr>
          <p:nvPr/>
        </p:nvSpPr>
        <p:spPr bwMode="auto">
          <a:xfrm>
            <a:off x="4545013" y="2398713"/>
            <a:ext cx="4391025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 b="1"/>
              <a:t>Beispiele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i</a:t>
            </a:r>
            <a:r>
              <a:rPr lang="de-AT" altLang="en-US" sz="1600"/>
              <a:t>Len	int-Variable namens Len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c</a:t>
            </a:r>
            <a:r>
              <a:rPr lang="de-AT" altLang="en-US" sz="1600"/>
              <a:t>Next	char-Variable namens Next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pac</a:t>
            </a:r>
            <a:r>
              <a:rPr lang="de-AT" altLang="en-US" sz="1600"/>
              <a:t>Name	pointer to array of char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h</a:t>
            </a:r>
            <a:r>
              <a:rPr lang="de-AT" altLang="en-US" sz="1600">
                <a:solidFill>
                  <a:schemeClr val="accent2"/>
                </a:solidFill>
              </a:rPr>
              <a:t>wn</a:t>
            </a:r>
            <a:r>
              <a:rPr lang="de-AT" altLang="en-US" sz="1600"/>
              <a:t>User	handle auf Window namens User</a:t>
            </a:r>
          </a:p>
          <a:p>
            <a:r>
              <a:rPr lang="de-AT" altLang="en-US" sz="1600">
                <a:solidFill>
                  <a:srgbClr val="FF0000"/>
                </a:solidFill>
              </a:rPr>
              <a:t>h</a:t>
            </a:r>
            <a:r>
              <a:rPr lang="de-AT" altLang="en-US" sz="1600">
                <a:solidFill>
                  <a:schemeClr val="accent2"/>
                </a:solidFill>
              </a:rPr>
              <a:t>scr</a:t>
            </a:r>
            <a:r>
              <a:rPr lang="de-AT" altLang="en-US" sz="1600"/>
              <a:t>Menu	handle auf Screenbereich namens Menu</a:t>
            </a:r>
          </a:p>
        </p:txBody>
      </p:sp>
      <p:sp>
        <p:nvSpPr>
          <p:cNvPr id="389128" name="Text Box 8"/>
          <p:cNvSpPr txBox="1">
            <a:spLocks noChangeArrowheads="1"/>
          </p:cNvSpPr>
          <p:nvPr/>
        </p:nvSpPr>
        <p:spPr bwMode="auto">
          <a:xfrm>
            <a:off x="709613" y="1852613"/>
            <a:ext cx="565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z.B.:</a:t>
            </a:r>
          </a:p>
        </p:txBody>
      </p:sp>
      <p:sp>
        <p:nvSpPr>
          <p:cNvPr id="389129" name="Text Box 9"/>
          <p:cNvSpPr txBox="1">
            <a:spLocks noChangeArrowheads="1"/>
          </p:cNvSpPr>
          <p:nvPr/>
        </p:nvSpPr>
        <p:spPr bwMode="auto">
          <a:xfrm>
            <a:off x="696913" y="5370513"/>
            <a:ext cx="5678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de-AT" altLang="en-US" sz="1600"/>
              <a:t>Manchmal wird auch der Autor oder der Projektname reincodiert</a:t>
            </a:r>
          </a:p>
          <a:p>
            <a:pPr>
              <a:buFontTx/>
              <a:buChar char="•"/>
            </a:pPr>
            <a:r>
              <a:rPr lang="de-AT" altLang="en-US" sz="1600"/>
              <a:t>War früher wichtiger, weil C kaum Typprüfungen durchführte</a:t>
            </a:r>
          </a:p>
          <a:p>
            <a:pPr>
              <a:buFontTx/>
              <a:buChar char="•"/>
            </a:pPr>
            <a:r>
              <a:rPr lang="de-AT" altLang="en-US" sz="1600"/>
              <a:t>Heute veraltet und nicht zu empfehlen: unleserlich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4364-D619-4853-9B02-E02B80C04DA2}" type="slidenum">
              <a:rPr lang="de-DE" altLang="en-US"/>
              <a:pPr/>
              <a:t>8</a:t>
            </a:fld>
            <a:endParaRPr lang="de-DE" altLang="en-US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Häufige "Standardnamen"</a:t>
            </a:r>
          </a:p>
        </p:txBody>
      </p:sp>
      <p:sp>
        <p:nvSpPr>
          <p:cNvPr id="402435" name="Text Box 3"/>
          <p:cNvSpPr txBox="1">
            <a:spLocks noChangeArrowheads="1"/>
          </p:cNvSpPr>
          <p:nvPr/>
        </p:nvSpPr>
        <p:spPr bwMode="auto">
          <a:xfrm>
            <a:off x="785813" y="1384300"/>
            <a:ext cx="5703887" cy="30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de-AT" altLang="en-US" sz="1800"/>
              <a:t>Laufindizes	</a:t>
            </a:r>
            <a:r>
              <a:rPr lang="de-AT" altLang="en-US" sz="1400">
                <a:latin typeface="Arial" charset="0"/>
              </a:rPr>
              <a:t>i, j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Zeiger	</a:t>
            </a:r>
            <a:r>
              <a:rPr lang="de-AT" altLang="en-US" sz="1400">
                <a:latin typeface="Arial" charset="0"/>
              </a:rPr>
              <a:t>p, q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Strings	</a:t>
            </a:r>
            <a:r>
              <a:rPr lang="de-AT" altLang="en-US" sz="1400">
                <a:latin typeface="Arial" charset="0"/>
              </a:rPr>
              <a:t>s, t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Zeichen	</a:t>
            </a:r>
            <a:r>
              <a:rPr lang="de-AT" altLang="en-US" sz="1400">
                <a:latin typeface="Arial" charset="0"/>
              </a:rPr>
              <a:t>ch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Anzahlen	</a:t>
            </a:r>
            <a:r>
              <a:rPr lang="de-AT" altLang="en-US" sz="1400">
                <a:latin typeface="Arial" charset="0"/>
              </a:rPr>
              <a:t>nPoints, nElems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Initialisierungsmethoden	</a:t>
            </a:r>
            <a:r>
              <a:rPr lang="de-AT" altLang="en-US" sz="1400">
                <a:latin typeface="Arial" charset="0"/>
              </a:rPr>
              <a:t>initFontSet(...)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Suchmethoden	</a:t>
            </a:r>
            <a:r>
              <a:rPr lang="de-AT" altLang="en-US" sz="1400">
                <a:latin typeface="Arial" charset="0"/>
              </a:rPr>
              <a:t>findMax (...)</a:t>
            </a:r>
          </a:p>
          <a:p>
            <a:pPr>
              <a:spcBef>
                <a:spcPct val="40000"/>
              </a:spcBef>
            </a:pPr>
            <a:r>
              <a:rPr lang="de-AT" altLang="en-US" sz="1800"/>
              <a:t>Berechnungsmethoden	</a:t>
            </a:r>
            <a:r>
              <a:rPr lang="de-AT" altLang="en-US" sz="1400">
                <a:latin typeface="Arial" charset="0"/>
              </a:rPr>
              <a:t>calcAverage(...), computeAverage(...)</a:t>
            </a:r>
          </a:p>
        </p:txBody>
      </p:sp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774700" y="1384300"/>
            <a:ext cx="5778500" cy="3111500"/>
          </a:xfrm>
          <a:prstGeom prst="rect">
            <a:avLst/>
          </a:prstGeom>
          <a:noFill/>
          <a:ln w="63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02437" name="Line 5"/>
          <p:cNvSpPr>
            <a:spLocks noChangeShapeType="1"/>
          </p:cNvSpPr>
          <p:nvPr/>
        </p:nvSpPr>
        <p:spPr bwMode="auto">
          <a:xfrm>
            <a:off x="774700" y="17780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38" name="Line 6"/>
          <p:cNvSpPr>
            <a:spLocks noChangeShapeType="1"/>
          </p:cNvSpPr>
          <p:nvPr/>
        </p:nvSpPr>
        <p:spPr bwMode="auto">
          <a:xfrm>
            <a:off x="774700" y="21590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39" name="Line 7"/>
          <p:cNvSpPr>
            <a:spLocks noChangeShapeType="1"/>
          </p:cNvSpPr>
          <p:nvPr/>
        </p:nvSpPr>
        <p:spPr bwMode="auto">
          <a:xfrm>
            <a:off x="774700" y="25400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40" name="Line 8"/>
          <p:cNvSpPr>
            <a:spLocks noChangeShapeType="1"/>
          </p:cNvSpPr>
          <p:nvPr/>
        </p:nvSpPr>
        <p:spPr bwMode="auto">
          <a:xfrm>
            <a:off x="774700" y="29337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41" name="Line 9"/>
          <p:cNvSpPr>
            <a:spLocks noChangeShapeType="1"/>
          </p:cNvSpPr>
          <p:nvPr/>
        </p:nvSpPr>
        <p:spPr bwMode="auto">
          <a:xfrm>
            <a:off x="774700" y="33274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42" name="Line 10"/>
          <p:cNvSpPr>
            <a:spLocks noChangeShapeType="1"/>
          </p:cNvSpPr>
          <p:nvPr/>
        </p:nvSpPr>
        <p:spPr bwMode="auto">
          <a:xfrm>
            <a:off x="774700" y="37084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43" name="Line 11"/>
          <p:cNvSpPr>
            <a:spLocks noChangeShapeType="1"/>
          </p:cNvSpPr>
          <p:nvPr/>
        </p:nvSpPr>
        <p:spPr bwMode="auto">
          <a:xfrm>
            <a:off x="3327400" y="1384300"/>
            <a:ext cx="0" cy="309880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02444" name="Text Box 12"/>
          <p:cNvSpPr txBox="1">
            <a:spLocks noChangeArrowheads="1"/>
          </p:cNvSpPr>
          <p:nvPr/>
        </p:nvSpPr>
        <p:spPr bwMode="auto">
          <a:xfrm>
            <a:off x="684213" y="4837113"/>
            <a:ext cx="62595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Wenn man für gleiche Zwecke immer dieselbe Art von Namen verwendet,</a:t>
            </a:r>
          </a:p>
          <a:p>
            <a:r>
              <a:rPr lang="de-AT" altLang="en-US"/>
              <a:t>findet sich der Leser besser im Programm zurecht.</a:t>
            </a:r>
          </a:p>
        </p:txBody>
      </p:sp>
      <p:sp>
        <p:nvSpPr>
          <p:cNvPr id="402445" name="Line 13"/>
          <p:cNvSpPr>
            <a:spLocks noChangeShapeType="1"/>
          </p:cNvSpPr>
          <p:nvPr/>
        </p:nvSpPr>
        <p:spPr bwMode="auto">
          <a:xfrm>
            <a:off x="774700" y="4089400"/>
            <a:ext cx="5778500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E09F-7FE2-4D8E-866D-C8A10DA6F550}" type="slidenum">
              <a:rPr lang="de-DE" altLang="en-US"/>
              <a:pPr/>
              <a:t>9</a:t>
            </a:fld>
            <a:endParaRPr lang="de-DE" altLang="en-US"/>
          </a:p>
        </p:txBody>
      </p:sp>
      <p:sp>
        <p:nvSpPr>
          <p:cNvPr id="391170" name="Rectangle 2"/>
          <p:cNvSpPr>
            <a:spLocks noChangeArrowheads="1"/>
          </p:cNvSpPr>
          <p:nvPr/>
        </p:nvSpPr>
        <p:spPr bwMode="auto">
          <a:xfrm>
            <a:off x="1130300" y="2387600"/>
            <a:ext cx="62865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391171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3463105" cy="28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3200" smtClean="0"/>
              <a:t>19. </a:t>
            </a:r>
            <a:r>
              <a:rPr lang="de-AT" altLang="en-US" sz="3200"/>
              <a:t>Programmierstil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19.1</a:t>
            </a:r>
            <a:r>
              <a:rPr lang="de-AT" altLang="en-US"/>
              <a:t>	Namensgebung</a:t>
            </a:r>
          </a:p>
          <a:p>
            <a:r>
              <a:rPr lang="de-AT" altLang="en-US"/>
              <a:t>	</a:t>
            </a:r>
            <a:r>
              <a:rPr lang="de-AT" altLang="en-US" smtClean="0">
                <a:solidFill>
                  <a:srgbClr val="FF0000"/>
                </a:solidFill>
              </a:rPr>
              <a:t>19.2</a:t>
            </a:r>
            <a:r>
              <a:rPr lang="de-AT" altLang="en-US">
                <a:solidFill>
                  <a:srgbClr val="FF0000"/>
                </a:solidFill>
              </a:rPr>
              <a:t>	Strukturierung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19.3</a:t>
            </a:r>
            <a:r>
              <a:rPr lang="de-AT" altLang="en-US"/>
              <a:t>	Lesbarkeit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19.4</a:t>
            </a:r>
            <a:r>
              <a:rPr lang="de-AT" altLang="en-US"/>
              <a:t>	</a:t>
            </a:r>
            <a:r>
              <a:rPr lang="de-DE" altLang="en-US"/>
              <a:t>Kommentierung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19.5</a:t>
            </a:r>
            <a:r>
              <a:rPr lang="de-DE" altLang="en-US"/>
              <a:t>	Effizienz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19.6</a:t>
            </a:r>
            <a:r>
              <a:rPr lang="de-DE" altLang="en-US"/>
              <a:t>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ED30-D9FA-4FEA-8B09-87B0662938A3}" type="slidenum">
              <a:rPr lang="de-DE" altLang="en-US"/>
              <a:pPr/>
              <a:t>10</a:t>
            </a:fld>
            <a:endParaRPr lang="de-DE" altLang="en-US"/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Methodenreihenfolge in einer Klasse</a:t>
            </a:r>
          </a:p>
        </p:txBody>
      </p:sp>
      <p:sp>
        <p:nvSpPr>
          <p:cNvPr id="401411" name="Text Box 3"/>
          <p:cNvSpPr txBox="1">
            <a:spLocks noChangeArrowheads="1"/>
          </p:cNvSpPr>
          <p:nvPr/>
        </p:nvSpPr>
        <p:spPr bwMode="auto">
          <a:xfrm>
            <a:off x="633413" y="1144588"/>
            <a:ext cx="1604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Alphabetisch</a:t>
            </a:r>
          </a:p>
        </p:txBody>
      </p:sp>
      <p:sp>
        <p:nvSpPr>
          <p:cNvPr id="401412" name="Text Box 4"/>
          <p:cNvSpPr txBox="1">
            <a:spLocks noChangeArrowheads="1"/>
          </p:cNvSpPr>
          <p:nvPr/>
        </p:nvSpPr>
        <p:spPr bwMode="auto">
          <a:xfrm>
            <a:off x="1039813" y="1636713"/>
            <a:ext cx="3022600" cy="13684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public class List {</a:t>
            </a:r>
          </a:p>
          <a:p>
            <a:r>
              <a:rPr lang="de-AT" altLang="en-US" sz="1400">
                <a:latin typeface="Arial" charset="0"/>
              </a:rPr>
              <a:t>	public 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 (Object x) {...}</a:t>
            </a:r>
          </a:p>
          <a:p>
            <a:r>
              <a:rPr lang="de-AT" altLang="en-US" sz="1400">
                <a:latin typeface="Arial" charset="0"/>
              </a:rPr>
              <a:t>	public void </a:t>
            </a:r>
            <a:r>
              <a:rPr lang="de-AT" altLang="en-US" sz="1400" b="1">
                <a:latin typeface="Arial" charset="0"/>
              </a:rPr>
              <a:t>clear</a:t>
            </a:r>
            <a:r>
              <a:rPr lang="de-AT" altLang="en-US" sz="1400">
                <a:latin typeface="Arial" charset="0"/>
              </a:rPr>
              <a:t> () {...}</a:t>
            </a:r>
          </a:p>
          <a:p>
            <a:r>
              <a:rPr lang="de-AT" altLang="en-US" sz="1400">
                <a:latin typeface="Arial" charset="0"/>
              </a:rPr>
              <a:t>	public void </a:t>
            </a:r>
            <a:r>
              <a:rPr lang="de-AT" altLang="en-US" sz="1400" b="1">
                <a:latin typeface="Arial" charset="0"/>
              </a:rPr>
              <a:t>remove</a:t>
            </a:r>
            <a:r>
              <a:rPr lang="de-AT" altLang="en-US" sz="1400">
                <a:latin typeface="Arial" charset="0"/>
              </a:rPr>
              <a:t> (Object x) {...}</a:t>
            </a:r>
          </a:p>
          <a:p>
            <a:r>
              <a:rPr lang="de-AT" altLang="en-US" sz="1400">
                <a:latin typeface="Arial" charset="0"/>
              </a:rPr>
              <a:t>	public int </a:t>
            </a:r>
            <a:r>
              <a:rPr lang="de-AT" altLang="en-US" sz="1400" b="1">
                <a:latin typeface="Arial" charset="0"/>
              </a:rPr>
              <a:t>size</a:t>
            </a:r>
            <a:r>
              <a:rPr lang="de-AT" altLang="en-US" sz="1400">
                <a:latin typeface="Arial" charset="0"/>
              </a:rPr>
              <a:t> () {...}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01413" name="Text Box 5"/>
          <p:cNvSpPr txBox="1">
            <a:spLocks noChangeArrowheads="1"/>
          </p:cNvSpPr>
          <p:nvPr/>
        </p:nvSpPr>
        <p:spPr bwMode="auto">
          <a:xfrm>
            <a:off x="4125913" y="1852613"/>
            <a:ext cx="34274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/>
              <a:t>+	Methoden leicht zu finden</a:t>
            </a:r>
          </a:p>
          <a:p>
            <a:r>
              <a:rPr lang="de-AT" altLang="en-US" sz="1600"/>
              <a:t>-	keine logische Zusammengehörigkeit</a:t>
            </a:r>
          </a:p>
        </p:txBody>
      </p:sp>
      <p:sp>
        <p:nvSpPr>
          <p:cNvPr id="401414" name="Text Box 6"/>
          <p:cNvSpPr txBox="1">
            <a:spLocks noChangeArrowheads="1"/>
          </p:cNvSpPr>
          <p:nvPr/>
        </p:nvSpPr>
        <p:spPr bwMode="auto">
          <a:xfrm>
            <a:off x="633413" y="3265488"/>
            <a:ext cx="3248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Nach Zusammengehörigkeit</a:t>
            </a:r>
          </a:p>
        </p:txBody>
      </p:sp>
      <p:sp>
        <p:nvSpPr>
          <p:cNvPr id="401415" name="Text Box 7"/>
          <p:cNvSpPr txBox="1">
            <a:spLocks noChangeArrowheads="1"/>
          </p:cNvSpPr>
          <p:nvPr/>
        </p:nvSpPr>
        <p:spPr bwMode="auto">
          <a:xfrm>
            <a:off x="1039813" y="3706813"/>
            <a:ext cx="3022600" cy="1474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public class List {</a:t>
            </a:r>
          </a:p>
          <a:p>
            <a:r>
              <a:rPr lang="de-AT" altLang="en-US" sz="1400">
                <a:latin typeface="Arial" charset="0"/>
              </a:rPr>
              <a:t>	public void </a:t>
            </a:r>
            <a:r>
              <a:rPr lang="de-AT" altLang="en-US" sz="1400" b="1">
                <a:latin typeface="Arial" charset="0"/>
              </a:rPr>
              <a:t>clear</a:t>
            </a:r>
            <a:r>
              <a:rPr lang="de-AT" altLang="en-US" sz="1400">
                <a:latin typeface="Arial" charset="0"/>
              </a:rPr>
              <a:t> () {...}</a:t>
            </a:r>
          </a:p>
          <a:p>
            <a:r>
              <a:rPr lang="de-AT" altLang="en-US" sz="1400">
                <a:latin typeface="Arial" charset="0"/>
              </a:rPr>
              <a:t>	public int </a:t>
            </a:r>
            <a:r>
              <a:rPr lang="de-AT" altLang="en-US" sz="1400" b="1">
                <a:latin typeface="Arial" charset="0"/>
              </a:rPr>
              <a:t>size</a:t>
            </a:r>
            <a:r>
              <a:rPr lang="de-AT" altLang="en-US" sz="1400">
                <a:latin typeface="Arial" charset="0"/>
              </a:rPr>
              <a:t> () {...}</a:t>
            </a:r>
          </a:p>
          <a:p>
            <a:pPr>
              <a:spcBef>
                <a:spcPct val="50000"/>
              </a:spcBef>
            </a:pPr>
            <a:r>
              <a:rPr lang="de-AT" altLang="en-US" sz="1400">
                <a:latin typeface="Arial" charset="0"/>
              </a:rPr>
              <a:t>	public 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 (Object x) {...}</a:t>
            </a:r>
          </a:p>
          <a:p>
            <a:r>
              <a:rPr lang="de-AT" altLang="en-US" sz="1400">
                <a:latin typeface="Arial" charset="0"/>
              </a:rPr>
              <a:t>	public void </a:t>
            </a:r>
            <a:r>
              <a:rPr lang="de-AT" altLang="en-US" sz="1400" b="1">
                <a:latin typeface="Arial" charset="0"/>
              </a:rPr>
              <a:t>remove</a:t>
            </a:r>
            <a:r>
              <a:rPr lang="de-AT" altLang="en-US" sz="1400">
                <a:latin typeface="Arial" charset="0"/>
              </a:rPr>
              <a:t> (Object x) {...}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01416" name="Text Box 8"/>
          <p:cNvSpPr txBox="1">
            <a:spLocks noChangeArrowheads="1"/>
          </p:cNvSpPr>
          <p:nvPr/>
        </p:nvSpPr>
        <p:spPr bwMode="auto">
          <a:xfrm>
            <a:off x="989013" y="5408613"/>
            <a:ext cx="5719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 i="1"/>
              <a:t>Hilfsmethoden</a:t>
            </a:r>
          </a:p>
          <a:p>
            <a:r>
              <a:rPr lang="de-AT" altLang="en-US" sz="1600"/>
              <a:t>a)	zuerst alle public-Methoden, dann alle private-Hilfsmethoden</a:t>
            </a:r>
          </a:p>
          <a:p>
            <a:r>
              <a:rPr lang="de-AT" altLang="en-US" sz="1600"/>
              <a:t>b)	private-Hilfsmethoden sofort nach der rufenden public-Methode</a:t>
            </a:r>
          </a:p>
        </p:txBody>
      </p:sp>
      <p:sp>
        <p:nvSpPr>
          <p:cNvPr id="401417" name="Text Box 9"/>
          <p:cNvSpPr txBox="1">
            <a:spLocks noChangeArrowheads="1"/>
          </p:cNvSpPr>
          <p:nvPr/>
        </p:nvSpPr>
        <p:spPr bwMode="auto">
          <a:xfrm>
            <a:off x="4125913" y="3960813"/>
            <a:ext cx="35115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/>
              <a:t>+	gibt einen besseren Überblick über die</a:t>
            </a:r>
          </a:p>
          <a:p>
            <a:r>
              <a:rPr lang="de-AT" altLang="en-US" sz="1600"/>
              <a:t>	Funktionalität der Klasse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DE913-4043-47EC-853A-2FF3DE8FDCCD}" type="slidenum">
              <a:rPr lang="de-DE" altLang="en-US"/>
              <a:pPr/>
              <a:t>11</a:t>
            </a:fld>
            <a:endParaRPr lang="de-DE" altLang="en-US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Einrückungstiefe</a:t>
            </a:r>
          </a:p>
        </p:txBody>
      </p:sp>
      <p:sp>
        <p:nvSpPr>
          <p:cNvPr id="392195" name="Text Box 3"/>
          <p:cNvSpPr txBox="1">
            <a:spLocks noChangeArrowheads="1"/>
          </p:cNvSpPr>
          <p:nvPr/>
        </p:nvSpPr>
        <p:spPr bwMode="auto">
          <a:xfrm>
            <a:off x="709613" y="1169988"/>
            <a:ext cx="5410369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Einrückungstiefe </a:t>
            </a:r>
            <a:r>
              <a:rPr lang="de-AT" altLang="en-US" sz="2000" b="1" smtClean="0"/>
              <a:t>2 </a:t>
            </a:r>
            <a:r>
              <a:rPr lang="de-AT" altLang="en-US" sz="2000" b="1"/>
              <a:t>Leerzeichen</a:t>
            </a:r>
            <a:r>
              <a:rPr lang="de-AT" altLang="en-US"/>
              <a:t> (1 Tabulatorsprung)</a:t>
            </a:r>
          </a:p>
        </p:txBody>
      </p:sp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811213" y="2081213"/>
            <a:ext cx="2614612" cy="24320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143000" algn="l"/>
                <a:tab pos="1714500" algn="l"/>
                <a:tab pos="2286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while (...) {</a:t>
            </a:r>
          </a:p>
          <a:p>
            <a:r>
              <a:rPr lang="de-AT" altLang="en-US" sz="1400">
                <a:latin typeface="Arial" charset="0"/>
              </a:rPr>
              <a:t>	if (...) {</a:t>
            </a:r>
          </a:p>
          <a:p>
            <a:r>
              <a:rPr lang="de-AT" altLang="en-US" sz="1400">
                <a:latin typeface="Arial" charset="0"/>
              </a:rPr>
              <a:t>		while (...) {</a:t>
            </a:r>
          </a:p>
          <a:p>
            <a:r>
              <a:rPr lang="de-AT" altLang="en-US" sz="1400">
                <a:latin typeface="Arial" charset="0"/>
              </a:rPr>
              <a:t>			if (...) {</a:t>
            </a:r>
          </a:p>
          <a:p>
            <a:r>
              <a:rPr lang="de-AT" altLang="en-US" sz="1400">
                <a:latin typeface="Arial" charset="0"/>
              </a:rPr>
              <a:t>				...</a:t>
            </a:r>
          </a:p>
          <a:p>
            <a:r>
              <a:rPr lang="de-AT" altLang="en-US" sz="1400">
                <a:latin typeface="Arial" charset="0"/>
              </a:rPr>
              <a:t>			}</a:t>
            </a:r>
          </a:p>
          <a:p>
            <a:r>
              <a:rPr lang="de-AT" altLang="en-US" sz="1400">
                <a:latin typeface="Arial" charset="0"/>
              </a:rPr>
              <a:t>		}</a:t>
            </a:r>
          </a:p>
          <a:p>
            <a:r>
              <a:rPr lang="de-AT" altLang="en-US" sz="1400">
                <a:latin typeface="Arial" charset="0"/>
              </a:rPr>
              <a:t>	} else {</a:t>
            </a:r>
          </a:p>
          <a:p>
            <a:r>
              <a:rPr lang="de-AT" altLang="en-US" sz="1400">
                <a:latin typeface="Arial" charset="0"/>
              </a:rPr>
              <a:t>		...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2198" name="Text Box 6"/>
          <p:cNvSpPr txBox="1">
            <a:spLocks noChangeArrowheads="1"/>
          </p:cNvSpPr>
          <p:nvPr/>
        </p:nvSpPr>
        <p:spPr bwMode="auto">
          <a:xfrm>
            <a:off x="798513" y="4672013"/>
            <a:ext cx="20542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zu tief!</a:t>
            </a:r>
          </a:p>
          <a:p>
            <a:r>
              <a:rPr lang="de-AT" altLang="en-US"/>
              <a:t>Man kommt zu schnell</a:t>
            </a:r>
          </a:p>
          <a:p>
            <a:r>
              <a:rPr lang="de-AT" altLang="en-US"/>
              <a:t>an den rechten Rand</a:t>
            </a:r>
          </a:p>
        </p:txBody>
      </p:sp>
      <p:sp>
        <p:nvSpPr>
          <p:cNvPr id="392202" name="Text Box 10"/>
          <p:cNvSpPr txBox="1">
            <a:spLocks noChangeArrowheads="1"/>
          </p:cNvSpPr>
          <p:nvPr/>
        </p:nvSpPr>
        <p:spPr bwMode="auto">
          <a:xfrm>
            <a:off x="798513" y="1776413"/>
            <a:ext cx="1328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6 Leerzeichen</a:t>
            </a:r>
          </a:p>
        </p:txBody>
      </p:sp>
      <p:grpSp>
        <p:nvGrpSpPr>
          <p:cNvPr id="392205" name="Group 13"/>
          <p:cNvGrpSpPr>
            <a:grpSpLocks/>
          </p:cNvGrpSpPr>
          <p:nvPr/>
        </p:nvGrpSpPr>
        <p:grpSpPr bwMode="auto">
          <a:xfrm>
            <a:off x="3744913" y="1776413"/>
            <a:ext cx="2049462" cy="3721100"/>
            <a:chOff x="2135" y="1119"/>
            <a:chExt cx="1291" cy="2344"/>
          </a:xfrm>
        </p:grpSpPr>
        <p:sp>
          <p:nvSpPr>
            <p:cNvPr id="392197" name="Text Box 5"/>
            <p:cNvSpPr txBox="1">
              <a:spLocks noChangeArrowheads="1"/>
            </p:cNvSpPr>
            <p:nvPr/>
          </p:nvSpPr>
          <p:spPr bwMode="auto">
            <a:xfrm>
              <a:off x="2151" y="1311"/>
              <a:ext cx="1275" cy="153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  <a:tab pos="190500" algn="l"/>
                  <a:tab pos="2921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while (...) {</a:t>
              </a:r>
            </a:p>
            <a:p>
              <a:r>
                <a:rPr lang="de-AT" altLang="en-US" sz="1400">
                  <a:latin typeface="Arial" charset="0"/>
                </a:rPr>
                <a:t>	if (...) {</a:t>
              </a:r>
            </a:p>
            <a:p>
              <a:r>
                <a:rPr lang="de-AT" altLang="en-US" sz="1400">
                  <a:latin typeface="Arial" charset="0"/>
                </a:rPr>
                <a:t>		while (...) {</a:t>
              </a:r>
            </a:p>
            <a:p>
              <a:r>
                <a:rPr lang="de-AT" altLang="en-US" sz="1400">
                  <a:latin typeface="Arial" charset="0"/>
                </a:rPr>
                <a:t>			if (...) {</a:t>
              </a:r>
            </a:p>
            <a:p>
              <a:r>
                <a:rPr lang="de-AT" altLang="en-US" sz="1400">
                  <a:latin typeface="Arial" charset="0"/>
                </a:rPr>
                <a:t>				...</a:t>
              </a:r>
            </a:p>
            <a:p>
              <a:r>
                <a:rPr lang="de-AT" altLang="en-US" sz="1400">
                  <a:latin typeface="Arial" charset="0"/>
                </a:rPr>
                <a:t>			}</a:t>
              </a:r>
            </a:p>
            <a:p>
              <a:r>
                <a:rPr lang="de-AT" altLang="en-US" sz="1400">
                  <a:latin typeface="Arial" charset="0"/>
                </a:rPr>
                <a:t>		}</a:t>
              </a:r>
            </a:p>
            <a:p>
              <a:r>
                <a:rPr lang="de-AT" altLang="en-US" sz="1400">
                  <a:latin typeface="Arial" charset="0"/>
                </a:rPr>
                <a:t>	} else {</a:t>
              </a:r>
            </a:p>
            <a:p>
              <a:r>
                <a:rPr lang="de-AT" altLang="en-US" sz="1400">
                  <a:latin typeface="Arial" charset="0"/>
                </a:rPr>
                <a:t>		...</a:t>
              </a:r>
            </a:p>
            <a:p>
              <a:r>
                <a:rPr lang="de-AT" altLang="en-US" sz="1400">
                  <a:latin typeface="Arial" charset="0"/>
                </a:rPr>
                <a:t>	}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92199" name="Text Box 7"/>
            <p:cNvSpPr txBox="1">
              <a:spLocks noChangeArrowheads="1"/>
            </p:cNvSpPr>
            <p:nvPr/>
          </p:nvSpPr>
          <p:spPr bwMode="auto">
            <a:xfrm>
              <a:off x="2143" y="2943"/>
              <a:ext cx="1266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zu wenig tief!</a:t>
              </a:r>
            </a:p>
            <a:p>
              <a:r>
                <a:rPr lang="de-AT" altLang="en-US"/>
                <a:t>Man sieht die Struktur</a:t>
              </a:r>
            </a:p>
            <a:p>
              <a:r>
                <a:rPr lang="de-AT" altLang="en-US"/>
                <a:t>nicht mehr</a:t>
              </a:r>
            </a:p>
          </p:txBody>
        </p:sp>
        <p:sp>
          <p:nvSpPr>
            <p:cNvPr id="392203" name="Text Box 11"/>
            <p:cNvSpPr txBox="1">
              <a:spLocks noChangeArrowheads="1"/>
            </p:cNvSpPr>
            <p:nvPr/>
          </p:nvSpPr>
          <p:spPr bwMode="auto">
            <a:xfrm>
              <a:off x="2135" y="1119"/>
              <a:ext cx="8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1 Leerzeichen</a:t>
              </a:r>
            </a:p>
          </p:txBody>
        </p:sp>
      </p:grpSp>
      <p:grpSp>
        <p:nvGrpSpPr>
          <p:cNvPr id="392206" name="Group 14"/>
          <p:cNvGrpSpPr>
            <a:grpSpLocks/>
          </p:cNvGrpSpPr>
          <p:nvPr/>
        </p:nvGrpSpPr>
        <p:grpSpPr bwMode="auto">
          <a:xfrm>
            <a:off x="6145213" y="1776413"/>
            <a:ext cx="2049462" cy="3232150"/>
            <a:chOff x="3647" y="1119"/>
            <a:chExt cx="1291" cy="2036"/>
          </a:xfrm>
        </p:grpSpPr>
        <p:sp>
          <p:nvSpPr>
            <p:cNvPr id="392200" name="Text Box 8"/>
            <p:cNvSpPr txBox="1">
              <a:spLocks noChangeArrowheads="1"/>
            </p:cNvSpPr>
            <p:nvPr/>
          </p:nvSpPr>
          <p:spPr bwMode="auto">
            <a:xfrm>
              <a:off x="3655" y="1311"/>
              <a:ext cx="1283" cy="15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while (...) {</a:t>
              </a:r>
            </a:p>
            <a:p>
              <a:r>
                <a:rPr lang="de-AT" altLang="en-US" sz="1400">
                  <a:latin typeface="Arial" charset="0"/>
                </a:rPr>
                <a:t>	if (...) {</a:t>
              </a:r>
            </a:p>
            <a:p>
              <a:r>
                <a:rPr lang="de-AT" altLang="en-US" sz="1400">
                  <a:latin typeface="Arial" charset="0"/>
                </a:rPr>
                <a:t>		while (...) {</a:t>
              </a:r>
            </a:p>
            <a:p>
              <a:r>
                <a:rPr lang="de-AT" altLang="en-US" sz="1400">
                  <a:latin typeface="Arial" charset="0"/>
                </a:rPr>
                <a:t>			if (...) {</a:t>
              </a:r>
            </a:p>
            <a:p>
              <a:r>
                <a:rPr lang="de-AT" altLang="en-US" sz="1400">
                  <a:latin typeface="Arial" charset="0"/>
                </a:rPr>
                <a:t>				...</a:t>
              </a:r>
            </a:p>
            <a:p>
              <a:r>
                <a:rPr lang="de-AT" altLang="en-US" sz="1400">
                  <a:latin typeface="Arial" charset="0"/>
                </a:rPr>
                <a:t>			}</a:t>
              </a:r>
            </a:p>
            <a:p>
              <a:r>
                <a:rPr lang="de-AT" altLang="en-US" sz="1400">
                  <a:latin typeface="Arial" charset="0"/>
                </a:rPr>
                <a:t>		}</a:t>
              </a:r>
            </a:p>
            <a:p>
              <a:r>
                <a:rPr lang="de-AT" altLang="en-US" sz="1400">
                  <a:latin typeface="Arial" charset="0"/>
                </a:rPr>
                <a:t>	} else {</a:t>
              </a:r>
            </a:p>
            <a:p>
              <a:r>
                <a:rPr lang="de-AT" altLang="en-US" sz="1400">
                  <a:latin typeface="Arial" charset="0"/>
                </a:rPr>
                <a:t>		...</a:t>
              </a:r>
            </a:p>
            <a:p>
              <a:r>
                <a:rPr lang="de-AT" altLang="en-US" sz="1400">
                  <a:latin typeface="Arial" charset="0"/>
                </a:rPr>
                <a:t>	}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92201" name="Text Box 9"/>
            <p:cNvSpPr txBox="1">
              <a:spLocks noChangeArrowheads="1"/>
            </p:cNvSpPr>
            <p:nvPr/>
          </p:nvSpPr>
          <p:spPr bwMode="auto">
            <a:xfrm>
              <a:off x="3655" y="2943"/>
              <a:ext cx="50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optimal</a:t>
              </a:r>
            </a:p>
          </p:txBody>
        </p:sp>
        <p:sp>
          <p:nvSpPr>
            <p:cNvPr id="392204" name="Text Box 12"/>
            <p:cNvSpPr txBox="1">
              <a:spLocks noChangeArrowheads="1"/>
            </p:cNvSpPr>
            <p:nvPr/>
          </p:nvSpPr>
          <p:spPr bwMode="auto">
            <a:xfrm>
              <a:off x="3647" y="1119"/>
              <a:ext cx="8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2 Leerzeichen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F997E-6903-4D3B-90BD-AA6D0CA417B4}" type="slidenum">
              <a:rPr lang="de-DE" altLang="en-US"/>
              <a:pPr/>
              <a:t>12</a:t>
            </a:fld>
            <a:endParaRPr lang="de-DE" altLang="en-US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Blockklammern</a:t>
            </a:r>
          </a:p>
        </p:txBody>
      </p:sp>
      <p:sp>
        <p:nvSpPr>
          <p:cNvPr id="393219" name="Text Box 3"/>
          <p:cNvSpPr txBox="1">
            <a:spLocks noChangeArrowheads="1"/>
          </p:cNvSpPr>
          <p:nvPr/>
        </p:nvSpPr>
        <p:spPr bwMode="auto">
          <a:xfrm>
            <a:off x="773113" y="1624013"/>
            <a:ext cx="1995487" cy="20066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p = target;</a:t>
            </a:r>
          </a:p>
          <a:p>
            <a:r>
              <a:rPr lang="de-AT" altLang="en-US" sz="1400">
                <a:latin typeface="Arial" charset="0"/>
              </a:rPr>
              <a:t>while (p != null) </a:t>
            </a:r>
          </a:p>
          <a:p>
            <a:r>
              <a:rPr lang="de-AT" altLang="en-US" sz="1400">
                <a:latin typeface="Arial" charset="0"/>
              </a:rPr>
              <a:t>{</a:t>
            </a:r>
          </a:p>
          <a:p>
            <a:r>
              <a:rPr lang="de-AT" altLang="en-US" sz="1400">
                <a:latin typeface="Arial" charset="0"/>
              </a:rPr>
              <a:t>	if (t.state == p.state) </a:t>
            </a:r>
          </a:p>
          <a:p>
            <a:r>
              <a:rPr lang="de-AT" altLang="en-US" sz="1400">
                <a:latin typeface="Arial" charset="0"/>
              </a:rPr>
              <a:t>	{</a:t>
            </a:r>
          </a:p>
          <a:p>
            <a:r>
              <a:rPr lang="de-AT" altLang="en-US" sz="1400">
                <a:latin typeface="Arial" charset="0"/>
              </a:rPr>
              <a:t>		return;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	last = p; p = p.next;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3220" name="Text Box 4"/>
          <p:cNvSpPr txBox="1">
            <a:spLocks noChangeArrowheads="1"/>
          </p:cNvSpPr>
          <p:nvPr/>
        </p:nvSpPr>
        <p:spPr bwMode="auto">
          <a:xfrm>
            <a:off x="658813" y="1143000"/>
            <a:ext cx="2701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 b="1"/>
              <a:t>Klammern untereinander</a:t>
            </a:r>
          </a:p>
        </p:txBody>
      </p:sp>
      <p:sp>
        <p:nvSpPr>
          <p:cNvPr id="393221" name="Text Box 5"/>
          <p:cNvSpPr txBox="1">
            <a:spLocks noChangeArrowheads="1"/>
          </p:cNvSpPr>
          <p:nvPr/>
        </p:nvSpPr>
        <p:spPr bwMode="auto">
          <a:xfrm>
            <a:off x="684213" y="3935413"/>
            <a:ext cx="29876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600"/>
              <a:t>+	einfaches "Klammernmatching"</a:t>
            </a:r>
          </a:p>
          <a:p>
            <a:pPr>
              <a:spcBef>
                <a:spcPct val="30000"/>
              </a:spcBef>
            </a:pPr>
            <a:r>
              <a:rPr lang="de-AT" altLang="en-US" sz="1600"/>
              <a:t>-	unmotivierte "Leerzeilen"</a:t>
            </a:r>
          </a:p>
          <a:p>
            <a:r>
              <a:rPr lang="de-AT" altLang="en-US" sz="1600"/>
              <a:t>-	zerreißt das Schriftbild</a:t>
            </a:r>
          </a:p>
          <a:p>
            <a:r>
              <a:rPr lang="de-AT" altLang="en-US" sz="1600"/>
              <a:t>-	macht das Programm länger</a:t>
            </a:r>
          </a:p>
        </p:txBody>
      </p:sp>
      <p:grpSp>
        <p:nvGrpSpPr>
          <p:cNvPr id="393227" name="Group 11"/>
          <p:cNvGrpSpPr>
            <a:grpSpLocks/>
          </p:cNvGrpSpPr>
          <p:nvPr/>
        </p:nvGrpSpPr>
        <p:grpSpPr bwMode="auto">
          <a:xfrm>
            <a:off x="4595813" y="1143000"/>
            <a:ext cx="3862387" cy="3373438"/>
            <a:chOff x="2895" y="720"/>
            <a:chExt cx="2433" cy="2125"/>
          </a:xfrm>
        </p:grpSpPr>
        <p:sp>
          <p:nvSpPr>
            <p:cNvPr id="393222" name="Text Box 6"/>
            <p:cNvSpPr txBox="1">
              <a:spLocks noChangeArrowheads="1"/>
            </p:cNvSpPr>
            <p:nvPr/>
          </p:nvSpPr>
          <p:spPr bwMode="auto">
            <a:xfrm>
              <a:off x="2967" y="1023"/>
              <a:ext cx="1294" cy="9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p = target;</a:t>
              </a:r>
            </a:p>
            <a:p>
              <a:r>
                <a:rPr lang="de-AT" altLang="en-US" sz="1400">
                  <a:latin typeface="Arial" charset="0"/>
                </a:rPr>
                <a:t>while (p != null) {</a:t>
              </a:r>
            </a:p>
            <a:p>
              <a:r>
                <a:rPr lang="de-AT" altLang="en-US" sz="1400">
                  <a:latin typeface="Arial" charset="0"/>
                </a:rPr>
                <a:t>	if (t.state == p.state) {</a:t>
              </a:r>
            </a:p>
            <a:p>
              <a:r>
                <a:rPr lang="de-AT" altLang="en-US" sz="1400">
                  <a:latin typeface="Arial" charset="0"/>
                </a:rPr>
                <a:t>		return;</a:t>
              </a:r>
            </a:p>
            <a:p>
              <a:r>
                <a:rPr lang="de-AT" altLang="en-US" sz="1400">
                  <a:latin typeface="Arial" charset="0"/>
                </a:rPr>
                <a:t>	}</a:t>
              </a:r>
            </a:p>
            <a:p>
              <a:r>
                <a:rPr lang="de-AT" altLang="en-US" sz="1400">
                  <a:latin typeface="Arial" charset="0"/>
                </a:rPr>
                <a:t>	last = p; p = p.next;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93223" name="Text Box 7"/>
            <p:cNvSpPr txBox="1">
              <a:spLocks noChangeArrowheads="1"/>
            </p:cNvSpPr>
            <p:nvPr/>
          </p:nvSpPr>
          <p:spPr bwMode="auto">
            <a:xfrm>
              <a:off x="2895" y="720"/>
              <a:ext cx="19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Klammer unter Schlüsselwort</a:t>
              </a:r>
            </a:p>
          </p:txBody>
        </p:sp>
        <p:sp>
          <p:nvSpPr>
            <p:cNvPr id="393224" name="Text Box 8"/>
            <p:cNvSpPr txBox="1">
              <a:spLocks noChangeArrowheads="1"/>
            </p:cNvSpPr>
            <p:nvPr/>
          </p:nvSpPr>
          <p:spPr bwMode="auto">
            <a:xfrm>
              <a:off x="2911" y="2479"/>
              <a:ext cx="241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600"/>
                <a:t>+	kompakter</a:t>
              </a:r>
            </a:p>
            <a:p>
              <a:r>
                <a:rPr lang="de-AT" altLang="en-US" sz="1600"/>
                <a:t>	(kompaktere Programme sind oft lesbarer)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2D55-2109-4F37-B580-8E57B041D8C5}" type="slidenum">
              <a:rPr lang="de-DE" altLang="en-US"/>
              <a:pPr/>
              <a:t>13</a:t>
            </a:fld>
            <a:endParaRPr lang="de-DE" altLang="en-US"/>
          </a:p>
        </p:txBody>
      </p:sp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Blockklammern (Fortsetzung)</a:t>
            </a:r>
          </a:p>
        </p:txBody>
      </p:sp>
      <p:sp>
        <p:nvSpPr>
          <p:cNvPr id="394243" name="Text Box 3"/>
          <p:cNvSpPr txBox="1">
            <a:spLocks noChangeArrowheads="1"/>
          </p:cNvSpPr>
          <p:nvPr/>
        </p:nvSpPr>
        <p:spPr bwMode="auto">
          <a:xfrm>
            <a:off x="709613" y="1208088"/>
            <a:ext cx="8069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Anweisungsblöcke von </a:t>
            </a:r>
            <a:r>
              <a:rPr lang="de-AT" altLang="en-US" sz="2000" b="1" i="1"/>
              <a:t>while</a:t>
            </a:r>
            <a:r>
              <a:rPr lang="de-AT" altLang="en-US" sz="2000" b="1"/>
              <a:t>, </a:t>
            </a:r>
            <a:r>
              <a:rPr lang="de-AT" altLang="en-US" sz="2000" b="1" i="1"/>
              <a:t>for</a:t>
            </a:r>
            <a:r>
              <a:rPr lang="de-AT" altLang="en-US" sz="2000" b="1"/>
              <a:t> und </a:t>
            </a:r>
            <a:r>
              <a:rPr lang="de-AT" altLang="en-US" sz="2000" b="1" i="1"/>
              <a:t>if</a:t>
            </a:r>
            <a:r>
              <a:rPr lang="de-AT" altLang="en-US" sz="2000" b="1"/>
              <a:t> sollten </a:t>
            </a:r>
            <a:r>
              <a:rPr lang="de-AT" altLang="en-US" sz="2000" b="1" u="sng"/>
              <a:t>i.d.R.</a:t>
            </a:r>
            <a:r>
              <a:rPr lang="de-AT" altLang="en-US" sz="2000" b="1"/>
              <a:t> geklammert werden</a:t>
            </a:r>
          </a:p>
        </p:txBody>
      </p:sp>
      <p:sp>
        <p:nvSpPr>
          <p:cNvPr id="394244" name="Text Box 4"/>
          <p:cNvSpPr txBox="1">
            <a:spLocks noChangeArrowheads="1"/>
          </p:cNvSpPr>
          <p:nvPr/>
        </p:nvSpPr>
        <p:spPr bwMode="auto">
          <a:xfrm>
            <a:off x="1103313" y="2132013"/>
            <a:ext cx="1284624" cy="74084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</a:t>
            </a:r>
            <a:r>
              <a:rPr lang="de-AT" altLang="en-US" sz="1400" smtClean="0">
                <a:latin typeface="Arial" charset="0"/>
              </a:rPr>
              <a:t>t.val </a:t>
            </a:r>
            <a:r>
              <a:rPr lang="de-AT" altLang="en-US" sz="1400">
                <a:latin typeface="Arial" charset="0"/>
              </a:rPr>
              <a:t>== </a:t>
            </a:r>
            <a:r>
              <a:rPr lang="de-AT" altLang="en-US" sz="1400" smtClean="0">
                <a:latin typeface="Arial" charset="0"/>
              </a:rPr>
              <a:t>n) </a:t>
            </a:r>
            <a:r>
              <a:rPr lang="de-AT" altLang="en-US" sz="1400">
                <a:latin typeface="Arial" charset="0"/>
              </a:rPr>
              <a:t>{</a:t>
            </a:r>
          </a:p>
          <a:p>
            <a:r>
              <a:rPr lang="de-AT" altLang="en-US" sz="1400">
                <a:latin typeface="Arial" charset="0"/>
              </a:rPr>
              <a:t>	return;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4245" name="Text Box 5"/>
          <p:cNvSpPr txBox="1">
            <a:spLocks noChangeArrowheads="1"/>
          </p:cNvSpPr>
          <p:nvPr/>
        </p:nvSpPr>
        <p:spPr bwMode="auto">
          <a:xfrm>
            <a:off x="4037013" y="2132013"/>
            <a:ext cx="1225313" cy="74084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</a:t>
            </a:r>
            <a:r>
              <a:rPr lang="de-AT" altLang="en-US" sz="1400" smtClean="0">
                <a:latin typeface="Arial" charset="0"/>
              </a:rPr>
              <a:t>t.val </a:t>
            </a:r>
            <a:r>
              <a:rPr lang="de-AT" altLang="en-US" sz="1400">
                <a:latin typeface="Arial" charset="0"/>
              </a:rPr>
              <a:t>== </a:t>
            </a:r>
            <a:r>
              <a:rPr lang="de-AT" altLang="en-US" sz="1400" smtClean="0">
                <a:latin typeface="Arial" charset="0"/>
              </a:rPr>
              <a:t>n) 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return;</a:t>
            </a:r>
          </a:p>
          <a:p>
            <a:endParaRPr lang="de-AT" altLang="en-US" sz="1400">
              <a:latin typeface="Arial" charset="0"/>
            </a:endParaRPr>
          </a:p>
        </p:txBody>
      </p:sp>
      <p:sp>
        <p:nvSpPr>
          <p:cNvPr id="394246" name="Text Box 6"/>
          <p:cNvSpPr txBox="1">
            <a:spLocks noChangeArrowheads="1"/>
          </p:cNvSpPr>
          <p:nvPr/>
        </p:nvSpPr>
        <p:spPr bwMode="auto">
          <a:xfrm>
            <a:off x="1827213" y="1814513"/>
            <a:ext cx="361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so</a:t>
            </a:r>
          </a:p>
        </p:txBody>
      </p:sp>
      <p:sp>
        <p:nvSpPr>
          <p:cNvPr id="394247" name="Text Box 7"/>
          <p:cNvSpPr txBox="1">
            <a:spLocks noChangeArrowheads="1"/>
          </p:cNvSpPr>
          <p:nvPr/>
        </p:nvSpPr>
        <p:spPr bwMode="auto">
          <a:xfrm>
            <a:off x="4570413" y="1814513"/>
            <a:ext cx="754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statt so</a:t>
            </a:r>
          </a:p>
        </p:txBody>
      </p:sp>
      <p:sp>
        <p:nvSpPr>
          <p:cNvPr id="394248" name="Text Box 8"/>
          <p:cNvSpPr txBox="1">
            <a:spLocks noChangeArrowheads="1"/>
          </p:cNvSpPr>
          <p:nvPr/>
        </p:nvSpPr>
        <p:spPr bwMode="auto">
          <a:xfrm>
            <a:off x="722313" y="3275013"/>
            <a:ext cx="7572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b="1"/>
              <a:t>Grund</a:t>
            </a:r>
            <a:r>
              <a:rPr lang="de-AT" altLang="en-US"/>
              <a:t>: Beim Einfügen weiterer Anweisungen macht man auf diese Weise weniger Fehler</a:t>
            </a:r>
          </a:p>
        </p:txBody>
      </p:sp>
      <p:sp>
        <p:nvSpPr>
          <p:cNvPr id="394249" name="Text Box 9"/>
          <p:cNvSpPr txBox="1">
            <a:spLocks noChangeArrowheads="1"/>
          </p:cNvSpPr>
          <p:nvPr/>
        </p:nvSpPr>
        <p:spPr bwMode="auto">
          <a:xfrm>
            <a:off x="1103313" y="3795713"/>
            <a:ext cx="1284624" cy="9562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</a:t>
            </a:r>
            <a:r>
              <a:rPr lang="de-AT" altLang="en-US" sz="1400" smtClean="0">
                <a:latin typeface="Arial" charset="0"/>
              </a:rPr>
              <a:t>t.val </a:t>
            </a:r>
            <a:r>
              <a:rPr lang="de-AT" altLang="en-US" sz="1400">
                <a:latin typeface="Arial" charset="0"/>
              </a:rPr>
              <a:t>== </a:t>
            </a:r>
            <a:r>
              <a:rPr lang="de-AT" altLang="en-US" sz="1400" smtClean="0">
                <a:latin typeface="Arial" charset="0"/>
              </a:rPr>
              <a:t>n) </a:t>
            </a:r>
            <a:r>
              <a:rPr lang="de-AT" altLang="en-US" sz="1400">
                <a:latin typeface="Arial" charset="0"/>
              </a:rPr>
              <a:t>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result = t;</a:t>
            </a:r>
          </a:p>
          <a:p>
            <a:r>
              <a:rPr lang="de-AT" altLang="en-US" sz="1400">
                <a:latin typeface="Arial" charset="0"/>
              </a:rPr>
              <a:t>	return;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4250" name="Text Box 10"/>
          <p:cNvSpPr txBox="1">
            <a:spLocks noChangeArrowheads="1"/>
          </p:cNvSpPr>
          <p:nvPr/>
        </p:nvSpPr>
        <p:spPr bwMode="auto">
          <a:xfrm>
            <a:off x="4037013" y="3795713"/>
            <a:ext cx="1175620" cy="9562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</a:t>
            </a:r>
            <a:r>
              <a:rPr lang="de-AT" altLang="en-US" sz="1400" smtClean="0">
                <a:latin typeface="Arial" charset="0"/>
              </a:rPr>
              <a:t>t.val </a:t>
            </a:r>
            <a:r>
              <a:rPr lang="de-AT" altLang="en-US" sz="1400">
                <a:latin typeface="Arial" charset="0"/>
              </a:rPr>
              <a:t>== </a:t>
            </a:r>
            <a:r>
              <a:rPr lang="de-AT" altLang="en-US" sz="1400" smtClean="0">
                <a:latin typeface="Arial" charset="0"/>
              </a:rPr>
              <a:t>n)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result = t; </a:t>
            </a:r>
          </a:p>
          <a:p>
            <a:r>
              <a:rPr lang="de-AT" altLang="en-US" sz="1400">
                <a:latin typeface="Arial" charset="0"/>
              </a:rPr>
              <a:t>	return;</a:t>
            </a:r>
          </a:p>
          <a:p>
            <a:endParaRPr lang="de-AT" altLang="en-US" sz="1400">
              <a:latin typeface="Arial" charset="0"/>
            </a:endParaRPr>
          </a:p>
        </p:txBody>
      </p:sp>
      <p:sp>
        <p:nvSpPr>
          <p:cNvPr id="394251" name="Text Box 11"/>
          <p:cNvSpPr txBox="1">
            <a:spLocks noChangeArrowheads="1"/>
          </p:cNvSpPr>
          <p:nvPr/>
        </p:nvSpPr>
        <p:spPr bwMode="auto">
          <a:xfrm>
            <a:off x="3986213" y="4837113"/>
            <a:ext cx="227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Hat eine andere Semantik</a:t>
            </a:r>
          </a:p>
        </p:txBody>
      </p:sp>
      <p:grpSp>
        <p:nvGrpSpPr>
          <p:cNvPr id="394254" name="Group 14"/>
          <p:cNvGrpSpPr>
            <a:grpSpLocks/>
          </p:cNvGrpSpPr>
          <p:nvPr/>
        </p:nvGrpSpPr>
        <p:grpSpPr bwMode="auto">
          <a:xfrm>
            <a:off x="735013" y="5294316"/>
            <a:ext cx="7151687" cy="1008063"/>
            <a:chOff x="463" y="3335"/>
            <a:chExt cx="4505" cy="635"/>
          </a:xfrm>
        </p:grpSpPr>
        <p:sp>
          <p:nvSpPr>
            <p:cNvPr id="394252" name="Text Box 12"/>
            <p:cNvSpPr txBox="1">
              <a:spLocks noChangeArrowheads="1"/>
            </p:cNvSpPr>
            <p:nvPr/>
          </p:nvSpPr>
          <p:spPr bwMode="auto">
            <a:xfrm>
              <a:off x="463" y="3335"/>
              <a:ext cx="450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Wenn allerdings die Wahrscheinlichkeit gering ist, dass neue Anweisungen eingefügt</a:t>
              </a:r>
            </a:p>
            <a:p>
              <a:r>
                <a:rPr lang="de-AT" altLang="en-US"/>
                <a:t>werden, ist folgende Form zu bevorzugen:</a:t>
              </a:r>
            </a:p>
          </p:txBody>
        </p:sp>
        <p:sp>
          <p:nvSpPr>
            <p:cNvPr id="394253" name="Text Box 13"/>
            <p:cNvSpPr txBox="1">
              <a:spLocks noChangeArrowheads="1"/>
            </p:cNvSpPr>
            <p:nvPr/>
          </p:nvSpPr>
          <p:spPr bwMode="auto">
            <a:xfrm>
              <a:off x="695" y="3775"/>
              <a:ext cx="1097" cy="19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if (</a:t>
              </a:r>
              <a:r>
                <a:rPr lang="de-AT" altLang="en-US" sz="1400" smtClean="0">
                  <a:latin typeface="Arial" charset="0"/>
                </a:rPr>
                <a:t>t.val </a:t>
              </a:r>
              <a:r>
                <a:rPr lang="de-AT" altLang="en-US" sz="1400">
                  <a:latin typeface="Arial" charset="0"/>
                </a:rPr>
                <a:t>== </a:t>
              </a:r>
              <a:r>
                <a:rPr lang="de-AT" altLang="en-US" sz="1400" smtClean="0">
                  <a:latin typeface="Arial" charset="0"/>
                </a:rPr>
                <a:t>n) </a:t>
              </a:r>
              <a:r>
                <a:rPr lang="de-AT" altLang="en-US" sz="1400">
                  <a:latin typeface="Arial" charset="0"/>
                </a:rPr>
                <a:t>return;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10C03-3F0B-4B3A-97FB-AB4315C69263}" type="slidenum">
              <a:rPr lang="de-DE" altLang="en-US"/>
              <a:pPr/>
              <a:t>14</a:t>
            </a:fld>
            <a:endParaRPr lang="de-DE" altLang="en-US"/>
          </a:p>
        </p:txBody>
      </p:sp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Einrückungsformen</a:t>
            </a:r>
          </a:p>
        </p:txBody>
      </p:sp>
      <p:sp>
        <p:nvSpPr>
          <p:cNvPr id="395267" name="Text Box 3"/>
          <p:cNvSpPr txBox="1">
            <a:spLocks noChangeArrowheads="1"/>
          </p:cNvSpPr>
          <p:nvPr/>
        </p:nvSpPr>
        <p:spPr bwMode="auto">
          <a:xfrm>
            <a:off x="798513" y="1611313"/>
            <a:ext cx="1185238" cy="2033506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(...)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 else if </a:t>
            </a:r>
            <a:r>
              <a:rPr lang="de-AT" altLang="en-US" sz="1400" smtClean="0">
                <a:latin typeface="Arial" charset="0"/>
              </a:rPr>
              <a:t>(...) {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 else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  <a:p>
            <a:endParaRPr lang="de-AT" altLang="en-US" sz="1400">
              <a:latin typeface="Arial" charset="0"/>
            </a:endParaRPr>
          </a:p>
          <a:p>
            <a:endParaRPr lang="de-AT" altLang="en-US" sz="1400">
              <a:latin typeface="Arial" charset="0"/>
            </a:endParaRPr>
          </a:p>
        </p:txBody>
      </p:sp>
      <p:sp>
        <p:nvSpPr>
          <p:cNvPr id="395268" name="Text Box 4"/>
          <p:cNvSpPr txBox="1">
            <a:spLocks noChangeArrowheads="1"/>
          </p:cNvSpPr>
          <p:nvPr/>
        </p:nvSpPr>
        <p:spPr bwMode="auto">
          <a:xfrm>
            <a:off x="2195661" y="1611313"/>
            <a:ext cx="1096962" cy="2006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switch (...) {</a:t>
            </a:r>
          </a:p>
          <a:p>
            <a:r>
              <a:rPr lang="de-AT" altLang="en-US" sz="1400">
                <a:latin typeface="Arial" charset="0"/>
              </a:rPr>
              <a:t>	case c1:</a:t>
            </a:r>
          </a:p>
          <a:p>
            <a:r>
              <a:rPr lang="de-AT" altLang="en-US" sz="1400">
                <a:latin typeface="Arial" charset="0"/>
              </a:rPr>
              <a:t>		...</a:t>
            </a:r>
          </a:p>
          <a:p>
            <a:r>
              <a:rPr lang="de-AT" altLang="en-US" sz="1400">
                <a:latin typeface="Arial" charset="0"/>
              </a:rPr>
              <a:t>	case c2:</a:t>
            </a:r>
          </a:p>
          <a:p>
            <a:r>
              <a:rPr lang="de-AT" altLang="en-US" sz="1400">
                <a:latin typeface="Arial" charset="0"/>
              </a:rPr>
              <a:t>		...</a:t>
            </a:r>
          </a:p>
          <a:p>
            <a:r>
              <a:rPr lang="de-AT" altLang="en-US" sz="1400">
                <a:latin typeface="Arial" charset="0"/>
              </a:rPr>
              <a:t>	default:</a:t>
            </a:r>
          </a:p>
          <a:p>
            <a:r>
              <a:rPr lang="de-AT" altLang="en-US" sz="1400">
                <a:latin typeface="Arial" charset="0"/>
              </a:rPr>
              <a:t>		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  <a:p>
            <a:endParaRPr lang="de-AT" altLang="en-US" sz="1400">
              <a:latin typeface="Arial" charset="0"/>
            </a:endParaRPr>
          </a:p>
        </p:txBody>
      </p:sp>
      <p:sp>
        <p:nvSpPr>
          <p:cNvPr id="395269" name="Text Box 5"/>
          <p:cNvSpPr txBox="1">
            <a:spLocks noChangeArrowheads="1"/>
          </p:cNvSpPr>
          <p:nvPr/>
        </p:nvSpPr>
        <p:spPr bwMode="auto">
          <a:xfrm>
            <a:off x="3551349" y="1611313"/>
            <a:ext cx="1135062" cy="2006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try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 catch (...)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 catch (...)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 finally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5270" name="Text Box 6"/>
          <p:cNvSpPr txBox="1">
            <a:spLocks noChangeArrowheads="1"/>
          </p:cNvSpPr>
          <p:nvPr/>
        </p:nvSpPr>
        <p:spPr bwMode="auto">
          <a:xfrm>
            <a:off x="4894337" y="1611313"/>
            <a:ext cx="1008062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while (...)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5271" name="Text Box 7"/>
          <p:cNvSpPr txBox="1">
            <a:spLocks noChangeArrowheads="1"/>
          </p:cNvSpPr>
          <p:nvPr/>
        </p:nvSpPr>
        <p:spPr bwMode="auto">
          <a:xfrm>
            <a:off x="6084925" y="1585913"/>
            <a:ext cx="1057275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do {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 while (...);</a:t>
            </a:r>
          </a:p>
        </p:txBody>
      </p:sp>
      <p:sp>
        <p:nvSpPr>
          <p:cNvPr id="395272" name="Text Box 8"/>
          <p:cNvSpPr txBox="1">
            <a:spLocks noChangeArrowheads="1"/>
          </p:cNvSpPr>
          <p:nvPr/>
        </p:nvSpPr>
        <p:spPr bwMode="auto">
          <a:xfrm>
            <a:off x="7326313" y="1585913"/>
            <a:ext cx="1055687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for (...) {     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5273" name="Text Box 9"/>
          <p:cNvSpPr txBox="1">
            <a:spLocks noChangeArrowheads="1"/>
          </p:cNvSpPr>
          <p:nvPr/>
        </p:nvSpPr>
        <p:spPr bwMode="auto">
          <a:xfrm>
            <a:off x="722313" y="1106488"/>
            <a:ext cx="1635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Anweisungen</a:t>
            </a:r>
          </a:p>
        </p:txBody>
      </p:sp>
      <p:sp>
        <p:nvSpPr>
          <p:cNvPr id="395274" name="Text Box 10"/>
          <p:cNvSpPr txBox="1">
            <a:spLocks noChangeArrowheads="1"/>
          </p:cNvSpPr>
          <p:nvPr/>
        </p:nvSpPr>
        <p:spPr bwMode="auto">
          <a:xfrm>
            <a:off x="722313" y="3951288"/>
            <a:ext cx="1025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Klassen</a:t>
            </a:r>
          </a:p>
        </p:txBody>
      </p:sp>
      <p:sp>
        <p:nvSpPr>
          <p:cNvPr id="395275" name="Text Box 11"/>
          <p:cNvSpPr txBox="1">
            <a:spLocks noChangeArrowheads="1"/>
          </p:cNvSpPr>
          <p:nvPr/>
        </p:nvSpPr>
        <p:spPr bwMode="auto">
          <a:xfrm>
            <a:off x="798513" y="4392613"/>
            <a:ext cx="1336675" cy="11557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C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i="1">
                <a:latin typeface="Arial" charset="0"/>
              </a:rPr>
              <a:t>fields</a:t>
            </a:r>
          </a:p>
          <a:p>
            <a:r>
              <a:rPr lang="de-AT" altLang="en-US" sz="1400" i="1">
                <a:latin typeface="Arial" charset="0"/>
              </a:rPr>
              <a:t>	constructors</a:t>
            </a:r>
          </a:p>
          <a:p>
            <a:r>
              <a:rPr lang="de-AT" altLang="en-US" sz="1400" i="1">
                <a:latin typeface="Arial" charset="0"/>
              </a:rPr>
              <a:t>	methods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95276" name="Text Box 12"/>
          <p:cNvSpPr txBox="1">
            <a:spLocks noChangeArrowheads="1"/>
          </p:cNvSpPr>
          <p:nvPr/>
        </p:nvSpPr>
        <p:spPr bwMode="auto">
          <a:xfrm>
            <a:off x="2703513" y="3951288"/>
            <a:ext cx="1281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Methoden</a:t>
            </a:r>
          </a:p>
        </p:txBody>
      </p:sp>
      <p:sp>
        <p:nvSpPr>
          <p:cNvPr id="395277" name="Text Box 13"/>
          <p:cNvSpPr txBox="1">
            <a:spLocks noChangeArrowheads="1"/>
          </p:cNvSpPr>
          <p:nvPr/>
        </p:nvSpPr>
        <p:spPr bwMode="auto">
          <a:xfrm>
            <a:off x="2779713" y="4392613"/>
            <a:ext cx="1238250" cy="11557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int func(...)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i="1">
                <a:latin typeface="Arial" charset="0"/>
              </a:rPr>
              <a:t>locals</a:t>
            </a:r>
          </a:p>
          <a:p>
            <a:r>
              <a:rPr lang="de-AT" altLang="en-US" sz="1400" i="1">
                <a:latin typeface="Arial" charset="0"/>
              </a:rPr>
              <a:t>	statements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  <a:p>
            <a:endParaRPr lang="de-AT" altLang="en-US" sz="1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A3EE0-E8BA-4BB1-8E94-44CB077D3ABC}" type="slidenum">
              <a:rPr lang="de-DE" altLang="en-US"/>
              <a:pPr/>
              <a:t>15</a:t>
            </a:fld>
            <a:endParaRPr lang="de-DE" altLang="en-US"/>
          </a:p>
        </p:txBody>
      </p:sp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Leerzeilen und Leerzeichen</a:t>
            </a:r>
          </a:p>
        </p:txBody>
      </p:sp>
      <p:sp>
        <p:nvSpPr>
          <p:cNvPr id="397315" name="Text Box 3"/>
          <p:cNvSpPr txBox="1">
            <a:spLocks noChangeArrowheads="1"/>
          </p:cNvSpPr>
          <p:nvPr/>
        </p:nvSpPr>
        <p:spPr bwMode="auto">
          <a:xfrm>
            <a:off x="722313" y="1612900"/>
            <a:ext cx="7383462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 b="1"/>
              <a:t>Leerzeilen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AT" altLang="en-US" sz="1600"/>
              <a:t>zwischen Methoden</a:t>
            </a:r>
          </a:p>
          <a:p>
            <a:pPr>
              <a:buFontTx/>
              <a:buChar char="•"/>
            </a:pPr>
            <a:r>
              <a:rPr lang="de-AT" altLang="en-US" sz="1600"/>
              <a:t>zwischen Anweisungs- und Deklarationsfolgen, die als Einheit gesehen werden sollen</a:t>
            </a:r>
          </a:p>
          <a:p>
            <a:pPr>
              <a:buFontTx/>
              <a:buChar char="•"/>
            </a:pPr>
            <a:r>
              <a:rPr lang="de-AT" altLang="en-US" sz="1600"/>
              <a:t>sparsam einsetzen, sonst wird das Programm zerrissen</a:t>
            </a:r>
          </a:p>
        </p:txBody>
      </p:sp>
      <p:sp>
        <p:nvSpPr>
          <p:cNvPr id="397316" name="Text Box 4"/>
          <p:cNvSpPr txBox="1">
            <a:spLocks noChangeArrowheads="1"/>
          </p:cNvSpPr>
          <p:nvPr/>
        </p:nvSpPr>
        <p:spPr bwMode="auto">
          <a:xfrm>
            <a:off x="709613" y="1068388"/>
            <a:ext cx="6769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Können bewusst als Strukturierungsmittel eingesetzt werden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2313" y="2971800"/>
            <a:ext cx="3426236" cy="1153265"/>
            <a:chOff x="722313" y="2971800"/>
            <a:chExt cx="3426236" cy="1153265"/>
          </a:xfrm>
        </p:grpSpPr>
        <p:sp>
          <p:nvSpPr>
            <p:cNvPr id="397317" name="Text Box 5"/>
            <p:cNvSpPr txBox="1">
              <a:spLocks noChangeArrowheads="1"/>
            </p:cNvSpPr>
            <p:nvPr/>
          </p:nvSpPr>
          <p:spPr bwMode="auto">
            <a:xfrm>
              <a:off x="722313" y="2971800"/>
              <a:ext cx="3426236" cy="1153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800" b="1"/>
                <a:t>Leerzeichen</a:t>
              </a:r>
            </a:p>
            <a:p>
              <a:pPr>
                <a:spcBef>
                  <a:spcPct val="30000"/>
                </a:spcBef>
                <a:buFontTx/>
                <a:buChar char="•"/>
              </a:pPr>
              <a:r>
                <a:rPr lang="de-AT" altLang="en-US" sz="1600"/>
                <a:t>zwischen Operanden und Operatoren</a:t>
              </a:r>
              <a:br>
                <a:rPr lang="de-AT" altLang="en-US" sz="1600"/>
              </a:br>
              <a:r>
                <a:rPr lang="de-AT" altLang="en-US" sz="1600"/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val=10*val;</a:t>
              </a:r>
              <a:br>
                <a:rPr lang="de-AT" altLang="en-US" sz="1400">
                  <a:solidFill>
                    <a:schemeClr val="accent2"/>
                  </a:solidFill>
                  <a:latin typeface="Arial" charset="0"/>
                </a:rPr>
              </a:b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	val = 10 * val</a:t>
              </a:r>
              <a:r>
                <a:rPr lang="de-AT" altLang="en-US" sz="1400" smtClean="0">
                  <a:solidFill>
                    <a:schemeClr val="accent2"/>
                  </a:solidFill>
                  <a:latin typeface="Arial" charset="0"/>
                </a:rPr>
                <a:t>;</a:t>
              </a:r>
              <a:endParaRPr lang="de-AT" altLang="en-US" sz="140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97318" name="Line 6"/>
            <p:cNvSpPr>
              <a:spLocks noChangeShapeType="1"/>
            </p:cNvSpPr>
            <p:nvPr/>
          </p:nvSpPr>
          <p:spPr bwMode="auto">
            <a:xfrm>
              <a:off x="1143000" y="3746500"/>
              <a:ext cx="9271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22313" y="4095655"/>
            <a:ext cx="4738798" cy="800219"/>
            <a:chOff x="722313" y="4095655"/>
            <a:chExt cx="4738798" cy="800219"/>
          </a:xfrm>
        </p:grpSpPr>
        <p:sp>
          <p:nvSpPr>
            <p:cNvPr id="397319" name="Line 7"/>
            <p:cNvSpPr>
              <a:spLocks noChangeShapeType="1"/>
            </p:cNvSpPr>
            <p:nvPr/>
          </p:nvSpPr>
          <p:spPr bwMode="auto">
            <a:xfrm>
              <a:off x="1143000" y="4533900"/>
              <a:ext cx="16891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22313" y="4095655"/>
              <a:ext cx="4738798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7800" lvl="0" indent="-177800">
                <a:spcBef>
                  <a:spcPct val="30000"/>
                </a:spcBef>
                <a:buFontTx/>
                <a:buChar char="•"/>
                <a:tabLst>
                  <a:tab pos="358775" algn="l"/>
                </a:tabLst>
              </a:pPr>
              <a:r>
                <a:rPr lang="de-AT" altLang="en-US">
                  <a:solidFill>
                    <a:srgbClr val="000000"/>
                  </a:solidFill>
                </a:rPr>
                <a:t>eventuell Leerzeichen in Indexausdrücken weglassen</a:t>
              </a:r>
              <a:br>
                <a:rPr lang="de-AT" altLang="en-US">
                  <a:solidFill>
                    <a:srgbClr val="000000"/>
                  </a:solidFill>
                </a:rPr>
              </a:br>
              <a:r>
                <a:rPr lang="de-AT" altLang="en-US">
                  <a:solidFill>
                    <a:srgbClr val="000000"/>
                  </a:solidFill>
                </a:rPr>
                <a:t>	</a:t>
              </a: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x = a[x + 1] + b[i + 1];</a:t>
              </a:r>
              <a:br>
                <a:rPr lang="de-AT" altLang="en-US" sz="1400">
                  <a:solidFill>
                    <a:srgbClr val="3333CC"/>
                  </a:solidFill>
                  <a:latin typeface="Arial" charset="0"/>
                </a:rPr>
              </a:b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	x = a[i+1] + b[i+1</a:t>
              </a:r>
              <a:r>
                <a:rPr lang="de-AT" altLang="en-US" sz="1400" smtClean="0">
                  <a:solidFill>
                    <a:srgbClr val="3333CC"/>
                  </a:solidFill>
                  <a:latin typeface="Arial" charset="0"/>
                </a:rPr>
                <a:t>];</a:t>
              </a:r>
              <a:endParaRPr lang="de-AT" altLang="en-US" sz="1400">
                <a:solidFill>
                  <a:srgbClr val="3333CC"/>
                </a:solidFill>
                <a:latin typeface="Arial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22313" y="4870356"/>
            <a:ext cx="58236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lvl="0" indent="-177800">
              <a:spcBef>
                <a:spcPct val="30000"/>
              </a:spcBef>
              <a:buFontTx/>
              <a:buChar char="•"/>
              <a:tabLst>
                <a:tab pos="358775" algn="l"/>
              </a:tabLst>
            </a:pPr>
            <a:r>
              <a:rPr lang="de-AT" altLang="en-US">
                <a:solidFill>
                  <a:srgbClr val="000000"/>
                </a:solidFill>
              </a:rPr>
              <a:t>eventuell Leerzeichen weglassen, um Teilausdrücke zu gruppieren</a:t>
            </a:r>
            <a:br>
              <a:rPr lang="de-AT" altLang="en-US">
                <a:solidFill>
                  <a:srgbClr val="000000"/>
                </a:solidFill>
              </a:rPr>
            </a:br>
            <a:r>
              <a:rPr lang="de-AT" altLang="en-US">
                <a:solidFill>
                  <a:srgbClr val="000000"/>
                </a:solidFill>
              </a:rPr>
              <a:t>	</a:t>
            </a:r>
            <a:r>
              <a:rPr lang="de-AT" altLang="en-US" sz="1400">
                <a:solidFill>
                  <a:srgbClr val="3333CC"/>
                </a:solidFill>
                <a:latin typeface="Arial" charset="0"/>
              </a:rPr>
              <a:t>val = 10*val + ch-'0';</a:t>
            </a:r>
            <a:r>
              <a:rPr lang="de-AT" altLang="en-US">
                <a:solidFill>
                  <a:srgbClr val="3333CC"/>
                </a:solidFill>
              </a:rPr>
              <a:t/>
            </a:r>
            <a:br>
              <a:rPr lang="de-AT" altLang="en-US">
                <a:solidFill>
                  <a:srgbClr val="3333CC"/>
                </a:solidFill>
              </a:rPr>
            </a:br>
            <a:r>
              <a:rPr lang="de-AT" altLang="en-US">
                <a:solidFill>
                  <a:srgbClr val="000000"/>
                </a:solidFill>
              </a:rPr>
              <a:t>Gruppierung aber besser durch Klammerung ausdrückbar</a:t>
            </a:r>
            <a:br>
              <a:rPr lang="de-AT" altLang="en-US">
                <a:solidFill>
                  <a:srgbClr val="000000"/>
                </a:solidFill>
              </a:rPr>
            </a:br>
            <a:r>
              <a:rPr lang="de-AT" altLang="en-US">
                <a:solidFill>
                  <a:srgbClr val="000000"/>
                </a:solidFill>
              </a:rPr>
              <a:t>	</a:t>
            </a:r>
            <a:r>
              <a:rPr lang="de-AT" altLang="en-US" sz="1400">
                <a:solidFill>
                  <a:srgbClr val="3333CC"/>
                </a:solidFill>
                <a:latin typeface="Arial" charset="0"/>
              </a:rPr>
              <a:t>val = (10 * val) + (ch - '0</a:t>
            </a:r>
            <a:r>
              <a:rPr lang="de-AT" altLang="en-US" sz="1400" smtClean="0">
                <a:solidFill>
                  <a:srgbClr val="3333CC"/>
                </a:solidFill>
                <a:latin typeface="Arial" charset="0"/>
              </a:rPr>
              <a:t>');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56213" y="5923424"/>
            <a:ext cx="5325497" cy="769441"/>
            <a:chOff x="756213" y="5923424"/>
            <a:chExt cx="5325497" cy="769441"/>
          </a:xfrm>
        </p:grpSpPr>
        <p:sp>
          <p:nvSpPr>
            <p:cNvPr id="397320" name="Line 8"/>
            <p:cNvSpPr>
              <a:spLocks noChangeShapeType="1"/>
            </p:cNvSpPr>
            <p:nvPr/>
          </p:nvSpPr>
          <p:spPr bwMode="auto">
            <a:xfrm>
              <a:off x="1193800" y="6324600"/>
              <a:ext cx="42672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56213" y="5923424"/>
              <a:ext cx="53254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7800" lvl="0" indent="-177800">
                <a:spcBef>
                  <a:spcPct val="30000"/>
                </a:spcBef>
                <a:buFontTx/>
                <a:buChar char="•"/>
                <a:tabLst>
                  <a:tab pos="358775" algn="l"/>
                </a:tabLst>
              </a:pPr>
              <a:r>
                <a:rPr lang="de-AT" altLang="en-US">
                  <a:solidFill>
                    <a:srgbClr val="000000"/>
                  </a:solidFill>
                </a:rPr>
                <a:t>nach Kommas und nach Methodennamen in der Deklaration</a:t>
              </a: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/>
              </a:r>
              <a:br>
                <a:rPr lang="de-AT" altLang="en-US" sz="1400">
                  <a:solidFill>
                    <a:srgbClr val="3333CC"/>
                  </a:solidFill>
                  <a:latin typeface="Arial" charset="0"/>
                </a:rPr>
              </a:b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	void register(String name,int id,boolean isMember) {...}</a:t>
              </a:r>
              <a:br>
                <a:rPr lang="de-AT" altLang="en-US" sz="1400">
                  <a:solidFill>
                    <a:srgbClr val="3333CC"/>
                  </a:solidFill>
                  <a:latin typeface="Arial" charset="0"/>
                </a:rPr>
              </a:b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	void register (String name, int id, boolean isMember) </a:t>
              </a:r>
              <a:r>
                <a:rPr lang="de-AT" altLang="en-US" sz="1400" smtClean="0">
                  <a:solidFill>
                    <a:srgbClr val="3333CC"/>
                  </a:solidFill>
                  <a:latin typeface="Arial" charset="0"/>
                </a:rPr>
                <a:t>{...}</a:t>
              </a:r>
              <a:endParaRPr lang="de-AT" altLang="en-US" sz="1400">
                <a:solidFill>
                  <a:srgbClr val="3333CC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9C37-9D9B-42D3-9547-0A60D1313BC5}" type="slidenum">
              <a:rPr lang="de-DE" altLang="en-US"/>
              <a:pPr/>
              <a:t>16</a:t>
            </a:fld>
            <a:endParaRPr lang="de-DE" altLang="en-US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Wieviele Anweisungen pro Zeile?</a:t>
            </a:r>
          </a:p>
        </p:txBody>
      </p:sp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709613" y="1182688"/>
            <a:ext cx="6686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Grundsätzlich: Jede Anweisung in eine neue Zeile schreiben</a:t>
            </a:r>
          </a:p>
        </p:txBody>
      </p:sp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709613" y="1728788"/>
            <a:ext cx="200616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 smtClean="0"/>
              <a:t>Außer eventuell:</a:t>
            </a:r>
            <a:endParaRPr lang="de-AT" altLang="en-US" sz="2000" b="1"/>
          </a:p>
        </p:txBody>
      </p:sp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735013" y="2195513"/>
            <a:ext cx="6799262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</a:pPr>
            <a:r>
              <a:rPr lang="de-AT" altLang="en-US" sz="1600"/>
              <a:t>Eng zusammengehörende Anweisungen, die als Einheit gesehen werden sollen</a:t>
            </a:r>
            <a:br>
              <a:rPr lang="de-AT" altLang="en-US" sz="1600"/>
            </a:br>
            <a:r>
              <a:rPr lang="de-AT" altLang="en-US" sz="1600"/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p.next = head; head = p;</a:t>
            </a:r>
            <a:br>
              <a:rPr lang="de-AT" altLang="en-US" sz="1400">
                <a:solidFill>
                  <a:schemeClr val="accent2"/>
                </a:solidFill>
                <a:latin typeface="Arial" charset="0"/>
              </a:rPr>
            </a:b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obj = new Symbol(charType); obj.value = 'a';</a:t>
            </a:r>
          </a:p>
          <a:p>
            <a:pPr>
              <a:spcBef>
                <a:spcPct val="30000"/>
              </a:spcBef>
              <a:buFontTx/>
              <a:buChar char="•"/>
            </a:pPr>
            <a:r>
              <a:rPr lang="de-AT" altLang="en-US" sz="1600"/>
              <a:t>Kurze if-Anweisungen</a:t>
            </a:r>
            <a:br>
              <a:rPr lang="de-AT" altLang="en-US" sz="1600"/>
            </a:br>
            <a:r>
              <a:rPr lang="de-AT" altLang="en-US" sz="1600"/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if (n &lt; 0) return;</a:t>
            </a:r>
            <a:br>
              <a:rPr lang="de-AT" altLang="en-US" sz="1400">
                <a:solidFill>
                  <a:schemeClr val="accent2"/>
                </a:solidFill>
                <a:latin typeface="Arial" charset="0"/>
              </a:rPr>
            </a:b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if (a &gt; b) max = a; else max = b;</a:t>
            </a:r>
          </a:p>
          <a:p>
            <a:pPr>
              <a:spcBef>
                <a:spcPct val="30000"/>
              </a:spcBef>
              <a:buFontTx/>
              <a:buChar char="•"/>
            </a:pPr>
            <a:r>
              <a:rPr lang="de-AT" altLang="en-US" sz="1600"/>
              <a:t>Kurze Schleifen</a:t>
            </a:r>
            <a:br>
              <a:rPr lang="de-AT" altLang="en-US" sz="1600"/>
            </a:br>
            <a:r>
              <a:rPr lang="de-AT" altLang="en-US" sz="1600"/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for (int i = 0; i &lt; n; i++) tab[i] = 0;</a:t>
            </a:r>
          </a:p>
          <a:p>
            <a:pPr>
              <a:spcBef>
                <a:spcPct val="30000"/>
              </a:spcBef>
              <a:buFontTx/>
              <a:buChar char="•"/>
            </a:pPr>
            <a:endParaRPr lang="de-AT" altLang="en-US" sz="16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9C9A-EDCB-4064-B017-5307A1EF75DC}" type="slidenum">
              <a:rPr lang="de-DE" altLang="en-US"/>
              <a:pPr/>
              <a:t>17</a:t>
            </a:fld>
            <a:endParaRPr lang="de-DE" altLang="en-US"/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Zeilenumbruch</a:t>
            </a:r>
          </a:p>
        </p:txBody>
      </p:sp>
      <p:sp>
        <p:nvSpPr>
          <p:cNvPr id="399363" name="Text Box 3"/>
          <p:cNvSpPr txBox="1">
            <a:spLocks noChangeArrowheads="1"/>
          </p:cNvSpPr>
          <p:nvPr/>
        </p:nvSpPr>
        <p:spPr bwMode="auto">
          <a:xfrm>
            <a:off x="658813" y="1106488"/>
            <a:ext cx="4564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Grundsätzlich nur </a:t>
            </a:r>
            <a:r>
              <a:rPr lang="de-AT" altLang="en-US" sz="2000" b="1" i="1"/>
              <a:t>nach</a:t>
            </a:r>
            <a:r>
              <a:rPr lang="de-AT" altLang="en-US" sz="2000" b="1"/>
              <a:t> einem Operator</a:t>
            </a:r>
          </a:p>
        </p:txBody>
      </p:sp>
      <p:sp>
        <p:nvSpPr>
          <p:cNvPr id="399364" name="Text Box 4"/>
          <p:cNvSpPr txBox="1">
            <a:spLocks noChangeArrowheads="1"/>
          </p:cNvSpPr>
          <p:nvPr/>
        </p:nvSpPr>
        <p:spPr bwMode="auto">
          <a:xfrm>
            <a:off x="1001713" y="1624013"/>
            <a:ext cx="2776537" cy="5175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amount = base * ratio + bonus -</a:t>
            </a:r>
          </a:p>
          <a:p>
            <a:r>
              <a:rPr lang="de-AT" altLang="en-US" sz="1400">
                <a:latin typeface="Arial" charset="0"/>
              </a:rPr>
              <a:t>	discount * groupId;</a:t>
            </a:r>
          </a:p>
        </p:txBody>
      </p:sp>
      <p:sp>
        <p:nvSpPr>
          <p:cNvPr id="399365" name="Text Box 5"/>
          <p:cNvSpPr txBox="1">
            <a:spLocks noChangeArrowheads="1"/>
          </p:cNvSpPr>
          <p:nvPr/>
        </p:nvSpPr>
        <p:spPr bwMode="auto">
          <a:xfrm>
            <a:off x="4164013" y="1624013"/>
            <a:ext cx="2871787" cy="5175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amount = base * ratio + bonus</a:t>
            </a:r>
          </a:p>
          <a:p>
            <a:r>
              <a:rPr lang="de-AT" altLang="en-US" sz="1400">
                <a:latin typeface="Arial" charset="0"/>
              </a:rPr>
              <a:t>	- discount * groupId;</a:t>
            </a:r>
          </a:p>
        </p:txBody>
      </p:sp>
      <p:sp>
        <p:nvSpPr>
          <p:cNvPr id="399366" name="Text Box 6"/>
          <p:cNvSpPr txBox="1">
            <a:spLocks noChangeArrowheads="1"/>
          </p:cNvSpPr>
          <p:nvPr/>
        </p:nvSpPr>
        <p:spPr bwMode="auto">
          <a:xfrm>
            <a:off x="1001713" y="2373313"/>
            <a:ext cx="2782887" cy="5175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void register (String name, int id,</a:t>
            </a:r>
          </a:p>
          <a:p>
            <a:r>
              <a:rPr lang="de-AT" altLang="en-US" sz="1400">
                <a:latin typeface="Arial" charset="0"/>
              </a:rPr>
              <a:t>	int group, boolean isMember) {</a:t>
            </a:r>
          </a:p>
        </p:txBody>
      </p:sp>
      <p:sp>
        <p:nvSpPr>
          <p:cNvPr id="399367" name="Text Box 7"/>
          <p:cNvSpPr txBox="1">
            <a:spLocks noChangeArrowheads="1"/>
          </p:cNvSpPr>
          <p:nvPr/>
        </p:nvSpPr>
        <p:spPr bwMode="auto">
          <a:xfrm>
            <a:off x="4151313" y="2373313"/>
            <a:ext cx="2881312" cy="5175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void register (String name, int id</a:t>
            </a:r>
          </a:p>
          <a:p>
            <a:r>
              <a:rPr lang="de-AT" altLang="en-US" sz="1400">
                <a:latin typeface="Arial" charset="0"/>
              </a:rPr>
              <a:t>	, int group, boolean isMember) {</a:t>
            </a:r>
          </a:p>
        </p:txBody>
      </p:sp>
      <p:sp>
        <p:nvSpPr>
          <p:cNvPr id="399368" name="Line 8"/>
          <p:cNvSpPr>
            <a:spLocks noChangeShapeType="1"/>
          </p:cNvSpPr>
          <p:nvPr/>
        </p:nvSpPr>
        <p:spPr bwMode="auto">
          <a:xfrm flipV="1">
            <a:off x="4191000" y="1638300"/>
            <a:ext cx="2857500" cy="4826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99369" name="Line 9"/>
          <p:cNvSpPr>
            <a:spLocks noChangeShapeType="1"/>
          </p:cNvSpPr>
          <p:nvPr/>
        </p:nvSpPr>
        <p:spPr bwMode="auto">
          <a:xfrm flipV="1">
            <a:off x="4191000" y="2400300"/>
            <a:ext cx="2857500" cy="4826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399376" name="Group 16"/>
          <p:cNvGrpSpPr>
            <a:grpSpLocks/>
          </p:cNvGrpSpPr>
          <p:nvPr/>
        </p:nvGrpSpPr>
        <p:grpSpPr bwMode="auto">
          <a:xfrm>
            <a:off x="658813" y="3163888"/>
            <a:ext cx="6537325" cy="1384300"/>
            <a:chOff x="415" y="1993"/>
            <a:chExt cx="4118" cy="872"/>
          </a:xfrm>
        </p:grpSpPr>
        <p:sp>
          <p:nvSpPr>
            <p:cNvPr id="399370" name="Text Box 10"/>
            <p:cNvSpPr txBox="1">
              <a:spLocks noChangeArrowheads="1"/>
            </p:cNvSpPr>
            <p:nvPr/>
          </p:nvSpPr>
          <p:spPr bwMode="auto">
            <a:xfrm>
              <a:off x="415" y="1993"/>
              <a:ext cx="411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Fortsetzungszeilen sollten </a:t>
              </a:r>
              <a:r>
                <a:rPr lang="de-AT" altLang="en-US" sz="2000" b="1" i="1"/>
                <a:t>konstante</a:t>
              </a:r>
              <a:r>
                <a:rPr lang="de-AT" altLang="en-US" sz="2000" b="1"/>
                <a:t> Einrückung aufweisen</a:t>
              </a:r>
            </a:p>
          </p:txBody>
        </p:sp>
        <p:sp>
          <p:nvSpPr>
            <p:cNvPr id="399371" name="Text Box 11"/>
            <p:cNvSpPr txBox="1">
              <a:spLocks noChangeArrowheads="1"/>
            </p:cNvSpPr>
            <p:nvPr/>
          </p:nvSpPr>
          <p:spPr bwMode="auto">
            <a:xfrm>
              <a:off x="631" y="2271"/>
              <a:ext cx="1749" cy="59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amount = base * ratio + bonus -</a:t>
              </a:r>
            </a:p>
            <a:p>
              <a:r>
                <a:rPr lang="de-AT" altLang="en-US" sz="1400">
                  <a:latin typeface="Arial" charset="0"/>
                </a:rPr>
                <a:t>	discount * groupId;</a:t>
              </a:r>
            </a:p>
            <a:p>
              <a:r>
                <a:rPr lang="de-AT" altLang="en-US" sz="1400">
                  <a:latin typeface="Arial" charset="0"/>
                </a:rPr>
                <a:t>n = sales[month, area] * factor +</a:t>
              </a:r>
            </a:p>
            <a:p>
              <a:r>
                <a:rPr lang="de-AT" altLang="en-US" sz="1400">
                  <a:latin typeface="Arial" charset="0"/>
                </a:rPr>
                <a:t>	orders[month, area];</a:t>
              </a:r>
            </a:p>
          </p:txBody>
        </p:sp>
        <p:sp>
          <p:nvSpPr>
            <p:cNvPr id="399372" name="Text Box 12"/>
            <p:cNvSpPr txBox="1">
              <a:spLocks noChangeArrowheads="1"/>
            </p:cNvSpPr>
            <p:nvPr/>
          </p:nvSpPr>
          <p:spPr bwMode="auto">
            <a:xfrm>
              <a:off x="2615" y="2271"/>
              <a:ext cx="1821" cy="5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21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amount = base * ratio + bonus -</a:t>
              </a:r>
            </a:p>
            <a:p>
              <a:r>
                <a:rPr lang="de-AT" altLang="en-US" sz="1400">
                  <a:latin typeface="Arial" charset="0"/>
                </a:rPr>
                <a:t>		discount * groupId;</a:t>
              </a:r>
            </a:p>
            <a:p>
              <a:r>
                <a:rPr lang="de-AT" altLang="en-US" sz="1400">
                  <a:latin typeface="Arial" charset="0"/>
                </a:rPr>
                <a:t>n = sales[month, area] * factor +</a:t>
              </a:r>
            </a:p>
            <a:p>
              <a:r>
                <a:rPr lang="de-AT" altLang="en-US" sz="1400">
                  <a:latin typeface="Arial" charset="0"/>
                </a:rPr>
                <a:t>	orders[month, area];</a:t>
              </a:r>
            </a:p>
          </p:txBody>
        </p:sp>
        <p:sp>
          <p:nvSpPr>
            <p:cNvPr id="399373" name="Line 13"/>
            <p:cNvSpPr>
              <a:spLocks noChangeShapeType="1"/>
            </p:cNvSpPr>
            <p:nvPr/>
          </p:nvSpPr>
          <p:spPr bwMode="auto">
            <a:xfrm flipV="1">
              <a:off x="2624" y="2280"/>
              <a:ext cx="1824" cy="58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99377" name="Group 17"/>
          <p:cNvGrpSpPr>
            <a:grpSpLocks/>
          </p:cNvGrpSpPr>
          <p:nvPr/>
        </p:nvGrpSpPr>
        <p:grpSpPr bwMode="auto">
          <a:xfrm>
            <a:off x="658813" y="4852988"/>
            <a:ext cx="3978275" cy="1835150"/>
            <a:chOff x="415" y="3057"/>
            <a:chExt cx="2506" cy="1156"/>
          </a:xfrm>
        </p:grpSpPr>
        <p:sp>
          <p:nvSpPr>
            <p:cNvPr id="399374" name="Text Box 14"/>
            <p:cNvSpPr txBox="1">
              <a:spLocks noChangeArrowheads="1"/>
            </p:cNvSpPr>
            <p:nvPr/>
          </p:nvSpPr>
          <p:spPr bwMode="auto">
            <a:xfrm>
              <a:off x="415" y="3057"/>
              <a:ext cx="25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Lange Parameterlisten eventuell so</a:t>
              </a:r>
            </a:p>
          </p:txBody>
        </p:sp>
        <p:sp>
          <p:nvSpPr>
            <p:cNvPr id="399375" name="Text Box 15"/>
            <p:cNvSpPr txBox="1">
              <a:spLocks noChangeArrowheads="1"/>
            </p:cNvSpPr>
            <p:nvPr/>
          </p:nvSpPr>
          <p:spPr bwMode="auto">
            <a:xfrm>
              <a:off x="631" y="3351"/>
              <a:ext cx="1744" cy="86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void register (</a:t>
              </a:r>
            </a:p>
            <a:p>
              <a:r>
                <a:rPr lang="de-AT" altLang="en-US" sz="1400">
                  <a:latin typeface="Arial" charset="0"/>
                </a:rPr>
                <a:t>	String name, </a:t>
              </a:r>
            </a:p>
            <a:p>
              <a:r>
                <a:rPr lang="de-AT" altLang="en-US" sz="1400">
                  <a:latin typeface="Arial" charset="0"/>
                </a:rPr>
                <a:t>	int id,</a:t>
              </a:r>
            </a:p>
            <a:p>
              <a:r>
                <a:rPr lang="de-AT" altLang="en-US" sz="1400">
                  <a:latin typeface="Arial" charset="0"/>
                </a:rPr>
                <a:t>	int group, </a:t>
              </a:r>
            </a:p>
            <a:p>
              <a:r>
                <a:rPr lang="de-AT" altLang="en-US" sz="1400">
                  <a:latin typeface="Arial" charset="0"/>
                </a:rPr>
                <a:t>	boolean isMember</a:t>
              </a:r>
            </a:p>
            <a:p>
              <a:r>
                <a:rPr lang="de-AT" altLang="en-US" sz="1400">
                  <a:latin typeface="Arial" charset="0"/>
                </a:rPr>
                <a:t>) {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49E4-A3E1-487D-A155-61285B51A92E}" type="slidenum">
              <a:rPr lang="de-DE" altLang="en-US"/>
              <a:pPr/>
              <a:t>18</a:t>
            </a:fld>
            <a:endParaRPr lang="de-DE" altLang="en-US"/>
          </a:p>
        </p:txBody>
      </p:sp>
      <p:sp>
        <p:nvSpPr>
          <p:cNvPr id="400386" name="Rectangle 2"/>
          <p:cNvSpPr>
            <a:spLocks noChangeArrowheads="1"/>
          </p:cNvSpPr>
          <p:nvPr/>
        </p:nvSpPr>
        <p:spPr bwMode="auto">
          <a:xfrm>
            <a:off x="1130300" y="2755900"/>
            <a:ext cx="62865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0038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3463105" cy="28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3200" smtClean="0"/>
              <a:t>19. </a:t>
            </a:r>
            <a:r>
              <a:rPr lang="de-AT" altLang="en-US" sz="3200"/>
              <a:t>Programmierstil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19.1</a:t>
            </a:r>
            <a:r>
              <a:rPr lang="de-AT" altLang="en-US"/>
              <a:t>	Namensgebung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19.2</a:t>
            </a:r>
            <a:r>
              <a:rPr lang="de-AT" altLang="en-US"/>
              <a:t>	Strukturierung</a:t>
            </a:r>
          </a:p>
          <a:p>
            <a:r>
              <a:rPr lang="de-AT" altLang="en-US"/>
              <a:t>	</a:t>
            </a:r>
            <a:r>
              <a:rPr lang="de-AT" altLang="en-US" smtClean="0">
                <a:solidFill>
                  <a:srgbClr val="FF0000"/>
                </a:solidFill>
              </a:rPr>
              <a:t>19.3</a:t>
            </a:r>
            <a:r>
              <a:rPr lang="de-AT" altLang="en-US">
                <a:solidFill>
                  <a:srgbClr val="FF0000"/>
                </a:solidFill>
              </a:rPr>
              <a:t>	Lesbarkeit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19.4</a:t>
            </a:r>
            <a:r>
              <a:rPr lang="de-AT" altLang="en-US"/>
              <a:t>	</a:t>
            </a:r>
            <a:r>
              <a:rPr lang="de-DE" altLang="en-US"/>
              <a:t>Kommentierung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19.5</a:t>
            </a:r>
            <a:r>
              <a:rPr lang="de-DE" altLang="en-US"/>
              <a:t>	Effizienz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19.6</a:t>
            </a:r>
            <a:r>
              <a:rPr lang="de-DE" altLang="en-US"/>
              <a:t>	Beispiele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1154113" y="4991100"/>
            <a:ext cx="3286125" cy="373063"/>
          </a:xfrm>
          <a:prstGeom prst="rect">
            <a:avLst/>
          </a:prstGeom>
          <a:solidFill>
            <a:srgbClr val="FFFF99"/>
          </a:solidFill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/>
              <a:t>Write clear code, not clever code!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BE221-1150-4AEF-B0DB-5786D2D2A5C2}" type="slidenum">
              <a:rPr lang="de-DE" altLang="en-US"/>
              <a:pPr/>
              <a:t>19</a:t>
            </a:fld>
            <a:endParaRPr lang="de-DE" altLang="en-US"/>
          </a:p>
        </p:txBody>
      </p:sp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Ratschläge zur besseren Lesbarkeit</a:t>
            </a:r>
          </a:p>
        </p:txBody>
      </p:sp>
      <p:sp>
        <p:nvSpPr>
          <p:cNvPr id="403459" name="Text Box 3"/>
          <p:cNvSpPr txBox="1">
            <a:spLocks noChangeArrowheads="1"/>
          </p:cNvSpPr>
          <p:nvPr/>
        </p:nvSpPr>
        <p:spPr bwMode="auto">
          <a:xfrm>
            <a:off x="684213" y="1143000"/>
            <a:ext cx="561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 b="1"/>
              <a:t>Verwende benannte Konstanten statt magischer Zahlen</a:t>
            </a:r>
          </a:p>
        </p:txBody>
      </p:sp>
      <p:sp>
        <p:nvSpPr>
          <p:cNvPr id="403460" name="Text Box 4"/>
          <p:cNvSpPr txBox="1">
            <a:spLocks noChangeArrowheads="1"/>
          </p:cNvSpPr>
          <p:nvPr/>
        </p:nvSpPr>
        <p:spPr bwMode="auto">
          <a:xfrm>
            <a:off x="1014413" y="1687513"/>
            <a:ext cx="1169987" cy="304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if (i &lt; 128) ...</a:t>
            </a:r>
          </a:p>
        </p:txBody>
      </p:sp>
      <p:sp>
        <p:nvSpPr>
          <p:cNvPr id="403461" name="Text Box 5"/>
          <p:cNvSpPr txBox="1">
            <a:spLocks noChangeArrowheads="1"/>
          </p:cNvSpPr>
          <p:nvPr/>
        </p:nvSpPr>
        <p:spPr bwMode="auto">
          <a:xfrm>
            <a:off x="3643313" y="1687513"/>
            <a:ext cx="2552700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static final int BUFSIZE = 128;</a:t>
            </a:r>
          </a:p>
          <a:p>
            <a:r>
              <a:rPr lang="de-AT" altLang="en-US" sz="1400">
                <a:latin typeface="Arial" charset="0"/>
              </a:rPr>
              <a:t>...</a:t>
            </a:r>
          </a:p>
          <a:p>
            <a:r>
              <a:rPr lang="de-AT" altLang="en-US" sz="1400">
                <a:latin typeface="Arial" charset="0"/>
              </a:rPr>
              <a:t>if (i &lt; BUFSIZE) ...</a:t>
            </a:r>
          </a:p>
        </p:txBody>
      </p:sp>
      <p:grpSp>
        <p:nvGrpSpPr>
          <p:cNvPr id="403467" name="Group 11"/>
          <p:cNvGrpSpPr>
            <a:grpSpLocks/>
          </p:cNvGrpSpPr>
          <p:nvPr/>
        </p:nvGrpSpPr>
        <p:grpSpPr bwMode="auto">
          <a:xfrm>
            <a:off x="938213" y="2513013"/>
            <a:ext cx="2066925" cy="1035050"/>
            <a:chOff x="591" y="1583"/>
            <a:chExt cx="1302" cy="652"/>
          </a:xfrm>
        </p:grpSpPr>
        <p:sp>
          <p:nvSpPr>
            <p:cNvPr id="403462" name="Text Box 6"/>
            <p:cNvSpPr txBox="1">
              <a:spLocks noChangeArrowheads="1"/>
            </p:cNvSpPr>
            <p:nvPr/>
          </p:nvSpPr>
          <p:spPr bwMode="auto">
            <a:xfrm>
              <a:off x="591" y="1583"/>
              <a:ext cx="11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Sinnlose Konstanten</a:t>
              </a:r>
            </a:p>
          </p:txBody>
        </p:sp>
        <p:sp>
          <p:nvSpPr>
            <p:cNvPr id="403463" name="Text Box 7"/>
            <p:cNvSpPr txBox="1">
              <a:spLocks noChangeArrowheads="1"/>
            </p:cNvSpPr>
            <p:nvPr/>
          </p:nvSpPr>
          <p:spPr bwMode="auto">
            <a:xfrm>
              <a:off x="639" y="1775"/>
              <a:ext cx="1254" cy="46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static final int ONE = 1;</a:t>
              </a:r>
            </a:p>
            <a:p>
              <a:r>
                <a:rPr lang="de-AT" altLang="en-US" sz="1400">
                  <a:latin typeface="Arial" charset="0"/>
                </a:rPr>
                <a:t>...</a:t>
              </a:r>
            </a:p>
            <a:p>
              <a:r>
                <a:rPr lang="de-AT" altLang="en-US" sz="1400">
                  <a:latin typeface="Arial" charset="0"/>
                </a:rPr>
                <a:t>x = y + ONE;</a:t>
              </a:r>
            </a:p>
          </p:txBody>
        </p:sp>
      </p:grpSp>
      <p:grpSp>
        <p:nvGrpSpPr>
          <p:cNvPr id="403468" name="Group 12"/>
          <p:cNvGrpSpPr>
            <a:grpSpLocks/>
          </p:cNvGrpSpPr>
          <p:nvPr/>
        </p:nvGrpSpPr>
        <p:grpSpPr bwMode="auto">
          <a:xfrm>
            <a:off x="684213" y="4000500"/>
            <a:ext cx="5273675" cy="773113"/>
            <a:chOff x="431" y="2520"/>
            <a:chExt cx="3322" cy="487"/>
          </a:xfrm>
        </p:grpSpPr>
        <p:sp>
          <p:nvSpPr>
            <p:cNvPr id="403464" name="Text Box 8"/>
            <p:cNvSpPr txBox="1">
              <a:spLocks noChangeArrowheads="1"/>
            </p:cNvSpPr>
            <p:nvPr/>
          </p:nvSpPr>
          <p:spPr bwMode="auto">
            <a:xfrm>
              <a:off x="431" y="2520"/>
              <a:ext cx="24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Verwende Zeichen statt Zeichencodes</a:t>
              </a:r>
            </a:p>
          </p:txBody>
        </p:sp>
        <p:sp>
          <p:nvSpPr>
            <p:cNvPr id="403465" name="Text Box 9"/>
            <p:cNvSpPr txBox="1">
              <a:spLocks noChangeArrowheads="1"/>
            </p:cNvSpPr>
            <p:nvPr/>
          </p:nvSpPr>
          <p:spPr bwMode="auto">
            <a:xfrm>
              <a:off x="639" y="2815"/>
              <a:ext cx="1479" cy="19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(ch &gt;= 65 &amp;&amp; ch &lt;= 90) ...</a:t>
              </a:r>
            </a:p>
          </p:txBody>
        </p:sp>
        <p:sp>
          <p:nvSpPr>
            <p:cNvPr id="403466" name="Text Box 10"/>
            <p:cNvSpPr txBox="1">
              <a:spLocks noChangeArrowheads="1"/>
            </p:cNvSpPr>
            <p:nvPr/>
          </p:nvSpPr>
          <p:spPr bwMode="auto">
            <a:xfrm>
              <a:off x="2295" y="2815"/>
              <a:ext cx="145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(ch &gt;= 'A' &amp;&amp; ch &lt;= 'Z') ...</a:t>
              </a:r>
            </a:p>
          </p:txBody>
        </p:sp>
      </p:grpSp>
      <p:grpSp>
        <p:nvGrpSpPr>
          <p:cNvPr id="403473" name="Group 17"/>
          <p:cNvGrpSpPr>
            <a:grpSpLocks/>
          </p:cNvGrpSpPr>
          <p:nvPr/>
        </p:nvGrpSpPr>
        <p:grpSpPr bwMode="auto">
          <a:xfrm>
            <a:off x="684213" y="5257800"/>
            <a:ext cx="5584825" cy="1198563"/>
            <a:chOff x="431" y="3252"/>
            <a:chExt cx="3518" cy="755"/>
          </a:xfrm>
        </p:grpSpPr>
        <p:sp>
          <p:nvSpPr>
            <p:cNvPr id="403470" name="Text Box 14"/>
            <p:cNvSpPr txBox="1">
              <a:spLocks noChangeArrowheads="1"/>
            </p:cNvSpPr>
            <p:nvPr/>
          </p:nvSpPr>
          <p:spPr bwMode="auto">
            <a:xfrm>
              <a:off x="431" y="3252"/>
              <a:ext cx="35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Schreibe Vergleiche so einfach und intuitiv wie möglich</a:t>
              </a:r>
            </a:p>
          </p:txBody>
        </p:sp>
        <p:sp>
          <p:nvSpPr>
            <p:cNvPr id="403471" name="Text Box 15"/>
            <p:cNvSpPr txBox="1">
              <a:spLocks noChangeArrowheads="1"/>
            </p:cNvSpPr>
            <p:nvPr/>
          </p:nvSpPr>
          <p:spPr bwMode="auto">
            <a:xfrm>
              <a:off x="639" y="3547"/>
              <a:ext cx="1177" cy="46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(x + 1 &gt; y) ...</a:t>
              </a:r>
            </a:p>
            <a:p>
              <a:r>
                <a:rPr lang="de-AT" altLang="en-US" sz="1400">
                  <a:latin typeface="Arial" charset="0"/>
                </a:rPr>
                <a:t>if (x - 1 &lt; y) ...</a:t>
              </a:r>
            </a:p>
            <a:p>
              <a:r>
                <a:rPr lang="de-AT" altLang="en-US" sz="1400">
                  <a:latin typeface="Arial" charset="0"/>
                </a:rPr>
                <a:t>if (start &gt; end - len) ...</a:t>
              </a:r>
            </a:p>
          </p:txBody>
        </p:sp>
        <p:sp>
          <p:nvSpPr>
            <p:cNvPr id="403472" name="Text Box 16"/>
            <p:cNvSpPr txBox="1">
              <a:spLocks noChangeArrowheads="1"/>
            </p:cNvSpPr>
            <p:nvPr/>
          </p:nvSpPr>
          <p:spPr bwMode="auto">
            <a:xfrm>
              <a:off x="2295" y="3547"/>
              <a:ext cx="1205" cy="46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(x &gt;= y) ...</a:t>
              </a:r>
            </a:p>
            <a:p>
              <a:r>
                <a:rPr lang="de-AT" altLang="en-US" sz="1400">
                  <a:latin typeface="Arial" charset="0"/>
                </a:rPr>
                <a:t>if (x &lt;= y) ...</a:t>
              </a:r>
            </a:p>
            <a:p>
              <a:r>
                <a:rPr lang="de-AT" altLang="en-US" sz="1400">
                  <a:latin typeface="Arial" charset="0"/>
                </a:rPr>
                <a:t>if (start + len &gt; end) ...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36CB-34C8-4182-8F6A-D033A730ED69}" type="slidenum">
              <a:rPr lang="de-DE" altLang="en-US"/>
              <a:pPr/>
              <a:t>20</a:t>
            </a:fld>
            <a:endParaRPr lang="de-DE" altLang="en-US"/>
          </a:p>
        </p:txBody>
      </p:sp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Ratschläge zur besseren Lesbarkeit</a:t>
            </a:r>
          </a:p>
        </p:txBody>
      </p:sp>
      <p:sp>
        <p:nvSpPr>
          <p:cNvPr id="404483" name="Text Box 3"/>
          <p:cNvSpPr txBox="1">
            <a:spLocks noChangeArrowheads="1"/>
          </p:cNvSpPr>
          <p:nvPr/>
        </p:nvSpPr>
        <p:spPr bwMode="auto">
          <a:xfrm>
            <a:off x="684213" y="1143000"/>
            <a:ext cx="6969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 b="1"/>
              <a:t>Verwende Klammerung, um Auswertungsreihenfolge klar zu machen</a:t>
            </a:r>
          </a:p>
        </p:txBody>
      </p:sp>
      <p:sp>
        <p:nvSpPr>
          <p:cNvPr id="404484" name="Text Box 4"/>
          <p:cNvSpPr txBox="1">
            <a:spLocks noChangeArrowheads="1"/>
          </p:cNvSpPr>
          <p:nvPr/>
        </p:nvSpPr>
        <p:spPr bwMode="auto">
          <a:xfrm>
            <a:off x="1014413" y="1687513"/>
            <a:ext cx="3208337" cy="304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if (ch == '*' || ch &gt;= 'a' &amp;&amp; ch &lt;= 'z') ...</a:t>
            </a:r>
          </a:p>
        </p:txBody>
      </p:sp>
      <p:sp>
        <p:nvSpPr>
          <p:cNvPr id="404491" name="Text Box 11"/>
          <p:cNvSpPr txBox="1">
            <a:spLocks noChangeArrowheads="1"/>
          </p:cNvSpPr>
          <p:nvPr/>
        </p:nvSpPr>
        <p:spPr bwMode="auto">
          <a:xfrm>
            <a:off x="1014413" y="2182813"/>
            <a:ext cx="3211512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if (ch == '*' || (ch &gt;= 'a' &amp;&amp; ch &lt;= 'z')) ...</a:t>
            </a:r>
          </a:p>
        </p:txBody>
      </p:sp>
      <p:sp>
        <p:nvSpPr>
          <p:cNvPr id="404493" name="Text Box 13"/>
          <p:cNvSpPr txBox="1">
            <a:spLocks noChangeArrowheads="1"/>
          </p:cNvSpPr>
          <p:nvPr/>
        </p:nvSpPr>
        <p:spPr bwMode="auto">
          <a:xfrm>
            <a:off x="4405313" y="2144713"/>
            <a:ext cx="690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besser</a:t>
            </a:r>
          </a:p>
        </p:txBody>
      </p:sp>
      <p:grpSp>
        <p:nvGrpSpPr>
          <p:cNvPr id="404497" name="Group 17"/>
          <p:cNvGrpSpPr>
            <a:grpSpLocks/>
          </p:cNvGrpSpPr>
          <p:nvPr/>
        </p:nvGrpSpPr>
        <p:grpSpPr bwMode="auto">
          <a:xfrm>
            <a:off x="1014413" y="2601913"/>
            <a:ext cx="6699250" cy="342900"/>
            <a:chOff x="639" y="1639"/>
            <a:chExt cx="4220" cy="216"/>
          </a:xfrm>
        </p:grpSpPr>
        <p:sp>
          <p:nvSpPr>
            <p:cNvPr id="404492" name="Text Box 12"/>
            <p:cNvSpPr txBox="1">
              <a:spLocks noChangeArrowheads="1"/>
            </p:cNvSpPr>
            <p:nvPr/>
          </p:nvSpPr>
          <p:spPr bwMode="auto">
            <a:xfrm>
              <a:off x="639" y="1663"/>
              <a:ext cx="2023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(ch == '*' || ('a' &lt;= ch &amp;&amp; ch &lt;= 'z')) ...</a:t>
              </a:r>
            </a:p>
          </p:txBody>
        </p:sp>
        <p:sp>
          <p:nvSpPr>
            <p:cNvPr id="404494" name="Text Box 14"/>
            <p:cNvSpPr txBox="1">
              <a:spLocks noChangeArrowheads="1"/>
            </p:cNvSpPr>
            <p:nvPr/>
          </p:nvSpPr>
          <p:spPr bwMode="auto">
            <a:xfrm>
              <a:off x="2775" y="1639"/>
              <a:ext cx="20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noch besser (suggeriert </a:t>
              </a:r>
              <a:r>
                <a:rPr lang="de-AT" altLang="en-US" sz="1400">
                  <a:latin typeface="Arial" charset="0"/>
                </a:rPr>
                <a:t>'a' &lt;= ch &lt;= 'z'</a:t>
              </a:r>
              <a:r>
                <a:rPr lang="de-AT" altLang="en-US"/>
                <a:t>)</a:t>
              </a:r>
            </a:p>
          </p:txBody>
        </p:sp>
      </p:grpSp>
      <p:grpSp>
        <p:nvGrpSpPr>
          <p:cNvPr id="404498" name="Group 18"/>
          <p:cNvGrpSpPr>
            <a:grpSpLocks/>
          </p:cNvGrpSpPr>
          <p:nvPr/>
        </p:nvGrpSpPr>
        <p:grpSpPr bwMode="auto">
          <a:xfrm>
            <a:off x="684213" y="3429000"/>
            <a:ext cx="4324350" cy="2595563"/>
            <a:chOff x="431" y="2160"/>
            <a:chExt cx="2724" cy="1635"/>
          </a:xfrm>
        </p:grpSpPr>
        <p:sp>
          <p:nvSpPr>
            <p:cNvPr id="404488" name="Text Box 8"/>
            <p:cNvSpPr txBox="1">
              <a:spLocks noChangeArrowheads="1"/>
            </p:cNvSpPr>
            <p:nvPr/>
          </p:nvSpPr>
          <p:spPr bwMode="auto">
            <a:xfrm>
              <a:off x="431" y="2160"/>
              <a:ext cx="20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Vermeide komplexe Ausdrücke</a:t>
              </a:r>
            </a:p>
          </p:txBody>
        </p:sp>
        <p:sp>
          <p:nvSpPr>
            <p:cNvPr id="404489" name="Text Box 9"/>
            <p:cNvSpPr txBox="1">
              <a:spLocks noChangeArrowheads="1"/>
            </p:cNvSpPr>
            <p:nvPr/>
          </p:nvSpPr>
          <p:spPr bwMode="auto">
            <a:xfrm>
              <a:off x="639" y="2487"/>
              <a:ext cx="2516" cy="19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sum += (min = (2 * k &lt; (n - m) ? a[k+1] : b[k++]));</a:t>
              </a:r>
            </a:p>
          </p:txBody>
        </p:sp>
        <p:sp>
          <p:nvSpPr>
            <p:cNvPr id="404495" name="Text Box 15"/>
            <p:cNvSpPr txBox="1">
              <a:spLocks noChangeArrowheads="1"/>
            </p:cNvSpPr>
            <p:nvPr/>
          </p:nvSpPr>
          <p:spPr bwMode="auto">
            <a:xfrm>
              <a:off x="639" y="2799"/>
              <a:ext cx="1053" cy="9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if  (2 * k &lt; (n - m)) {</a:t>
              </a:r>
            </a:p>
            <a:p>
              <a:r>
                <a:rPr lang="de-AT" altLang="en-US" sz="1400">
                  <a:latin typeface="Arial" charset="0"/>
                </a:rPr>
                <a:t>	min = a[k+1];</a:t>
              </a:r>
            </a:p>
            <a:p>
              <a:r>
                <a:rPr lang="de-AT" altLang="en-US" sz="1400">
                  <a:latin typeface="Arial" charset="0"/>
                </a:rPr>
                <a:t>} else {</a:t>
              </a:r>
            </a:p>
            <a:p>
              <a:r>
                <a:rPr lang="de-AT" altLang="en-US" sz="1400">
                  <a:latin typeface="Arial" charset="0"/>
                </a:rPr>
                <a:t>	min = b[k];</a:t>
              </a:r>
            </a:p>
            <a:p>
              <a:r>
                <a:rPr lang="de-AT" altLang="en-US" sz="1400">
                  <a:latin typeface="Arial" charset="0"/>
                </a:rPr>
                <a:t>	k++;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  <a:p>
              <a:r>
                <a:rPr lang="de-AT" altLang="en-US" sz="1400">
                  <a:latin typeface="Arial" charset="0"/>
                </a:rPr>
                <a:t>sum += min;</a:t>
              </a:r>
            </a:p>
          </p:txBody>
        </p:sp>
      </p:grpSp>
      <p:grpSp>
        <p:nvGrpSpPr>
          <p:cNvPr id="404500" name="Group 20"/>
          <p:cNvGrpSpPr>
            <a:grpSpLocks/>
          </p:cNvGrpSpPr>
          <p:nvPr/>
        </p:nvGrpSpPr>
        <p:grpSpPr bwMode="auto">
          <a:xfrm>
            <a:off x="3008313" y="4468813"/>
            <a:ext cx="4835525" cy="1530350"/>
            <a:chOff x="1895" y="2815"/>
            <a:chExt cx="3046" cy="964"/>
          </a:xfrm>
        </p:grpSpPr>
        <p:sp>
          <p:nvSpPr>
            <p:cNvPr id="404496" name="Text Box 16"/>
            <p:cNvSpPr txBox="1">
              <a:spLocks noChangeArrowheads="1"/>
            </p:cNvSpPr>
            <p:nvPr/>
          </p:nvSpPr>
          <p:spPr bwMode="auto">
            <a:xfrm>
              <a:off x="1895" y="2815"/>
              <a:ext cx="2899" cy="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600"/>
                <a:t>Bedingte Ausdrücke nur für einfache Fälle verwenden</a:t>
              </a:r>
            </a:p>
            <a:p>
              <a:pPr>
                <a:spcBef>
                  <a:spcPct val="30000"/>
                </a:spcBef>
                <a:spcAft>
                  <a:spcPct val="30000"/>
                </a:spcAft>
              </a:pPr>
              <a:r>
                <a:rPr lang="de-AT" altLang="en-US" sz="1400">
                  <a:latin typeface="Arial" charset="0"/>
                </a:rPr>
                <a:t>	max = (a &gt; b) ? a : b;</a:t>
              </a:r>
            </a:p>
            <a:p>
              <a:r>
                <a:rPr lang="de-AT" altLang="en-US" sz="1600"/>
                <a:t>Sie sind kein Ersatz für if-Anweisungen!</a:t>
              </a:r>
            </a:p>
          </p:txBody>
        </p:sp>
        <p:sp>
          <p:nvSpPr>
            <p:cNvPr id="404499" name="Text Box 19"/>
            <p:cNvSpPr txBox="1">
              <a:spLocks noChangeArrowheads="1"/>
            </p:cNvSpPr>
            <p:nvPr/>
          </p:nvSpPr>
          <p:spPr bwMode="auto">
            <a:xfrm>
              <a:off x="1895" y="3567"/>
              <a:ext cx="30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600"/>
                <a:t>++ und -- nur als eigenständige Anweisungen verwenden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B424-4C13-4E15-AE0F-39A8005A204C}" type="slidenum">
              <a:rPr lang="de-DE" altLang="en-US"/>
              <a:pPr/>
              <a:t>21</a:t>
            </a:fld>
            <a:endParaRPr lang="de-DE" altLang="en-US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Ratschläge zur besseren Lesbarkeit</a:t>
            </a:r>
          </a:p>
        </p:txBody>
      </p:sp>
      <p:sp>
        <p:nvSpPr>
          <p:cNvPr id="405507" name="Text Box 3"/>
          <p:cNvSpPr txBox="1">
            <a:spLocks noChangeArrowheads="1"/>
          </p:cNvSpPr>
          <p:nvPr/>
        </p:nvSpPr>
        <p:spPr bwMode="auto">
          <a:xfrm>
            <a:off x="684213" y="1143000"/>
            <a:ext cx="2574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 b="1"/>
              <a:t>Vermeide Verneinungen</a:t>
            </a:r>
          </a:p>
        </p:txBody>
      </p:sp>
      <p:sp>
        <p:nvSpPr>
          <p:cNvPr id="405508" name="Text Box 4"/>
          <p:cNvSpPr txBox="1">
            <a:spLocks noChangeArrowheads="1"/>
          </p:cNvSpPr>
          <p:nvPr/>
        </p:nvSpPr>
        <p:spPr bwMode="auto">
          <a:xfrm>
            <a:off x="1014413" y="1585913"/>
            <a:ext cx="2763837" cy="304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if (!found) pos = -1; else pos = i;</a:t>
            </a:r>
          </a:p>
        </p:txBody>
      </p:sp>
      <p:sp>
        <p:nvSpPr>
          <p:cNvPr id="405521" name="Text Box 17"/>
          <p:cNvSpPr txBox="1">
            <a:spLocks noChangeArrowheads="1"/>
          </p:cNvSpPr>
          <p:nvPr/>
        </p:nvSpPr>
        <p:spPr bwMode="auto">
          <a:xfrm>
            <a:off x="4011613" y="1585913"/>
            <a:ext cx="2636837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if (found) pos = i; else pos = -1;</a:t>
            </a:r>
          </a:p>
        </p:txBody>
      </p:sp>
      <p:grpSp>
        <p:nvGrpSpPr>
          <p:cNvPr id="405528" name="Group 24"/>
          <p:cNvGrpSpPr>
            <a:grpSpLocks/>
          </p:cNvGrpSpPr>
          <p:nvPr/>
        </p:nvGrpSpPr>
        <p:grpSpPr bwMode="auto">
          <a:xfrm>
            <a:off x="1014413" y="2030413"/>
            <a:ext cx="5634037" cy="304800"/>
            <a:chOff x="639" y="1279"/>
            <a:chExt cx="3549" cy="192"/>
          </a:xfrm>
        </p:grpSpPr>
        <p:sp>
          <p:nvSpPr>
            <p:cNvPr id="405522" name="Text Box 18"/>
            <p:cNvSpPr txBox="1">
              <a:spLocks noChangeArrowheads="1"/>
            </p:cNvSpPr>
            <p:nvPr/>
          </p:nvSpPr>
          <p:spPr bwMode="auto">
            <a:xfrm>
              <a:off x="639" y="1279"/>
              <a:ext cx="1741" cy="19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while (!(i == n) &amp;&amp; !(a[i] &gt; val)) ...</a:t>
              </a:r>
            </a:p>
          </p:txBody>
        </p:sp>
        <p:sp>
          <p:nvSpPr>
            <p:cNvPr id="405523" name="Text Box 19"/>
            <p:cNvSpPr txBox="1">
              <a:spLocks noChangeArrowheads="1"/>
            </p:cNvSpPr>
            <p:nvPr/>
          </p:nvSpPr>
          <p:spPr bwMode="auto">
            <a:xfrm>
              <a:off x="2527" y="1279"/>
              <a:ext cx="1661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while (i != n &amp;&amp; a[i] &lt;= val) ...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4213" y="2937869"/>
            <a:ext cx="5978525" cy="760413"/>
            <a:chOff x="684213" y="2937869"/>
            <a:chExt cx="5978525" cy="760413"/>
          </a:xfrm>
        </p:grpSpPr>
        <p:sp>
          <p:nvSpPr>
            <p:cNvPr id="405515" name="Text Box 11"/>
            <p:cNvSpPr txBox="1">
              <a:spLocks noChangeArrowheads="1"/>
            </p:cNvSpPr>
            <p:nvPr/>
          </p:nvSpPr>
          <p:spPr bwMode="auto">
            <a:xfrm>
              <a:off x="684213" y="2937869"/>
              <a:ext cx="54768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Frage Boolesche Variablen nicht auf </a:t>
              </a:r>
              <a:r>
                <a:rPr lang="de-AT" altLang="en-US" sz="1800" b="1" i="1"/>
                <a:t>true</a:t>
              </a:r>
              <a:r>
                <a:rPr lang="de-AT" altLang="en-US" sz="1800" b="1"/>
                <a:t> oder </a:t>
              </a:r>
              <a:r>
                <a:rPr lang="de-AT" altLang="en-US" sz="1800" b="1" i="1"/>
                <a:t>false</a:t>
              </a:r>
              <a:r>
                <a:rPr lang="de-AT" altLang="en-US" sz="1800" b="1"/>
                <a:t> ab</a:t>
              </a:r>
            </a:p>
          </p:txBody>
        </p:sp>
        <p:sp>
          <p:nvSpPr>
            <p:cNvPr id="405516" name="Text Box 12"/>
            <p:cNvSpPr txBox="1">
              <a:spLocks noChangeArrowheads="1"/>
            </p:cNvSpPr>
            <p:nvPr/>
          </p:nvSpPr>
          <p:spPr bwMode="auto">
            <a:xfrm>
              <a:off x="1014413" y="3393482"/>
              <a:ext cx="2752725" cy="3048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(found == true) ...</a:t>
              </a:r>
            </a:p>
          </p:txBody>
        </p:sp>
        <p:sp>
          <p:nvSpPr>
            <p:cNvPr id="405524" name="Text Box 20"/>
            <p:cNvSpPr txBox="1">
              <a:spLocks noChangeArrowheads="1"/>
            </p:cNvSpPr>
            <p:nvPr/>
          </p:nvSpPr>
          <p:spPr bwMode="auto">
            <a:xfrm>
              <a:off x="4024313" y="3393482"/>
              <a:ext cx="2638425" cy="30480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(found) ...</a:t>
              </a:r>
            </a:p>
          </p:txBody>
        </p:sp>
      </p:grpSp>
      <p:grpSp>
        <p:nvGrpSpPr>
          <p:cNvPr id="405530" name="Group 26"/>
          <p:cNvGrpSpPr>
            <a:grpSpLocks/>
          </p:cNvGrpSpPr>
          <p:nvPr/>
        </p:nvGrpSpPr>
        <p:grpSpPr bwMode="auto">
          <a:xfrm>
            <a:off x="684213" y="4468953"/>
            <a:ext cx="5978525" cy="2036763"/>
            <a:chOff x="431" y="2504"/>
            <a:chExt cx="3766" cy="1283"/>
          </a:xfrm>
        </p:grpSpPr>
        <p:sp>
          <p:nvSpPr>
            <p:cNvPr id="405525" name="Text Box 21"/>
            <p:cNvSpPr txBox="1">
              <a:spLocks noChangeArrowheads="1"/>
            </p:cNvSpPr>
            <p:nvPr/>
          </p:nvSpPr>
          <p:spPr bwMode="auto">
            <a:xfrm>
              <a:off x="431" y="2504"/>
              <a:ext cx="184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Vermeide Schaltervariablen</a:t>
              </a:r>
            </a:p>
          </p:txBody>
        </p:sp>
        <p:sp>
          <p:nvSpPr>
            <p:cNvPr id="405526" name="Text Box 22"/>
            <p:cNvSpPr txBox="1">
              <a:spLocks noChangeArrowheads="1"/>
            </p:cNvSpPr>
            <p:nvPr/>
          </p:nvSpPr>
          <p:spPr bwMode="auto">
            <a:xfrm>
              <a:off x="639" y="2791"/>
              <a:ext cx="1734" cy="99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while (i &lt; n &amp;&amp; !found) {</a:t>
              </a:r>
            </a:p>
            <a:p>
              <a:r>
                <a:rPr lang="de-AT" altLang="en-US" sz="1400">
                  <a:latin typeface="Arial" charset="0"/>
                </a:rPr>
                <a:t>	if (a[i] == val) {</a:t>
              </a:r>
            </a:p>
            <a:p>
              <a:r>
                <a:rPr lang="de-AT" altLang="en-US" sz="1400">
                  <a:latin typeface="Arial" charset="0"/>
                </a:rPr>
                <a:t>		found = true;</a:t>
              </a:r>
            </a:p>
            <a:p>
              <a:r>
                <a:rPr lang="de-AT" altLang="en-US" sz="1400">
                  <a:latin typeface="Arial" charset="0"/>
                </a:rPr>
                <a:t>	} else {</a:t>
              </a:r>
            </a:p>
            <a:p>
              <a:r>
                <a:rPr lang="de-AT" altLang="en-US" sz="1400">
                  <a:latin typeface="Arial" charset="0"/>
                </a:rPr>
                <a:t>		i++;</a:t>
              </a:r>
            </a:p>
            <a:p>
              <a:r>
                <a:rPr lang="de-AT" altLang="en-US" sz="1400">
                  <a:latin typeface="Arial" charset="0"/>
                </a:rPr>
                <a:t>	}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05527" name="Text Box 23"/>
            <p:cNvSpPr txBox="1">
              <a:spLocks noChangeArrowheads="1"/>
            </p:cNvSpPr>
            <p:nvPr/>
          </p:nvSpPr>
          <p:spPr bwMode="auto">
            <a:xfrm>
              <a:off x="2535" y="2791"/>
              <a:ext cx="1662" cy="46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while (i &lt; n &amp;&amp; a[i] != val) {</a:t>
              </a:r>
            </a:p>
            <a:p>
              <a:r>
                <a:rPr lang="de-AT" altLang="en-US" sz="1400">
                  <a:latin typeface="Arial" charset="0"/>
                </a:rPr>
                <a:t>	i++;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14413" y="3763369"/>
            <a:ext cx="5648325" cy="309958"/>
            <a:chOff x="1014413" y="3763369"/>
            <a:chExt cx="5648325" cy="309958"/>
          </a:xfrm>
        </p:grpSpPr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1014413" y="3763369"/>
              <a:ext cx="2752725" cy="30995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(found == </a:t>
              </a:r>
              <a:r>
                <a:rPr lang="de-AT" altLang="en-US" sz="1400" smtClean="0">
                  <a:latin typeface="Arial" charset="0"/>
                </a:rPr>
                <a:t>false) </a:t>
              </a:r>
              <a:r>
                <a:rPr lang="de-AT" altLang="en-US" sz="1400">
                  <a:latin typeface="Arial" charset="0"/>
                </a:rPr>
                <a:t>...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4024313" y="3763369"/>
              <a:ext cx="2638425" cy="3099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de-AT" altLang="en-US" sz="1400">
                  <a:latin typeface="Arial" charset="0"/>
                </a:rPr>
                <a:t>if </a:t>
              </a:r>
              <a:r>
                <a:rPr lang="de-AT" altLang="en-US" sz="1400" smtClean="0">
                  <a:latin typeface="Arial" charset="0"/>
                </a:rPr>
                <a:t>(!found</a:t>
              </a:r>
              <a:r>
                <a:rPr lang="de-AT" altLang="en-US" sz="1400">
                  <a:latin typeface="Arial" charset="0"/>
                </a:rPr>
                <a:t>) ...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9C4BA-A123-4151-9B51-DE6CA63A1743}" type="slidenum">
              <a:rPr lang="de-DE" altLang="en-US"/>
              <a:pPr/>
              <a:t>22</a:t>
            </a:fld>
            <a:endParaRPr lang="de-DE" altLang="en-US"/>
          </a:p>
        </p:txBody>
      </p:sp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1130300" y="3136900"/>
            <a:ext cx="62865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1574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3463105" cy="28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3200" smtClean="0"/>
              <a:t>19. </a:t>
            </a:r>
            <a:r>
              <a:rPr lang="de-AT" altLang="en-US" sz="3200"/>
              <a:t>Programmierstil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19.1</a:t>
            </a:r>
            <a:r>
              <a:rPr lang="de-AT" altLang="en-US"/>
              <a:t>	Namensgebung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19.2</a:t>
            </a:r>
            <a:r>
              <a:rPr lang="de-AT" altLang="en-US"/>
              <a:t>	Strukturierung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19.3</a:t>
            </a:r>
            <a:r>
              <a:rPr lang="de-AT" altLang="en-US"/>
              <a:t>	Lesbarkeit</a:t>
            </a:r>
          </a:p>
          <a:p>
            <a:r>
              <a:rPr lang="de-AT" altLang="en-US"/>
              <a:t>	</a:t>
            </a:r>
            <a:r>
              <a:rPr lang="de-AT" altLang="en-US" smtClean="0">
                <a:solidFill>
                  <a:srgbClr val="FF0000"/>
                </a:solidFill>
              </a:rPr>
              <a:t>19.4</a:t>
            </a:r>
            <a:r>
              <a:rPr lang="de-AT" altLang="en-US">
                <a:solidFill>
                  <a:srgbClr val="FF0000"/>
                </a:solidFill>
              </a:rPr>
              <a:t>	</a:t>
            </a:r>
            <a:r>
              <a:rPr lang="de-DE" altLang="en-US">
                <a:solidFill>
                  <a:srgbClr val="FF0000"/>
                </a:solidFill>
              </a:rPr>
              <a:t>Kommentierung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19.5</a:t>
            </a:r>
            <a:r>
              <a:rPr lang="de-DE" altLang="en-US"/>
              <a:t>	Effizienz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19.6</a:t>
            </a:r>
            <a:r>
              <a:rPr lang="de-DE" altLang="en-US"/>
              <a:t>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4EC6-DA0A-4A68-A4A0-B2C65A5F2D00}" type="slidenum">
              <a:rPr lang="de-DE" altLang="en-US"/>
              <a:pPr/>
              <a:t>23</a:t>
            </a:fld>
            <a:endParaRPr lang="de-DE" altLang="en-US"/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Schreibe sinnvolle Kommentare</a:t>
            </a:r>
          </a:p>
        </p:txBody>
      </p:sp>
      <p:sp>
        <p:nvSpPr>
          <p:cNvPr id="417795" name="Text Box 3"/>
          <p:cNvSpPr txBox="1">
            <a:spLocks noChangeArrowheads="1"/>
          </p:cNvSpPr>
          <p:nvPr/>
        </p:nvSpPr>
        <p:spPr bwMode="auto">
          <a:xfrm>
            <a:off x="684213" y="1119188"/>
            <a:ext cx="5368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Wiederhole nicht bloß, was schon im Code steht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823913" y="1674813"/>
            <a:ext cx="3517900" cy="5175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int sum;	// Summe</a:t>
            </a:r>
          </a:p>
          <a:p>
            <a:r>
              <a:rPr lang="de-AT" altLang="en-US" sz="1400">
                <a:latin typeface="Arial" charset="0"/>
              </a:rPr>
              <a:t>int temp;	// Hilfsvariable</a:t>
            </a:r>
          </a:p>
        </p:txBody>
      </p:sp>
      <p:sp>
        <p:nvSpPr>
          <p:cNvPr id="417797" name="Text Box 5"/>
          <p:cNvSpPr txBox="1">
            <a:spLocks noChangeArrowheads="1"/>
          </p:cNvSpPr>
          <p:nvPr/>
        </p:nvSpPr>
        <p:spPr bwMode="auto">
          <a:xfrm>
            <a:off x="823913" y="2360613"/>
            <a:ext cx="3538537" cy="304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return success;   // success</a:t>
            </a:r>
          </a:p>
        </p:txBody>
      </p:sp>
      <p:sp>
        <p:nvSpPr>
          <p:cNvPr id="417798" name="Text Box 6"/>
          <p:cNvSpPr txBox="1">
            <a:spLocks noChangeArrowheads="1"/>
          </p:cNvSpPr>
          <p:nvPr/>
        </p:nvSpPr>
        <p:spPr bwMode="auto">
          <a:xfrm>
            <a:off x="823913" y="2817813"/>
            <a:ext cx="3543300" cy="1793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int ch = System.in.read();</a:t>
            </a:r>
          </a:p>
          <a:p>
            <a:r>
              <a:rPr lang="de-AT" altLang="en-US" sz="1400">
                <a:latin typeface="Arial" charset="0"/>
              </a:rPr>
              <a:t>if (ch == EOF)	// end of file</a:t>
            </a:r>
          </a:p>
          <a:p>
            <a:r>
              <a:rPr lang="de-AT" altLang="en-US" sz="1400">
                <a:latin typeface="Arial" charset="0"/>
              </a:rPr>
              <a:t>	type = endFile;</a:t>
            </a:r>
          </a:p>
          <a:p>
            <a:r>
              <a:rPr lang="de-AT" altLang="en-US" sz="1400">
                <a:latin typeface="Arial" charset="0"/>
              </a:rPr>
              <a:t>else if (ch == '(')	// left parenthesis</a:t>
            </a:r>
          </a:p>
          <a:p>
            <a:r>
              <a:rPr lang="de-AT" altLang="en-US" sz="1400">
                <a:latin typeface="Arial" charset="0"/>
              </a:rPr>
              <a:t>	type = leftParen;</a:t>
            </a:r>
          </a:p>
          <a:p>
            <a:r>
              <a:rPr lang="de-AT" altLang="en-US" sz="1400">
                <a:latin typeface="Arial" charset="0"/>
              </a:rPr>
              <a:t>else if (ch == ')')	// right parenthesis</a:t>
            </a:r>
          </a:p>
          <a:p>
            <a:r>
              <a:rPr lang="de-AT" altLang="en-US" sz="1400">
                <a:latin typeface="Arial" charset="0"/>
              </a:rPr>
              <a:t>	type = rightParen;</a:t>
            </a:r>
          </a:p>
          <a:p>
            <a:r>
              <a:rPr lang="de-AT" altLang="en-US" sz="1400">
                <a:latin typeface="Arial" charset="0"/>
              </a:rPr>
              <a:t>...</a:t>
            </a:r>
          </a:p>
        </p:txBody>
      </p:sp>
      <p:grpSp>
        <p:nvGrpSpPr>
          <p:cNvPr id="417801" name="Group 9"/>
          <p:cNvGrpSpPr>
            <a:grpSpLocks/>
          </p:cNvGrpSpPr>
          <p:nvPr/>
        </p:nvGrpSpPr>
        <p:grpSpPr bwMode="auto">
          <a:xfrm>
            <a:off x="684213" y="4903788"/>
            <a:ext cx="6538912" cy="1460500"/>
            <a:chOff x="431" y="3089"/>
            <a:chExt cx="4119" cy="920"/>
          </a:xfrm>
        </p:grpSpPr>
        <p:sp>
          <p:nvSpPr>
            <p:cNvPr id="417799" name="Text Box 7"/>
            <p:cNvSpPr txBox="1">
              <a:spLocks noChangeArrowheads="1"/>
            </p:cNvSpPr>
            <p:nvPr/>
          </p:nvSpPr>
          <p:spPr bwMode="auto">
            <a:xfrm>
              <a:off x="431" y="3089"/>
              <a:ext cx="2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Was sind sinnvolle Kommentare?</a:t>
              </a:r>
            </a:p>
          </p:txBody>
        </p:sp>
        <p:sp>
          <p:nvSpPr>
            <p:cNvPr id="417800" name="Text Box 8"/>
            <p:cNvSpPr txBox="1">
              <a:spLocks noChangeArrowheads="1"/>
            </p:cNvSpPr>
            <p:nvPr/>
          </p:nvSpPr>
          <p:spPr bwMode="auto">
            <a:xfrm>
              <a:off x="455" y="3335"/>
              <a:ext cx="4095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Erklärungen von Typen, Variablen und Methoden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Assertionen, die helfen, den Zustand des Programms zu verstehen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Designentscheidungen (warum wurde etwas so gemacht und nicht anders?)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Verweise auf externe Dokumentation</a:t>
              </a:r>
            </a:p>
          </p:txBody>
        </p:sp>
      </p:grpSp>
      <p:cxnSp>
        <p:nvCxnSpPr>
          <p:cNvPr id="3" name="Straight Connector 2"/>
          <p:cNvCxnSpPr>
            <a:endCxn id="417796" idx="0"/>
          </p:cNvCxnSpPr>
          <p:nvPr/>
        </p:nvCxnSpPr>
        <p:spPr bwMode="auto">
          <a:xfrm flipV="1">
            <a:off x="1794076" y="1674813"/>
            <a:ext cx="788787" cy="55138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 flipV="1">
            <a:off x="2276354" y="2360613"/>
            <a:ext cx="733064" cy="336288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2754775" y="3063433"/>
            <a:ext cx="1192192" cy="1226916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7" grpId="0" animBg="1"/>
      <p:bldP spid="41779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789E-576D-4994-89C0-D01B5D43CAB3}" type="slidenum">
              <a:rPr lang="de-DE" altLang="en-US"/>
              <a:pPr/>
              <a:t>24</a:t>
            </a:fld>
            <a:endParaRPr lang="de-DE" altLang="en-US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/>
              <a:t>Vermeide Kommentare durch klaren Code</a:t>
            </a:r>
          </a:p>
        </p:txBody>
      </p:sp>
      <p:sp>
        <p:nvSpPr>
          <p:cNvPr id="418819" name="Text Box 3"/>
          <p:cNvSpPr txBox="1">
            <a:spLocks noChangeArrowheads="1"/>
          </p:cNvSpPr>
          <p:nvPr/>
        </p:nvSpPr>
        <p:spPr bwMode="auto">
          <a:xfrm>
            <a:off x="747713" y="1157288"/>
            <a:ext cx="6361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Statt schlechten Code zu kommentieren, vereinfache ihn!</a:t>
            </a:r>
          </a:p>
        </p:txBody>
      </p:sp>
      <p:sp>
        <p:nvSpPr>
          <p:cNvPr id="418820" name="Text Box 4"/>
          <p:cNvSpPr txBox="1">
            <a:spLocks noChangeArrowheads="1"/>
          </p:cNvSpPr>
          <p:nvPr/>
        </p:nvSpPr>
        <p:spPr bwMode="auto">
          <a:xfrm>
            <a:off x="836613" y="1814513"/>
            <a:ext cx="3241891" cy="397249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Time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int hrs, min;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set</a:t>
            </a:r>
            <a:r>
              <a:rPr lang="de-AT" altLang="en-US" sz="1400">
                <a:latin typeface="Arial" charset="0"/>
              </a:rPr>
              <a:t> (int minutes) {</a:t>
            </a:r>
          </a:p>
          <a:p>
            <a:r>
              <a:rPr lang="de-AT" altLang="en-US" sz="1400">
                <a:latin typeface="Arial" charset="0"/>
              </a:rPr>
              <a:t>		int tmp = minutes;</a:t>
            </a:r>
          </a:p>
          <a:p>
            <a:r>
              <a:rPr lang="de-AT" altLang="en-US" sz="1400">
                <a:latin typeface="Arial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split tmp into hours and minutes</a:t>
            </a:r>
          </a:p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	// by subtracting 60 repeatedly</a:t>
            </a:r>
          </a:p>
          <a:p>
            <a:r>
              <a:rPr lang="de-AT" altLang="en-US" sz="1400">
                <a:latin typeface="Arial" charset="0"/>
              </a:rPr>
              <a:t>		int count = 0;</a:t>
            </a:r>
          </a:p>
          <a:p>
            <a:r>
              <a:rPr lang="de-AT" altLang="en-US" sz="1400">
                <a:latin typeface="Arial" charset="0"/>
              </a:rPr>
              <a:t>		while (tmp &gt;= 60) {</a:t>
            </a:r>
          </a:p>
          <a:p>
            <a:r>
              <a:rPr lang="de-AT" altLang="en-US" sz="1400">
                <a:latin typeface="Arial" charset="0"/>
              </a:rPr>
              <a:t>			tmp -= 60;</a:t>
            </a:r>
          </a:p>
          <a:p>
            <a:r>
              <a:rPr lang="de-AT" altLang="en-US" sz="1400">
                <a:latin typeface="Arial" charset="0"/>
              </a:rPr>
              <a:t>			count++;</a:t>
            </a:r>
          </a:p>
          <a:p>
            <a:r>
              <a:rPr lang="de-AT" altLang="en-US" sz="1400">
                <a:latin typeface="Arial" charset="0"/>
              </a:rPr>
              <a:t>		}</a:t>
            </a:r>
          </a:p>
          <a:p>
            <a:r>
              <a:rPr lang="de-AT" altLang="en-US" sz="1400">
                <a:latin typeface="Arial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count ... number of hours</a:t>
            </a:r>
          </a:p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	// </a:t>
            </a:r>
            <a:r>
              <a:rPr lang="de-AT" altLang="en-US" sz="1400" smtClean="0">
                <a:solidFill>
                  <a:schemeClr val="accent2"/>
                </a:solidFill>
                <a:latin typeface="Arial" charset="0"/>
              </a:rPr>
              <a:t>tmp 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...... number of minutes</a:t>
            </a:r>
          </a:p>
          <a:p>
            <a:r>
              <a:rPr lang="de-AT" altLang="en-US" sz="1400">
                <a:latin typeface="Arial" charset="0"/>
              </a:rPr>
              <a:t>		hrs = count;</a:t>
            </a:r>
          </a:p>
          <a:p>
            <a:r>
              <a:rPr lang="de-AT" altLang="en-US" sz="1400">
                <a:latin typeface="Arial" charset="0"/>
              </a:rPr>
              <a:t>		min = tmp;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18821" name="Text Box 5"/>
          <p:cNvSpPr txBox="1">
            <a:spLocks noChangeArrowheads="1"/>
          </p:cNvSpPr>
          <p:nvPr/>
        </p:nvSpPr>
        <p:spPr bwMode="auto">
          <a:xfrm>
            <a:off x="4341813" y="2132013"/>
            <a:ext cx="37719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de-AT" altLang="en-US" sz="1600" i="1"/>
              <a:t>tmp</a:t>
            </a:r>
            <a:r>
              <a:rPr lang="de-AT" altLang="en-US" sz="1600"/>
              <a:t> und </a:t>
            </a:r>
            <a:r>
              <a:rPr lang="de-AT" altLang="en-US" sz="1600" i="1"/>
              <a:t>count</a:t>
            </a:r>
            <a:r>
              <a:rPr lang="de-AT" altLang="en-US" sz="1600"/>
              <a:t> sind nichtssagende Namen</a:t>
            </a:r>
          </a:p>
          <a:p>
            <a:pPr>
              <a:buFontTx/>
              <a:buChar char="•"/>
            </a:pPr>
            <a:r>
              <a:rPr lang="de-AT" altLang="en-US" sz="1600"/>
              <a:t>die Zerlegung kann einfacher mit / und %</a:t>
            </a:r>
            <a:br>
              <a:rPr lang="de-AT" altLang="en-US" sz="1600"/>
            </a:br>
            <a:r>
              <a:rPr lang="de-AT" altLang="en-US" sz="1600"/>
              <a:t>gelöst werden</a:t>
            </a:r>
          </a:p>
        </p:txBody>
      </p:sp>
      <p:grpSp>
        <p:nvGrpSpPr>
          <p:cNvPr id="418825" name="Group 9"/>
          <p:cNvGrpSpPr>
            <a:grpSpLocks/>
          </p:cNvGrpSpPr>
          <p:nvPr/>
        </p:nvGrpSpPr>
        <p:grpSpPr bwMode="auto">
          <a:xfrm>
            <a:off x="4329113" y="3236913"/>
            <a:ext cx="3067050" cy="1647825"/>
            <a:chOff x="2727" y="2039"/>
            <a:chExt cx="1932" cy="1038"/>
          </a:xfrm>
        </p:grpSpPr>
        <p:sp>
          <p:nvSpPr>
            <p:cNvPr id="418822" name="Text Box 6"/>
            <p:cNvSpPr txBox="1">
              <a:spLocks noChangeArrowheads="1"/>
            </p:cNvSpPr>
            <p:nvPr/>
          </p:nvSpPr>
          <p:spPr bwMode="auto">
            <a:xfrm>
              <a:off x="2783" y="2039"/>
              <a:ext cx="1249" cy="59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void </a:t>
              </a:r>
              <a:r>
                <a:rPr lang="de-AT" altLang="en-US" sz="1400" b="1">
                  <a:latin typeface="Arial" charset="0"/>
                </a:rPr>
                <a:t>set</a:t>
              </a:r>
              <a:r>
                <a:rPr lang="de-AT" altLang="en-US" sz="1400">
                  <a:latin typeface="Arial" charset="0"/>
                </a:rPr>
                <a:t> (int minutes) {</a:t>
              </a:r>
            </a:p>
            <a:p>
              <a:r>
                <a:rPr lang="de-AT" altLang="en-US" sz="1400">
                  <a:latin typeface="Arial" charset="0"/>
                </a:rPr>
                <a:t>	hrs = minutes / 60;</a:t>
              </a:r>
            </a:p>
            <a:p>
              <a:r>
                <a:rPr lang="de-AT" altLang="en-US" sz="1400">
                  <a:latin typeface="Arial" charset="0"/>
                </a:rPr>
                <a:t>	min = minutes % 60;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18823" name="Text Box 7"/>
            <p:cNvSpPr txBox="1">
              <a:spLocks noChangeArrowheads="1"/>
            </p:cNvSpPr>
            <p:nvPr/>
          </p:nvSpPr>
          <p:spPr bwMode="auto">
            <a:xfrm>
              <a:off x="2727" y="2711"/>
              <a:ext cx="193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Dieser Code ist so einfach,</a:t>
              </a:r>
            </a:p>
            <a:p>
              <a:r>
                <a:rPr lang="de-AT" altLang="en-US"/>
                <a:t>dass er keine Kommentare benötigt</a:t>
              </a:r>
            </a:p>
          </p:txBody>
        </p:sp>
      </p:grpSp>
      <p:sp>
        <p:nvSpPr>
          <p:cNvPr id="418824" name="Text Box 8"/>
          <p:cNvSpPr txBox="1">
            <a:spLocks noChangeArrowheads="1"/>
          </p:cNvSpPr>
          <p:nvPr/>
        </p:nvSpPr>
        <p:spPr bwMode="auto">
          <a:xfrm>
            <a:off x="4329113" y="1741488"/>
            <a:ext cx="2570553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/>
              <a:t>Was ist daran schlecht?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213D-B9EC-49BA-84A9-FC34025EB782}" type="slidenum">
              <a:rPr lang="de-DE" altLang="en-US"/>
              <a:pPr/>
              <a:t>25</a:t>
            </a:fld>
            <a:endParaRPr lang="de-DE" altLang="en-US"/>
          </a:p>
        </p:txBody>
      </p:sp>
      <p:sp>
        <p:nvSpPr>
          <p:cNvPr id="419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Kommentiere sparsam</a:t>
            </a:r>
          </a:p>
        </p:txBody>
      </p:sp>
      <p:sp>
        <p:nvSpPr>
          <p:cNvPr id="419843" name="Text Box 1027"/>
          <p:cNvSpPr txBox="1">
            <a:spLocks noChangeArrowheads="1"/>
          </p:cNvSpPr>
          <p:nvPr/>
        </p:nvSpPr>
        <p:spPr bwMode="auto">
          <a:xfrm>
            <a:off x="684213" y="1157288"/>
            <a:ext cx="584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Zu viele Kommentare schaden ebenso wie zu wenige</a:t>
            </a:r>
          </a:p>
        </p:txBody>
      </p:sp>
      <p:sp>
        <p:nvSpPr>
          <p:cNvPr id="419844" name="Text Box 1028"/>
          <p:cNvSpPr txBox="1">
            <a:spLocks noChangeArrowheads="1"/>
          </p:cNvSpPr>
          <p:nvPr/>
        </p:nvSpPr>
        <p:spPr bwMode="auto">
          <a:xfrm>
            <a:off x="735013" y="1687513"/>
            <a:ext cx="5080535" cy="397249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Convert the integer n into a string with len characters.</a:t>
            </a:r>
          </a:p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The string is padded with leading blanks</a:t>
            </a:r>
          </a:p>
          <a:p>
            <a:r>
              <a:rPr lang="de-AT" altLang="en-US" sz="1400">
                <a:latin typeface="Arial" charset="0"/>
              </a:rPr>
              <a:t>String IntToString (int n, int len) {</a:t>
            </a:r>
          </a:p>
          <a:p>
            <a:r>
              <a:rPr lang="de-AT" altLang="en-US" sz="1400">
                <a:latin typeface="Arial" charset="0"/>
              </a:rPr>
              <a:t>	char[] a = new char[16]; 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temporary array for the digits of n</a:t>
            </a:r>
          </a:p>
          <a:p>
            <a:r>
              <a:rPr lang="de-AT" altLang="en-US" sz="1400">
                <a:latin typeface="Arial" charset="0"/>
              </a:rPr>
              <a:t>	String s = String.valueOf(n); 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first, convert n to a string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compute the amount of leading blanks</a:t>
            </a:r>
          </a:p>
          <a:p>
            <a:r>
              <a:rPr lang="de-AT" altLang="en-US" sz="1400">
                <a:latin typeface="Arial" charset="0"/>
              </a:rPr>
              <a:t>	int d = len - s.length();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fill a with the right number of leading blanks</a:t>
            </a:r>
          </a:p>
          <a:p>
            <a:r>
              <a:rPr lang="de-AT" altLang="en-US" sz="1400">
                <a:latin typeface="Arial" charset="0"/>
              </a:rPr>
              <a:t>	for (int i = 0; i &lt; d; i++) a[i] = ' ';</a:t>
            </a:r>
          </a:p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// append the digits from s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int j = 0;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while (i </a:t>
            </a:r>
            <a:r>
              <a:rPr lang="de-AT" altLang="en-US" sz="1400">
                <a:latin typeface="Arial" charset="0"/>
              </a:rPr>
              <a:t>&lt; </a:t>
            </a:r>
            <a:r>
              <a:rPr lang="de-AT" altLang="en-US" sz="1400" smtClean="0">
                <a:latin typeface="Arial" charset="0"/>
              </a:rPr>
              <a:t>len)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	a[i</a:t>
            </a:r>
            <a:r>
              <a:rPr lang="de-AT" altLang="en-US" sz="1400">
                <a:latin typeface="Arial" charset="0"/>
              </a:rPr>
              <a:t>] = s.charAt(j); </a:t>
            </a:r>
            <a:endParaRPr lang="de-AT" altLang="en-US" sz="1400" smtClean="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	i++; j++;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}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	// now convert the array back to a string</a:t>
            </a:r>
          </a:p>
          <a:p>
            <a:r>
              <a:rPr lang="de-AT" altLang="en-US" sz="1400">
                <a:latin typeface="Arial" charset="0"/>
              </a:rPr>
              <a:t>	return new String(a, 0, len);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19845" name="Text Box 1029"/>
          <p:cNvSpPr txBox="1">
            <a:spLocks noChangeArrowheads="1"/>
          </p:cNvSpPr>
          <p:nvPr/>
        </p:nvSpPr>
        <p:spPr bwMode="auto">
          <a:xfrm>
            <a:off x="709613" y="5716441"/>
            <a:ext cx="5445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/>
              <a:t>Vor lauter Kommentaren sieht man den Code nicht mehr.</a:t>
            </a:r>
          </a:p>
        </p:txBody>
      </p:sp>
      <p:sp>
        <p:nvSpPr>
          <p:cNvPr id="419846" name="Text Box 1030"/>
          <p:cNvSpPr txBox="1">
            <a:spLocks noChangeArrowheads="1"/>
          </p:cNvSpPr>
          <p:nvPr/>
        </p:nvSpPr>
        <p:spPr bwMode="auto">
          <a:xfrm>
            <a:off x="709613" y="6173641"/>
            <a:ext cx="4702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/>
              <a:t>Die meisten dieser Kommentare sind überflüssig </a:t>
            </a:r>
          </a:p>
          <a:p>
            <a:r>
              <a:rPr lang="de-AT" altLang="en-US" sz="1800"/>
              <a:t>und sollten daher weggelassen werden.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E0645-8DA1-4204-818F-BA6F46735D9F}" type="slidenum">
              <a:rPr lang="de-DE" altLang="en-US"/>
              <a:pPr/>
              <a:t>26</a:t>
            </a:fld>
            <a:endParaRPr lang="de-DE" altLang="en-US"/>
          </a:p>
        </p:txBody>
      </p:sp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Halte Code und Kommentare konsistent</a:t>
            </a:r>
          </a:p>
        </p:txBody>
      </p:sp>
      <p:sp>
        <p:nvSpPr>
          <p:cNvPr id="420867" name="Text Box 3"/>
          <p:cNvSpPr txBox="1">
            <a:spLocks noChangeArrowheads="1"/>
          </p:cNvSpPr>
          <p:nvPr/>
        </p:nvSpPr>
        <p:spPr bwMode="auto">
          <a:xfrm>
            <a:off x="760413" y="1230313"/>
            <a:ext cx="6396921" cy="9562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(country == SING || country == BRNI || country == POL || country == ITALY)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// for Singapore, Brunei and Poland add a special tax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20868" name="Text Box 4"/>
          <p:cNvSpPr txBox="1">
            <a:spLocks noChangeArrowheads="1"/>
          </p:cNvSpPr>
          <p:nvPr/>
        </p:nvSpPr>
        <p:spPr bwMode="auto">
          <a:xfrm>
            <a:off x="684213" y="2259013"/>
            <a:ext cx="63642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Italien wurde anscheinend später dazugefügt und im Kommentar vergessen.</a:t>
            </a:r>
          </a:p>
          <a:p>
            <a:r>
              <a:rPr lang="de-AT" altLang="en-US"/>
              <a:t>Oder ist der Code falsch?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84213" y="3201988"/>
            <a:ext cx="7351712" cy="2979737"/>
            <a:chOff x="684213" y="3201988"/>
            <a:chExt cx="7351712" cy="2979737"/>
          </a:xfrm>
        </p:grpSpPr>
        <p:sp>
          <p:nvSpPr>
            <p:cNvPr id="420869" name="Text Box 5"/>
            <p:cNvSpPr txBox="1">
              <a:spLocks noChangeArrowheads="1"/>
            </p:cNvSpPr>
            <p:nvPr/>
          </p:nvSpPr>
          <p:spPr bwMode="auto">
            <a:xfrm>
              <a:off x="760413" y="3656013"/>
              <a:ext cx="3255962" cy="16033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// check if val is not already in the table</a:t>
              </a:r>
            </a:p>
            <a:p>
              <a:r>
                <a:rPr lang="de-AT" altLang="en-US" sz="1400">
                  <a:latin typeface="Arial" charset="0"/>
                </a:rPr>
                <a:t>boolean </a:t>
              </a:r>
              <a:r>
                <a:rPr lang="de-AT" altLang="en-US" sz="1400" b="1">
                  <a:latin typeface="Arial" charset="0"/>
                </a:rPr>
                <a:t>check </a:t>
              </a:r>
              <a:r>
                <a:rPr lang="de-AT" altLang="en-US" sz="1400">
                  <a:latin typeface="Arial" charset="0"/>
                </a:rPr>
                <a:t>(int[] table, int val) {</a:t>
              </a:r>
            </a:p>
            <a:p>
              <a:r>
                <a:rPr lang="de-AT" altLang="en-US" sz="1400">
                  <a:latin typeface="Arial" charset="0"/>
                </a:rPr>
                <a:t>	for (int i = 0; i &lt; table.length; i++) {</a:t>
              </a:r>
            </a:p>
            <a:p>
              <a:r>
                <a:rPr lang="de-AT" altLang="en-US" sz="1400">
                  <a:latin typeface="Arial" charset="0"/>
                </a:rPr>
                <a:t>		if (table[i] == val) return true;</a:t>
              </a:r>
            </a:p>
            <a:p>
              <a:r>
                <a:rPr lang="de-AT" altLang="en-US" sz="1400">
                  <a:latin typeface="Arial" charset="0"/>
                </a:rPr>
                <a:t>	}</a:t>
              </a:r>
            </a:p>
            <a:p>
              <a:r>
                <a:rPr lang="de-AT" altLang="en-US" sz="1400">
                  <a:latin typeface="Arial" charset="0"/>
                </a:rPr>
                <a:t>	return false;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20870" name="Text Box 6"/>
            <p:cNvSpPr txBox="1">
              <a:spLocks noChangeArrowheads="1"/>
            </p:cNvSpPr>
            <p:nvPr/>
          </p:nvSpPr>
          <p:spPr bwMode="auto">
            <a:xfrm>
              <a:off x="684213" y="3201988"/>
              <a:ext cx="5862637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Kommentare sollten dem Code nicht widersprechen</a:t>
              </a:r>
              <a:r>
                <a:rPr lang="de-AT" altLang="en-US"/>
                <a:t> </a:t>
              </a:r>
            </a:p>
          </p:txBody>
        </p:sp>
        <p:sp>
          <p:nvSpPr>
            <p:cNvPr id="420871" name="Text Box 7"/>
            <p:cNvSpPr txBox="1">
              <a:spLocks noChangeArrowheads="1"/>
            </p:cNvSpPr>
            <p:nvPr/>
          </p:nvSpPr>
          <p:spPr bwMode="auto">
            <a:xfrm>
              <a:off x="684213" y="5307013"/>
              <a:ext cx="7351712" cy="874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Kommentar unklar: lässt erwarten, dass </a:t>
              </a:r>
              <a:r>
                <a:rPr lang="de-AT" altLang="en-US" sz="1600" i="1"/>
                <a:t>true</a:t>
              </a:r>
              <a:r>
                <a:rPr lang="de-AT" altLang="en-US" sz="1600"/>
                <a:t> geliefert wird, wenn </a:t>
              </a:r>
              <a:r>
                <a:rPr lang="de-AT" altLang="en-US" sz="1600" i="1"/>
                <a:t>val</a:t>
              </a:r>
              <a:r>
                <a:rPr lang="de-AT" altLang="en-US" sz="1600"/>
                <a:t> </a:t>
              </a:r>
              <a:r>
                <a:rPr lang="de-AT" altLang="en-US" sz="1600" u="sng"/>
                <a:t>nicht</a:t>
              </a:r>
              <a:r>
                <a:rPr lang="de-AT" altLang="en-US" sz="1600"/>
                <a:t> in </a:t>
              </a:r>
              <a:r>
                <a:rPr lang="de-AT" altLang="en-US" sz="1600" i="1"/>
                <a:t>table</a:t>
              </a:r>
              <a:r>
                <a:rPr lang="de-AT" altLang="en-US" sz="1600"/>
                <a:t> ist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altLang="en-US" sz="1600"/>
                <a:t>Methodenname ist schlecht: sagt nicht, wann </a:t>
              </a:r>
              <a:r>
                <a:rPr lang="de-AT" altLang="en-US" sz="1600" i="1"/>
                <a:t>true</a:t>
              </a:r>
              <a:r>
                <a:rPr lang="de-AT" altLang="en-US" sz="1600"/>
                <a:t> und wann </a:t>
              </a:r>
              <a:r>
                <a:rPr lang="de-AT" altLang="en-US" sz="1600" i="1"/>
                <a:t>false</a:t>
              </a:r>
              <a:r>
                <a:rPr lang="de-AT" altLang="en-US" sz="1600"/>
                <a:t> geliefert wird</a:t>
              </a:r>
              <a:br>
                <a:rPr lang="de-AT" altLang="en-US" sz="1600"/>
              </a:br>
              <a:r>
                <a:rPr lang="de-AT" altLang="en-US" sz="1600"/>
                <a:t>besser: </a:t>
              </a:r>
              <a:r>
                <a:rPr lang="de-AT" altLang="en-US" sz="1600" i="1" smtClean="0"/>
                <a:t>contains</a:t>
              </a:r>
              <a:endParaRPr lang="de-AT" altLang="en-US" sz="1600" i="1"/>
            </a:p>
          </p:txBody>
        </p:sp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360069" y="3872212"/>
            <a:ext cx="3172961" cy="1387176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/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boolean </a:t>
            </a:r>
            <a:r>
              <a:rPr lang="de-AT" altLang="en-US" sz="1400" b="1" smtClean="0">
                <a:latin typeface="Arial" charset="0"/>
              </a:rPr>
              <a:t>contains </a:t>
            </a:r>
            <a:r>
              <a:rPr lang="de-AT" altLang="en-US" sz="1400">
                <a:latin typeface="Arial" charset="0"/>
              </a:rPr>
              <a:t>(int[] table, int val) {</a:t>
            </a:r>
          </a:p>
          <a:p>
            <a:r>
              <a:rPr lang="de-AT" altLang="en-US" sz="1400">
                <a:latin typeface="Arial" charset="0"/>
              </a:rPr>
              <a:t>	for (int i = 0; i &lt; table.length; i++) {</a:t>
            </a:r>
          </a:p>
          <a:p>
            <a:r>
              <a:rPr lang="de-AT" altLang="en-US" sz="1400">
                <a:latin typeface="Arial" charset="0"/>
              </a:rPr>
              <a:t>		if (table[i] == val) return true;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	return false;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0A51-2EA1-4E81-9C69-0EF4D2805E76}" type="slidenum">
              <a:rPr lang="de-DE" altLang="en-US"/>
              <a:pPr/>
              <a:t>27</a:t>
            </a:fld>
            <a:endParaRPr lang="de-DE" altLang="en-US"/>
          </a:p>
        </p:txBody>
      </p:sp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Beispiele für gute Kommentare</a:t>
            </a:r>
          </a:p>
        </p:txBody>
      </p:sp>
      <p:sp>
        <p:nvSpPr>
          <p:cNvPr id="421891" name="Text Box 3"/>
          <p:cNvSpPr txBox="1">
            <a:spLocks noChangeArrowheads="1"/>
          </p:cNvSpPr>
          <p:nvPr/>
        </p:nvSpPr>
        <p:spPr bwMode="auto">
          <a:xfrm>
            <a:off x="735013" y="1004888"/>
            <a:ext cx="2957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Deklarationskommentare</a:t>
            </a:r>
          </a:p>
        </p:txBody>
      </p:sp>
      <p:sp>
        <p:nvSpPr>
          <p:cNvPr id="421892" name="Text Box 4"/>
          <p:cNvSpPr txBox="1">
            <a:spLocks noChangeArrowheads="1"/>
          </p:cNvSpPr>
          <p:nvPr/>
        </p:nvSpPr>
        <p:spPr bwMode="auto">
          <a:xfrm>
            <a:off x="836613" y="1408113"/>
            <a:ext cx="6303627" cy="1387176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1625600" algn="l"/>
                <a:tab pos="1816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State {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// state of finite automaton</a:t>
            </a:r>
          </a:p>
          <a:p>
            <a:r>
              <a:rPr lang="de-AT" altLang="en-US" sz="1400">
                <a:latin typeface="Arial" charset="0"/>
              </a:rPr>
              <a:t>	int nr;	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// state number</a:t>
            </a:r>
          </a:p>
          <a:p>
            <a:r>
              <a:rPr lang="de-AT" altLang="en-US" sz="1400">
                <a:latin typeface="Arial" charset="0"/>
              </a:rPr>
              <a:t>	Action firstAction;	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// to first action of this state</a:t>
            </a:r>
          </a:p>
          <a:p>
            <a:r>
              <a:rPr lang="de-AT" altLang="en-US" sz="1400">
                <a:latin typeface="Arial" charset="0"/>
              </a:rPr>
              <a:t>	int endOf;	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// </a:t>
            </a:r>
            <a:r>
              <a:rPr lang="de-AT" altLang="en-US" sz="1400" smtClean="0">
                <a:solidFill>
                  <a:srgbClr val="FF0000"/>
                </a:solidFill>
                <a:latin typeface="Arial" charset="0"/>
              </a:rPr>
              <a:t>ID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of the recognized token if this state is a final state</a:t>
            </a:r>
          </a:p>
          <a:p>
            <a:r>
              <a:rPr lang="de-AT" altLang="en-US" sz="1400">
                <a:latin typeface="Arial" charset="0"/>
              </a:rPr>
              <a:t>	boolean ctx;	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// true if this state is reached via </a:t>
            </a:r>
            <a:r>
              <a:rPr lang="de-AT" altLang="en-US" sz="1400" smtClean="0">
                <a:solidFill>
                  <a:srgbClr val="FF0000"/>
                </a:solidFill>
                <a:latin typeface="Arial" charset="0"/>
              </a:rPr>
              <a:t>a context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transition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21900" name="Group 12"/>
          <p:cNvGrpSpPr>
            <a:grpSpLocks/>
          </p:cNvGrpSpPr>
          <p:nvPr/>
        </p:nvGrpSpPr>
        <p:grpSpPr bwMode="auto">
          <a:xfrm>
            <a:off x="735013" y="2922588"/>
            <a:ext cx="7735887" cy="1574800"/>
            <a:chOff x="463" y="1841"/>
            <a:chExt cx="4873" cy="992"/>
          </a:xfrm>
        </p:grpSpPr>
        <p:sp>
          <p:nvSpPr>
            <p:cNvPr id="421893" name="Text Box 5"/>
            <p:cNvSpPr txBox="1">
              <a:spLocks noChangeArrowheads="1"/>
            </p:cNvSpPr>
            <p:nvPr/>
          </p:nvSpPr>
          <p:spPr bwMode="auto">
            <a:xfrm>
              <a:off x="463" y="1841"/>
              <a:ext cx="92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Assertionen</a:t>
              </a:r>
            </a:p>
          </p:txBody>
        </p:sp>
        <p:sp>
          <p:nvSpPr>
            <p:cNvPr id="421894" name="Text Box 6"/>
            <p:cNvSpPr txBox="1">
              <a:spLocks noChangeArrowheads="1"/>
            </p:cNvSpPr>
            <p:nvPr/>
          </p:nvSpPr>
          <p:spPr bwMode="auto">
            <a:xfrm>
              <a:off x="527" y="2095"/>
              <a:ext cx="1735" cy="72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if (p != null &amp;&amp; p.value != x) {</a:t>
              </a:r>
            </a:p>
            <a:p>
              <a:r>
                <a:rPr lang="de-AT" altLang="en-US" sz="1400">
                  <a:latin typeface="Arial" charset="0"/>
                </a:rPr>
                <a:t>	...</a:t>
              </a:r>
            </a:p>
            <a:p>
              <a:r>
                <a:rPr lang="de-AT" altLang="en-US" sz="1400">
                  <a:latin typeface="Arial" charset="0"/>
                </a:rPr>
                <a:t>} else {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// p == null || p.value == x</a:t>
              </a:r>
            </a:p>
            <a:p>
              <a:r>
                <a:rPr lang="de-AT" altLang="en-US" sz="1400">
                  <a:latin typeface="Arial" charset="0"/>
                </a:rPr>
                <a:t>	...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21895" name="Text Box 7"/>
            <p:cNvSpPr txBox="1">
              <a:spLocks noChangeArrowheads="1"/>
            </p:cNvSpPr>
            <p:nvPr/>
          </p:nvSpPr>
          <p:spPr bwMode="auto">
            <a:xfrm>
              <a:off x="2375" y="2095"/>
              <a:ext cx="1562" cy="73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while (i &lt; max &amp;&amp; tab[i] &gt; 0) {</a:t>
              </a:r>
            </a:p>
            <a:p>
              <a:r>
                <a:rPr lang="de-AT" altLang="en-US" sz="1400">
                  <a:latin typeface="Arial" charset="0"/>
                </a:rPr>
                <a:t>	...</a:t>
              </a:r>
            </a:p>
            <a:p>
              <a:r>
                <a:rPr lang="de-AT" altLang="en-US" sz="1400">
                  <a:latin typeface="Arial" charset="0"/>
                </a:rPr>
                <a:t>	i++;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  <a:p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// i </a:t>
              </a:r>
              <a:r>
                <a:rPr lang="de-AT" altLang="en-US" sz="1400" smtClean="0">
                  <a:solidFill>
                    <a:srgbClr val="FF0000"/>
                  </a:solidFill>
                  <a:latin typeface="Arial" charset="0"/>
                </a:rPr>
                <a:t>&gt;=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max || tab[i] &lt;= 0</a:t>
              </a:r>
            </a:p>
          </p:txBody>
        </p:sp>
        <p:sp>
          <p:nvSpPr>
            <p:cNvPr id="421896" name="Text Box 8"/>
            <p:cNvSpPr txBox="1">
              <a:spLocks noChangeArrowheads="1"/>
            </p:cNvSpPr>
            <p:nvPr/>
          </p:nvSpPr>
          <p:spPr bwMode="auto">
            <a:xfrm>
              <a:off x="4063" y="2095"/>
              <a:ext cx="1273" cy="72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max = tab[0];</a:t>
              </a:r>
            </a:p>
            <a:p>
              <a:r>
                <a:rPr lang="de-AT" altLang="en-US" sz="1400">
                  <a:latin typeface="Arial" charset="0"/>
                </a:rPr>
                <a:t>for (int i = 1; i &lt; n; i++) {</a:t>
              </a:r>
            </a:p>
            <a:p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// max &gt;= tab[0..i-1]</a:t>
              </a:r>
            </a:p>
            <a:p>
              <a:r>
                <a:rPr lang="de-AT" altLang="en-US" sz="1400">
                  <a:latin typeface="Arial" charset="0"/>
                </a:rPr>
                <a:t>	...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  <a:endParaRPr lang="de-AT" altLang="en-US" sz="1400">
                <a:solidFill>
                  <a:srgbClr val="FF0000"/>
                </a:solidFill>
                <a:latin typeface="Arial" charset="0"/>
              </a:endParaRPr>
            </a:p>
          </p:txBody>
        </p:sp>
      </p:grpSp>
      <p:grpSp>
        <p:nvGrpSpPr>
          <p:cNvPr id="421901" name="Group 13"/>
          <p:cNvGrpSpPr>
            <a:grpSpLocks/>
          </p:cNvGrpSpPr>
          <p:nvPr/>
        </p:nvGrpSpPr>
        <p:grpSpPr bwMode="auto">
          <a:xfrm>
            <a:off x="735013" y="4664075"/>
            <a:ext cx="6345237" cy="1984375"/>
            <a:chOff x="463" y="2938"/>
            <a:chExt cx="3997" cy="1250"/>
          </a:xfrm>
        </p:grpSpPr>
        <p:sp>
          <p:nvSpPr>
            <p:cNvPr id="421897" name="Text Box 9"/>
            <p:cNvSpPr txBox="1">
              <a:spLocks noChangeArrowheads="1"/>
            </p:cNvSpPr>
            <p:nvPr/>
          </p:nvSpPr>
          <p:spPr bwMode="auto">
            <a:xfrm>
              <a:off x="463" y="2938"/>
              <a:ext cx="126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Endkommentare</a:t>
              </a:r>
            </a:p>
          </p:txBody>
        </p:sp>
        <p:sp>
          <p:nvSpPr>
            <p:cNvPr id="421898" name="Text Box 10"/>
            <p:cNvSpPr txBox="1">
              <a:spLocks noChangeArrowheads="1"/>
            </p:cNvSpPr>
            <p:nvPr/>
          </p:nvSpPr>
          <p:spPr bwMode="auto">
            <a:xfrm>
              <a:off x="527" y="3192"/>
              <a:ext cx="1045" cy="9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1625600" algn="l"/>
                  <a:tab pos="18161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while (i &lt; n) {</a:t>
              </a:r>
            </a:p>
            <a:p>
              <a:r>
                <a:rPr lang="de-AT" altLang="en-US" sz="1400">
                  <a:latin typeface="Arial" charset="0"/>
                </a:rPr>
                <a:t>	if (a[i] &gt; 0) {</a:t>
              </a:r>
            </a:p>
            <a:p>
              <a:r>
                <a:rPr lang="de-AT" altLang="en-US" sz="1400">
                  <a:latin typeface="Arial" charset="0"/>
                </a:rPr>
                <a:t>		if (b &gt; a[i]) {</a:t>
              </a:r>
            </a:p>
            <a:p>
              <a:r>
                <a:rPr lang="de-AT" altLang="en-US" sz="1400">
                  <a:latin typeface="Arial" charset="0"/>
                </a:rPr>
                <a:t>			...</a:t>
              </a:r>
            </a:p>
            <a:p>
              <a:r>
                <a:rPr lang="de-AT" altLang="en-US" sz="1400">
                  <a:latin typeface="Arial" charset="0"/>
                </a:rPr>
                <a:t>		} 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// if (b &gt; a[i])</a:t>
              </a:r>
            </a:p>
            <a:p>
              <a:r>
                <a:rPr lang="de-AT" altLang="en-US" sz="1400">
                  <a:latin typeface="Arial" charset="0"/>
                </a:rPr>
                <a:t>	} 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// if (a[i] &gt; 0)</a:t>
              </a:r>
            </a:p>
            <a:p>
              <a:r>
                <a:rPr lang="de-AT" altLang="en-US" sz="1400">
                  <a:latin typeface="Arial" charset="0"/>
                </a:rPr>
                <a:t>} 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// while (i &lt; n)</a:t>
              </a:r>
            </a:p>
          </p:txBody>
        </p:sp>
        <p:sp>
          <p:nvSpPr>
            <p:cNvPr id="421899" name="Text Box 11"/>
            <p:cNvSpPr txBox="1">
              <a:spLocks noChangeArrowheads="1"/>
            </p:cNvSpPr>
            <p:nvPr/>
          </p:nvSpPr>
          <p:spPr bwMode="auto">
            <a:xfrm>
              <a:off x="1831" y="3199"/>
              <a:ext cx="262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/>
                <a:t>Nur bei tiefer Schachtelung</a:t>
              </a:r>
            </a:p>
            <a:p>
              <a:r>
                <a:rPr lang="de-AT" altLang="en-US"/>
                <a:t>und wenn die Klammern weit auseinander liegen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0D7B-76D6-4AA0-856D-6CA27800C10F}" type="slidenum">
              <a:rPr lang="de-DE" altLang="en-US"/>
              <a:pPr/>
              <a:t>28</a:t>
            </a:fld>
            <a:endParaRPr lang="de-DE" altLang="en-US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Zusammengefasste Regeln</a:t>
            </a:r>
          </a:p>
        </p:txBody>
      </p:sp>
      <p:sp>
        <p:nvSpPr>
          <p:cNvPr id="416771" name="Text Box 3"/>
          <p:cNvSpPr txBox="1">
            <a:spLocks noChangeArrowheads="1"/>
          </p:cNvSpPr>
          <p:nvPr/>
        </p:nvSpPr>
        <p:spPr bwMode="auto">
          <a:xfrm>
            <a:off x="608013" y="1333500"/>
            <a:ext cx="5641975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90500" indent="-190500"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>
                <a:cs typeface="Times New Roman" pitchFamily="18" charset="0"/>
              </a:rPr>
              <a:t>Programmiere so klar, dass kaum Kommentare nötig sind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>
                <a:cs typeface="Times New Roman" pitchFamily="18" charset="0"/>
              </a:rPr>
              <a:t>Kommentiere schlechten Code nicht - vereinfache ihn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>
                <a:cs typeface="Times New Roman" pitchFamily="18" charset="0"/>
              </a:rPr>
              <a:t>Gehe mit Kommentaren sparsam um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>
                <a:cs typeface="Times New Roman" pitchFamily="18" charset="0"/>
              </a:rPr>
              <a:t>Kommentiere, was </a:t>
            </a:r>
            <a:r>
              <a:rPr lang="de-AT" altLang="en-US" sz="1800" i="1">
                <a:cs typeface="Times New Roman" pitchFamily="18" charset="0"/>
              </a:rPr>
              <a:t>nicht</a:t>
            </a:r>
            <a:r>
              <a:rPr lang="de-AT" altLang="en-US" sz="1800">
                <a:cs typeface="Times New Roman" pitchFamily="18" charset="0"/>
              </a:rPr>
              <a:t> im Code steht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>
                <a:cs typeface="Times New Roman" pitchFamily="18" charset="0"/>
              </a:rPr>
              <a:t>Kommentiere, </a:t>
            </a:r>
            <a:r>
              <a:rPr lang="de-AT" altLang="en-US" sz="1800" i="1">
                <a:cs typeface="Times New Roman" pitchFamily="18" charset="0"/>
              </a:rPr>
              <a:t>was</a:t>
            </a:r>
            <a:r>
              <a:rPr lang="de-AT" altLang="en-US" sz="1800">
                <a:cs typeface="Times New Roman" pitchFamily="18" charset="0"/>
              </a:rPr>
              <a:t> geschieht, nicht </a:t>
            </a:r>
            <a:r>
              <a:rPr lang="de-AT" altLang="en-US" sz="1800" i="1">
                <a:cs typeface="Times New Roman" pitchFamily="18" charset="0"/>
              </a:rPr>
              <a:t>wie</a:t>
            </a:r>
            <a:r>
              <a:rPr lang="de-AT" altLang="en-US" sz="1800">
                <a:cs typeface="Times New Roman" pitchFamily="18" charset="0"/>
              </a:rPr>
              <a:t> es geschieht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>
                <a:cs typeface="Times New Roman" pitchFamily="18" charset="0"/>
              </a:rPr>
              <a:t>Halte Code und Kommentare konsistent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AT" altLang="en-US" sz="1800"/>
              <a:t>Verwende möglichst englische Kommentare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0839-DF3F-4631-A6E9-794ED1DF3EFB}" type="slidenum">
              <a:rPr lang="de-DE" altLang="en-US"/>
              <a:pPr/>
              <a:t>29</a:t>
            </a:fld>
            <a:endParaRPr lang="de-DE" altLang="en-US"/>
          </a:p>
        </p:txBody>
      </p:sp>
      <p:sp>
        <p:nvSpPr>
          <p:cNvPr id="422914" name="Rectangle 2"/>
          <p:cNvSpPr>
            <a:spLocks noChangeArrowheads="1"/>
          </p:cNvSpPr>
          <p:nvPr/>
        </p:nvSpPr>
        <p:spPr bwMode="auto">
          <a:xfrm>
            <a:off x="1130300" y="3479800"/>
            <a:ext cx="62865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22915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3463105" cy="28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3200" smtClean="0"/>
              <a:t>19. </a:t>
            </a:r>
            <a:r>
              <a:rPr lang="de-AT" altLang="en-US" sz="3200"/>
              <a:t>Programmierstil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19.1</a:t>
            </a:r>
            <a:r>
              <a:rPr lang="de-AT" altLang="en-US"/>
              <a:t>	Namensgebung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19.2</a:t>
            </a:r>
            <a:r>
              <a:rPr lang="de-AT" altLang="en-US"/>
              <a:t>	Strukturierung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19.3</a:t>
            </a:r>
            <a:r>
              <a:rPr lang="de-AT" altLang="en-US"/>
              <a:t>	Lesbarkeit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19.4</a:t>
            </a:r>
            <a:r>
              <a:rPr lang="de-AT" altLang="en-US"/>
              <a:t>	</a:t>
            </a:r>
            <a:r>
              <a:rPr lang="de-DE" altLang="en-US"/>
              <a:t>Kommentierung</a:t>
            </a:r>
          </a:p>
          <a:p>
            <a:r>
              <a:rPr lang="de-DE" altLang="en-US"/>
              <a:t>	</a:t>
            </a:r>
            <a:r>
              <a:rPr lang="de-DE" altLang="en-US" smtClean="0">
                <a:solidFill>
                  <a:srgbClr val="FF0000"/>
                </a:solidFill>
              </a:rPr>
              <a:t>19.5</a:t>
            </a:r>
            <a:r>
              <a:rPr lang="de-DE" altLang="en-US">
                <a:solidFill>
                  <a:srgbClr val="FF0000"/>
                </a:solidFill>
              </a:rPr>
              <a:t>	Effizienz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19.6</a:t>
            </a:r>
            <a:r>
              <a:rPr lang="de-DE" altLang="en-US"/>
              <a:t>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2989-07F2-48A2-905B-0F61A00B0470}" type="slidenum">
              <a:rPr lang="de-DE" altLang="en-US"/>
              <a:pPr/>
              <a:t>30</a:t>
            </a:fld>
            <a:endParaRPr lang="de-DE" altLang="en-US"/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Optimierungen</a:t>
            </a:r>
          </a:p>
        </p:txBody>
      </p:sp>
      <p:sp>
        <p:nvSpPr>
          <p:cNvPr id="423939" name="Text Box 3"/>
          <p:cNvSpPr txBox="1">
            <a:spLocks noChangeArrowheads="1"/>
          </p:cNvSpPr>
          <p:nvPr/>
        </p:nvSpPr>
        <p:spPr bwMode="auto">
          <a:xfrm>
            <a:off x="684213" y="1106488"/>
            <a:ext cx="1463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10:90-Regel</a:t>
            </a:r>
          </a:p>
        </p:txBody>
      </p:sp>
      <p:sp>
        <p:nvSpPr>
          <p:cNvPr id="423940" name="Text Box 4"/>
          <p:cNvSpPr txBox="1">
            <a:spLocks noChangeArrowheads="1"/>
          </p:cNvSpPr>
          <p:nvPr/>
        </p:nvSpPr>
        <p:spPr bwMode="auto">
          <a:xfrm>
            <a:off x="1001713" y="1598613"/>
            <a:ext cx="4826000" cy="342900"/>
          </a:xfrm>
          <a:prstGeom prst="rect">
            <a:avLst/>
          </a:prstGeom>
          <a:solidFill>
            <a:srgbClr val="FFFF99"/>
          </a:solidFill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10% des Codes sind für 90% der Laufzeit verantwortlich</a:t>
            </a:r>
          </a:p>
        </p:txBody>
      </p:sp>
      <p:sp>
        <p:nvSpPr>
          <p:cNvPr id="423941" name="Text Box 5"/>
          <p:cNvSpPr txBox="1">
            <a:spLocks noChangeArrowheads="1"/>
          </p:cNvSpPr>
          <p:nvPr/>
        </p:nvSpPr>
        <p:spPr bwMode="auto">
          <a:xfrm>
            <a:off x="938213" y="2017713"/>
            <a:ext cx="6954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Optimierungen lohnen sich nur in diesen 10% des Codes (meist innerste Schleifen)</a:t>
            </a:r>
          </a:p>
        </p:txBody>
      </p:sp>
      <p:grpSp>
        <p:nvGrpSpPr>
          <p:cNvPr id="423950" name="Group 14"/>
          <p:cNvGrpSpPr>
            <a:grpSpLocks/>
          </p:cNvGrpSpPr>
          <p:nvPr/>
        </p:nvGrpSpPr>
        <p:grpSpPr bwMode="auto">
          <a:xfrm>
            <a:off x="684213" y="2503488"/>
            <a:ext cx="5665787" cy="1254125"/>
            <a:chOff x="431" y="1577"/>
            <a:chExt cx="3569" cy="790"/>
          </a:xfrm>
        </p:grpSpPr>
        <p:sp>
          <p:nvSpPr>
            <p:cNvPr id="423942" name="Text Box 6"/>
            <p:cNvSpPr txBox="1">
              <a:spLocks noChangeArrowheads="1"/>
            </p:cNvSpPr>
            <p:nvPr/>
          </p:nvSpPr>
          <p:spPr bwMode="auto">
            <a:xfrm>
              <a:off x="431" y="1577"/>
              <a:ext cx="24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Daher: Klarheit geht vor Effizienz</a:t>
              </a:r>
            </a:p>
          </p:txBody>
        </p:sp>
        <p:sp>
          <p:nvSpPr>
            <p:cNvPr id="423943" name="Text Box 7"/>
            <p:cNvSpPr txBox="1">
              <a:spLocks noChangeArrowheads="1"/>
            </p:cNvSpPr>
            <p:nvPr/>
          </p:nvSpPr>
          <p:spPr bwMode="auto">
            <a:xfrm>
              <a:off x="447" y="1847"/>
              <a:ext cx="3553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130300" indent="-457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778000" indent="-457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2425700" indent="-457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3073400" indent="-457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3530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987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44450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902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AutoNum type="arabicPeriod"/>
              </a:pPr>
              <a:r>
                <a:rPr lang="de-AT" altLang="en-US" sz="1600"/>
                <a:t>Programmiere so klar und einfach wie möglich</a:t>
              </a:r>
            </a:p>
            <a:p>
              <a:pPr>
                <a:buFontTx/>
                <a:buAutoNum type="arabicPeriod"/>
              </a:pPr>
              <a:r>
                <a:rPr lang="de-AT" altLang="en-US" sz="1600"/>
                <a:t>Finde heraus, wo die meiste Laufzeit verbraucht wird (Profiling)</a:t>
              </a:r>
            </a:p>
            <a:p>
              <a:pPr>
                <a:buFontTx/>
                <a:buAutoNum type="arabicPeriod"/>
              </a:pPr>
              <a:r>
                <a:rPr lang="de-AT" altLang="en-US" sz="1600"/>
                <a:t>Optimiere nur die laufzeitintensivsten Programmteile</a:t>
              </a:r>
            </a:p>
          </p:txBody>
        </p:sp>
      </p:grpSp>
      <p:grpSp>
        <p:nvGrpSpPr>
          <p:cNvPr id="423951" name="Group 15"/>
          <p:cNvGrpSpPr>
            <a:grpSpLocks/>
          </p:cNvGrpSpPr>
          <p:nvPr/>
        </p:nvGrpSpPr>
        <p:grpSpPr bwMode="auto">
          <a:xfrm>
            <a:off x="684213" y="4014788"/>
            <a:ext cx="6308725" cy="984250"/>
            <a:chOff x="431" y="2529"/>
            <a:chExt cx="3974" cy="620"/>
          </a:xfrm>
        </p:grpSpPr>
        <p:sp>
          <p:nvSpPr>
            <p:cNvPr id="423944" name="Text Box 8"/>
            <p:cNvSpPr txBox="1">
              <a:spLocks noChangeArrowheads="1"/>
            </p:cNvSpPr>
            <p:nvPr/>
          </p:nvSpPr>
          <p:spPr bwMode="auto">
            <a:xfrm>
              <a:off x="431" y="2529"/>
              <a:ext cx="397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Das heißt nicht, dass man ineffizient programmieren soll</a:t>
              </a:r>
            </a:p>
          </p:txBody>
        </p:sp>
        <p:sp>
          <p:nvSpPr>
            <p:cNvPr id="423945" name="Text Box 9"/>
            <p:cNvSpPr txBox="1">
              <a:spLocks noChangeArrowheads="1"/>
            </p:cNvSpPr>
            <p:nvPr/>
          </p:nvSpPr>
          <p:spPr bwMode="auto">
            <a:xfrm>
              <a:off x="455" y="2783"/>
              <a:ext cx="331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82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Wähle die bestmöglichen Algorithmen und Datenstrukturen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Aber: vermeide Hacks</a:t>
              </a:r>
            </a:p>
          </p:txBody>
        </p:sp>
      </p:grpSp>
      <p:sp>
        <p:nvSpPr>
          <p:cNvPr id="423946" name="Text Box 10"/>
          <p:cNvSpPr txBox="1">
            <a:spLocks noChangeArrowheads="1"/>
          </p:cNvSpPr>
          <p:nvPr/>
        </p:nvSpPr>
        <p:spPr bwMode="auto">
          <a:xfrm>
            <a:off x="1116013" y="5065713"/>
            <a:ext cx="1563687" cy="304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a[i++] = b[++j / 2];</a:t>
            </a:r>
          </a:p>
        </p:txBody>
      </p:sp>
      <p:sp>
        <p:nvSpPr>
          <p:cNvPr id="423947" name="Text Box 11"/>
          <p:cNvSpPr txBox="1">
            <a:spLocks noChangeArrowheads="1"/>
          </p:cNvSpPr>
          <p:nvPr/>
        </p:nvSpPr>
        <p:spPr bwMode="auto">
          <a:xfrm>
            <a:off x="1141413" y="5446713"/>
            <a:ext cx="1535112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j++;</a:t>
            </a:r>
          </a:p>
          <a:p>
            <a:r>
              <a:rPr lang="de-AT" altLang="en-US" sz="1400">
                <a:latin typeface="Arial" charset="0"/>
              </a:rPr>
              <a:t>a[i] = b[j / 2];</a:t>
            </a:r>
          </a:p>
          <a:p>
            <a:r>
              <a:rPr lang="de-AT" altLang="en-US" sz="1400">
                <a:latin typeface="Arial" charset="0"/>
              </a:rPr>
              <a:t>i++;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6" grpId="0" animBg="1"/>
      <p:bldP spid="42394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2BDA-8FAE-4405-A5DE-09FBFF2291CA}" type="slidenum">
              <a:rPr lang="de-DE" altLang="en-US"/>
              <a:pPr/>
              <a:t>31</a:t>
            </a:fld>
            <a:endParaRPr lang="de-DE" altLang="en-US"/>
          </a:p>
        </p:txBody>
      </p:sp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Profiler</a:t>
            </a:r>
          </a:p>
        </p:txBody>
      </p:sp>
      <p:sp>
        <p:nvSpPr>
          <p:cNvPr id="424963" name="Text Box 3"/>
          <p:cNvSpPr txBox="1">
            <a:spLocks noChangeArrowheads="1"/>
          </p:cNvSpPr>
          <p:nvPr/>
        </p:nvSpPr>
        <p:spPr bwMode="auto">
          <a:xfrm>
            <a:off x="671513" y="1017588"/>
            <a:ext cx="4694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Messen den Zeitverbrauch von Methoden</a:t>
            </a:r>
          </a:p>
        </p:txBody>
      </p:sp>
      <p:sp>
        <p:nvSpPr>
          <p:cNvPr id="424964" name="Text Box 4"/>
          <p:cNvSpPr txBox="1">
            <a:spLocks noChangeArrowheads="1"/>
          </p:cNvSpPr>
          <p:nvPr/>
        </p:nvSpPr>
        <p:spPr bwMode="auto">
          <a:xfrm>
            <a:off x="811213" y="1522413"/>
            <a:ext cx="1698625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java -Xprof myProg</a:t>
            </a:r>
          </a:p>
        </p:txBody>
      </p:sp>
      <p:sp>
        <p:nvSpPr>
          <p:cNvPr id="424965" name="Text Box 5"/>
          <p:cNvSpPr txBox="1">
            <a:spLocks noChangeArrowheads="1"/>
          </p:cNvSpPr>
          <p:nvPr/>
        </p:nvSpPr>
        <p:spPr bwMode="auto">
          <a:xfrm>
            <a:off x="735013" y="1928813"/>
            <a:ext cx="6534150" cy="48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0000"/>
              </a:lnSpc>
            </a:pPr>
            <a:r>
              <a:rPr lang="de-AT" altLang="en-US" sz="1200" smtClean="0">
                <a:latin typeface="Courier New" pitchFamily="49" charset="0"/>
              </a:rPr>
              <a:t>  Interpreted </a:t>
            </a:r>
            <a:r>
              <a:rPr lang="de-AT" altLang="en-US" sz="1200">
                <a:latin typeface="Courier New" pitchFamily="49" charset="0"/>
              </a:rPr>
              <a:t>+ native   Method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30.0%     0  +     9    java.io.FileOutputStream.writeBytes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Coco.Trace.Init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java.lang.StringBuffer.&lt;init&gt;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sun.net.www.protocol.file.Handler.parseURL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java.net.URLClassLoader.findClass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java.util.Vector.addElement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Coco.Sets.Differ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java.lang.StringBuffer.append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java.io.Win32FileSystem.getBooleanAttributes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java.io.PrintStream.write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sun.security.provider.PolicyFile.&lt;clinit&gt;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Coco.Scanner.Init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Coco.Scanner.Scan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java.io.InputStreamReader.fill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Coco.ParserGen.CopySourcePart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0  +     1    sun.io.CharToByteSingleByte.convert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80.0%     5  +    19    Total interpreted</a:t>
            </a:r>
          </a:p>
          <a:p>
            <a:pPr>
              <a:lnSpc>
                <a:spcPct val="90000"/>
              </a:lnSpc>
            </a:pPr>
            <a:endParaRPr lang="de-AT" altLang="en-US" sz="120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   Compiled + native   Method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java.io.PrintStream.print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java.io.BufferedInputStream.read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Coco.Scanner.Scan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Coco.Scanner.NextCh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+     0    java.io.BufferedWriter.write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16.7%     5  +     0    Total compiled</a:t>
            </a:r>
          </a:p>
          <a:p>
            <a:pPr>
              <a:lnSpc>
                <a:spcPct val="90000"/>
              </a:lnSpc>
            </a:pPr>
            <a:endParaRPr lang="de-AT" altLang="en-US" sz="120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Thread-local ticks:</a:t>
            </a:r>
          </a:p>
          <a:p>
            <a:pPr>
              <a:lnSpc>
                <a:spcPct val="90000"/>
              </a:lnSpc>
            </a:pPr>
            <a:r>
              <a:rPr lang="de-AT" altLang="en-US" sz="1200">
                <a:latin typeface="Courier New" pitchFamily="49" charset="0"/>
              </a:rPr>
              <a:t>  3.3%     1             Interpreter</a:t>
            </a:r>
          </a:p>
        </p:txBody>
      </p:sp>
      <p:sp>
        <p:nvSpPr>
          <p:cNvPr id="424966" name="Text Box 6"/>
          <p:cNvSpPr txBox="1">
            <a:spLocks noChangeArrowheads="1"/>
          </p:cNvSpPr>
          <p:nvPr/>
        </p:nvSpPr>
        <p:spPr bwMode="auto">
          <a:xfrm>
            <a:off x="2767013" y="1509713"/>
            <a:ext cx="2632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i="1"/>
              <a:t>Statistischer Profiler des JDK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D67-62A8-497C-899D-E80F3E68E6C3}" type="slidenum">
              <a:rPr lang="de-DE" altLang="en-US"/>
              <a:pPr/>
              <a:t>32</a:t>
            </a:fld>
            <a:endParaRPr lang="de-DE" altLang="en-US"/>
          </a:p>
        </p:txBody>
      </p:sp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Profiler</a:t>
            </a:r>
          </a:p>
        </p:txBody>
      </p:sp>
      <p:sp>
        <p:nvSpPr>
          <p:cNvPr id="425987" name="Text Box 3"/>
          <p:cNvSpPr txBox="1">
            <a:spLocks noChangeArrowheads="1"/>
          </p:cNvSpPr>
          <p:nvPr/>
        </p:nvSpPr>
        <p:spPr bwMode="auto">
          <a:xfrm>
            <a:off x="684213" y="1039813"/>
            <a:ext cx="7877519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Manche Profiler messen auch die Ausführungshäufigkeiten von Methoden und Anweisungen</a:t>
            </a:r>
            <a:r>
              <a:rPr lang="de-AT" altLang="en-US" smtClean="0"/>
              <a:t>.</a:t>
            </a:r>
            <a:endParaRPr lang="de-AT" altLang="en-US"/>
          </a:p>
        </p:txBody>
      </p:sp>
      <p:pic>
        <p:nvPicPr>
          <p:cNvPr id="425989" name="Picture 5" descr="clover-jaxor-s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8138"/>
            <a:ext cx="6518275" cy="49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DDDA-8B7B-406B-BAAE-13A60BFDE005}" type="slidenum">
              <a:rPr lang="de-DE" altLang="en-US"/>
              <a:pPr/>
              <a:t>33</a:t>
            </a:fld>
            <a:endParaRPr lang="de-DE" altLang="en-US"/>
          </a:p>
        </p:txBody>
      </p:sp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Typische Performancefresser</a:t>
            </a:r>
            <a:endParaRPr lang="de-AT" altLang="en-US"/>
          </a:p>
        </p:txBody>
      </p:sp>
      <p:sp>
        <p:nvSpPr>
          <p:cNvPr id="427011" name="Text Box 3"/>
          <p:cNvSpPr txBox="1">
            <a:spLocks noChangeArrowheads="1"/>
          </p:cNvSpPr>
          <p:nvPr/>
        </p:nvSpPr>
        <p:spPr bwMode="auto">
          <a:xfrm>
            <a:off x="671513" y="1104420"/>
            <a:ext cx="2918148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80975" indent="-180975"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de-AT" altLang="en-US" sz="1800"/>
              <a:t>Verketten von Strings mit </a:t>
            </a:r>
            <a:r>
              <a:rPr lang="de-AT" altLang="en-US" sz="1800" smtClean="0"/>
              <a:t>+</a:t>
            </a:r>
            <a:endParaRPr lang="de-AT" altLang="en-US" sz="180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85800" y="4553672"/>
            <a:ext cx="4218119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80975" indent="-180975"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60000"/>
              </a:spcBef>
              <a:buFontTx/>
              <a:buChar char="•"/>
            </a:pPr>
            <a:r>
              <a:rPr lang="de-AT" altLang="en-US" sz="1800" smtClean="0"/>
              <a:t>Rechnen </a:t>
            </a:r>
            <a:r>
              <a:rPr lang="de-AT" altLang="en-US" sz="1800"/>
              <a:t>mit </a:t>
            </a:r>
            <a:r>
              <a:rPr lang="de-AT" altLang="en-US" sz="1800" i="1" smtClean="0"/>
              <a:t>float</a:t>
            </a:r>
            <a:r>
              <a:rPr lang="de-AT" altLang="en-US" sz="1800" smtClean="0"/>
              <a:t> </a:t>
            </a:r>
            <a:r>
              <a:rPr lang="de-AT" altLang="en-US" sz="1800"/>
              <a:t>und </a:t>
            </a:r>
            <a:r>
              <a:rPr lang="de-AT" altLang="en-US" sz="1800" i="1"/>
              <a:t>double</a:t>
            </a:r>
            <a:r>
              <a:rPr lang="de-AT" altLang="en-US" sz="1800"/>
              <a:t> statt mit </a:t>
            </a:r>
            <a:r>
              <a:rPr lang="de-AT" altLang="en-US" sz="1800" i="1" smtClean="0"/>
              <a:t>int</a:t>
            </a:r>
            <a:endParaRPr lang="de-AT" altLang="en-US" sz="1800" i="1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5800" y="6116514"/>
            <a:ext cx="6150508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180975" indent="-180975"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60000"/>
              </a:spcBef>
              <a:buFontTx/>
              <a:buChar char="•"/>
            </a:pPr>
            <a:r>
              <a:rPr lang="de-AT" altLang="en-US" sz="1800" smtClean="0"/>
              <a:t>Verwendung </a:t>
            </a:r>
            <a:r>
              <a:rPr lang="de-AT" altLang="en-US" sz="1800"/>
              <a:t>von </a:t>
            </a:r>
            <a:r>
              <a:rPr lang="de-AT" altLang="en-US" sz="1800" i="1"/>
              <a:t>synchronized</a:t>
            </a:r>
            <a:r>
              <a:rPr lang="de-AT" altLang="en-US" sz="1800"/>
              <a:t>-Methoden (z.B. Klasse </a:t>
            </a:r>
            <a:r>
              <a:rPr lang="de-AT" altLang="en-US" sz="1800" i="1"/>
              <a:t>Vector</a:t>
            </a:r>
            <a:r>
              <a:rPr lang="de-AT" altLang="en-US" sz="180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2274" y="1523603"/>
            <a:ext cx="2167581" cy="30777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de-AT" altLang="en-US" sz="1400">
                <a:solidFill>
                  <a:srgbClr val="000000"/>
                </a:solidFill>
                <a:latin typeface="Arial" charset="0"/>
              </a:rPr>
              <a:t>s = path + "/" + fileName</a:t>
            </a:r>
            <a:r>
              <a:rPr lang="de-AT" altLang="en-US" sz="1400" smtClean="0">
                <a:solidFill>
                  <a:srgbClr val="000000"/>
                </a:solidFill>
                <a:latin typeface="Arial" charset="0"/>
              </a:rPr>
              <a:t>;</a:t>
            </a:r>
            <a:endParaRPr lang="de-AT" altLang="en-US" sz="14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85800" y="5032093"/>
            <a:ext cx="2810619" cy="934283"/>
            <a:chOff x="685800" y="4954932"/>
            <a:chExt cx="2810619" cy="934283"/>
          </a:xfrm>
        </p:grpSpPr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685800" y="4954932"/>
              <a:ext cx="2810619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80975" indent="-180975"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60000"/>
                </a:spcBef>
                <a:buFontTx/>
                <a:buChar char="•"/>
              </a:pPr>
              <a:r>
                <a:rPr lang="de-AT" altLang="en-US" sz="1800" smtClean="0"/>
                <a:t>Type-Casts </a:t>
              </a:r>
              <a:r>
                <a:rPr lang="de-AT" altLang="en-US" sz="1800"/>
                <a:t>und </a:t>
              </a:r>
              <a:r>
                <a:rPr lang="de-AT" altLang="en-US" sz="1800" smtClean="0"/>
                <a:t>instanceof</a:t>
              </a:r>
              <a:endParaRPr lang="de-AT" altLang="en-US" sz="18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08921" y="5365995"/>
              <a:ext cx="2164375" cy="523220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if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(obj instanceof Person)</a:t>
              </a:r>
            </a:p>
            <a:p>
              <a:pPr lvl="0"/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person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= (Person) obj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;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5800" y="1984102"/>
            <a:ext cx="4190428" cy="2423204"/>
            <a:chOff x="685800" y="2134567"/>
            <a:chExt cx="4190428" cy="242320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685800" y="2134567"/>
              <a:ext cx="3884695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80975" indent="-180975"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429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60000"/>
                </a:spcBef>
                <a:buFontTx/>
                <a:buChar char="•"/>
              </a:pPr>
              <a:r>
                <a:rPr lang="de-AT" altLang="en-US" sz="1800" smtClean="0"/>
                <a:t>Lange </a:t>
              </a:r>
              <a:r>
                <a:rPr lang="de-AT" altLang="en-US" sz="1800"/>
                <a:t>if-else-if-Kaskaden statt </a:t>
              </a:r>
              <a:r>
                <a:rPr lang="de-AT" altLang="en-US" sz="1800" smtClean="0"/>
                <a:t>switch</a:t>
              </a:r>
              <a:endParaRPr lang="de-AT" altLang="en-US" sz="180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72274" y="2526446"/>
              <a:ext cx="1834156" cy="2031325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  <a:tabLst>
                  <a:tab pos="177800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if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(code == 1) {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...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  <a:p>
              <a:pPr lvl="0">
                <a:tabLst>
                  <a:tab pos="177800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}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else if (code == 2) {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...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  <a:p>
              <a:pPr lvl="0">
                <a:tabLst>
                  <a:tab pos="177800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}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else if (code == 3) {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...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 else if (code == 4)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9855" y="2526446"/>
              <a:ext cx="1736373" cy="1384995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  <a:tabLst>
                  <a:tab pos="177800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switch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(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code)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{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case 1: ...; break;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case 2: ...; break;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case 3: ...; break;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case 4: ...; break;</a:t>
              </a:r>
              <a:endParaRPr lang="de-AT" altLang="en-US" sz="1400">
                <a:solidFill>
                  <a:srgbClr val="000000"/>
                </a:solidFill>
                <a:latin typeface="Arial" charset="0"/>
              </a:endParaRP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CEEB-E980-4404-BA9A-5016836460BA}" type="slidenum">
              <a:rPr lang="de-DE" altLang="en-US"/>
              <a:pPr/>
              <a:t>34</a:t>
            </a:fld>
            <a:endParaRPr lang="de-DE" altLang="en-US"/>
          </a:p>
        </p:txBody>
      </p:sp>
      <p:sp>
        <p:nvSpPr>
          <p:cNvPr id="436226" name="Rectangle 2"/>
          <p:cNvSpPr>
            <a:spLocks noChangeArrowheads="1"/>
          </p:cNvSpPr>
          <p:nvPr/>
        </p:nvSpPr>
        <p:spPr bwMode="auto">
          <a:xfrm>
            <a:off x="1130300" y="3860800"/>
            <a:ext cx="62865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622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3463105" cy="28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  <a:tab pos="1054100" algn="l"/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3200" smtClean="0"/>
              <a:t>19. </a:t>
            </a:r>
            <a:r>
              <a:rPr lang="de-AT" altLang="en-US" sz="3200"/>
              <a:t>Programmierstil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19.1</a:t>
            </a:r>
            <a:r>
              <a:rPr lang="de-AT" altLang="en-US"/>
              <a:t>	Namensgebung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19.2</a:t>
            </a:r>
            <a:r>
              <a:rPr lang="de-AT" altLang="en-US"/>
              <a:t>	Strukturierung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19.3</a:t>
            </a:r>
            <a:r>
              <a:rPr lang="de-AT" altLang="en-US"/>
              <a:t>	Lesbarkeit</a:t>
            </a:r>
          </a:p>
          <a:p>
            <a:r>
              <a:rPr lang="de-AT" altLang="en-US"/>
              <a:t>	</a:t>
            </a:r>
            <a:r>
              <a:rPr lang="de-AT" altLang="en-US" smtClean="0"/>
              <a:t>19.4</a:t>
            </a:r>
            <a:r>
              <a:rPr lang="de-AT" altLang="en-US"/>
              <a:t>	</a:t>
            </a:r>
            <a:r>
              <a:rPr lang="de-DE" altLang="en-US"/>
              <a:t>Kommentierung</a:t>
            </a:r>
          </a:p>
          <a:p>
            <a:r>
              <a:rPr lang="de-DE" altLang="en-US"/>
              <a:t>	</a:t>
            </a:r>
            <a:r>
              <a:rPr lang="de-DE" altLang="en-US" smtClean="0"/>
              <a:t>19.5</a:t>
            </a:r>
            <a:r>
              <a:rPr lang="de-DE" altLang="en-US"/>
              <a:t>	Effizienz</a:t>
            </a:r>
          </a:p>
          <a:p>
            <a:r>
              <a:rPr lang="de-DE" altLang="en-US"/>
              <a:t>	</a:t>
            </a:r>
            <a:r>
              <a:rPr lang="de-DE" altLang="en-US" smtClean="0">
                <a:solidFill>
                  <a:srgbClr val="FF0000"/>
                </a:solidFill>
              </a:rPr>
              <a:t>19.6</a:t>
            </a:r>
            <a:r>
              <a:rPr lang="de-DE" altLang="en-US">
                <a:solidFill>
                  <a:srgbClr val="FF0000"/>
                </a:solidFill>
              </a:rPr>
              <a:t>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4060-DB84-42CE-B7B1-2DB45C64D9FC}" type="slidenum">
              <a:rPr lang="de-DE" altLang="en-US"/>
              <a:pPr/>
              <a:t>35</a:t>
            </a:fld>
            <a:endParaRPr lang="de-DE" altLang="en-US"/>
          </a:p>
        </p:txBody>
      </p:sp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Beispiel für schlechte Strukturierung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09688"/>
            <a:ext cx="3314700" cy="4583112"/>
          </a:xfrm>
          <a:solidFill>
            <a:schemeClr val="hlink"/>
          </a:solidFill>
        </p:spPr>
        <p:txBody>
          <a:bodyPr/>
          <a:lstStyle/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if (!pixel_found) {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while ((r_xi &lt; r_xB) &amp;&amp; (!pixel_found))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{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	r_xi++;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	if (r_d &lt; 0)    /* choose E */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r_d += r_INCE;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	else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{    /* choose NE */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r_d += r_INCNE;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r_yi++;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	if (r_swap)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{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u1 = r_offsetX + </a:t>
            </a:r>
            <a:r>
              <a:rPr lang="de-AT" altLang="en-US" sz="1400" smtClean="0">
                <a:latin typeface="Arial" charset="0"/>
              </a:rPr>
              <a:t>r_corX * r_yi;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v1 = r_offsetY + </a:t>
            </a:r>
            <a:r>
              <a:rPr lang="de-AT" altLang="en-US" sz="1400" smtClean="0">
                <a:latin typeface="Arial" charset="0"/>
              </a:rPr>
              <a:t>r_corY * r_xi;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	else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{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u1 = r_offsetX + </a:t>
            </a:r>
            <a:r>
              <a:rPr lang="de-AT" altLang="en-US" sz="1400" smtClean="0">
                <a:latin typeface="Arial" charset="0"/>
              </a:rPr>
              <a:t>r_corX * r_xi;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	v1 = r_offsetY + </a:t>
            </a:r>
            <a:r>
              <a:rPr lang="de-AT" altLang="en-US" sz="1400" smtClean="0">
                <a:latin typeface="Arial" charset="0"/>
              </a:rPr>
              <a:t>r_corY * r_yi;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...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  <a:p>
            <a:pPr marL="0" indent="0"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28036" name="Group 4"/>
          <p:cNvGrpSpPr>
            <a:grpSpLocks/>
          </p:cNvGrpSpPr>
          <p:nvPr/>
        </p:nvGrpSpPr>
        <p:grpSpPr bwMode="auto">
          <a:xfrm>
            <a:off x="4605338" y="2822575"/>
            <a:ext cx="2868612" cy="1073150"/>
            <a:chOff x="3517" y="2474"/>
            <a:chExt cx="1807" cy="676"/>
          </a:xfrm>
        </p:grpSpPr>
        <p:sp>
          <p:nvSpPr>
            <p:cNvPr id="428037" name="Text Box 5"/>
            <p:cNvSpPr txBox="1">
              <a:spLocks noChangeArrowheads="1"/>
            </p:cNvSpPr>
            <p:nvPr/>
          </p:nvSpPr>
          <p:spPr bwMode="auto">
            <a:xfrm>
              <a:off x="3552" y="2784"/>
              <a:ext cx="1772" cy="3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Einrückungen unsystematisch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Klammern eher störend</a:t>
              </a:r>
            </a:p>
          </p:txBody>
        </p:sp>
        <p:sp>
          <p:nvSpPr>
            <p:cNvPr id="428038" name="Text Box 6"/>
            <p:cNvSpPr txBox="1">
              <a:spLocks noChangeArrowheads="1"/>
            </p:cNvSpPr>
            <p:nvPr/>
          </p:nvSpPr>
          <p:spPr bwMode="auto">
            <a:xfrm>
              <a:off x="3517" y="2474"/>
              <a:ext cx="8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400"/>
                <a:t>Probleme</a:t>
              </a:r>
            </a:p>
          </p:txBody>
        </p:sp>
      </p:grpSp>
      <p:sp>
        <p:nvSpPr>
          <p:cNvPr id="428039" name="Text Box 7"/>
          <p:cNvSpPr txBox="1">
            <a:spLocks noChangeArrowheads="1"/>
          </p:cNvSpPr>
          <p:nvPr/>
        </p:nvSpPr>
        <p:spPr bwMode="auto">
          <a:xfrm>
            <a:off x="4583113" y="1193800"/>
            <a:ext cx="28987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800"/>
              <a:t>Dieses Programm habe ich</a:t>
            </a:r>
          </a:p>
          <a:p>
            <a:r>
              <a:rPr lang="de-AT" altLang="en-US" sz="1800"/>
              <a:t>im Hörsaal 10 gefunden</a:t>
            </a:r>
          </a:p>
          <a:p>
            <a:endParaRPr lang="de-AT" altLang="en-US" sz="1800"/>
          </a:p>
          <a:p>
            <a:r>
              <a:rPr lang="de-AT" altLang="en-US" sz="1800"/>
              <a:t>Wie kann man es verbessern?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40CC3-F201-4C15-A0A1-ABAB72A77592}" type="slidenum">
              <a:rPr lang="de-DE" altLang="en-US"/>
              <a:pPr/>
              <a:t>36</a:t>
            </a:fld>
            <a:endParaRPr lang="de-DE" altLang="en-US"/>
          </a:p>
        </p:txBody>
      </p:sp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Besser</a:t>
            </a:r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3467100" cy="3835400"/>
          </a:xfrm>
          <a:solidFill>
            <a:schemeClr val="hlink"/>
          </a:solidFill>
        </p:spPr>
        <p:txBody>
          <a:bodyPr/>
          <a:lstStyle/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if (!pixel_found)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while </a:t>
            </a:r>
            <a:r>
              <a:rPr lang="de-AT" altLang="en-US" sz="1400" smtClean="0">
                <a:latin typeface="Arial" charset="0"/>
              </a:rPr>
              <a:t>(r_xi </a:t>
            </a:r>
            <a:r>
              <a:rPr lang="de-AT" altLang="en-US" sz="1400">
                <a:latin typeface="Arial" charset="0"/>
              </a:rPr>
              <a:t>&lt; </a:t>
            </a:r>
            <a:r>
              <a:rPr lang="de-AT" altLang="en-US" sz="1400" smtClean="0">
                <a:latin typeface="Arial" charset="0"/>
              </a:rPr>
              <a:t>r_xB  &amp;&amp;  !pixel_found) </a:t>
            </a:r>
            <a:r>
              <a:rPr lang="de-AT" altLang="en-US" sz="1400">
                <a:latin typeface="Arial" charset="0"/>
              </a:rPr>
              <a:t>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r_xi++;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if (r_d &lt; 0) {    	/* choose E */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r_d += r_INCE;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} else {          	/* choose NE */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r_d += r_INCNE;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</a:t>
            </a:r>
            <a:r>
              <a:rPr lang="de-AT" altLang="en-US" sz="1400" smtClean="0">
                <a:latin typeface="Arial" charset="0"/>
              </a:rPr>
              <a:t>r_yi++;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}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if (r_swap)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u1 = r_offsetX + r_corX * r_yi;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v1 = r_offsetY + r_corY * r_xi;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} else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u1 = r_offsetX + r_corX * r_xi;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	v1 = r_offsetY + r_corY * r_yi;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}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...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29060" name="Group 4"/>
          <p:cNvGrpSpPr>
            <a:grpSpLocks/>
          </p:cNvGrpSpPr>
          <p:nvPr/>
        </p:nvGrpSpPr>
        <p:grpSpPr bwMode="auto">
          <a:xfrm>
            <a:off x="4622800" y="1003300"/>
            <a:ext cx="2322513" cy="1041400"/>
            <a:chOff x="3456" y="2928"/>
            <a:chExt cx="1463" cy="656"/>
          </a:xfrm>
        </p:grpSpPr>
        <p:sp>
          <p:nvSpPr>
            <p:cNvPr id="429061" name="Text Box 5"/>
            <p:cNvSpPr txBox="1">
              <a:spLocks noChangeArrowheads="1"/>
            </p:cNvSpPr>
            <p:nvPr/>
          </p:nvSpPr>
          <p:spPr bwMode="auto">
            <a:xfrm>
              <a:off x="3504" y="3216"/>
              <a:ext cx="1229" cy="36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 smtClean="0"/>
                <a:t>Präfix "r_" stört</a:t>
              </a:r>
              <a:endParaRPr lang="de-AT" altLang="en-US" sz="1600"/>
            </a:p>
            <a:p>
              <a:pPr>
                <a:buFontTx/>
                <a:buChar char="•"/>
              </a:pPr>
              <a:r>
                <a:rPr lang="de-AT" altLang="en-US" sz="1600"/>
                <a:t>erstes if </a:t>
              </a:r>
              <a:r>
                <a:rPr lang="de-AT" altLang="en-US" sz="1600" smtClean="0"/>
                <a:t>ist unnötig</a:t>
              </a:r>
              <a:endParaRPr lang="de-AT" altLang="en-US" sz="1600"/>
            </a:p>
          </p:txBody>
        </p:sp>
        <p:sp>
          <p:nvSpPr>
            <p:cNvPr id="429062" name="Text Box 6"/>
            <p:cNvSpPr txBox="1">
              <a:spLocks noChangeArrowheads="1"/>
            </p:cNvSpPr>
            <p:nvPr/>
          </p:nvSpPr>
          <p:spPr bwMode="auto">
            <a:xfrm>
              <a:off x="3456" y="2928"/>
              <a:ext cx="1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400"/>
                <a:t>weitere Probleme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D4F0-E34C-4962-9CE9-79150E00DEFE}" type="slidenum">
              <a:rPr lang="de-DE" altLang="en-US"/>
              <a:pPr/>
              <a:t>37</a:t>
            </a:fld>
            <a:endParaRPr lang="de-DE" altLang="en-US"/>
          </a:p>
        </p:txBody>
      </p:sp>
      <p:sp>
        <p:nvSpPr>
          <p:cNvPr id="430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Besser</a:t>
            </a:r>
          </a:p>
        </p:txBody>
      </p:sp>
      <p:sp>
        <p:nvSpPr>
          <p:cNvPr id="4300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2946400" cy="3403600"/>
          </a:xfrm>
          <a:solidFill>
            <a:schemeClr val="hlink"/>
          </a:solidFill>
        </p:spPr>
        <p:txBody>
          <a:bodyPr/>
          <a:lstStyle/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while (xi &lt; xB &amp;&amp; !pixelFound)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xi++;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if (d &lt; 0) {    	/* choose E */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d += INCE;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 else {        	/* choose NE */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d += INCNE;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</a:t>
            </a:r>
            <a:r>
              <a:rPr lang="de-AT" altLang="en-US" sz="1400" smtClean="0">
                <a:latin typeface="Arial" charset="0"/>
              </a:rPr>
              <a:t>yi++;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if (swap)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u1 = offsetX + </a:t>
            </a:r>
            <a:r>
              <a:rPr lang="de-AT" altLang="en-US" sz="1400" smtClean="0">
                <a:latin typeface="Arial" charset="0"/>
              </a:rPr>
              <a:t>corX * yi;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v1 = offsetY + </a:t>
            </a:r>
            <a:r>
              <a:rPr lang="de-AT" altLang="en-US" sz="1400" smtClean="0">
                <a:latin typeface="Arial" charset="0"/>
              </a:rPr>
              <a:t>corY * xi;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 else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u1 = offsetX + </a:t>
            </a:r>
            <a:r>
              <a:rPr lang="de-AT" altLang="en-US" sz="1400" smtClean="0">
                <a:latin typeface="Arial" charset="0"/>
              </a:rPr>
              <a:t>corX * xi;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v1 = offsetY + </a:t>
            </a:r>
            <a:r>
              <a:rPr lang="de-AT" altLang="en-US" sz="1400" smtClean="0">
                <a:latin typeface="Arial" charset="0"/>
              </a:rPr>
              <a:t>corY * yi;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30084" name="Group 1028"/>
          <p:cNvGrpSpPr>
            <a:grpSpLocks/>
          </p:cNvGrpSpPr>
          <p:nvPr/>
        </p:nvGrpSpPr>
        <p:grpSpPr bwMode="auto">
          <a:xfrm>
            <a:off x="4267212" y="1016002"/>
            <a:ext cx="3163893" cy="1535113"/>
            <a:chOff x="3456" y="2928"/>
            <a:chExt cx="1993" cy="967"/>
          </a:xfrm>
        </p:grpSpPr>
        <p:sp>
          <p:nvSpPr>
            <p:cNvPr id="430085" name="Text Box 1029"/>
            <p:cNvSpPr txBox="1">
              <a:spLocks noChangeArrowheads="1"/>
            </p:cNvSpPr>
            <p:nvPr/>
          </p:nvSpPr>
          <p:spPr bwMode="auto">
            <a:xfrm>
              <a:off x="3504" y="3216"/>
              <a:ext cx="1945" cy="67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 i="1" smtClean="0"/>
                <a:t>xi</a:t>
              </a:r>
              <a:r>
                <a:rPr lang="de-AT" altLang="en-US" sz="1600" smtClean="0"/>
                <a:t> und </a:t>
              </a:r>
              <a:r>
                <a:rPr lang="de-AT" altLang="en-US" sz="1600" i="1" smtClean="0"/>
                <a:t>yi</a:t>
              </a:r>
              <a:r>
                <a:rPr lang="de-AT" altLang="en-US" sz="1600" smtClean="0"/>
                <a:t> durch </a:t>
              </a:r>
              <a:r>
                <a:rPr lang="de-AT" altLang="en-US" sz="1600" i="1" smtClean="0"/>
                <a:t>x</a:t>
              </a:r>
              <a:r>
                <a:rPr lang="de-AT" altLang="en-US" sz="1600" smtClean="0"/>
                <a:t> und </a:t>
              </a:r>
              <a:r>
                <a:rPr lang="de-AT" altLang="en-US" sz="1600" i="1" smtClean="0"/>
                <a:t>y</a:t>
              </a:r>
              <a:r>
                <a:rPr lang="de-AT" altLang="en-US" sz="1600" smtClean="0"/>
                <a:t> ersetzen</a:t>
              </a:r>
            </a:p>
            <a:p>
              <a:pPr>
                <a:buFontTx/>
                <a:buChar char="•"/>
              </a:pPr>
              <a:r>
                <a:rPr lang="de-AT" altLang="en-US" sz="1600" i="1" smtClean="0"/>
                <a:t>u1</a:t>
              </a:r>
              <a:r>
                <a:rPr lang="de-AT" altLang="en-US" sz="1600" smtClean="0"/>
                <a:t> und </a:t>
              </a:r>
              <a:r>
                <a:rPr lang="de-AT" altLang="en-US" sz="1600" i="1" smtClean="0"/>
                <a:t>v1</a:t>
              </a:r>
              <a:r>
                <a:rPr lang="de-AT" altLang="en-US" sz="1600" smtClean="0"/>
                <a:t> durch </a:t>
              </a:r>
              <a:r>
                <a:rPr lang="de-AT" altLang="en-US" sz="1600" i="1" smtClean="0"/>
                <a:t>u</a:t>
              </a:r>
              <a:r>
                <a:rPr lang="de-AT" altLang="en-US" sz="1600" smtClean="0"/>
                <a:t> und </a:t>
              </a:r>
              <a:r>
                <a:rPr lang="de-AT" altLang="en-US" sz="1600" i="1" smtClean="0"/>
                <a:t>v</a:t>
              </a:r>
              <a:r>
                <a:rPr lang="de-AT" altLang="en-US" sz="1600" smtClean="0"/>
                <a:t> ersetzen</a:t>
              </a:r>
            </a:p>
            <a:p>
              <a:pPr>
                <a:buFontTx/>
                <a:buChar char="•"/>
              </a:pPr>
              <a:r>
                <a:rPr lang="de-AT" altLang="en-US" sz="1600" smtClean="0"/>
                <a:t>letztes </a:t>
              </a:r>
              <a:r>
                <a:rPr lang="de-AT" altLang="en-US" sz="1600"/>
                <a:t>if durch bedingten</a:t>
              </a:r>
              <a:br>
                <a:rPr lang="de-AT" altLang="en-US" sz="1600"/>
              </a:br>
              <a:r>
                <a:rPr lang="de-AT" altLang="en-US" sz="1600"/>
                <a:t>Ausdruck ersetzen</a:t>
              </a:r>
            </a:p>
          </p:txBody>
        </p:sp>
        <p:sp>
          <p:nvSpPr>
            <p:cNvPr id="430086" name="Text Box 1030"/>
            <p:cNvSpPr txBox="1">
              <a:spLocks noChangeArrowheads="1"/>
            </p:cNvSpPr>
            <p:nvPr/>
          </p:nvSpPr>
          <p:spPr bwMode="auto">
            <a:xfrm>
              <a:off x="3456" y="2928"/>
              <a:ext cx="81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400"/>
                <a:t>eventuell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40C9-7B11-4D04-85E1-F27359CC5A93}" type="slidenum">
              <a:rPr lang="de-DE" altLang="en-US"/>
              <a:pPr/>
              <a:t>38</a:t>
            </a:fld>
            <a:endParaRPr lang="de-DE" altLang="en-US"/>
          </a:p>
        </p:txBody>
      </p:sp>
      <p:sp>
        <p:nvSpPr>
          <p:cNvPr id="431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Ergebnis</a:t>
            </a:r>
          </a:p>
        </p:txBody>
      </p:sp>
      <p:sp>
        <p:nvSpPr>
          <p:cNvPr id="43110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3276600" cy="2451100"/>
          </a:xfrm>
          <a:solidFill>
            <a:schemeClr val="hlink"/>
          </a:solidFill>
        </p:spPr>
        <p:txBody>
          <a:bodyPr/>
          <a:lstStyle/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while (</a:t>
            </a:r>
            <a:r>
              <a:rPr lang="de-AT" altLang="en-US" sz="1400" smtClean="0">
                <a:latin typeface="Arial" charset="0"/>
              </a:rPr>
              <a:t>x </a:t>
            </a:r>
            <a:r>
              <a:rPr lang="de-AT" altLang="en-US" sz="1400">
                <a:latin typeface="Arial" charset="0"/>
              </a:rPr>
              <a:t>&lt; xB &amp;&amp; !pixelFound) {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x++;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if (d &lt; 0) {	/* choose E */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d += INCE;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 else {	/* choose NE */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d += INCNE;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	y++;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}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u </a:t>
            </a:r>
            <a:r>
              <a:rPr lang="de-AT" altLang="en-US" sz="1400">
                <a:latin typeface="Arial" charset="0"/>
              </a:rPr>
              <a:t>= offsetX + corX * (swap ? </a:t>
            </a:r>
            <a:r>
              <a:rPr lang="de-AT" altLang="en-US" sz="1400" smtClean="0">
                <a:latin typeface="Arial" charset="0"/>
              </a:rPr>
              <a:t>y </a:t>
            </a:r>
            <a:r>
              <a:rPr lang="de-AT" altLang="en-US" sz="1400">
                <a:latin typeface="Arial" charset="0"/>
              </a:rPr>
              <a:t>: </a:t>
            </a:r>
            <a:r>
              <a:rPr lang="de-AT" altLang="en-US" sz="1400" smtClean="0">
                <a:latin typeface="Arial" charset="0"/>
              </a:rPr>
              <a:t>x);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v </a:t>
            </a:r>
            <a:r>
              <a:rPr lang="de-AT" altLang="en-US" sz="1400">
                <a:latin typeface="Arial" charset="0"/>
              </a:rPr>
              <a:t>= offsetY + corY * (swap ? </a:t>
            </a:r>
            <a:r>
              <a:rPr lang="de-AT" altLang="en-US" sz="1400" smtClean="0">
                <a:latin typeface="Arial" charset="0"/>
              </a:rPr>
              <a:t>x </a:t>
            </a:r>
            <a:r>
              <a:rPr lang="de-AT" altLang="en-US" sz="1400">
                <a:latin typeface="Arial" charset="0"/>
              </a:rPr>
              <a:t>: </a:t>
            </a:r>
            <a:r>
              <a:rPr lang="de-AT" altLang="en-US" sz="1400" smtClean="0">
                <a:latin typeface="Arial" charset="0"/>
              </a:rPr>
              <a:t>y);</a:t>
            </a:r>
            <a:endParaRPr lang="de-AT" altLang="en-US" sz="1400">
              <a:latin typeface="Arial" charset="0"/>
            </a:endParaRP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 marL="0" indent="0">
              <a:lnSpc>
                <a:spcPts val="1500"/>
              </a:lnSpc>
              <a:spcBef>
                <a:spcPct val="0"/>
              </a:spcBef>
              <a:buFontTx/>
              <a:buNone/>
              <a:tabLst>
                <a:tab pos="190500" algn="l"/>
                <a:tab pos="381000" algn="l"/>
                <a:tab pos="571500" algn="l"/>
                <a:tab pos="1524000" algn="l"/>
              </a:tabLst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31108" name="Group 1028"/>
          <p:cNvGrpSpPr>
            <a:grpSpLocks/>
          </p:cNvGrpSpPr>
          <p:nvPr/>
        </p:nvGrpSpPr>
        <p:grpSpPr bwMode="auto">
          <a:xfrm>
            <a:off x="4456113" y="785813"/>
            <a:ext cx="3367087" cy="4954587"/>
            <a:chOff x="2807" y="495"/>
            <a:chExt cx="2121" cy="3121"/>
          </a:xfrm>
        </p:grpSpPr>
        <p:sp>
          <p:nvSpPr>
            <p:cNvPr id="431109" name="Rectangle 1029"/>
            <p:cNvSpPr>
              <a:spLocks noChangeArrowheads="1"/>
            </p:cNvSpPr>
            <p:nvPr/>
          </p:nvSpPr>
          <p:spPr bwMode="auto">
            <a:xfrm>
              <a:off x="2840" y="729"/>
              <a:ext cx="2088" cy="288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683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8745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655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if (!pixel_found) {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charset="0"/>
              </a:endParaRP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while ((r_xi &lt; r_xB) &amp;&amp; (!pixel_found))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{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	r_xi++;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	if (r_d &lt; 0)    /* choose E */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r_d += r_INCE;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	else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{    /* choose NE */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r_d += r_INCNE;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 smtClean="0">
                  <a:latin typeface="Arial" charset="0"/>
                </a:rPr>
                <a:t>r_yi++;</a:t>
              </a:r>
              <a:endParaRPr lang="de-AT" altLang="en-US" sz="1400">
                <a:latin typeface="Arial" charset="0"/>
              </a:endParaRP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	if (r_swap)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{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u1 = r_offsetX + </a:t>
              </a:r>
              <a:r>
                <a:rPr lang="de-AT" altLang="en-US" sz="1400" smtClean="0">
                  <a:latin typeface="Arial" charset="0"/>
                </a:rPr>
                <a:t>r_corX * r_yi;</a:t>
              </a:r>
              <a:endParaRPr lang="de-AT" altLang="en-US" sz="1400">
                <a:latin typeface="Arial" charset="0"/>
              </a:endParaRP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v1 = r_offsetY + </a:t>
              </a:r>
              <a:r>
                <a:rPr lang="de-AT" altLang="en-US" sz="1400" smtClean="0">
                  <a:latin typeface="Arial" charset="0"/>
                </a:rPr>
                <a:t>r_corY * r_xi;</a:t>
              </a:r>
              <a:endParaRPr lang="de-AT" altLang="en-US" sz="1400">
                <a:latin typeface="Arial" charset="0"/>
              </a:endParaRP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	else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{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u1 = r_offsetX + </a:t>
              </a:r>
              <a:r>
                <a:rPr lang="de-AT" altLang="en-US" sz="1400" smtClean="0">
                  <a:latin typeface="Arial" charset="0"/>
                </a:rPr>
                <a:t>r_corX * r_xi;</a:t>
              </a:r>
              <a:endParaRPr lang="de-AT" altLang="en-US" sz="1400">
                <a:latin typeface="Arial" charset="0"/>
              </a:endParaRP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v1 = r_offsetY + </a:t>
              </a:r>
              <a:r>
                <a:rPr lang="de-AT" altLang="en-US" sz="1400" smtClean="0">
                  <a:latin typeface="Arial" charset="0"/>
                </a:rPr>
                <a:t>r_corY * r_yi;</a:t>
              </a:r>
              <a:endParaRPr lang="de-AT" altLang="en-US" sz="1400">
                <a:latin typeface="Arial" charset="0"/>
              </a:endParaRP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...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  <a:p>
              <a:pPr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31110" name="Text Box 1030"/>
            <p:cNvSpPr txBox="1">
              <a:spLocks noChangeArrowheads="1"/>
            </p:cNvSpPr>
            <p:nvPr/>
          </p:nvSpPr>
          <p:spPr bwMode="auto">
            <a:xfrm>
              <a:off x="2807" y="495"/>
              <a:ext cx="124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i="1"/>
                <a:t>ursprüngliche Lösung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D09F-2729-430F-8178-4B87FFA6F12C}" type="slidenum">
              <a:rPr lang="de-DE" altLang="en-US"/>
              <a:pPr/>
              <a:t>39</a:t>
            </a:fld>
            <a:endParaRPr lang="de-DE" altLang="en-US"/>
          </a:p>
        </p:txBody>
      </p:sp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Gustostückerl aus einer Klausur</a:t>
            </a:r>
          </a:p>
        </p:txBody>
      </p:sp>
      <p:sp>
        <p:nvSpPr>
          <p:cNvPr id="432131" name="Text Box 3"/>
          <p:cNvSpPr txBox="1">
            <a:spLocks noChangeArrowheads="1"/>
          </p:cNvSpPr>
          <p:nvPr/>
        </p:nvSpPr>
        <p:spPr bwMode="auto">
          <a:xfrm>
            <a:off x="684213" y="1119188"/>
            <a:ext cx="3248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Was macht folgender Code?</a:t>
            </a:r>
          </a:p>
        </p:txBody>
      </p:sp>
      <p:sp>
        <p:nvSpPr>
          <p:cNvPr id="432132" name="Text Box 4"/>
          <p:cNvSpPr txBox="1">
            <a:spLocks noChangeArrowheads="1"/>
          </p:cNvSpPr>
          <p:nvPr/>
        </p:nvSpPr>
        <p:spPr bwMode="auto">
          <a:xfrm>
            <a:off x="798513" y="1687513"/>
            <a:ext cx="4083050" cy="304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char empty = (char) (new Integer(255).intValue());</a:t>
            </a:r>
          </a:p>
        </p:txBody>
      </p:sp>
      <p:sp>
        <p:nvSpPr>
          <p:cNvPr id="432133" name="Text Box 5"/>
          <p:cNvSpPr txBox="1">
            <a:spLocks noChangeArrowheads="1"/>
          </p:cNvSpPr>
          <p:nvPr/>
        </p:nvSpPr>
        <p:spPr bwMode="auto">
          <a:xfrm>
            <a:off x="798513" y="2081213"/>
            <a:ext cx="1817687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char empty = '\u00ff';</a:t>
            </a:r>
          </a:p>
        </p:txBody>
      </p:sp>
      <p:sp>
        <p:nvSpPr>
          <p:cNvPr id="432134" name="Text Box 6"/>
          <p:cNvSpPr txBox="1">
            <a:spLocks noChangeArrowheads="1"/>
          </p:cNvSpPr>
          <p:nvPr/>
        </p:nvSpPr>
        <p:spPr bwMode="auto">
          <a:xfrm>
            <a:off x="798513" y="2779713"/>
            <a:ext cx="5659437" cy="5175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String s = ...;</a:t>
            </a:r>
          </a:p>
          <a:p>
            <a:r>
              <a:rPr lang="de-AT" altLang="en-US" sz="1400">
                <a:latin typeface="Arial" charset="0"/>
              </a:rPr>
              <a:t>char[] tmp = (new String(s.toCharArray(), 0, s.length())).toCharArray();</a:t>
            </a:r>
          </a:p>
        </p:txBody>
      </p:sp>
      <p:sp>
        <p:nvSpPr>
          <p:cNvPr id="432135" name="Text Box 7"/>
          <p:cNvSpPr txBox="1">
            <a:spLocks noChangeArrowheads="1"/>
          </p:cNvSpPr>
          <p:nvPr/>
        </p:nvSpPr>
        <p:spPr bwMode="auto">
          <a:xfrm>
            <a:off x="798513" y="3389313"/>
            <a:ext cx="2430462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1400">
                <a:latin typeface="Arial" charset="0"/>
              </a:rPr>
              <a:t>char[] tmp = s.toCharArray();</a:t>
            </a:r>
          </a:p>
        </p:txBody>
      </p:sp>
      <p:sp>
        <p:nvSpPr>
          <p:cNvPr id="432136" name="Text Box 8"/>
          <p:cNvSpPr txBox="1">
            <a:spLocks noChangeArrowheads="1"/>
          </p:cNvSpPr>
          <p:nvPr/>
        </p:nvSpPr>
        <p:spPr bwMode="auto">
          <a:xfrm>
            <a:off x="798513" y="4087813"/>
            <a:ext cx="3094037" cy="24320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char[] src = ...;</a:t>
            </a:r>
          </a:p>
          <a:p>
            <a:r>
              <a:rPr lang="de-AT" altLang="en-US" sz="1400">
                <a:latin typeface="Arial" charset="0"/>
              </a:rPr>
              <a:t>char[] dst = ...;</a:t>
            </a:r>
          </a:p>
          <a:p>
            <a:r>
              <a:rPr lang="de-AT" altLang="en-US" sz="1400">
                <a:latin typeface="Arial" charset="0"/>
              </a:rPr>
              <a:t>int i = 0, j = 0;</a:t>
            </a:r>
          </a:p>
          <a:p>
            <a:r>
              <a:rPr lang="de-AT" altLang="en-US" sz="1400">
                <a:latin typeface="Arial" charset="0"/>
              </a:rPr>
              <a:t>boolean endOfBuf = false;</a:t>
            </a:r>
          </a:p>
          <a:p>
            <a:r>
              <a:rPr lang="de-AT" altLang="en-US" sz="1400">
                <a:latin typeface="Arial" charset="0"/>
              </a:rPr>
              <a:t>while (i &lt; src.length &amp;&amp; ! endOfBuf) {</a:t>
            </a:r>
          </a:p>
          <a:p>
            <a:r>
              <a:rPr lang="de-AT" altLang="en-US" sz="1400">
                <a:latin typeface="Arial" charset="0"/>
              </a:rPr>
              <a:t>	if (j == dst.length) endOfBuf = true;</a:t>
            </a:r>
          </a:p>
          <a:p>
            <a:r>
              <a:rPr lang="de-AT" altLang="en-US" sz="1400">
                <a:latin typeface="Arial" charset="0"/>
              </a:rPr>
              <a:t>	else {</a:t>
            </a:r>
          </a:p>
          <a:p>
            <a:r>
              <a:rPr lang="de-AT" altLang="en-US" sz="1400">
                <a:latin typeface="Arial" charset="0"/>
              </a:rPr>
              <a:t>		dst[j] = src[i];</a:t>
            </a:r>
          </a:p>
          <a:p>
            <a:r>
              <a:rPr lang="de-AT" altLang="en-US" sz="1400">
                <a:latin typeface="Arial" charset="0"/>
              </a:rPr>
              <a:t>		i++; j++;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32137" name="Group 9"/>
          <p:cNvGrpSpPr>
            <a:grpSpLocks/>
          </p:cNvGrpSpPr>
          <p:nvPr/>
        </p:nvGrpSpPr>
        <p:grpSpPr bwMode="auto">
          <a:xfrm>
            <a:off x="4062413" y="4100513"/>
            <a:ext cx="3997325" cy="2273300"/>
            <a:chOff x="2559" y="2583"/>
            <a:chExt cx="2518" cy="1432"/>
          </a:xfrm>
        </p:grpSpPr>
        <p:sp>
          <p:nvSpPr>
            <p:cNvPr id="432138" name="Text Box 10"/>
            <p:cNvSpPr txBox="1">
              <a:spLocks noChangeArrowheads="1"/>
            </p:cNvSpPr>
            <p:nvPr/>
          </p:nvSpPr>
          <p:spPr bwMode="auto">
            <a:xfrm>
              <a:off x="2615" y="2583"/>
              <a:ext cx="2133" cy="59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char[] src = ...;</a:t>
              </a:r>
            </a:p>
            <a:p>
              <a:r>
                <a:rPr lang="de-AT" altLang="en-US" sz="1400">
                  <a:latin typeface="Arial" charset="0"/>
                </a:rPr>
                <a:t>char[] dst = ...; </a:t>
              </a:r>
            </a:p>
            <a:p>
              <a:r>
                <a:rPr lang="de-AT" altLang="en-US" sz="1400">
                  <a:latin typeface="Arial" charset="0"/>
                </a:rPr>
                <a:t>int len = Math.min(src.length, dst.length);</a:t>
              </a:r>
            </a:p>
            <a:p>
              <a:r>
                <a:rPr lang="de-AT" altLang="en-US" sz="1400">
                  <a:latin typeface="Arial" charset="0"/>
                </a:rPr>
                <a:t>for (int i = 0; i &lt; len; i++) dst[i] = src[i];</a:t>
              </a:r>
            </a:p>
          </p:txBody>
        </p:sp>
        <p:sp>
          <p:nvSpPr>
            <p:cNvPr id="432139" name="Text Box 11"/>
            <p:cNvSpPr txBox="1">
              <a:spLocks noChangeArrowheads="1"/>
            </p:cNvSpPr>
            <p:nvPr/>
          </p:nvSpPr>
          <p:spPr bwMode="auto">
            <a:xfrm>
              <a:off x="2559" y="3279"/>
              <a:ext cx="2518" cy="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82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altLang="en-US" sz="1600"/>
                <a:t>Schaltervariable ist schlechter Stil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altLang="en-US" sz="1600"/>
                <a:t>Man kommt mit 1 statt 2 Laufvariablen aus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altLang="en-US" sz="1600"/>
                <a:t>Man muss nicht in jedem Durchlauf sowohl </a:t>
              </a:r>
              <a:br>
                <a:rPr lang="de-AT" altLang="en-US" sz="1600"/>
              </a:br>
              <a:r>
                <a:rPr lang="de-AT" altLang="en-US" sz="1600" i="1"/>
                <a:t>src.length</a:t>
              </a:r>
              <a:r>
                <a:rPr lang="de-AT" altLang="en-US" sz="1600"/>
                <a:t> als auch </a:t>
              </a:r>
              <a:r>
                <a:rPr lang="de-AT" altLang="en-US" sz="1600" i="1"/>
                <a:t>dst.length</a:t>
              </a:r>
              <a:r>
                <a:rPr lang="de-AT" altLang="en-US" sz="1600"/>
                <a:t> abfragen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3" grpId="0" animBg="1"/>
      <p:bldP spid="432134" grpId="0" animBg="1"/>
      <p:bldP spid="432135" grpId="0" animBg="1"/>
      <p:bldP spid="43213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989D6-5AED-40EF-9647-E43BC1FBBE2F}" type="slidenum">
              <a:rPr lang="de-DE" altLang="en-US"/>
              <a:pPr/>
              <a:t>40</a:t>
            </a:fld>
            <a:endParaRPr lang="de-DE" altLang="en-US"/>
          </a:p>
        </p:txBody>
      </p:sp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Ineffizienter Code </a:t>
            </a:r>
            <a:r>
              <a:rPr lang="de-AT" altLang="en-US" sz="1600"/>
              <a:t>(aus einer Klausur im 5. Semester)</a:t>
            </a:r>
          </a:p>
        </p:txBody>
      </p:sp>
      <p:sp>
        <p:nvSpPr>
          <p:cNvPr id="434179" name="Text Box 3"/>
          <p:cNvSpPr txBox="1">
            <a:spLocks noChangeArrowheads="1"/>
          </p:cNvSpPr>
          <p:nvPr/>
        </p:nvSpPr>
        <p:spPr bwMode="auto">
          <a:xfrm>
            <a:off x="760413" y="1306513"/>
            <a:ext cx="3360513" cy="267983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Time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int hrs, min;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set</a:t>
            </a:r>
            <a:r>
              <a:rPr lang="de-AT" altLang="en-US" sz="1400">
                <a:latin typeface="Arial" charset="0"/>
              </a:rPr>
              <a:t> (int minutes) {</a:t>
            </a:r>
          </a:p>
          <a:p>
            <a:r>
              <a:rPr lang="de-AT" altLang="en-US" sz="1400">
                <a:latin typeface="Arial" charset="0"/>
              </a:rPr>
              <a:t>		if (minutes &lt; 60) {</a:t>
            </a:r>
          </a:p>
          <a:p>
            <a:r>
              <a:rPr lang="de-AT" altLang="en-US" sz="1400">
                <a:latin typeface="Arial" charset="0"/>
              </a:rPr>
              <a:t>			this.hrs = 0; this.min = minutes;</a:t>
            </a:r>
          </a:p>
          <a:p>
            <a:r>
              <a:rPr lang="de-AT" altLang="en-US" sz="1400">
                <a:latin typeface="Arial" charset="0"/>
              </a:rPr>
              <a:t>		} else {</a:t>
            </a:r>
          </a:p>
          <a:p>
            <a:r>
              <a:rPr lang="de-AT" altLang="en-US" sz="1400">
                <a:latin typeface="Arial" charset="0"/>
              </a:rPr>
              <a:t>			this.hrs = minutes / 60;</a:t>
            </a:r>
          </a:p>
          <a:p>
            <a:r>
              <a:rPr lang="de-AT" altLang="en-US" sz="1400">
                <a:latin typeface="Arial" charset="0"/>
              </a:rPr>
              <a:t>			this.min = minutes - </a:t>
            </a:r>
            <a:r>
              <a:rPr lang="de-AT" altLang="en-US" sz="1400" smtClean="0">
                <a:latin typeface="Arial" charset="0"/>
              </a:rPr>
              <a:t>this.hrs </a:t>
            </a:r>
            <a:r>
              <a:rPr lang="de-AT" altLang="en-US" sz="1400">
                <a:latin typeface="Arial" charset="0"/>
              </a:rPr>
              <a:t>* 60;</a:t>
            </a:r>
          </a:p>
          <a:p>
            <a:r>
              <a:rPr lang="de-AT" altLang="en-US" sz="1400">
                <a:latin typeface="Arial" charset="0"/>
              </a:rPr>
              <a:t>		}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34180" name="Group 4"/>
          <p:cNvGrpSpPr>
            <a:grpSpLocks/>
          </p:cNvGrpSpPr>
          <p:nvPr/>
        </p:nvGrpSpPr>
        <p:grpSpPr bwMode="auto">
          <a:xfrm>
            <a:off x="658813" y="4662488"/>
            <a:ext cx="3851275" cy="1447800"/>
            <a:chOff x="439" y="2937"/>
            <a:chExt cx="2426" cy="912"/>
          </a:xfrm>
        </p:grpSpPr>
        <p:sp>
          <p:nvSpPr>
            <p:cNvPr id="434181" name="Text Box 5"/>
            <p:cNvSpPr txBox="1">
              <a:spLocks noChangeArrowheads="1"/>
            </p:cNvSpPr>
            <p:nvPr/>
          </p:nvSpPr>
          <p:spPr bwMode="auto">
            <a:xfrm>
              <a:off x="439" y="2937"/>
              <a:ext cx="242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Dasselbe einfacher und effizienter</a:t>
              </a:r>
            </a:p>
          </p:txBody>
        </p:sp>
        <p:sp>
          <p:nvSpPr>
            <p:cNvPr id="434182" name="Text Box 6"/>
            <p:cNvSpPr txBox="1">
              <a:spLocks noChangeArrowheads="1"/>
            </p:cNvSpPr>
            <p:nvPr/>
          </p:nvSpPr>
          <p:spPr bwMode="auto">
            <a:xfrm>
              <a:off x="511" y="3255"/>
              <a:ext cx="1249" cy="59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void </a:t>
              </a:r>
              <a:r>
                <a:rPr lang="de-AT" altLang="en-US" sz="1400" b="1">
                  <a:latin typeface="Arial" charset="0"/>
                </a:rPr>
                <a:t>set</a:t>
              </a:r>
              <a:r>
                <a:rPr lang="de-AT" altLang="en-US" sz="1400">
                  <a:latin typeface="Arial" charset="0"/>
                </a:rPr>
                <a:t> (int minutes) {</a:t>
              </a:r>
            </a:p>
            <a:p>
              <a:r>
                <a:rPr lang="de-AT" altLang="en-US" sz="1400">
                  <a:latin typeface="Arial" charset="0"/>
                </a:rPr>
                <a:t>	hrs = minutes / 60;</a:t>
              </a:r>
            </a:p>
            <a:p>
              <a:r>
                <a:rPr lang="de-AT" altLang="en-US" sz="1400">
                  <a:latin typeface="Arial" charset="0"/>
                </a:rPr>
                <a:t>	min = minutes % 60;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  <a:endParaRPr lang="de-AT" altLang="en-US" sz="1600"/>
            </a:p>
          </p:txBody>
        </p:sp>
      </p:grpSp>
      <p:grpSp>
        <p:nvGrpSpPr>
          <p:cNvPr id="434183" name="Group 7"/>
          <p:cNvGrpSpPr>
            <a:grpSpLocks/>
          </p:cNvGrpSpPr>
          <p:nvPr/>
        </p:nvGrpSpPr>
        <p:grpSpPr bwMode="auto">
          <a:xfrm>
            <a:off x="4664075" y="1222375"/>
            <a:ext cx="3579813" cy="1498600"/>
            <a:chOff x="2438" y="890"/>
            <a:chExt cx="2255" cy="944"/>
          </a:xfrm>
        </p:grpSpPr>
        <p:sp>
          <p:nvSpPr>
            <p:cNvPr id="434184" name="Text Box 8"/>
            <p:cNvSpPr txBox="1">
              <a:spLocks noChangeArrowheads="1"/>
            </p:cNvSpPr>
            <p:nvPr/>
          </p:nvSpPr>
          <p:spPr bwMode="auto">
            <a:xfrm>
              <a:off x="2486" y="1160"/>
              <a:ext cx="2207" cy="6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Qualifikation mit </a:t>
              </a:r>
              <a:r>
                <a:rPr lang="de-AT" altLang="en-US" sz="1600" i="1"/>
                <a:t>this</a:t>
              </a:r>
              <a:r>
                <a:rPr lang="de-AT" altLang="en-US" sz="1600"/>
                <a:t> ist hier unnötig.</a:t>
              </a:r>
              <a:br>
                <a:rPr lang="de-AT" altLang="en-US" sz="1600"/>
              </a:br>
              <a:r>
                <a:rPr lang="de-AT" altLang="en-US" sz="1600"/>
                <a:t>Macht das Programm schwerer lesbar.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else-Zweig alleine reicht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Berechnung von </a:t>
              </a:r>
              <a:r>
                <a:rPr lang="de-AT" altLang="en-US" sz="1600" i="1"/>
                <a:t>min</a:t>
              </a:r>
              <a:r>
                <a:rPr lang="de-AT" altLang="en-US" sz="1600"/>
                <a:t> besser durch %</a:t>
              </a:r>
            </a:p>
          </p:txBody>
        </p:sp>
        <p:sp>
          <p:nvSpPr>
            <p:cNvPr id="434185" name="Text Box 9"/>
            <p:cNvSpPr txBox="1">
              <a:spLocks noChangeArrowheads="1"/>
            </p:cNvSpPr>
            <p:nvPr/>
          </p:nvSpPr>
          <p:spPr bwMode="auto">
            <a:xfrm>
              <a:off x="2438" y="890"/>
              <a:ext cx="7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000" b="1"/>
                <a:t>Probleme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EF6A-C61E-4564-80FF-7E16382640A1}" type="slidenum">
              <a:rPr lang="de-DE" altLang="en-US"/>
              <a:pPr/>
              <a:t>41</a:t>
            </a:fld>
            <a:endParaRPr lang="de-DE" altLang="en-US"/>
          </a:p>
        </p:txBody>
      </p:sp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Noch eines </a:t>
            </a:r>
            <a:r>
              <a:rPr lang="de-AT" altLang="en-US" sz="1600"/>
              <a:t>(aus derselben Klausur)</a:t>
            </a:r>
          </a:p>
        </p:txBody>
      </p:sp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760413" y="1306513"/>
            <a:ext cx="2217572" cy="203350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Time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int hrs, min;</a:t>
            </a:r>
          </a:p>
          <a:p>
            <a:r>
              <a:rPr lang="de-AT" altLang="en-US" sz="1400">
                <a:latin typeface="Arial" charset="0"/>
              </a:rPr>
              <a:t>	...</a:t>
            </a:r>
          </a:p>
          <a:p>
            <a:r>
              <a:rPr lang="de-AT" altLang="en-US" sz="1400">
                <a:latin typeface="Arial" charset="0"/>
              </a:rPr>
              <a:t>	int </a:t>
            </a:r>
            <a:r>
              <a:rPr lang="de-AT" altLang="en-US" sz="1400" b="1" smtClean="0">
                <a:latin typeface="Arial" charset="0"/>
              </a:rPr>
              <a:t>minutes</a:t>
            </a:r>
            <a:r>
              <a:rPr lang="de-AT" altLang="en-US" sz="1400" smtClean="0">
                <a:latin typeface="Arial" charset="0"/>
              </a:rPr>
              <a:t> </a:t>
            </a:r>
            <a:r>
              <a:rPr lang="de-AT" altLang="en-US" sz="1400">
                <a:latin typeface="Arial" charset="0"/>
              </a:rPr>
              <a:t>() {</a:t>
            </a:r>
          </a:p>
          <a:p>
            <a:r>
              <a:rPr lang="de-AT" altLang="en-US" sz="1400">
                <a:latin typeface="Arial" charset="0"/>
              </a:rPr>
              <a:t>		int test;</a:t>
            </a:r>
          </a:p>
          <a:p>
            <a:r>
              <a:rPr lang="de-AT" altLang="en-US" sz="1400">
                <a:latin typeface="Arial" charset="0"/>
              </a:rPr>
              <a:t>		test = 60 * hrs + min;</a:t>
            </a:r>
          </a:p>
          <a:p>
            <a:r>
              <a:rPr lang="de-AT" altLang="en-US" sz="1400">
                <a:latin typeface="Arial" charset="0"/>
              </a:rPr>
              <a:t>		return test;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435204" name="Group 4"/>
          <p:cNvGrpSpPr>
            <a:grpSpLocks/>
          </p:cNvGrpSpPr>
          <p:nvPr/>
        </p:nvGrpSpPr>
        <p:grpSpPr bwMode="auto">
          <a:xfrm>
            <a:off x="658813" y="4662490"/>
            <a:ext cx="3851275" cy="1246188"/>
            <a:chOff x="439" y="2937"/>
            <a:chExt cx="2426" cy="785"/>
          </a:xfrm>
        </p:grpSpPr>
        <p:sp>
          <p:nvSpPr>
            <p:cNvPr id="435205" name="Text Box 5"/>
            <p:cNvSpPr txBox="1">
              <a:spLocks noChangeArrowheads="1"/>
            </p:cNvSpPr>
            <p:nvPr/>
          </p:nvSpPr>
          <p:spPr bwMode="auto">
            <a:xfrm>
              <a:off x="439" y="2937"/>
              <a:ext cx="242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/>
                <a:t>Dasselbe einfacher und effizienter</a:t>
              </a:r>
            </a:p>
          </p:txBody>
        </p:sp>
        <p:sp>
          <p:nvSpPr>
            <p:cNvPr id="435206" name="Text Box 6"/>
            <p:cNvSpPr txBox="1">
              <a:spLocks noChangeArrowheads="1"/>
            </p:cNvSpPr>
            <p:nvPr/>
          </p:nvSpPr>
          <p:spPr bwMode="auto">
            <a:xfrm>
              <a:off x="511" y="3255"/>
              <a:ext cx="1291" cy="46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int </a:t>
              </a:r>
              <a:r>
                <a:rPr lang="de-AT" altLang="en-US" sz="1400" b="1" smtClean="0">
                  <a:latin typeface="Arial" charset="0"/>
                </a:rPr>
                <a:t>minutes</a:t>
              </a:r>
              <a:r>
                <a:rPr lang="de-AT" altLang="en-US" sz="1400" smtClean="0">
                  <a:latin typeface="Arial" charset="0"/>
                </a:rPr>
                <a:t> </a:t>
              </a:r>
              <a:r>
                <a:rPr lang="de-AT" altLang="en-US" sz="1400">
                  <a:latin typeface="Arial" charset="0"/>
                </a:rPr>
                <a:t>() {</a:t>
              </a:r>
            </a:p>
            <a:p>
              <a:r>
                <a:rPr lang="de-AT" altLang="en-US" sz="1400">
                  <a:latin typeface="Arial" charset="0"/>
                </a:rPr>
                <a:t>	return 60 * hrs + min;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  <a:endParaRPr lang="de-AT" altLang="en-US" sz="1600"/>
            </a:p>
          </p:txBody>
        </p:sp>
      </p:grpSp>
      <p:grpSp>
        <p:nvGrpSpPr>
          <p:cNvPr id="435207" name="Group 7"/>
          <p:cNvGrpSpPr>
            <a:grpSpLocks/>
          </p:cNvGrpSpPr>
          <p:nvPr/>
        </p:nvGrpSpPr>
        <p:grpSpPr bwMode="auto">
          <a:xfrm>
            <a:off x="3876675" y="1222376"/>
            <a:ext cx="4776788" cy="1258888"/>
            <a:chOff x="2438" y="890"/>
            <a:chExt cx="3009" cy="793"/>
          </a:xfrm>
        </p:grpSpPr>
        <p:sp>
          <p:nvSpPr>
            <p:cNvPr id="435208" name="Text Box 8"/>
            <p:cNvSpPr txBox="1">
              <a:spLocks noChangeArrowheads="1"/>
            </p:cNvSpPr>
            <p:nvPr/>
          </p:nvSpPr>
          <p:spPr bwMode="auto">
            <a:xfrm>
              <a:off x="2486" y="1160"/>
              <a:ext cx="2961" cy="52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 i="1"/>
                <a:t>test</a:t>
              </a:r>
              <a:r>
                <a:rPr lang="de-AT" altLang="en-US" sz="1600"/>
                <a:t> ist ein schlechter Name für das Ergebnis</a:t>
              </a:r>
            </a:p>
            <a:p>
              <a:pPr>
                <a:buFontTx/>
                <a:buChar char="•"/>
              </a:pPr>
              <a:r>
                <a:rPr lang="de-AT" altLang="en-US" sz="1600" smtClean="0"/>
                <a:t>Unnötige </a:t>
              </a:r>
              <a:r>
                <a:rPr lang="de-AT" altLang="en-US" sz="1600"/>
                <a:t>Aufblähung:</a:t>
              </a:r>
              <a:br>
                <a:rPr lang="de-AT" altLang="en-US" sz="1600"/>
              </a:br>
              <a:r>
                <a:rPr lang="de-AT" altLang="en-US" sz="1600"/>
                <a:t>Dasselbe kann in einer einzigen Zeile gesagt </a:t>
              </a:r>
              <a:r>
                <a:rPr lang="de-AT" altLang="en-US" sz="1600" smtClean="0"/>
                <a:t>werden</a:t>
              </a:r>
              <a:endParaRPr lang="de-AT" altLang="en-US" sz="1600"/>
            </a:p>
          </p:txBody>
        </p:sp>
        <p:sp>
          <p:nvSpPr>
            <p:cNvPr id="435209" name="Text Box 9"/>
            <p:cNvSpPr txBox="1">
              <a:spLocks noChangeArrowheads="1"/>
            </p:cNvSpPr>
            <p:nvPr/>
          </p:nvSpPr>
          <p:spPr bwMode="auto">
            <a:xfrm>
              <a:off x="2438" y="890"/>
              <a:ext cx="7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000" b="1"/>
                <a:t>Probleme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A412-BCD0-42AB-B983-4B731068DA8E}" type="slidenum">
              <a:rPr lang="de-DE" altLang="en-US"/>
              <a:pPr/>
              <a:t>42</a:t>
            </a:fld>
            <a:endParaRPr lang="de-DE" altLang="en-US"/>
          </a:p>
        </p:txBody>
      </p:sp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Noch eines </a:t>
            </a:r>
            <a:r>
              <a:rPr lang="de-AT" altLang="en-US" sz="1600"/>
              <a:t>(aus derselben Klausur)</a:t>
            </a:r>
          </a:p>
        </p:txBody>
      </p:sp>
      <p:sp>
        <p:nvSpPr>
          <p:cNvPr id="437251" name="Text Box 3"/>
          <p:cNvSpPr txBox="1">
            <a:spLocks noChangeArrowheads="1"/>
          </p:cNvSpPr>
          <p:nvPr/>
        </p:nvSpPr>
        <p:spPr bwMode="auto">
          <a:xfrm>
            <a:off x="760413" y="1700213"/>
            <a:ext cx="4332448" cy="160261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static Time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 (Time t1, Time t2)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boolean </a:t>
            </a:r>
            <a:r>
              <a:rPr lang="de-AT" altLang="en-US" sz="1400">
                <a:latin typeface="Arial" charset="0"/>
              </a:rPr>
              <a:t>overflow = false;</a:t>
            </a:r>
          </a:p>
          <a:p>
            <a:r>
              <a:rPr lang="de-AT" altLang="en-US" sz="1400">
                <a:latin typeface="Arial" charset="0"/>
              </a:rPr>
              <a:t>	if (t1.min + t2.min &gt;= 60) overflow = true;</a:t>
            </a:r>
          </a:p>
          <a:p>
            <a:r>
              <a:rPr lang="de-AT" altLang="en-US" sz="1400">
                <a:latin typeface="Arial" charset="0"/>
              </a:rPr>
              <a:t>	int min = (t1.min + t2.min) % 60;</a:t>
            </a:r>
          </a:p>
          <a:p>
            <a:r>
              <a:rPr lang="de-AT" altLang="en-US" sz="1400">
                <a:latin typeface="Arial" charset="0"/>
              </a:rPr>
              <a:t>	int hrs = </a:t>
            </a:r>
            <a:r>
              <a:rPr lang="de-AT" altLang="en-US" sz="1400" smtClean="0">
                <a:latin typeface="Arial" charset="0"/>
              </a:rPr>
              <a:t>(t1.hrs </a:t>
            </a:r>
            <a:r>
              <a:rPr lang="de-AT" altLang="en-US" sz="1400">
                <a:latin typeface="Arial" charset="0"/>
              </a:rPr>
              <a:t>+ t2.hrs) </a:t>
            </a:r>
            <a:r>
              <a:rPr lang="de-AT" altLang="en-US" sz="1400" smtClean="0">
                <a:latin typeface="Arial" charset="0"/>
              </a:rPr>
              <a:t>+ </a:t>
            </a:r>
            <a:r>
              <a:rPr lang="de-AT" altLang="en-US" sz="1400">
                <a:latin typeface="Arial" charset="0"/>
              </a:rPr>
              <a:t>overflow ? 1 : </a:t>
            </a:r>
            <a:r>
              <a:rPr lang="de-AT" altLang="en-US" sz="1400" smtClean="0">
                <a:latin typeface="Arial" charset="0"/>
              </a:rPr>
              <a:t>0;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return new Time(hrs, min)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37258" name="Text Box 10"/>
          <p:cNvSpPr txBox="1">
            <a:spLocks noChangeArrowheads="1"/>
          </p:cNvSpPr>
          <p:nvPr/>
        </p:nvSpPr>
        <p:spPr bwMode="auto">
          <a:xfrm>
            <a:off x="658813" y="1271588"/>
            <a:ext cx="2733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Addition von Uhrzeiten</a:t>
            </a:r>
          </a:p>
        </p:txBody>
      </p:sp>
      <p:grpSp>
        <p:nvGrpSpPr>
          <p:cNvPr id="437259" name="Group 11"/>
          <p:cNvGrpSpPr>
            <a:grpSpLocks/>
          </p:cNvGrpSpPr>
          <p:nvPr/>
        </p:nvGrpSpPr>
        <p:grpSpPr bwMode="auto">
          <a:xfrm>
            <a:off x="5267204" y="1273175"/>
            <a:ext cx="3333750" cy="2476500"/>
            <a:chOff x="2438" y="890"/>
            <a:chExt cx="2100" cy="1560"/>
          </a:xfrm>
        </p:grpSpPr>
        <p:sp>
          <p:nvSpPr>
            <p:cNvPr id="437260" name="Text Box 12"/>
            <p:cNvSpPr txBox="1">
              <a:spLocks noChangeArrowheads="1"/>
            </p:cNvSpPr>
            <p:nvPr/>
          </p:nvSpPr>
          <p:spPr bwMode="auto">
            <a:xfrm>
              <a:off x="2486" y="1160"/>
              <a:ext cx="2052" cy="129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Schaltervariable machen Dinge</a:t>
              </a:r>
              <a:br>
                <a:rPr lang="de-AT" altLang="en-US" sz="1600"/>
              </a:br>
              <a:r>
                <a:rPr lang="de-AT" altLang="en-US" sz="1600"/>
                <a:t>komplizierter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Wenn schon </a:t>
              </a:r>
              <a:r>
                <a:rPr lang="de-AT" altLang="en-US" sz="1600" i="1"/>
                <a:t>overflow</a:t>
              </a:r>
              <a:r>
                <a:rPr lang="de-AT" altLang="en-US" sz="1600"/>
                <a:t>, dann besser </a:t>
              </a:r>
              <a:br>
                <a:rPr lang="de-AT" altLang="en-US" sz="1600"/>
              </a:br>
              <a:r>
                <a:rPr lang="de-AT" altLang="en-US" sz="1600"/>
                <a:t>int-Variable, die 0 oder 1 ist.</a:t>
              </a:r>
              <a:br>
                <a:rPr lang="de-AT" altLang="en-US" sz="1600"/>
              </a:br>
              <a:r>
                <a:rPr lang="de-AT" altLang="en-US" sz="1600"/>
                <a:t>Man kann sich dann den bedingten</a:t>
              </a:r>
              <a:br>
                <a:rPr lang="de-AT" altLang="en-US" sz="1600"/>
              </a:br>
              <a:r>
                <a:rPr lang="de-AT" altLang="en-US" sz="1600"/>
                <a:t>Ausdruck </a:t>
              </a:r>
              <a:r>
                <a:rPr lang="de-AT" altLang="en-US" sz="1600" i="1"/>
                <a:t>overflow</a:t>
              </a:r>
              <a:r>
                <a:rPr lang="de-AT" altLang="en-US" sz="1600"/>
                <a:t> ? 0 : 1 sparen</a:t>
              </a:r>
            </a:p>
            <a:p>
              <a:pPr>
                <a:buFontTx/>
                <a:buChar char="•"/>
              </a:pPr>
              <a:r>
                <a:rPr lang="de-AT" altLang="en-US" sz="1600" i="1"/>
                <a:t>t1</a:t>
              </a:r>
              <a:r>
                <a:rPr lang="de-AT" altLang="en-US" sz="1600"/>
                <a:t>.</a:t>
              </a:r>
              <a:r>
                <a:rPr lang="de-AT" altLang="en-US" sz="1600" i="1"/>
                <a:t>min</a:t>
              </a:r>
              <a:r>
                <a:rPr lang="de-AT" altLang="en-US" sz="1600"/>
                <a:t> + </a:t>
              </a:r>
              <a:r>
                <a:rPr lang="de-AT" altLang="en-US" sz="1600" i="1"/>
                <a:t>t2</a:t>
              </a:r>
              <a:r>
                <a:rPr lang="de-AT" altLang="en-US" sz="1600"/>
                <a:t>.</a:t>
              </a:r>
              <a:r>
                <a:rPr lang="de-AT" altLang="en-US" sz="1600" i="1"/>
                <a:t>min</a:t>
              </a:r>
              <a:r>
                <a:rPr lang="de-AT" altLang="en-US" sz="1600"/>
                <a:t> wird doppelt</a:t>
              </a:r>
              <a:br>
                <a:rPr lang="de-AT" altLang="en-US" sz="1600"/>
              </a:br>
              <a:r>
                <a:rPr lang="de-AT" altLang="en-US" sz="1600"/>
                <a:t>berechnet</a:t>
              </a:r>
            </a:p>
          </p:txBody>
        </p:sp>
        <p:sp>
          <p:nvSpPr>
            <p:cNvPr id="437261" name="Text Box 13"/>
            <p:cNvSpPr txBox="1">
              <a:spLocks noChangeArrowheads="1"/>
            </p:cNvSpPr>
            <p:nvPr/>
          </p:nvSpPr>
          <p:spPr bwMode="auto">
            <a:xfrm>
              <a:off x="2438" y="890"/>
              <a:ext cx="7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000" b="1"/>
                <a:t>Probleme</a:t>
              </a:r>
            </a:p>
          </p:txBody>
        </p:sp>
      </p:grpSp>
      <p:grpSp>
        <p:nvGrpSpPr>
          <p:cNvPr id="437262" name="Group 14"/>
          <p:cNvGrpSpPr>
            <a:grpSpLocks/>
          </p:cNvGrpSpPr>
          <p:nvPr/>
        </p:nvGrpSpPr>
        <p:grpSpPr bwMode="auto">
          <a:xfrm>
            <a:off x="685800" y="4537077"/>
            <a:ext cx="4687888" cy="1408113"/>
            <a:chOff x="432" y="2858"/>
            <a:chExt cx="2953" cy="887"/>
          </a:xfrm>
        </p:grpSpPr>
        <p:sp>
          <p:nvSpPr>
            <p:cNvPr id="437263" name="Text Box 15"/>
            <p:cNvSpPr txBox="1">
              <a:spLocks noChangeArrowheads="1"/>
            </p:cNvSpPr>
            <p:nvPr/>
          </p:nvSpPr>
          <p:spPr bwMode="auto">
            <a:xfrm>
              <a:off x="480" y="3144"/>
              <a:ext cx="2905" cy="60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static Time </a:t>
              </a:r>
              <a:r>
                <a:rPr lang="de-AT" altLang="en-US" sz="1400" b="1">
                  <a:latin typeface="Arial" charset="0"/>
                </a:rPr>
                <a:t>add</a:t>
              </a:r>
              <a:r>
                <a:rPr lang="de-AT" altLang="en-US" sz="1400">
                  <a:latin typeface="Arial" charset="0"/>
                </a:rPr>
                <a:t> (Time t1, Time t2) {</a:t>
              </a:r>
            </a:p>
            <a:p>
              <a:r>
                <a:rPr lang="de-AT" altLang="en-US" sz="1400">
                  <a:latin typeface="Arial" charset="0"/>
                </a:rPr>
                <a:t>	int </a:t>
              </a:r>
              <a:r>
                <a:rPr lang="de-AT" altLang="en-US" sz="1400" smtClean="0">
                  <a:latin typeface="Arial" charset="0"/>
                </a:rPr>
                <a:t>min </a:t>
              </a:r>
              <a:r>
                <a:rPr lang="de-AT" altLang="en-US" sz="1400">
                  <a:latin typeface="Arial" charset="0"/>
                </a:rPr>
                <a:t>= (t1.hrs * 60 + t1.min) + (t2.hrs * 60 + t2.min);</a:t>
              </a:r>
            </a:p>
            <a:p>
              <a:r>
                <a:rPr lang="de-AT" altLang="en-US" sz="1400">
                  <a:latin typeface="Arial" charset="0"/>
                </a:rPr>
                <a:t>	return new </a:t>
              </a:r>
              <a:r>
                <a:rPr lang="de-AT" altLang="en-US" sz="1400" smtClean="0">
                  <a:latin typeface="Arial" charset="0"/>
                </a:rPr>
                <a:t>Time(min </a:t>
              </a:r>
              <a:r>
                <a:rPr lang="de-AT" altLang="en-US" sz="1400">
                  <a:latin typeface="Arial" charset="0"/>
                </a:rPr>
                <a:t>/ </a:t>
              </a:r>
              <a:r>
                <a:rPr lang="de-AT" altLang="en-US" sz="1400" smtClean="0">
                  <a:latin typeface="Arial" charset="0"/>
                </a:rPr>
                <a:t>60, min </a:t>
              </a:r>
              <a:r>
                <a:rPr lang="de-AT" altLang="en-US" sz="1400">
                  <a:latin typeface="Arial" charset="0"/>
                </a:rPr>
                <a:t>% 60);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37264" name="Text Box 16"/>
            <p:cNvSpPr txBox="1">
              <a:spLocks noChangeArrowheads="1"/>
            </p:cNvSpPr>
            <p:nvPr/>
          </p:nvSpPr>
          <p:spPr bwMode="auto">
            <a:xfrm>
              <a:off x="432" y="2858"/>
              <a:ext cx="24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000" b="1"/>
                <a:t>Dasselbe einfacher und effizienter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6946-08C9-4115-A1D6-AE53BD0E8A44}" type="slidenum">
              <a:rPr lang="de-DE" altLang="en-US"/>
              <a:pPr/>
              <a:t>43</a:t>
            </a:fld>
            <a:endParaRPr lang="de-DE" altLang="en-US"/>
          </a:p>
        </p:txBody>
      </p:sp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Noch eines </a:t>
            </a:r>
            <a:r>
              <a:rPr lang="de-AT" altLang="en-US" sz="1600"/>
              <a:t>(aus derselben Klausur)</a:t>
            </a:r>
          </a:p>
        </p:txBody>
      </p:sp>
      <p:sp>
        <p:nvSpPr>
          <p:cNvPr id="438275" name="Text Box 3"/>
          <p:cNvSpPr txBox="1">
            <a:spLocks noChangeArrowheads="1"/>
          </p:cNvSpPr>
          <p:nvPr/>
        </p:nvSpPr>
        <p:spPr bwMode="auto">
          <a:xfrm>
            <a:off x="760413" y="1700213"/>
            <a:ext cx="3448050" cy="26447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  <a:tab pos="7620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static Time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 (Time t1, Time t2) {</a:t>
            </a:r>
          </a:p>
          <a:p>
            <a:r>
              <a:rPr lang="de-AT" altLang="en-US" sz="1400">
                <a:latin typeface="Arial" charset="0"/>
              </a:rPr>
              <a:t>	int helpMin, secHelpMin = 0;</a:t>
            </a:r>
          </a:p>
          <a:p>
            <a:r>
              <a:rPr lang="de-AT" altLang="en-US" sz="1400">
                <a:latin typeface="Arial" charset="0"/>
              </a:rPr>
              <a:t>	Time retT = new Time();</a:t>
            </a:r>
          </a:p>
          <a:p>
            <a:r>
              <a:rPr lang="de-AT" altLang="en-US" sz="1400">
                <a:latin typeface="Arial" charset="0"/>
              </a:rPr>
              <a:t>	helpMin = t1.min + t2.min;</a:t>
            </a:r>
          </a:p>
          <a:p>
            <a:r>
              <a:rPr lang="de-AT" altLang="en-US" sz="1400">
                <a:latin typeface="Arial" charset="0"/>
              </a:rPr>
              <a:t>	if (helpMin &gt;= 60) {</a:t>
            </a:r>
          </a:p>
          <a:p>
            <a:r>
              <a:rPr lang="de-AT" altLang="en-US" sz="1400">
                <a:latin typeface="Arial" charset="0"/>
              </a:rPr>
              <a:t>		secHelpMin = helpMin / 60;</a:t>
            </a:r>
          </a:p>
          <a:p>
            <a:r>
              <a:rPr lang="de-AT" altLang="en-US" sz="1400">
                <a:latin typeface="Arial" charset="0"/>
              </a:rPr>
              <a:t>		helpMin = helpMin % 60;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	retT.min = helpMin;</a:t>
            </a:r>
          </a:p>
          <a:p>
            <a:r>
              <a:rPr lang="de-AT" altLang="en-US" sz="1400">
                <a:latin typeface="Arial" charset="0"/>
              </a:rPr>
              <a:t>	retT.hrs = secHelpMin + t1.hrs + t2.hrs;</a:t>
            </a:r>
          </a:p>
          <a:p>
            <a:r>
              <a:rPr lang="de-AT" altLang="en-US" sz="1400">
                <a:latin typeface="Arial" charset="0"/>
              </a:rPr>
              <a:t>	return retT;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38276" name="Text Box 4"/>
          <p:cNvSpPr txBox="1">
            <a:spLocks noChangeArrowheads="1"/>
          </p:cNvSpPr>
          <p:nvPr/>
        </p:nvSpPr>
        <p:spPr bwMode="auto">
          <a:xfrm>
            <a:off x="658813" y="1271588"/>
            <a:ext cx="2733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Addition von Uhrzeiten</a:t>
            </a:r>
          </a:p>
        </p:txBody>
      </p:sp>
      <p:grpSp>
        <p:nvGrpSpPr>
          <p:cNvPr id="438277" name="Group 5"/>
          <p:cNvGrpSpPr>
            <a:grpSpLocks/>
          </p:cNvGrpSpPr>
          <p:nvPr/>
        </p:nvGrpSpPr>
        <p:grpSpPr bwMode="auto">
          <a:xfrm>
            <a:off x="4857750" y="1273175"/>
            <a:ext cx="3594100" cy="2476500"/>
            <a:chOff x="2438" y="890"/>
            <a:chExt cx="2264" cy="1560"/>
          </a:xfrm>
        </p:grpSpPr>
        <p:sp>
          <p:nvSpPr>
            <p:cNvPr id="438278" name="Text Box 6"/>
            <p:cNvSpPr txBox="1">
              <a:spLocks noChangeArrowheads="1"/>
            </p:cNvSpPr>
            <p:nvPr/>
          </p:nvSpPr>
          <p:spPr bwMode="auto">
            <a:xfrm>
              <a:off x="2486" y="1160"/>
              <a:ext cx="2216" cy="129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 i="1"/>
                <a:t>helpMin</a:t>
              </a:r>
              <a:r>
                <a:rPr lang="de-AT" altLang="en-US" sz="1600"/>
                <a:t> und </a:t>
              </a:r>
              <a:r>
                <a:rPr lang="de-AT" altLang="en-US" sz="1600" i="1"/>
                <a:t>secHelpMin</a:t>
              </a:r>
              <a:r>
                <a:rPr lang="de-AT" altLang="en-US" sz="1600"/>
                <a:t> sind völlig</a:t>
              </a:r>
              <a:br>
                <a:rPr lang="de-AT" altLang="en-US" sz="1600"/>
              </a:br>
              <a:r>
                <a:rPr lang="de-AT" altLang="en-US" sz="1600"/>
                <a:t>unsinnige Namen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Wozu gibt es Konstruktoren, wenn die</a:t>
              </a:r>
              <a:br>
                <a:rPr lang="de-AT" altLang="en-US" sz="1600"/>
              </a:br>
              <a:r>
                <a:rPr lang="de-AT" altLang="en-US" sz="1600"/>
                <a:t>Felder von </a:t>
              </a:r>
              <a:r>
                <a:rPr lang="de-AT" altLang="en-US" sz="1600" i="1"/>
                <a:t>retT</a:t>
              </a:r>
              <a:r>
                <a:rPr lang="de-AT" altLang="en-US" sz="1600"/>
                <a:t> manuell initialisiert</a:t>
              </a:r>
              <a:br>
                <a:rPr lang="de-AT" altLang="en-US" sz="1600"/>
              </a:br>
              <a:r>
                <a:rPr lang="de-AT" altLang="en-US" sz="1600"/>
                <a:t>werden?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if-Abfrage kann man sich sparen.</a:t>
              </a:r>
              <a:br>
                <a:rPr lang="de-AT" altLang="en-US" sz="1600"/>
              </a:br>
              <a:r>
                <a:rPr lang="de-AT" altLang="en-US" sz="1600"/>
                <a:t>Rumpf sollte auf jeden Fall ausgeführt</a:t>
              </a:r>
              <a:br>
                <a:rPr lang="de-AT" altLang="en-US" sz="1600"/>
              </a:br>
              <a:r>
                <a:rPr lang="de-AT" altLang="en-US" sz="1600"/>
                <a:t>werden.</a:t>
              </a:r>
            </a:p>
          </p:txBody>
        </p:sp>
        <p:sp>
          <p:nvSpPr>
            <p:cNvPr id="438279" name="Text Box 7"/>
            <p:cNvSpPr txBox="1">
              <a:spLocks noChangeArrowheads="1"/>
            </p:cNvSpPr>
            <p:nvPr/>
          </p:nvSpPr>
          <p:spPr bwMode="auto">
            <a:xfrm>
              <a:off x="2438" y="890"/>
              <a:ext cx="7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000" b="1"/>
                <a:t>Probleme</a:t>
              </a:r>
            </a:p>
          </p:txBody>
        </p:sp>
      </p:grpSp>
      <p:grpSp>
        <p:nvGrpSpPr>
          <p:cNvPr id="438280" name="Group 8"/>
          <p:cNvGrpSpPr>
            <a:grpSpLocks/>
          </p:cNvGrpSpPr>
          <p:nvPr/>
        </p:nvGrpSpPr>
        <p:grpSpPr bwMode="auto">
          <a:xfrm>
            <a:off x="685800" y="4537075"/>
            <a:ext cx="4506913" cy="1397000"/>
            <a:chOff x="432" y="2858"/>
            <a:chExt cx="2839" cy="880"/>
          </a:xfrm>
        </p:grpSpPr>
        <p:sp>
          <p:nvSpPr>
            <p:cNvPr id="438281" name="Text Box 9"/>
            <p:cNvSpPr txBox="1">
              <a:spLocks noChangeArrowheads="1"/>
            </p:cNvSpPr>
            <p:nvPr/>
          </p:nvSpPr>
          <p:spPr bwMode="auto">
            <a:xfrm>
              <a:off x="480" y="3144"/>
              <a:ext cx="2791" cy="59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  <a:tab pos="571500" algn="l"/>
                  <a:tab pos="762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static Time </a:t>
              </a:r>
              <a:r>
                <a:rPr lang="de-AT" altLang="en-US" sz="1400" b="1">
                  <a:latin typeface="Arial" charset="0"/>
                </a:rPr>
                <a:t>add</a:t>
              </a:r>
              <a:r>
                <a:rPr lang="de-AT" altLang="en-US" sz="1400">
                  <a:latin typeface="Arial" charset="0"/>
                </a:rPr>
                <a:t> (Time t1, Time t2) {</a:t>
              </a:r>
            </a:p>
            <a:p>
              <a:r>
                <a:rPr lang="de-AT" altLang="en-US" sz="1400">
                  <a:latin typeface="Arial" charset="0"/>
                </a:rPr>
                <a:t>	int m = (t1.hrs * 60 + t1.min) + (t2.hrs * 60 + t2.min);</a:t>
              </a:r>
            </a:p>
            <a:p>
              <a:r>
                <a:rPr lang="de-AT" altLang="en-US" sz="1400">
                  <a:latin typeface="Arial" charset="0"/>
                </a:rPr>
                <a:t>	return new Time(m / 60 % 24, m % 60);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38282" name="Text Box 10"/>
            <p:cNvSpPr txBox="1">
              <a:spLocks noChangeArrowheads="1"/>
            </p:cNvSpPr>
            <p:nvPr/>
          </p:nvSpPr>
          <p:spPr bwMode="auto">
            <a:xfrm>
              <a:off x="432" y="2858"/>
              <a:ext cx="24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AT" altLang="en-US" sz="2000" b="1"/>
                <a:t>Dasselbe einfacher und effizienter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C81-6717-49C5-AA08-42C3863CE8E0}" type="slidenum">
              <a:rPr lang="de-DE" altLang="en-US"/>
              <a:pPr/>
              <a:t>44</a:t>
            </a:fld>
            <a:endParaRPr lang="de-DE" altLang="en-US"/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Noch eines </a:t>
            </a:r>
            <a:r>
              <a:rPr lang="de-AT" altLang="en-US" sz="1600"/>
              <a:t>(aus den Übersetzerbau-Übungen)</a:t>
            </a:r>
          </a:p>
        </p:txBody>
      </p:sp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709613" y="1169988"/>
            <a:ext cx="701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Statt</a:t>
            </a:r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1116013" y="1674813"/>
            <a:ext cx="2020887" cy="9562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if (sym == ident) </a:t>
            </a:r>
          </a:p>
          <a:p>
            <a:r>
              <a:rPr lang="de-AT" altLang="en-US" sz="1400">
                <a:latin typeface="Arial" charset="0"/>
              </a:rPr>
              <a:t>	scan();</a:t>
            </a:r>
          </a:p>
          <a:p>
            <a:r>
              <a:rPr lang="de-AT" altLang="en-US" sz="1400">
                <a:latin typeface="Arial" charset="0"/>
              </a:rPr>
              <a:t>else 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error</a:t>
            </a:r>
            <a:r>
              <a:rPr lang="de-AT" altLang="en-US" sz="1400">
                <a:latin typeface="Arial" charset="0"/>
              </a:rPr>
              <a:t>();</a:t>
            </a:r>
          </a:p>
        </p:txBody>
      </p:sp>
      <p:sp>
        <p:nvSpPr>
          <p:cNvPr id="441349" name="Text Box 5"/>
          <p:cNvSpPr txBox="1">
            <a:spLocks noChangeArrowheads="1"/>
          </p:cNvSpPr>
          <p:nvPr/>
        </p:nvSpPr>
        <p:spPr bwMode="auto">
          <a:xfrm>
            <a:off x="709613" y="2986088"/>
            <a:ext cx="4884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/>
              <a:t>hat ein Student folgende Lösung abgegeben</a:t>
            </a:r>
          </a:p>
        </p:txBody>
      </p:sp>
      <p:sp>
        <p:nvSpPr>
          <p:cNvPr id="441350" name="Text Box 6"/>
          <p:cNvSpPr txBox="1">
            <a:spLocks noChangeArrowheads="1"/>
          </p:cNvSpPr>
          <p:nvPr/>
        </p:nvSpPr>
        <p:spPr bwMode="auto">
          <a:xfrm>
            <a:off x="1116013" y="3465513"/>
            <a:ext cx="2039639" cy="289528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  <a:tab pos="381000" algn="l"/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cancel = false;</a:t>
            </a:r>
          </a:p>
          <a:p>
            <a:r>
              <a:rPr lang="de-AT" altLang="en-US" sz="1400" smtClean="0">
                <a:latin typeface="Arial" charset="0"/>
              </a:rPr>
              <a:t>for </a:t>
            </a:r>
            <a:r>
              <a:rPr lang="de-AT" altLang="en-US" sz="1400">
                <a:latin typeface="Arial" charset="0"/>
              </a:rPr>
              <a:t>(int i = 0; i &lt; 1; i++) {</a:t>
            </a:r>
          </a:p>
          <a:p>
            <a:r>
              <a:rPr lang="de-AT" altLang="en-US" sz="1400">
                <a:latin typeface="Arial" charset="0"/>
              </a:rPr>
              <a:t>	switch (sym) {</a:t>
            </a:r>
          </a:p>
          <a:p>
            <a:r>
              <a:rPr lang="de-AT" altLang="en-US" sz="1400">
                <a:latin typeface="Arial" charset="0"/>
              </a:rPr>
              <a:t>		case ident:</a:t>
            </a:r>
          </a:p>
          <a:p>
            <a:r>
              <a:rPr lang="de-AT" altLang="en-US" sz="1400">
                <a:latin typeface="Arial" charset="0"/>
              </a:rPr>
              <a:t>			break:</a:t>
            </a:r>
          </a:p>
          <a:p>
            <a:r>
              <a:rPr lang="de-AT" altLang="en-US" sz="1400">
                <a:latin typeface="Arial" charset="0"/>
              </a:rPr>
              <a:t>		default:</a:t>
            </a:r>
          </a:p>
          <a:p>
            <a:r>
              <a:rPr lang="de-AT" altLang="en-US" sz="1400">
                <a:latin typeface="Arial" charset="0"/>
              </a:rPr>
              <a:t>			</a:t>
            </a:r>
            <a:r>
              <a:rPr lang="de-AT" altLang="en-US" sz="1400" smtClean="0">
                <a:latin typeface="Arial" charset="0"/>
              </a:rPr>
              <a:t>error</a:t>
            </a:r>
            <a:r>
              <a:rPr lang="de-AT" altLang="en-US" sz="1400">
                <a:latin typeface="Arial" charset="0"/>
              </a:rPr>
              <a:t>();</a:t>
            </a:r>
          </a:p>
          <a:p>
            <a:r>
              <a:rPr lang="de-AT" altLang="en-US" sz="1400">
                <a:latin typeface="Arial" charset="0"/>
              </a:rPr>
              <a:t>			cancel = true;</a:t>
            </a:r>
          </a:p>
          <a:p>
            <a:r>
              <a:rPr lang="de-AT" altLang="en-US" sz="1400">
                <a:latin typeface="Arial" charset="0"/>
              </a:rPr>
              <a:t>			break;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	if (cancel) break;</a:t>
            </a:r>
          </a:p>
          <a:p>
            <a:r>
              <a:rPr lang="de-AT" altLang="en-US" sz="1400">
                <a:latin typeface="Arial" charset="0"/>
              </a:rPr>
              <a:t>	scan();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C81-6717-49C5-AA08-42C3863CE8E0}" type="slidenum">
              <a:rPr lang="de-DE" altLang="en-US"/>
              <a:pPr/>
              <a:t>45</a:t>
            </a:fld>
            <a:endParaRPr lang="de-DE" altLang="en-US"/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Noch </a:t>
            </a:r>
            <a:r>
              <a:rPr lang="de-AT" altLang="en-US" smtClean="0"/>
              <a:t>einige </a:t>
            </a:r>
            <a:r>
              <a:rPr lang="de-AT" altLang="en-US" sz="1600"/>
              <a:t>(aus </a:t>
            </a:r>
            <a:r>
              <a:rPr lang="de-AT" altLang="en-US" sz="1600" smtClean="0"/>
              <a:t>Klausuren)</a:t>
            </a:r>
            <a:endParaRPr lang="de-AT" altLang="en-US" sz="1600"/>
          </a:p>
        </p:txBody>
      </p:sp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709613" y="1034950"/>
            <a:ext cx="2384284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 smtClean="0"/>
              <a:t>Abgegebene Lösung</a:t>
            </a:r>
            <a:endParaRPr lang="de-AT" altLang="en-US" sz="2000" b="1"/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1116013" y="1539775"/>
            <a:ext cx="2360251" cy="11717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boolean b = false;</a:t>
            </a:r>
          </a:p>
          <a:p>
            <a:r>
              <a:rPr lang="de-AT" altLang="en-US" sz="1400" smtClean="0">
                <a:latin typeface="Arial" charset="0"/>
              </a:rPr>
              <a:t>if (a[i] == true)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b = true;</a:t>
            </a:r>
          </a:p>
          <a:p>
            <a:r>
              <a:rPr lang="de-AT" altLang="en-US" sz="1400" smtClean="0">
                <a:latin typeface="Arial" charset="0"/>
              </a:rPr>
              <a:t>}</a:t>
            </a:r>
          </a:p>
          <a:p>
            <a:r>
              <a:rPr lang="de-AT" altLang="en-US" sz="1400" smtClean="0">
                <a:latin typeface="Arial" charset="0"/>
              </a:rPr>
              <a:t>return b;</a:t>
            </a:r>
            <a:endParaRPr lang="de-AT" altLang="en-US" sz="1400"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11119" y="1963188"/>
            <a:ext cx="1419827" cy="309958"/>
            <a:chOff x="5663879" y="2098226"/>
            <a:chExt cx="1419827" cy="309958"/>
          </a:xfrm>
        </p:grpSpPr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6046829" y="2098226"/>
              <a:ext cx="1036877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return a[i];</a:t>
              </a:r>
            </a:p>
          </p:txBody>
        </p:sp>
        <p:sp>
          <p:nvSpPr>
            <p:cNvPr id="13" name="Right Arrow 12"/>
            <p:cNvSpPr/>
            <p:nvPr/>
          </p:nvSpPr>
          <p:spPr bwMode="auto">
            <a:xfrm>
              <a:off x="5663879" y="2168324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24627" y="1034950"/>
            <a:ext cx="4542227" cy="1676557"/>
            <a:chOff x="1377387" y="1169988"/>
            <a:chExt cx="4542227" cy="1676557"/>
          </a:xfrm>
        </p:grpSpPr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3581421" y="1674813"/>
              <a:ext cx="2020887" cy="1171732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boolean b = false;</a:t>
              </a:r>
            </a:p>
            <a:p>
              <a:r>
                <a:rPr lang="de-AT" altLang="en-US" sz="1400" smtClean="0">
                  <a:latin typeface="Arial" charset="0"/>
                </a:rPr>
                <a:t>if (a[i]) {</a:t>
              </a:r>
            </a:p>
            <a:p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 smtClean="0">
                  <a:latin typeface="Arial" charset="0"/>
                </a:rPr>
                <a:t>b = true;</a:t>
              </a:r>
            </a:p>
            <a:p>
              <a:r>
                <a:rPr lang="de-AT" altLang="en-US" sz="1400" smtClean="0">
                  <a:latin typeface="Arial" charset="0"/>
                </a:rPr>
                <a:t>}</a:t>
              </a:r>
            </a:p>
            <a:p>
              <a:r>
                <a:rPr lang="de-AT" altLang="en-US" sz="1400" smtClean="0">
                  <a:latin typeface="Arial" charset="0"/>
                </a:rPr>
                <a:t>return b;</a:t>
              </a:r>
              <a:endParaRPr lang="de-AT" altLang="en-US" sz="1400">
                <a:latin typeface="Arial" charset="0"/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 flipV="1">
              <a:off x="1377387" y="1994704"/>
              <a:ext cx="520861" cy="135038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Right Arrow 3"/>
            <p:cNvSpPr/>
            <p:nvPr/>
          </p:nvSpPr>
          <p:spPr bwMode="auto">
            <a:xfrm>
              <a:off x="3202329" y="2168324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3480122" y="1169988"/>
              <a:ext cx="2439492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2000" b="1" smtClean="0"/>
                <a:t>Vereinfachte Lösung</a:t>
              </a:r>
              <a:endParaRPr lang="de-AT" altLang="en-US" sz="2000" b="1"/>
            </a:p>
          </p:txBody>
        </p: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16013" y="2955746"/>
            <a:ext cx="2360251" cy="11717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if (a[i] == true)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return true;</a:t>
            </a:r>
          </a:p>
          <a:p>
            <a:r>
              <a:rPr lang="de-AT" altLang="en-US" sz="1400" smtClean="0">
                <a:latin typeface="Arial" charset="0"/>
              </a:rPr>
              <a:t>} else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return false;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549572" y="3386633"/>
            <a:ext cx="1497540" cy="309958"/>
            <a:chOff x="3202328" y="4146703"/>
            <a:chExt cx="1497540" cy="309958"/>
          </a:xfrm>
        </p:grpSpPr>
        <p:sp>
          <p:nvSpPr>
            <p:cNvPr id="16" name="Right Arrow 15"/>
            <p:cNvSpPr/>
            <p:nvPr/>
          </p:nvSpPr>
          <p:spPr bwMode="auto">
            <a:xfrm>
              <a:off x="3202328" y="4216801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Text Box 4"/>
            <p:cNvSpPr txBox="1">
              <a:spLocks noChangeArrowheads="1"/>
            </p:cNvSpPr>
            <p:nvPr/>
          </p:nvSpPr>
          <p:spPr bwMode="auto">
            <a:xfrm>
              <a:off x="3605117" y="4146703"/>
              <a:ext cx="1094751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return a[i];</a:t>
              </a:r>
              <a:endParaRPr lang="de-AT" altLang="en-US" sz="1400">
                <a:latin typeface="Arial" charset="0"/>
              </a:endParaRPr>
            </a:p>
          </p:txBody>
        </p: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16013" y="4371717"/>
            <a:ext cx="2360251" cy="138717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if (a[i] == true)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return true;</a:t>
            </a:r>
          </a:p>
          <a:p>
            <a:r>
              <a:rPr lang="de-AT" altLang="en-US" sz="1400" smtClean="0">
                <a:latin typeface="Arial" charset="0"/>
              </a:rPr>
              <a:t>} </a:t>
            </a:r>
          </a:p>
          <a:p>
            <a:r>
              <a:rPr lang="de-AT" altLang="en-US" sz="1400" smtClean="0">
                <a:latin typeface="Arial" charset="0"/>
              </a:rPr>
              <a:t>if (a[i] == false)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return false;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541860" y="4910326"/>
            <a:ext cx="1497540" cy="309958"/>
            <a:chOff x="3202328" y="4146703"/>
            <a:chExt cx="1497540" cy="309958"/>
          </a:xfrm>
        </p:grpSpPr>
        <p:sp>
          <p:nvSpPr>
            <p:cNvPr id="20" name="Right Arrow 19"/>
            <p:cNvSpPr/>
            <p:nvPr/>
          </p:nvSpPr>
          <p:spPr bwMode="auto">
            <a:xfrm>
              <a:off x="3202328" y="4216801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3605117" y="4146703"/>
              <a:ext cx="1094751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return a[i];</a:t>
              </a:r>
              <a:endParaRPr lang="de-AT" altLang="en-US" sz="1400">
                <a:latin typeface="Arial" charset="0"/>
              </a:endParaRPr>
            </a:p>
          </p:txBody>
        </p:sp>
      </p:grp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116013" y="5991989"/>
            <a:ext cx="2364108" cy="30995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return p != null? true : false;</a:t>
            </a:r>
            <a:endParaRPr lang="de-AT" altLang="en-US" sz="1400">
              <a:latin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41860" y="5991989"/>
            <a:ext cx="1817218" cy="309958"/>
            <a:chOff x="3202328" y="4146703"/>
            <a:chExt cx="1817218" cy="309958"/>
          </a:xfrm>
        </p:grpSpPr>
        <p:sp>
          <p:nvSpPr>
            <p:cNvPr id="24" name="Right Arrow 23"/>
            <p:cNvSpPr/>
            <p:nvPr/>
          </p:nvSpPr>
          <p:spPr bwMode="auto">
            <a:xfrm>
              <a:off x="3202328" y="4216801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3605117" y="4146703"/>
              <a:ext cx="1414429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return p != null;</a:t>
              </a:r>
              <a:endParaRPr lang="de-AT" altLang="en-US" sz="140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49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6C81-6717-49C5-AA08-42C3863CE8E0}" type="slidenum">
              <a:rPr lang="de-DE" altLang="en-US"/>
              <a:pPr/>
              <a:t>46</a:t>
            </a:fld>
            <a:endParaRPr lang="de-DE" altLang="en-US"/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Noch </a:t>
            </a:r>
            <a:r>
              <a:rPr lang="de-AT" altLang="en-US" smtClean="0"/>
              <a:t>einige </a:t>
            </a:r>
            <a:r>
              <a:rPr lang="de-AT" altLang="en-US" sz="1600"/>
              <a:t>(aus </a:t>
            </a:r>
            <a:r>
              <a:rPr lang="de-AT" altLang="en-US" sz="1600" smtClean="0"/>
              <a:t>Klausuren)</a:t>
            </a:r>
            <a:endParaRPr lang="de-AT" altLang="en-US" sz="1600"/>
          </a:p>
        </p:txBody>
      </p:sp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709613" y="1011801"/>
            <a:ext cx="2384284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 smtClean="0"/>
              <a:t>Abgegebene Lösung</a:t>
            </a:r>
            <a:endParaRPr lang="de-AT" altLang="en-US" sz="2000" b="1"/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1116013" y="1516626"/>
            <a:ext cx="2626468" cy="11717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if (p.next != null)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p = p.next;</a:t>
            </a:r>
          </a:p>
          <a:p>
            <a:r>
              <a:rPr lang="de-AT" altLang="en-US" sz="1400" smtClean="0">
                <a:latin typeface="Arial" charset="0"/>
              </a:rPr>
              <a:t>} else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p = null;</a:t>
            </a:r>
          </a:p>
          <a:p>
            <a:r>
              <a:rPr lang="de-AT" altLang="en-US" sz="1400" smtClean="0">
                <a:latin typeface="Arial" charset="0"/>
              </a:rPr>
              <a:t>}</a:t>
            </a:r>
            <a:endParaRPr lang="de-AT" altLang="en-US" sz="1400">
              <a:latin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00353" y="1902448"/>
            <a:ext cx="2119262" cy="309958"/>
            <a:chOff x="3800353" y="2060635"/>
            <a:chExt cx="2119262" cy="309958"/>
          </a:xfrm>
        </p:grpSpPr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4179447" y="2060635"/>
              <a:ext cx="1740168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p = p.next;</a:t>
              </a:r>
              <a:endParaRPr lang="de-AT" altLang="en-US" sz="1400">
                <a:latin typeface="Arial" charset="0"/>
              </a:endParaRPr>
            </a:p>
          </p:txBody>
        </p:sp>
        <p:sp>
          <p:nvSpPr>
            <p:cNvPr id="4" name="Right Arrow 3"/>
            <p:cNvSpPr/>
            <p:nvPr/>
          </p:nvSpPr>
          <p:spPr bwMode="auto">
            <a:xfrm>
              <a:off x="3800353" y="2168324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024132" y="1011801"/>
            <a:ext cx="2439492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 sz="2000" b="1" smtClean="0"/>
              <a:t>Vereinfachte Lösung</a:t>
            </a:r>
            <a:endParaRPr lang="de-AT" altLang="en-US" sz="2000" b="1"/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116013" y="2887429"/>
            <a:ext cx="2626468" cy="160261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if (head == null)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... </a:t>
            </a:r>
            <a:r>
              <a:rPr lang="de-AT" altLang="en-US" sz="1400" i="1" smtClean="0">
                <a:latin typeface="Arial" charset="0"/>
              </a:rPr>
              <a:t>a</a:t>
            </a:r>
            <a:r>
              <a:rPr lang="de-AT" altLang="en-US" sz="1400" smtClean="0">
                <a:latin typeface="Arial" charset="0"/>
              </a:rPr>
              <a:t> ...</a:t>
            </a:r>
          </a:p>
          <a:p>
            <a:r>
              <a:rPr lang="de-AT" altLang="en-US" sz="1400" smtClean="0">
                <a:latin typeface="Arial" charset="0"/>
              </a:rPr>
              <a:t>} else if (head != null)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... </a:t>
            </a:r>
            <a:r>
              <a:rPr lang="de-AT" altLang="en-US" sz="1400" i="1" smtClean="0">
                <a:latin typeface="Arial" charset="0"/>
              </a:rPr>
              <a:t>b</a:t>
            </a:r>
            <a:r>
              <a:rPr lang="de-AT" altLang="en-US" sz="1400" smtClean="0">
                <a:latin typeface="Arial" charset="0"/>
              </a:rPr>
              <a:t> ...</a:t>
            </a:r>
          </a:p>
          <a:p>
            <a:r>
              <a:rPr lang="de-AT" altLang="en-US" sz="1400" smtClean="0">
                <a:latin typeface="Arial" charset="0"/>
              </a:rPr>
              <a:t>} else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... </a:t>
            </a:r>
            <a:r>
              <a:rPr lang="de-AT" altLang="en-US" sz="1400" i="1" smtClean="0">
                <a:latin typeface="Arial" charset="0"/>
              </a:rPr>
              <a:t>c</a:t>
            </a:r>
            <a:r>
              <a:rPr lang="de-AT" altLang="en-US" sz="1400" smtClean="0">
                <a:latin typeface="Arial" charset="0"/>
              </a:rPr>
              <a:t> ...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1116013" y="4684164"/>
            <a:ext cx="2626468" cy="11717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if (p.val == val &amp;&amp; p == head)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... </a:t>
            </a:r>
            <a:r>
              <a:rPr lang="de-AT" altLang="en-US" sz="1400" i="1" smtClean="0">
                <a:latin typeface="Arial" charset="0"/>
              </a:rPr>
              <a:t>a</a:t>
            </a:r>
            <a:r>
              <a:rPr lang="de-AT" altLang="en-US" sz="1400" smtClean="0">
                <a:latin typeface="Arial" charset="0"/>
              </a:rPr>
              <a:t> ...</a:t>
            </a:r>
          </a:p>
          <a:p>
            <a:r>
              <a:rPr lang="de-AT" altLang="en-US" sz="1400" smtClean="0">
                <a:latin typeface="Arial" charset="0"/>
              </a:rPr>
              <a:t>} else if (p.val == val) {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... </a:t>
            </a:r>
            <a:r>
              <a:rPr lang="de-AT" altLang="en-US" sz="1400" i="1" smtClean="0">
                <a:latin typeface="Arial" charset="0"/>
              </a:rPr>
              <a:t>b</a:t>
            </a:r>
            <a:r>
              <a:rPr lang="de-AT" altLang="en-US" sz="1400" smtClean="0">
                <a:latin typeface="Arial" charset="0"/>
              </a:rPr>
              <a:t> ...</a:t>
            </a:r>
          </a:p>
          <a:p>
            <a:r>
              <a:rPr lang="de-AT" altLang="en-US" sz="1400" smtClean="0">
                <a:latin typeface="Arial" charset="0"/>
              </a:rPr>
              <a:t>}</a:t>
            </a:r>
            <a:endParaRPr lang="de-AT" altLang="en-US" sz="1400">
              <a:latin typeface="Arial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800354" y="4888650"/>
            <a:ext cx="3862087" cy="740845"/>
            <a:chOff x="3800354" y="5046837"/>
            <a:chExt cx="3862087" cy="740845"/>
          </a:xfrm>
        </p:grpSpPr>
        <p:sp>
          <p:nvSpPr>
            <p:cNvPr id="26" name="Text Box 4"/>
            <p:cNvSpPr txBox="1">
              <a:spLocks noChangeArrowheads="1"/>
            </p:cNvSpPr>
            <p:nvPr/>
          </p:nvSpPr>
          <p:spPr bwMode="auto">
            <a:xfrm>
              <a:off x="4179446" y="5046837"/>
              <a:ext cx="3482995" cy="74084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if (p.val == val) {</a:t>
              </a:r>
            </a:p>
            <a:p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 smtClean="0">
                  <a:latin typeface="Arial" charset="0"/>
                </a:rPr>
                <a:t>if (p == head) {... </a:t>
              </a:r>
              <a:r>
                <a:rPr lang="de-AT" altLang="en-US" sz="1400" i="1" smtClean="0">
                  <a:latin typeface="Arial" charset="0"/>
                </a:rPr>
                <a:t>a</a:t>
              </a:r>
              <a:r>
                <a:rPr lang="de-AT" altLang="en-US" sz="1400" smtClean="0">
                  <a:latin typeface="Arial" charset="0"/>
                </a:rPr>
                <a:t> ...} else {... </a:t>
              </a:r>
              <a:r>
                <a:rPr lang="de-AT" altLang="en-US" sz="1400" i="1" smtClean="0">
                  <a:latin typeface="Arial" charset="0"/>
                </a:rPr>
                <a:t>b</a:t>
              </a:r>
              <a:r>
                <a:rPr lang="de-AT" altLang="en-US" sz="1400" smtClean="0">
                  <a:latin typeface="Arial" charset="0"/>
                </a:rPr>
                <a:t> ...}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27" name="Right Arrow 26"/>
            <p:cNvSpPr/>
            <p:nvPr/>
          </p:nvSpPr>
          <p:spPr bwMode="auto">
            <a:xfrm>
              <a:off x="3800354" y="5335862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16013" y="6050012"/>
            <a:ext cx="2626468" cy="30995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smtClean="0">
                <a:latin typeface="Arial" charset="0"/>
              </a:rPr>
              <a:t>if (p == null || p != null) x = 0;</a:t>
            </a:r>
            <a:endParaRPr lang="de-AT" altLang="en-US" sz="1400"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800354" y="6031282"/>
            <a:ext cx="2119261" cy="309958"/>
            <a:chOff x="3800354" y="5265764"/>
            <a:chExt cx="2119261" cy="309958"/>
          </a:xfrm>
        </p:grpSpPr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4179446" y="5265764"/>
              <a:ext cx="1740169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x = 0;</a:t>
              </a:r>
              <a:endParaRPr lang="de-AT" altLang="en-US" sz="1400">
                <a:latin typeface="Arial" charset="0"/>
              </a:endParaRPr>
            </a:p>
          </p:txBody>
        </p:sp>
        <p:sp>
          <p:nvSpPr>
            <p:cNvPr id="21" name="Right Arrow 20"/>
            <p:cNvSpPr/>
            <p:nvPr/>
          </p:nvSpPr>
          <p:spPr bwMode="auto">
            <a:xfrm>
              <a:off x="3800354" y="5335862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69043" y="2887429"/>
            <a:ext cx="4750572" cy="1252448"/>
            <a:chOff x="1169043" y="2887429"/>
            <a:chExt cx="4750572" cy="1252448"/>
          </a:xfrm>
        </p:grpSpPr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4179447" y="2887429"/>
              <a:ext cx="1740168" cy="1171732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smtClean="0">
                  <a:latin typeface="Arial" charset="0"/>
                </a:rPr>
                <a:t>if (head == null) {</a:t>
              </a:r>
            </a:p>
            <a:p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 smtClean="0">
                  <a:latin typeface="Arial" charset="0"/>
                </a:rPr>
                <a:t>... </a:t>
              </a:r>
              <a:r>
                <a:rPr lang="de-AT" altLang="en-US" sz="1400" i="1" smtClean="0">
                  <a:latin typeface="Arial" charset="0"/>
                </a:rPr>
                <a:t>a</a:t>
              </a:r>
              <a:r>
                <a:rPr lang="de-AT" altLang="en-US" sz="1400" smtClean="0">
                  <a:latin typeface="Arial" charset="0"/>
                </a:rPr>
                <a:t> ...</a:t>
              </a:r>
            </a:p>
            <a:p>
              <a:r>
                <a:rPr lang="de-AT" altLang="en-US" sz="1400" smtClean="0">
                  <a:latin typeface="Arial" charset="0"/>
                </a:rPr>
                <a:t>} else {</a:t>
              </a:r>
            </a:p>
            <a:p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 smtClean="0">
                  <a:latin typeface="Arial" charset="0"/>
                </a:rPr>
                <a:t>... </a:t>
              </a:r>
              <a:r>
                <a:rPr lang="de-AT" altLang="en-US" sz="1400" i="1" smtClean="0">
                  <a:latin typeface="Arial" charset="0"/>
                </a:rPr>
                <a:t>b</a:t>
              </a:r>
              <a:r>
                <a:rPr lang="de-AT" altLang="en-US" sz="1400" smtClean="0">
                  <a:latin typeface="Arial" charset="0"/>
                </a:rPr>
                <a:t> ...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24" name="Right Arrow 23"/>
            <p:cNvSpPr/>
            <p:nvPr/>
          </p:nvSpPr>
          <p:spPr bwMode="auto">
            <a:xfrm>
              <a:off x="3800354" y="3380940"/>
              <a:ext cx="277793" cy="169762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1666754" y="3476263"/>
              <a:ext cx="1203768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1169043" y="3923817"/>
              <a:ext cx="767787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1169043" y="4139877"/>
              <a:ext cx="767787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08154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1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2DF9-A1B9-4226-803B-47146811F0D3}" type="slidenum">
              <a:rPr lang="de-DE" altLang="en-US"/>
              <a:pPr/>
              <a:t>47</a:t>
            </a:fld>
            <a:endParaRPr lang="de-DE" altLang="en-US"/>
          </a:p>
        </p:txBody>
      </p:sp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Pompöser Programmierstil</a:t>
            </a:r>
          </a:p>
        </p:txBody>
      </p:sp>
      <p:sp>
        <p:nvSpPr>
          <p:cNvPr id="442372" name="Text Box 4"/>
          <p:cNvSpPr txBox="1">
            <a:spLocks noChangeArrowheads="1"/>
          </p:cNvSpPr>
          <p:nvPr/>
        </p:nvSpPr>
        <p:spPr bwMode="auto">
          <a:xfrm>
            <a:off x="690563" y="957263"/>
            <a:ext cx="5516552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Gesucht: FIFO-Queue mit Operationen </a:t>
            </a:r>
            <a:r>
              <a:rPr lang="de-AT" altLang="en-US" i="1"/>
              <a:t>put</a:t>
            </a:r>
            <a:r>
              <a:rPr lang="de-AT" altLang="en-US"/>
              <a:t>(</a:t>
            </a:r>
            <a:r>
              <a:rPr lang="de-AT" altLang="en-US" i="1"/>
              <a:t>x</a:t>
            </a:r>
            <a:r>
              <a:rPr lang="de-AT" altLang="en-US"/>
              <a:t>), </a:t>
            </a:r>
            <a:r>
              <a:rPr lang="de-AT" altLang="en-US" i="1"/>
              <a:t>get</a:t>
            </a:r>
            <a:r>
              <a:rPr lang="de-AT" altLang="en-US"/>
              <a:t>() und </a:t>
            </a:r>
            <a:r>
              <a:rPr lang="de-AT" altLang="en-US" i="1"/>
              <a:t>length</a:t>
            </a:r>
            <a:r>
              <a:rPr lang="de-AT" altLang="en-US"/>
              <a:t>()</a:t>
            </a:r>
          </a:p>
        </p:txBody>
      </p:sp>
      <p:sp>
        <p:nvSpPr>
          <p:cNvPr id="442373" name="Text Box 5"/>
          <p:cNvSpPr txBox="1">
            <a:spLocks noChangeArrowheads="1"/>
          </p:cNvSpPr>
          <p:nvPr/>
        </p:nvSpPr>
        <p:spPr bwMode="auto">
          <a:xfrm>
            <a:off x="700088" y="1223963"/>
            <a:ext cx="4332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de-AT" altLang="en-US"/>
              <a:t>Pompöse Lösung aus einer Klausur im 5. Semester</a:t>
            </a:r>
          </a:p>
        </p:txBody>
      </p:sp>
      <p:sp>
        <p:nvSpPr>
          <p:cNvPr id="442374" name="Text Box 6"/>
          <p:cNvSpPr txBox="1">
            <a:spLocks noChangeArrowheads="1"/>
          </p:cNvSpPr>
          <p:nvPr/>
        </p:nvSpPr>
        <p:spPr bwMode="auto">
          <a:xfrm>
            <a:off x="823913" y="1668463"/>
            <a:ext cx="3535362" cy="36004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Node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Node prev = null;</a:t>
            </a:r>
          </a:p>
          <a:p>
            <a:r>
              <a:rPr lang="de-AT" altLang="en-US" sz="1400">
                <a:latin typeface="Arial" charset="0"/>
              </a:rPr>
              <a:t>	Node next = null;</a:t>
            </a:r>
          </a:p>
          <a:p>
            <a:r>
              <a:rPr lang="de-AT" altLang="en-US" sz="1400">
                <a:latin typeface="Arial" charset="0"/>
              </a:rPr>
              <a:t>	Object val = null;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b="1">
                <a:latin typeface="Arial" charset="0"/>
              </a:rPr>
              <a:t>Node</a:t>
            </a:r>
            <a:r>
              <a:rPr lang="de-AT" altLang="en-US" sz="1400">
                <a:latin typeface="Arial" charset="0"/>
              </a:rPr>
              <a:t> (Node end, Object o) {</a:t>
            </a:r>
          </a:p>
          <a:p>
            <a:r>
              <a:rPr lang="de-AT" altLang="en-US" sz="1400">
                <a:latin typeface="Arial" charset="0"/>
              </a:rPr>
              <a:t>		val = o; prev = end;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Object </a:t>
            </a:r>
            <a:r>
              <a:rPr lang="de-AT" altLang="en-US" sz="1400" b="1">
                <a:latin typeface="Arial" charset="0"/>
              </a:rPr>
              <a:t>getVal</a:t>
            </a:r>
            <a:r>
              <a:rPr lang="de-AT" altLang="en-US" sz="1400">
                <a:latin typeface="Arial" charset="0"/>
              </a:rPr>
              <a:t>() { return val; 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Node </a:t>
            </a:r>
            <a:r>
              <a:rPr lang="de-AT" altLang="en-US" sz="1400" b="1">
                <a:latin typeface="Arial" charset="0"/>
              </a:rPr>
              <a:t>getNext</a:t>
            </a:r>
            <a:r>
              <a:rPr lang="de-AT" altLang="en-US" sz="1400">
                <a:latin typeface="Arial" charset="0"/>
              </a:rPr>
              <a:t> { return next; 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boolean </a:t>
            </a:r>
            <a:r>
              <a:rPr lang="de-AT" altLang="en-US" sz="1400" b="1">
                <a:latin typeface="Arial" charset="0"/>
              </a:rPr>
              <a:t>hasNext</a:t>
            </a:r>
            <a:r>
              <a:rPr lang="de-AT" altLang="en-US" sz="1400">
                <a:latin typeface="Arial" charset="0"/>
              </a:rPr>
              <a:t>() { return next != null; 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delete</a:t>
            </a:r>
            <a:r>
              <a:rPr lang="de-AT" altLang="en-US" sz="1400">
                <a:latin typeface="Arial" charset="0"/>
              </a:rPr>
              <a:t>() {</a:t>
            </a:r>
          </a:p>
          <a:p>
            <a:r>
              <a:rPr lang="de-AT" altLang="en-US" sz="1400">
                <a:latin typeface="Arial" charset="0"/>
              </a:rPr>
              <a:t>		if (prev != null) prev.next = next; </a:t>
            </a:r>
          </a:p>
          <a:p>
            <a:r>
              <a:rPr lang="de-AT" altLang="en-US" sz="1400">
                <a:latin typeface="Arial" charset="0"/>
              </a:rPr>
              <a:t>		if (next != null) next.prev = prev;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42376" name="Text Box 8"/>
          <p:cNvSpPr txBox="1">
            <a:spLocks noChangeArrowheads="1"/>
          </p:cNvSpPr>
          <p:nvPr/>
        </p:nvSpPr>
        <p:spPr bwMode="auto">
          <a:xfrm>
            <a:off x="4586288" y="1611313"/>
            <a:ext cx="4456112" cy="5175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Queue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Node root = null;</a:t>
            </a:r>
          </a:p>
          <a:p>
            <a:r>
              <a:rPr lang="de-AT" altLang="en-US" sz="1400">
                <a:latin typeface="Arial" charset="0"/>
              </a:rPr>
              <a:t>	Node end = null;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put</a:t>
            </a:r>
            <a:r>
              <a:rPr lang="de-AT" altLang="en-US" sz="1400">
                <a:latin typeface="Arial" charset="0"/>
              </a:rPr>
              <a:t>(Object x) {</a:t>
            </a:r>
          </a:p>
          <a:p>
            <a:r>
              <a:rPr lang="de-AT" altLang="en-US" sz="1400">
                <a:latin typeface="Arial" charset="0"/>
              </a:rPr>
              <a:t>		if (root == null) { </a:t>
            </a:r>
          </a:p>
          <a:p>
            <a:r>
              <a:rPr lang="de-AT" altLang="en-US" sz="1400">
                <a:latin typeface="Arial" charset="0"/>
              </a:rPr>
              <a:t>			root = new Node(null, x); end = root;</a:t>
            </a:r>
          </a:p>
          <a:p>
            <a:r>
              <a:rPr lang="de-AT" altLang="en-US" sz="1400">
                <a:latin typeface="Arial" charset="0"/>
              </a:rPr>
              <a:t>		} else {</a:t>
            </a:r>
          </a:p>
          <a:p>
            <a:r>
              <a:rPr lang="de-AT" altLang="en-US" sz="1400">
                <a:latin typeface="Arial" charset="0"/>
              </a:rPr>
              <a:t>			end = new Node(end, x);</a:t>
            </a:r>
          </a:p>
          <a:p>
            <a:r>
              <a:rPr lang="de-AT" altLang="en-US" sz="1400">
                <a:latin typeface="Arial" charset="0"/>
              </a:rPr>
              <a:t>		}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Object </a:t>
            </a:r>
            <a:r>
              <a:rPr lang="de-AT" altLang="en-US" sz="1400" b="1">
                <a:latin typeface="Arial" charset="0"/>
              </a:rPr>
              <a:t>get</a:t>
            </a:r>
            <a:r>
              <a:rPr lang="de-AT" altLang="en-US" sz="1400">
                <a:latin typeface="Arial" charset="0"/>
              </a:rPr>
              <a:t>() {</a:t>
            </a:r>
          </a:p>
          <a:p>
            <a:r>
              <a:rPr lang="de-AT" altLang="en-US" sz="1400">
                <a:latin typeface="Arial" charset="0"/>
              </a:rPr>
              <a:t>		if (root == null) return null;</a:t>
            </a:r>
          </a:p>
          <a:p>
            <a:r>
              <a:rPr lang="de-AT" altLang="en-US" sz="1400">
                <a:latin typeface="Arial" charset="0"/>
              </a:rPr>
              <a:t>		Node temp = root; root = root.getNext();</a:t>
            </a:r>
          </a:p>
          <a:p>
            <a:r>
              <a:rPr lang="de-AT" altLang="en-US" sz="1400">
                <a:latin typeface="Arial" charset="0"/>
              </a:rPr>
              <a:t>		temp.delete();</a:t>
            </a:r>
          </a:p>
          <a:p>
            <a:r>
              <a:rPr lang="de-AT" altLang="en-US" sz="1400">
                <a:latin typeface="Arial" charset="0"/>
              </a:rPr>
              <a:t>		return temp.getVal();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int </a:t>
            </a:r>
            <a:r>
              <a:rPr lang="de-AT" altLang="en-US" sz="1400" b="1">
                <a:latin typeface="Arial" charset="0"/>
              </a:rPr>
              <a:t>length</a:t>
            </a:r>
            <a:r>
              <a:rPr lang="de-AT" altLang="en-US" sz="1400">
                <a:latin typeface="Arial" charset="0"/>
              </a:rPr>
              <a:t>() {</a:t>
            </a:r>
          </a:p>
          <a:p>
            <a:r>
              <a:rPr lang="de-AT" altLang="en-US" sz="1400">
                <a:latin typeface="Arial" charset="0"/>
              </a:rPr>
              <a:t>		int i = 0;</a:t>
            </a:r>
          </a:p>
          <a:p>
            <a:r>
              <a:rPr lang="de-AT" altLang="en-US" sz="1400">
                <a:latin typeface="Arial" charset="0"/>
              </a:rPr>
              <a:t>		Node tmp = root;</a:t>
            </a:r>
          </a:p>
          <a:p>
            <a:r>
              <a:rPr lang="de-AT" altLang="en-US" sz="1400">
                <a:latin typeface="Arial" charset="0"/>
              </a:rPr>
              <a:t>		while (tmp.hasNext()) { tmp = tmp.getNext(); i++; }</a:t>
            </a:r>
          </a:p>
          <a:p>
            <a:r>
              <a:rPr lang="de-AT" altLang="en-US" sz="1400">
                <a:latin typeface="Arial" charset="0"/>
              </a:rPr>
              <a:t>		return i;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09613" y="5314950"/>
            <a:ext cx="3768725" cy="1398588"/>
            <a:chOff x="709613" y="5314950"/>
            <a:chExt cx="3768725" cy="1398588"/>
          </a:xfrm>
        </p:grpSpPr>
        <p:sp>
          <p:nvSpPr>
            <p:cNvPr id="442375" name="Text Box 7"/>
            <p:cNvSpPr txBox="1">
              <a:spLocks noChangeArrowheads="1"/>
            </p:cNvSpPr>
            <p:nvPr/>
          </p:nvSpPr>
          <p:spPr bwMode="auto">
            <a:xfrm>
              <a:off x="709613" y="5643563"/>
              <a:ext cx="3768725" cy="1069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80975" indent="-1809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FontTx/>
                <a:buChar char="•"/>
              </a:pPr>
              <a:r>
                <a:rPr lang="de-AT" altLang="en-US" sz="1600"/>
                <a:t>wozu eine </a:t>
              </a:r>
              <a:r>
                <a:rPr lang="de-AT" altLang="en-US" sz="1600" u="sng"/>
                <a:t>doppelt</a:t>
              </a:r>
              <a:r>
                <a:rPr lang="de-AT" altLang="en-US" sz="1600"/>
                <a:t> verkettete Liste?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komplizierter Konstruktor</a:t>
              </a:r>
            </a:p>
            <a:p>
              <a:pPr>
                <a:buFontTx/>
                <a:buChar char="•"/>
              </a:pPr>
              <a:r>
                <a:rPr lang="de-AT" altLang="en-US" sz="1600"/>
                <a:t>machen es die Zugriffsmethoden wirklich</a:t>
              </a:r>
              <a:br>
                <a:rPr lang="de-AT" altLang="en-US" sz="1600"/>
              </a:br>
              <a:r>
                <a:rPr lang="de-AT" altLang="en-US" sz="1600"/>
                <a:t>einfacher?</a:t>
              </a:r>
            </a:p>
          </p:txBody>
        </p:sp>
        <p:sp>
          <p:nvSpPr>
            <p:cNvPr id="442377" name="Text Box 9"/>
            <p:cNvSpPr txBox="1">
              <a:spLocks noChangeArrowheads="1"/>
            </p:cNvSpPr>
            <p:nvPr/>
          </p:nvSpPr>
          <p:spPr bwMode="auto">
            <a:xfrm>
              <a:off x="709613" y="5314950"/>
              <a:ext cx="11207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de-AT" altLang="en-US" sz="1800" b="1"/>
                <a:t>Probleme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3574-80A6-47B7-9147-F627F48AE20A}" type="slidenum">
              <a:rPr lang="de-DE" altLang="en-US"/>
              <a:pPr/>
              <a:t>48</a:t>
            </a:fld>
            <a:endParaRPr lang="de-DE" altLang="en-US"/>
          </a:p>
        </p:txBody>
      </p:sp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/>
              <a:t>Vereinfachte Lösung</a:t>
            </a:r>
          </a:p>
        </p:txBody>
      </p:sp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823913" y="1325563"/>
            <a:ext cx="2486876" cy="123636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Node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Object val;</a:t>
            </a:r>
          </a:p>
          <a:p>
            <a:r>
              <a:rPr lang="de-AT" altLang="en-US" sz="1400">
                <a:latin typeface="Arial" charset="0"/>
              </a:rPr>
              <a:t>	Node next;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b="1">
                <a:latin typeface="Arial" charset="0"/>
              </a:rPr>
              <a:t>Node</a:t>
            </a:r>
            <a:r>
              <a:rPr lang="de-AT" altLang="en-US" sz="1400">
                <a:latin typeface="Arial" charset="0"/>
              </a:rPr>
              <a:t> (Object </a:t>
            </a:r>
            <a:r>
              <a:rPr lang="de-AT" altLang="en-US" sz="1400" smtClean="0">
                <a:latin typeface="Arial" charset="0"/>
              </a:rPr>
              <a:t>v) </a:t>
            </a:r>
            <a:r>
              <a:rPr lang="de-AT" altLang="en-US" sz="1400">
                <a:latin typeface="Arial" charset="0"/>
              </a:rPr>
              <a:t>{ val = </a:t>
            </a:r>
            <a:r>
              <a:rPr lang="de-AT" altLang="en-US" sz="1400" smtClean="0">
                <a:latin typeface="Arial" charset="0"/>
              </a:rPr>
              <a:t>v; </a:t>
            </a:r>
            <a:r>
              <a:rPr lang="de-AT" altLang="en-US" sz="1400">
                <a:latin typeface="Arial" charset="0"/>
              </a:rPr>
              <a:t>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43399" name="Text Box 7"/>
          <p:cNvSpPr txBox="1">
            <a:spLocks noChangeArrowheads="1"/>
          </p:cNvSpPr>
          <p:nvPr/>
        </p:nvSpPr>
        <p:spPr bwMode="auto">
          <a:xfrm>
            <a:off x="3652838" y="1335088"/>
            <a:ext cx="3987287" cy="459728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Queue</a:t>
            </a:r>
            <a:r>
              <a:rPr lang="de-AT" altLang="en-US" sz="1400">
                <a:latin typeface="Arial" charset="0"/>
              </a:rPr>
              <a:t> {</a:t>
            </a:r>
          </a:p>
          <a:p>
            <a:r>
              <a:rPr lang="de-AT" altLang="en-US" sz="1400">
                <a:latin typeface="Arial" charset="0"/>
              </a:rPr>
              <a:t>	Node head = null;</a:t>
            </a:r>
          </a:p>
          <a:p>
            <a:r>
              <a:rPr lang="de-AT" altLang="en-US" sz="1400">
                <a:latin typeface="Arial" charset="0"/>
              </a:rPr>
              <a:t>	Node tail = null</a:t>
            </a:r>
            <a:r>
              <a:rPr lang="de-AT" altLang="en-US" sz="1400" smtClean="0">
                <a:latin typeface="Arial" charset="0"/>
              </a:rPr>
              <a:t>;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int len = 0;</a:t>
            </a:r>
            <a:endParaRPr lang="de-AT" altLang="en-US" sz="1400">
              <a:latin typeface="Arial" charset="0"/>
            </a:endParaRP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put</a:t>
            </a:r>
            <a:r>
              <a:rPr lang="de-AT" altLang="en-US" sz="1400">
                <a:latin typeface="Arial" charset="0"/>
              </a:rPr>
              <a:t>(Object x) {</a:t>
            </a:r>
          </a:p>
          <a:p>
            <a:r>
              <a:rPr lang="de-AT" altLang="en-US" sz="1400">
                <a:latin typeface="Arial" charset="0"/>
              </a:rPr>
              <a:t>		Node p = new Node(x);</a:t>
            </a:r>
          </a:p>
          <a:p>
            <a:r>
              <a:rPr lang="de-AT" altLang="en-US" sz="1400">
                <a:latin typeface="Arial" charset="0"/>
              </a:rPr>
              <a:t>		if (head == null) head = p; else tail.next = p;</a:t>
            </a:r>
          </a:p>
          <a:p>
            <a:r>
              <a:rPr lang="de-AT" altLang="en-US" sz="1400">
                <a:latin typeface="Arial" charset="0"/>
              </a:rPr>
              <a:t>		tail = p</a:t>
            </a:r>
            <a:r>
              <a:rPr lang="de-AT" altLang="en-US" sz="1400" smtClean="0">
                <a:latin typeface="Arial" charset="0"/>
              </a:rPr>
              <a:t>;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	len++;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Object </a:t>
            </a:r>
            <a:r>
              <a:rPr lang="de-AT" altLang="en-US" sz="1400" b="1">
                <a:latin typeface="Arial" charset="0"/>
              </a:rPr>
              <a:t>get</a:t>
            </a:r>
            <a:r>
              <a:rPr lang="de-AT" altLang="en-US" sz="1400">
                <a:latin typeface="Arial" charset="0"/>
              </a:rPr>
              <a:t>() {</a:t>
            </a:r>
          </a:p>
          <a:p>
            <a:r>
              <a:rPr lang="de-AT" altLang="en-US" sz="1400">
                <a:latin typeface="Arial" charset="0"/>
              </a:rPr>
              <a:t>		if (head == null) return null;</a:t>
            </a:r>
          </a:p>
          <a:p>
            <a:r>
              <a:rPr lang="de-AT" altLang="en-US" sz="1400">
                <a:latin typeface="Arial" charset="0"/>
              </a:rPr>
              <a:t>		Object x = head.val; head = head.next</a:t>
            </a:r>
            <a:r>
              <a:rPr lang="de-AT" altLang="en-US" sz="1400" smtClean="0">
                <a:latin typeface="Arial" charset="0"/>
              </a:rPr>
              <a:t>;</a:t>
            </a:r>
          </a:p>
          <a:p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	len--;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	return x;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int </a:t>
            </a:r>
            <a:r>
              <a:rPr lang="de-AT" altLang="en-US" sz="1400" b="1">
                <a:latin typeface="Arial" charset="0"/>
              </a:rPr>
              <a:t>length</a:t>
            </a:r>
            <a:r>
              <a:rPr lang="de-AT" altLang="en-US" sz="1400">
                <a:latin typeface="Arial" charset="0"/>
              </a:rPr>
              <a:t>() {</a:t>
            </a:r>
          </a:p>
          <a:p>
            <a:r>
              <a:rPr lang="de-AT" altLang="en-US" sz="1400">
                <a:latin typeface="Arial" charset="0"/>
              </a:rPr>
              <a:t>		return </a:t>
            </a:r>
            <a:r>
              <a:rPr lang="de-AT" altLang="en-US" sz="1400" smtClean="0">
                <a:latin typeface="Arial" charset="0"/>
              </a:rPr>
              <a:t>len;</a:t>
            </a:r>
            <a:endParaRPr lang="de-AT" altLang="en-US" sz="1400">
              <a:latin typeface="Arial" charset="0"/>
            </a:endParaRP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2534</Words>
  <Application>Microsoft Office PowerPoint</Application>
  <PresentationFormat>On-screen Show (4:3)</PresentationFormat>
  <Paragraphs>1086</Paragraphs>
  <Slides>48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  <vt:variant>
        <vt:lpstr>Custom Shows</vt:lpstr>
      </vt:variant>
      <vt:variant>
        <vt:i4>1</vt:i4>
      </vt:variant>
    </vt:vector>
  </HeadingPairs>
  <TitlesOfParts>
    <vt:vector size="53" baseType="lpstr">
      <vt:lpstr>Arial</vt:lpstr>
      <vt:lpstr>Courier New</vt:lpstr>
      <vt:lpstr>Times New Roman</vt:lpstr>
      <vt:lpstr>Standarddesign</vt:lpstr>
      <vt:lpstr>PowerPoint Presentation</vt:lpstr>
      <vt:lpstr>Namenswahl</vt:lpstr>
      <vt:lpstr>Namenslänge</vt:lpstr>
      <vt:lpstr>Wortwahl</vt:lpstr>
      <vt:lpstr>Groß-/Kleinschreibung</vt:lpstr>
      <vt:lpstr>Deutsch oder Englisch?</vt:lpstr>
      <vt:lpstr>Hungarian Notation</vt:lpstr>
      <vt:lpstr>Häufige "Standardnamen"</vt:lpstr>
      <vt:lpstr>PowerPoint Presentation</vt:lpstr>
      <vt:lpstr>Methodenreihenfolge in einer Klasse</vt:lpstr>
      <vt:lpstr>Einrückungstiefe</vt:lpstr>
      <vt:lpstr>Blockklammern</vt:lpstr>
      <vt:lpstr>Blockklammern (Fortsetzung)</vt:lpstr>
      <vt:lpstr>Einrückungsformen</vt:lpstr>
      <vt:lpstr>Leerzeilen und Leerzeichen</vt:lpstr>
      <vt:lpstr>Wieviele Anweisungen pro Zeile?</vt:lpstr>
      <vt:lpstr>Zeilenumbruch</vt:lpstr>
      <vt:lpstr>PowerPoint Presentation</vt:lpstr>
      <vt:lpstr>Ratschläge zur besseren Lesbarkeit</vt:lpstr>
      <vt:lpstr>Ratschläge zur besseren Lesbarkeit</vt:lpstr>
      <vt:lpstr>Ratschläge zur besseren Lesbarkeit</vt:lpstr>
      <vt:lpstr>PowerPoint Presentation</vt:lpstr>
      <vt:lpstr>Schreibe sinnvolle Kommentare</vt:lpstr>
      <vt:lpstr>Vermeide Kommentare durch klaren Code</vt:lpstr>
      <vt:lpstr>Kommentiere sparsam</vt:lpstr>
      <vt:lpstr>Halte Code und Kommentare konsistent</vt:lpstr>
      <vt:lpstr>Beispiele für gute Kommentare</vt:lpstr>
      <vt:lpstr>Zusammengefasste Regeln</vt:lpstr>
      <vt:lpstr>PowerPoint Presentation</vt:lpstr>
      <vt:lpstr>Optimierungen</vt:lpstr>
      <vt:lpstr>Profiler</vt:lpstr>
      <vt:lpstr>Profiler</vt:lpstr>
      <vt:lpstr>Typische Performancefresser</vt:lpstr>
      <vt:lpstr>PowerPoint Presentation</vt:lpstr>
      <vt:lpstr>Beispiel für schlechte Strukturierung</vt:lpstr>
      <vt:lpstr>Besser</vt:lpstr>
      <vt:lpstr>Besser</vt:lpstr>
      <vt:lpstr>Ergebnis</vt:lpstr>
      <vt:lpstr>Gustostückerl aus einer Klausur</vt:lpstr>
      <vt:lpstr>Ineffizienter Code (aus einer Klausur im 5. Semester)</vt:lpstr>
      <vt:lpstr>Noch eines (aus derselben Klausur)</vt:lpstr>
      <vt:lpstr>Noch eines (aus derselben Klausur)</vt:lpstr>
      <vt:lpstr>Noch eines (aus derselben Klausur)</vt:lpstr>
      <vt:lpstr>Noch eines (aus den Übersetzerbau-Übungen)</vt:lpstr>
      <vt:lpstr>Noch einige (aus Klausuren)</vt:lpstr>
      <vt:lpstr>Noch einige (aus Klausuren)</vt:lpstr>
      <vt:lpstr>Pompöser Programmierstil</vt:lpstr>
      <vt:lpstr>Vereinfachte Lösung</vt:lpstr>
      <vt:lpstr>kein Druck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484</cp:revision>
  <cp:lastPrinted>2001-09-21T08:42:52Z</cp:lastPrinted>
  <dcterms:created xsi:type="dcterms:W3CDTF">2000-03-12T09:29:13Z</dcterms:created>
  <dcterms:modified xsi:type="dcterms:W3CDTF">2023-08-28T16:16:29Z</dcterms:modified>
</cp:coreProperties>
</file>