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359" r:id="rId2"/>
    <p:sldId id="360" r:id="rId3"/>
    <p:sldId id="361" r:id="rId4"/>
    <p:sldId id="362" r:id="rId5"/>
    <p:sldId id="391" r:id="rId6"/>
    <p:sldId id="395" r:id="rId7"/>
    <p:sldId id="393" r:id="rId8"/>
    <p:sldId id="365" r:id="rId9"/>
    <p:sldId id="366" r:id="rId10"/>
    <p:sldId id="396" r:id="rId11"/>
    <p:sldId id="368" r:id="rId12"/>
    <p:sldId id="397" r:id="rId13"/>
    <p:sldId id="370" r:id="rId14"/>
    <p:sldId id="402" r:id="rId15"/>
    <p:sldId id="372" r:id="rId16"/>
    <p:sldId id="394" r:id="rId17"/>
    <p:sldId id="398" r:id="rId18"/>
    <p:sldId id="401" r:id="rId19"/>
    <p:sldId id="405" r:id="rId20"/>
    <p:sldId id="403" r:id="rId21"/>
    <p:sldId id="409" r:id="rId22"/>
    <p:sldId id="410" r:id="rId23"/>
    <p:sldId id="407" r:id="rId24"/>
    <p:sldId id="411" r:id="rId25"/>
    <p:sldId id="404" r:id="rId26"/>
    <p:sldId id="408" r:id="rId27"/>
    <p:sldId id="390" r:id="rId28"/>
    <p:sldId id="399" r:id="rId29"/>
    <p:sldId id="377" r:id="rId30"/>
    <p:sldId id="400" r:id="rId31"/>
    <p:sldId id="379" r:id="rId32"/>
  </p:sldIdLst>
  <p:sldSz cx="9144000" cy="6858000" type="screen4x3"/>
  <p:notesSz cx="7099300" cy="10234613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CCCCFF"/>
    <a:srgbClr val="FFFFCC"/>
    <a:srgbClr val="C0C0C0"/>
    <a:srgbClr val="B2B2B2"/>
    <a:srgbClr val="DDDDDD"/>
    <a:srgbClr val="FF0000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65" d="100"/>
          <a:sy n="165" d="100"/>
        </p:scale>
        <p:origin x="1532" y="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-436"/>
    </p:cViewPr>
  </p:sorterViewPr>
  <p:notesViewPr>
    <p:cSldViewPr snapToGrid="0">
      <p:cViewPr varScale="1">
        <p:scale>
          <a:sx n="51" d="100"/>
          <a:sy n="51" d="100"/>
        </p:scale>
        <p:origin x="-1854" y="-84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5.xml"/><Relationship Id="rId3" Type="http://schemas.openxmlformats.org/officeDocument/2006/relationships/slide" Target="slides/slide7.xml"/><Relationship Id="rId7" Type="http://schemas.openxmlformats.org/officeDocument/2006/relationships/slide" Target="slides/slide14.xml"/><Relationship Id="rId2" Type="http://schemas.openxmlformats.org/officeDocument/2006/relationships/slide" Target="slides/slide4.xml"/><Relationship Id="rId1" Type="http://schemas.openxmlformats.org/officeDocument/2006/relationships/slide" Target="slides/slide3.xml"/><Relationship Id="rId6" Type="http://schemas.openxmlformats.org/officeDocument/2006/relationships/slide" Target="slides/slide13.xml"/><Relationship Id="rId5" Type="http://schemas.openxmlformats.org/officeDocument/2006/relationships/slide" Target="slides/slide9.xml"/><Relationship Id="rId4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43978" cy="474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62" tIns="47381" rIns="94762" bIns="47381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03926" y="0"/>
            <a:ext cx="3123559" cy="474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62" tIns="47381" rIns="94762" bIns="47381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745224"/>
            <a:ext cx="3043978" cy="476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62" tIns="47381" rIns="94762" bIns="47381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r>
              <a:rPr lang="en-US"/>
              <a:t>Überblick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03926" y="9745224"/>
            <a:ext cx="3123559" cy="476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62" tIns="47381" rIns="94762" bIns="47381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fld id="{086C87DC-0826-4C11-8162-E0BF50AFFC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1454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43978" cy="474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62" tIns="47381" rIns="94762" bIns="47381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03926" y="0"/>
            <a:ext cx="3123559" cy="474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62" tIns="47381" rIns="94762" bIns="47381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30288" y="793750"/>
            <a:ext cx="5067300" cy="38020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59948" y="4833330"/>
            <a:ext cx="5205933" cy="4596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62" tIns="47381" rIns="94762" bIns="473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745224"/>
            <a:ext cx="3043978" cy="476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62" tIns="47381" rIns="94762" bIns="47381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r>
              <a:rPr lang="en-US"/>
              <a:t>Überblick</a:t>
            </a:r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03926" y="9745224"/>
            <a:ext cx="3123559" cy="476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62" tIns="47381" rIns="94762" bIns="47381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fld id="{F5C1242E-DAB1-4726-B4C2-3A7B2CCF2B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126117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69943" indent="-296132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84528" indent="-236906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58339" indent="-236906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132151" indent="-236906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605962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3079773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553584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4027395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300"/>
              <a:t>Überblick</a:t>
            </a: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AT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69943" indent="-296132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84528" indent="-236906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58339" indent="-236906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132151" indent="-236906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605962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3079773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553584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4027395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300"/>
              <a:t>Überblick</a:t>
            </a: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AT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69943" indent="-296132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84528" indent="-236906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58339" indent="-236906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132151" indent="-236906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605962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3079773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553584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4027395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300"/>
              <a:t>Überblick</a:t>
            </a: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AT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69943" indent="-296132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84528" indent="-236906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58339" indent="-236906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132151" indent="-236906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605962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3079773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553584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4027395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300"/>
              <a:t>Überblick</a:t>
            </a: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AT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69943" indent="-296132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84528" indent="-236906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58339" indent="-236906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132151" indent="-236906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605962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3079773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553584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4027395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300"/>
              <a:t>Überblick</a:t>
            </a: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AT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69943" indent="-296132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84528" indent="-236906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58339" indent="-236906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132151" indent="-236906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605962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3079773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553584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4027395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300"/>
              <a:t>Überblick</a:t>
            </a: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AT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69943" indent="-296132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84528" indent="-236906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58339" indent="-236906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132151" indent="-236906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605962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3079773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553584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4027395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300"/>
              <a:t>Überblick</a:t>
            </a: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AT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69943" indent="-296132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84528" indent="-236906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58339" indent="-236906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132151" indent="-236906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605962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3079773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553584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4027395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300"/>
              <a:t>Überblick</a:t>
            </a: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AT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69943" indent="-296132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84528" indent="-236906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58339" indent="-236906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132151" indent="-236906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605962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3079773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553584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4027395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300"/>
              <a:t>Überblick</a:t>
            </a: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AT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69943" indent="-296132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84528" indent="-236906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58339" indent="-236906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132151" indent="-236906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605962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3079773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553584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4027395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300"/>
              <a:t>Überblick</a:t>
            </a: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AT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69943" indent="-296132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84528" indent="-236906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58339" indent="-236906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132151" indent="-236906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605962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3079773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553584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4027395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300"/>
              <a:t>Überblick</a:t>
            </a: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AT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69943" indent="-296132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84528" indent="-236906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58339" indent="-236906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132151" indent="-236906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605962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3079773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553584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4027395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300"/>
              <a:t>Überblick</a:t>
            </a: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AT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69943" indent="-296132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84528" indent="-236906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58339" indent="-236906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132151" indent="-236906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605962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3079773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553584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4027395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300">
                <a:solidFill>
                  <a:prstClr val="black"/>
                </a:solidFill>
              </a:rPr>
              <a:t>Überblick</a:t>
            </a: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AT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69943" indent="-296132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84528" indent="-236906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58339" indent="-236906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132151" indent="-236906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605962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3079773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553584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4027395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300"/>
              <a:t>Überblick</a:t>
            </a: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AT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69943" indent="-296132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84528" indent="-236906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58339" indent="-236906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132151" indent="-236906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605962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3079773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553584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4027395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300"/>
              <a:t>Überblick</a:t>
            </a: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AT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69943" indent="-296132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84528" indent="-236906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58339" indent="-236906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132151" indent="-236906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605962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3079773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553584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4027395" indent="-2369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300"/>
              <a:t>Überblick</a:t>
            </a: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AT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F085DF-9C22-43B8-95B2-FB34202140D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8292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A64940-3248-4CCC-9B36-8BF6DEAB9900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7230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410B5C-51CB-4BCE-9152-22544E0E14F0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1014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143000"/>
            <a:ext cx="38100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38100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28E678-A281-4105-9BCD-89C69F349E15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6720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4802A-12B6-4377-B081-0FD3A85BD29A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2365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704F2C-A4AB-4B46-B13B-F9E19C137565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4945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D484FB-5F18-43D2-ADC8-E3C212A5AC1A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7580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18B58B-F661-4396-925E-CA5FA68CF425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8727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E0E8C2-54FE-4DC4-A7FE-5D3028452CED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1992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23DFD-0FED-4B38-9E29-2253F4EA84B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1143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66700"/>
            <a:ext cx="1943100" cy="60579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66700"/>
            <a:ext cx="5676900" cy="60579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C32AE7-79F1-4B8D-B204-ADD3820C82FA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3455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66700"/>
            <a:ext cx="6858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143000"/>
            <a:ext cx="7772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Klicken Sie, um die Formate des Vorlagentextes zu bearbeiten</a:t>
            </a:r>
          </a:p>
          <a:p>
            <a:pPr lvl="1"/>
            <a:r>
              <a:rPr lang="de-DE" altLang="en-US" smtClean="0"/>
              <a:t>Zweite Ebene</a:t>
            </a:r>
          </a:p>
          <a:p>
            <a:pPr lvl="2"/>
            <a:r>
              <a:rPr lang="de-DE" altLang="en-US" smtClean="0"/>
              <a:t>Dritte Ebene</a:t>
            </a:r>
          </a:p>
          <a:p>
            <a:pPr lvl="3"/>
            <a:r>
              <a:rPr lang="de-DE" altLang="en-US" smtClean="0"/>
              <a:t>Vierte Ebene</a:t>
            </a:r>
          </a:p>
          <a:p>
            <a:pPr lvl="4"/>
            <a:r>
              <a:rPr lang="de-DE" altLang="en-US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52500D1-B7FF-42B3-9E90-4C9984FFE799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pic>
        <p:nvPicPr>
          <p:cNvPr id="1031" name="Picture 8" descr="SSW-Logo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342900"/>
            <a:ext cx="836612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6F0AFB7-9269-4143-BA5D-AA77D4F2DC56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1</a:t>
            </a:fld>
            <a:endParaRPr lang="de-DE" altLang="en-US" smtClean="0"/>
          </a:p>
        </p:txBody>
      </p:sp>
      <p:sp>
        <p:nvSpPr>
          <p:cNvPr id="18435" name="Rectangle 2"/>
          <p:cNvSpPr>
            <a:spLocks noChangeArrowheads="1"/>
          </p:cNvSpPr>
          <p:nvPr/>
        </p:nvSpPr>
        <p:spPr bwMode="auto">
          <a:xfrm>
            <a:off x="1130300" y="2051050"/>
            <a:ext cx="5321300" cy="342900"/>
          </a:xfrm>
          <a:prstGeom prst="rect">
            <a:avLst/>
          </a:prstGeom>
          <a:solidFill>
            <a:schemeClr val="hlink"/>
          </a:solidFill>
          <a:ln w="63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sp>
        <p:nvSpPr>
          <p:cNvPr id="18436" name="Text Box 3"/>
          <p:cNvSpPr txBox="1">
            <a:spLocks noChangeArrowheads="1"/>
          </p:cNvSpPr>
          <p:nvPr/>
        </p:nvSpPr>
        <p:spPr bwMode="auto">
          <a:xfrm>
            <a:off x="709613" y="1479550"/>
            <a:ext cx="4193433" cy="3172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381000" algn="l"/>
                <a:tab pos="952500" algn="l"/>
                <a:tab pos="11430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81000" algn="l"/>
                <a:tab pos="952500" algn="l"/>
                <a:tab pos="114300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81000" algn="l"/>
                <a:tab pos="952500" algn="l"/>
                <a:tab pos="1143000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81000" algn="l"/>
                <a:tab pos="952500" algn="l"/>
                <a:tab pos="1143000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3200" smtClean="0">
                <a:solidFill>
                  <a:srgbClr val="FF0000"/>
                </a:solidFill>
              </a:rPr>
              <a:t>7.</a:t>
            </a:r>
            <a:r>
              <a:rPr lang="de-AT" altLang="en-US" sz="3200">
                <a:solidFill>
                  <a:srgbClr val="FF0000"/>
                </a:solidFill>
              </a:rPr>
              <a:t>	</a:t>
            </a:r>
            <a:r>
              <a:rPr lang="de-AT" altLang="en-US" sz="3200" smtClean="0">
                <a:solidFill>
                  <a:srgbClr val="FF0000"/>
                </a:solidFill>
              </a:rPr>
              <a:t>Generics</a:t>
            </a:r>
            <a:endParaRPr lang="de-AT" altLang="en-US" sz="320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>
                <a:solidFill>
                  <a:srgbClr val="FF0000"/>
                </a:solidFill>
              </a:rPr>
              <a:t>	</a:t>
            </a:r>
            <a:r>
              <a:rPr lang="de-DE" altLang="en-US" sz="2400" smtClean="0">
                <a:solidFill>
                  <a:srgbClr val="FF0000"/>
                </a:solidFill>
              </a:rPr>
              <a:t>7.1</a:t>
            </a:r>
            <a:r>
              <a:rPr lang="de-DE" altLang="en-US" sz="2400">
                <a:solidFill>
                  <a:srgbClr val="FF0000"/>
                </a:solidFill>
              </a:rPr>
              <a:t>	</a:t>
            </a:r>
            <a:r>
              <a:rPr lang="de-DE" altLang="en-US" sz="2400" smtClean="0">
                <a:solidFill>
                  <a:srgbClr val="FF0000"/>
                </a:solidFill>
              </a:rPr>
              <a:t>Grundlagen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/>
              <a:t>	</a:t>
            </a:r>
            <a:r>
              <a:rPr lang="de-DE" altLang="en-US" sz="2400" smtClean="0"/>
              <a:t>7.2	Constraints</a:t>
            </a:r>
            <a:endParaRPr lang="de-DE" altLang="en-US" sz="2400"/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2400"/>
              <a:t>	</a:t>
            </a:r>
            <a:r>
              <a:rPr lang="de-AT" altLang="en-US" sz="2400" smtClean="0"/>
              <a:t>7.3</a:t>
            </a:r>
            <a:r>
              <a:rPr lang="de-AT" altLang="en-US" sz="2400"/>
              <a:t>	</a:t>
            </a:r>
            <a:r>
              <a:rPr lang="de-DE" altLang="en-US" sz="2400"/>
              <a:t>Generische Arrays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/>
              <a:t>	</a:t>
            </a:r>
            <a:r>
              <a:rPr lang="de-DE" altLang="en-US" sz="2400" smtClean="0"/>
              <a:t>7.4</a:t>
            </a:r>
            <a:r>
              <a:rPr lang="de-DE" altLang="en-US" sz="2400"/>
              <a:t>	Vererbung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/>
              <a:t>	</a:t>
            </a:r>
            <a:r>
              <a:rPr lang="de-DE" altLang="en-US" sz="2400" smtClean="0"/>
              <a:t>7.5</a:t>
            </a:r>
            <a:r>
              <a:rPr lang="de-DE" altLang="en-US" sz="2400"/>
              <a:t>	Wildcards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/>
              <a:t>	</a:t>
            </a:r>
            <a:r>
              <a:rPr lang="de-DE" altLang="en-US" sz="2400" smtClean="0"/>
              <a:t>7.6</a:t>
            </a:r>
            <a:r>
              <a:rPr lang="de-DE" altLang="en-US" sz="2400"/>
              <a:t>	Generische Methoden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/>
              <a:t>	</a:t>
            </a:r>
            <a:r>
              <a:rPr lang="de-DE" altLang="en-US" sz="2400" smtClean="0"/>
              <a:t>7.7</a:t>
            </a:r>
            <a:r>
              <a:rPr lang="de-DE" altLang="en-US" sz="2400"/>
              <a:t>	</a:t>
            </a:r>
            <a:r>
              <a:rPr lang="de-DE" altLang="en-US" sz="2400" smtClean="0"/>
              <a:t>Laufzeit-Typinformation</a:t>
            </a:r>
            <a:endParaRPr lang="de-DE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ADCA7EA-F490-41B2-98E4-69CDC1985FA0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de-DE" altLang="en-US" smtClean="0"/>
          </a:p>
        </p:txBody>
      </p:sp>
      <p:sp>
        <p:nvSpPr>
          <p:cNvPr id="19459" name="Rectangle 2"/>
          <p:cNvSpPr>
            <a:spLocks noChangeArrowheads="1"/>
          </p:cNvSpPr>
          <p:nvPr/>
        </p:nvSpPr>
        <p:spPr bwMode="auto">
          <a:xfrm>
            <a:off x="903288" y="1895475"/>
            <a:ext cx="3505200" cy="1179513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en-US" smtClean="0"/>
              <a:t>"Containertypen" ohne Generizität</a:t>
            </a:r>
          </a:p>
        </p:txBody>
      </p:sp>
      <p:sp>
        <p:nvSpPr>
          <p:cNvPr id="19461" name="Text Box 4"/>
          <p:cNvSpPr txBox="1">
            <a:spLocks noChangeArrowheads="1"/>
          </p:cNvSpPr>
          <p:nvPr/>
        </p:nvSpPr>
        <p:spPr bwMode="auto">
          <a:xfrm>
            <a:off x="666750" y="1295400"/>
            <a:ext cx="7620000" cy="176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34950" indent="-234950">
              <a:spcBef>
                <a:spcPct val="20000"/>
              </a:spcBef>
              <a:buChar char="•"/>
              <a:tabLst>
                <a:tab pos="457200" algn="l"/>
                <a:tab pos="661988" algn="l"/>
                <a:tab pos="860425" algn="l"/>
                <a:tab pos="3197225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57200" algn="l"/>
                <a:tab pos="661988" algn="l"/>
                <a:tab pos="860425" algn="l"/>
                <a:tab pos="319722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57200" algn="l"/>
                <a:tab pos="661988" algn="l"/>
                <a:tab pos="860425" algn="l"/>
                <a:tab pos="3197225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57200" algn="l"/>
                <a:tab pos="661988" algn="l"/>
                <a:tab pos="860425" algn="l"/>
                <a:tab pos="3197225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57200" algn="l"/>
                <a:tab pos="661988" algn="l"/>
                <a:tab pos="860425" algn="l"/>
                <a:tab pos="3197225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  <a:tab pos="661988" algn="l"/>
                <a:tab pos="860425" algn="l"/>
                <a:tab pos="3197225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  <a:tab pos="661988" algn="l"/>
                <a:tab pos="860425" algn="l"/>
                <a:tab pos="3197225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  <a:tab pos="661988" algn="l"/>
                <a:tab pos="860425" algn="l"/>
                <a:tab pos="3197225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  <a:tab pos="661988" algn="l"/>
                <a:tab pos="860425" algn="l"/>
                <a:tab pos="3197225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1800" b="1"/>
              <a:t>Klassen, die mit Objekten verschiedenen Typs arbeiten können sollen</a:t>
            </a:r>
            <a:endParaRPr lang="en-US" altLang="en-US" sz="1800"/>
          </a:p>
          <a:p>
            <a:pPr>
              <a:buFontTx/>
              <a:buNone/>
            </a:pPr>
            <a:endParaRPr lang="en-US" altLang="en-US" sz="18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charset="0"/>
              </a:rPr>
              <a:t>	class </a:t>
            </a:r>
            <a:r>
              <a:rPr lang="en-US" altLang="en-US" sz="1400" b="1">
                <a:latin typeface="Arial" charset="0"/>
              </a:rPr>
              <a:t>List</a:t>
            </a:r>
            <a:r>
              <a:rPr lang="en-US" altLang="en-US" sz="1400">
                <a:latin typeface="Arial" charset="0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charset="0"/>
              </a:rPr>
              <a:t>		</a:t>
            </a:r>
            <a:r>
              <a:rPr lang="en-US" altLang="en-US" sz="1400">
                <a:solidFill>
                  <a:srgbClr val="FF0000"/>
                </a:solidFill>
                <a:latin typeface="Arial" charset="0"/>
              </a:rPr>
              <a:t>Object</a:t>
            </a:r>
            <a:r>
              <a:rPr lang="en-US" altLang="en-US" sz="1400">
                <a:latin typeface="Arial" charset="0"/>
              </a:rPr>
              <a:t>[] data = ...;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charset="0"/>
              </a:rPr>
              <a:t>		void </a:t>
            </a:r>
            <a:r>
              <a:rPr lang="en-US" altLang="en-US" sz="1400" b="1">
                <a:latin typeface="Arial" charset="0"/>
              </a:rPr>
              <a:t>add</a:t>
            </a:r>
            <a:r>
              <a:rPr lang="en-US" altLang="en-US" sz="1400">
                <a:latin typeface="Arial" charset="0"/>
              </a:rPr>
              <a:t>(</a:t>
            </a:r>
            <a:r>
              <a:rPr lang="en-US" altLang="en-US" sz="1400">
                <a:solidFill>
                  <a:srgbClr val="FF0000"/>
                </a:solidFill>
                <a:latin typeface="Arial" charset="0"/>
              </a:rPr>
              <a:t>Object</a:t>
            </a:r>
            <a:r>
              <a:rPr lang="en-US" altLang="en-US" sz="1400">
                <a:latin typeface="Arial" charset="0"/>
              </a:rPr>
              <a:t> x) {...}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charset="0"/>
              </a:rPr>
              <a:t>		</a:t>
            </a:r>
            <a:r>
              <a:rPr lang="en-US" altLang="en-US" sz="1400">
                <a:solidFill>
                  <a:srgbClr val="FF0000"/>
                </a:solidFill>
                <a:latin typeface="Arial" charset="0"/>
              </a:rPr>
              <a:t>Object</a:t>
            </a:r>
            <a:r>
              <a:rPr lang="en-US" altLang="en-US" sz="1400">
                <a:latin typeface="Arial" charset="0"/>
              </a:rPr>
              <a:t> </a:t>
            </a:r>
            <a:r>
              <a:rPr lang="en-US" altLang="en-US" sz="1400" b="1">
                <a:latin typeface="Arial" charset="0"/>
              </a:rPr>
              <a:t>remove</a:t>
            </a:r>
            <a:r>
              <a:rPr lang="en-US" altLang="en-US" sz="1400">
                <a:latin typeface="Arial" charset="0"/>
              </a:rPr>
              <a:t>() {...}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charset="0"/>
              </a:rPr>
              <a:t>	}</a:t>
            </a:r>
          </a:p>
        </p:txBody>
      </p:sp>
      <p:sp>
        <p:nvSpPr>
          <p:cNvPr id="182277" name="Text Box 5"/>
          <p:cNvSpPr txBox="1">
            <a:spLocks noChangeArrowheads="1"/>
          </p:cNvSpPr>
          <p:nvPr/>
        </p:nvSpPr>
        <p:spPr bwMode="auto">
          <a:xfrm>
            <a:off x="762000" y="3656013"/>
            <a:ext cx="7620000" cy="1220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34950" indent="-234950">
              <a:spcBef>
                <a:spcPct val="20000"/>
              </a:spcBef>
              <a:buChar char="•"/>
              <a:tabLst>
                <a:tab pos="457200" algn="l"/>
                <a:tab pos="661988" algn="l"/>
                <a:tab pos="860425" algn="l"/>
                <a:tab pos="28575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57200" algn="l"/>
                <a:tab pos="661988" algn="l"/>
                <a:tab pos="860425" algn="l"/>
                <a:tab pos="285750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57200" algn="l"/>
                <a:tab pos="661988" algn="l"/>
                <a:tab pos="860425" algn="l"/>
                <a:tab pos="2857500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57200" algn="l"/>
                <a:tab pos="661988" algn="l"/>
                <a:tab pos="860425" algn="l"/>
                <a:tab pos="2857500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57200" algn="l"/>
                <a:tab pos="661988" algn="l"/>
                <a:tab pos="860425" algn="l"/>
                <a:tab pos="28575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  <a:tab pos="661988" algn="l"/>
                <a:tab pos="860425" algn="l"/>
                <a:tab pos="28575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  <a:tab pos="661988" algn="l"/>
                <a:tab pos="860425" algn="l"/>
                <a:tab pos="28575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  <a:tab pos="661988" algn="l"/>
                <a:tab pos="860425" algn="l"/>
                <a:tab pos="28575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  <a:tab pos="661988" algn="l"/>
                <a:tab pos="860425" algn="l"/>
                <a:tab pos="28575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1800" b="1"/>
              <a:t>Probleme</a:t>
            </a:r>
            <a:endParaRPr lang="en-US" altLang="en-US" sz="1400">
              <a:latin typeface="Arial" charset="0"/>
            </a:endParaRPr>
          </a:p>
          <a:p>
            <a:pPr>
              <a:spcBef>
                <a:spcPct val="40000"/>
              </a:spcBef>
            </a:pPr>
            <a:r>
              <a:rPr lang="en-US" altLang="en-US"/>
              <a:t>Typumwandlungen nötig</a:t>
            </a:r>
          </a:p>
          <a:p>
            <a:pPr>
              <a:spcBef>
                <a:spcPct val="40000"/>
              </a:spcBef>
              <a:buFontTx/>
              <a:buNone/>
            </a:pPr>
            <a:r>
              <a:rPr lang="en-US" altLang="en-US" sz="1400">
                <a:latin typeface="Arial" charset="0"/>
              </a:rPr>
              <a:t>		list.add(3);	// Boxing kostet Zeit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charset="0"/>
              </a:rPr>
              <a:t>		int x = </a:t>
            </a:r>
            <a:r>
              <a:rPr lang="en-US" altLang="en-US" sz="1400">
                <a:solidFill>
                  <a:srgbClr val="FF0000"/>
                </a:solidFill>
                <a:latin typeface="Arial" charset="0"/>
              </a:rPr>
              <a:t>(Integer)</a:t>
            </a:r>
            <a:r>
              <a:rPr lang="en-US" altLang="en-US" sz="1400">
                <a:latin typeface="Arial" charset="0"/>
              </a:rPr>
              <a:t>list.remove();	// Typumwandlung und Unboxing kosten Zeit</a:t>
            </a:r>
          </a:p>
        </p:txBody>
      </p:sp>
      <p:sp>
        <p:nvSpPr>
          <p:cNvPr id="182278" name="Text Box 6"/>
          <p:cNvSpPr txBox="1">
            <a:spLocks noChangeArrowheads="1"/>
          </p:cNvSpPr>
          <p:nvPr/>
        </p:nvSpPr>
        <p:spPr bwMode="auto">
          <a:xfrm>
            <a:off x="762000" y="5870575"/>
            <a:ext cx="7620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34950" indent="-234950">
              <a:spcBef>
                <a:spcPct val="20000"/>
              </a:spcBef>
              <a:buChar char="•"/>
              <a:tabLst>
                <a:tab pos="457200" algn="l"/>
                <a:tab pos="661988" algn="l"/>
                <a:tab pos="860425" algn="l"/>
                <a:tab pos="28575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57200" algn="l"/>
                <a:tab pos="661988" algn="l"/>
                <a:tab pos="860425" algn="l"/>
                <a:tab pos="285750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57200" algn="l"/>
                <a:tab pos="661988" algn="l"/>
                <a:tab pos="860425" algn="l"/>
                <a:tab pos="2857500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57200" algn="l"/>
                <a:tab pos="661988" algn="l"/>
                <a:tab pos="860425" algn="l"/>
                <a:tab pos="2857500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57200" algn="l"/>
                <a:tab pos="661988" algn="l"/>
                <a:tab pos="860425" algn="l"/>
                <a:tab pos="28575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  <a:tab pos="661988" algn="l"/>
                <a:tab pos="860425" algn="l"/>
                <a:tab pos="28575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  <a:tab pos="661988" algn="l"/>
                <a:tab pos="860425" algn="l"/>
                <a:tab pos="28575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  <a:tab pos="661988" algn="l"/>
                <a:tab pos="860425" algn="l"/>
                <a:tab pos="28575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  <a:tab pos="661988" algn="l"/>
                <a:tab pos="860425" algn="l"/>
                <a:tab pos="28575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40000"/>
              </a:spcBef>
            </a:pPr>
            <a:r>
              <a:rPr lang="en-US" altLang="en-US"/>
              <a:t>Spezielle Typen </a:t>
            </a:r>
            <a:r>
              <a:rPr lang="en-US" altLang="en-US" sz="1400">
                <a:latin typeface="Arial" charset="0"/>
              </a:rPr>
              <a:t>IntList</a:t>
            </a:r>
            <a:r>
              <a:rPr lang="en-US" altLang="en-US"/>
              <a:t>, </a:t>
            </a:r>
            <a:r>
              <a:rPr lang="en-US" altLang="en-US" sz="1400">
                <a:latin typeface="Arial" charset="0"/>
              </a:rPr>
              <a:t>PersonList</a:t>
            </a:r>
            <a:r>
              <a:rPr lang="en-US" altLang="en-US"/>
              <a:t>, ... führen zu Redundanz</a:t>
            </a:r>
          </a:p>
        </p:txBody>
      </p:sp>
      <p:sp>
        <p:nvSpPr>
          <p:cNvPr id="182279" name="Text Box 7"/>
          <p:cNvSpPr txBox="1">
            <a:spLocks noChangeArrowheads="1"/>
          </p:cNvSpPr>
          <p:nvPr/>
        </p:nvSpPr>
        <p:spPr bwMode="auto">
          <a:xfrm>
            <a:off x="762000" y="4941888"/>
            <a:ext cx="7620000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34950" indent="-234950">
              <a:spcBef>
                <a:spcPct val="20000"/>
              </a:spcBef>
              <a:buChar char="•"/>
              <a:tabLst>
                <a:tab pos="457200" algn="l"/>
                <a:tab pos="661988" algn="l"/>
                <a:tab pos="860425" algn="l"/>
                <a:tab pos="28575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57200" algn="l"/>
                <a:tab pos="661988" algn="l"/>
                <a:tab pos="860425" algn="l"/>
                <a:tab pos="285750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57200" algn="l"/>
                <a:tab pos="661988" algn="l"/>
                <a:tab pos="860425" algn="l"/>
                <a:tab pos="2857500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57200" algn="l"/>
                <a:tab pos="661988" algn="l"/>
                <a:tab pos="860425" algn="l"/>
                <a:tab pos="2857500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57200" algn="l"/>
                <a:tab pos="661988" algn="l"/>
                <a:tab pos="860425" algn="l"/>
                <a:tab pos="28575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  <a:tab pos="661988" algn="l"/>
                <a:tab pos="860425" algn="l"/>
                <a:tab pos="28575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  <a:tab pos="661988" algn="l"/>
                <a:tab pos="860425" algn="l"/>
                <a:tab pos="28575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  <a:tab pos="661988" algn="l"/>
                <a:tab pos="860425" algn="l"/>
                <a:tab pos="28575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  <a:tab pos="661988" algn="l"/>
                <a:tab pos="860425" algn="l"/>
                <a:tab pos="28575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40000"/>
              </a:spcBef>
            </a:pPr>
            <a:r>
              <a:rPr lang="en-US" altLang="en-US"/>
              <a:t>Homogenität kann nicht erzwungen werden</a:t>
            </a:r>
          </a:p>
          <a:p>
            <a:pPr>
              <a:spcBef>
                <a:spcPct val="40000"/>
              </a:spcBef>
              <a:buFontTx/>
              <a:buNone/>
            </a:pPr>
            <a:r>
              <a:rPr lang="en-US" altLang="en-US" sz="1400">
                <a:latin typeface="Arial" charset="0"/>
              </a:rPr>
              <a:t>		list.add(3); list.add(new Person());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charset="0"/>
              </a:rPr>
              <a:t>		Person p = (Person)list.remove();  // kann zu Laufzeitfehler führen!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054257" y="1905437"/>
            <a:ext cx="1984839" cy="1169551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de-AT" sz="1400" smtClean="0">
                <a:latin typeface="Arial" panose="020B0604020202020204" pitchFamily="34" charset="0"/>
                <a:cs typeface="Arial" panose="020B0604020202020204" pitchFamily="34" charset="0"/>
              </a:rPr>
              <a:t>list.add(new Person());</a:t>
            </a:r>
          </a:p>
          <a:p>
            <a:r>
              <a:rPr lang="de-AT" sz="1400" smtClean="0">
                <a:latin typeface="Arial" panose="020B0604020202020204" pitchFamily="34" charset="0"/>
                <a:cs typeface="Arial" panose="020B0604020202020204" pitchFamily="34" charset="0"/>
              </a:rPr>
              <a:t>list.add(new Timer());</a:t>
            </a:r>
          </a:p>
          <a:p>
            <a:r>
              <a:rPr lang="de-AT" sz="1400" smtClean="0">
                <a:latin typeface="Arial" panose="020B0604020202020204" pitchFamily="34" charset="0"/>
                <a:cs typeface="Arial" panose="020B0604020202020204" pitchFamily="34" charset="0"/>
              </a:rPr>
              <a:t>list.add(17);</a:t>
            </a:r>
          </a:p>
          <a:p>
            <a:r>
              <a:rPr lang="de-AT" sz="1400" smtClean="0">
                <a:latin typeface="Arial" panose="020B0604020202020204" pitchFamily="34" charset="0"/>
                <a:cs typeface="Arial" panose="020B0604020202020204" pitchFamily="34" charset="0"/>
              </a:rPr>
              <a:t>list.add("Hello");</a:t>
            </a:r>
          </a:p>
          <a:p>
            <a:r>
              <a:rPr lang="de-AT" sz="1400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  <a:endParaRPr lang="de-A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277" grpId="0" autoUpdateAnimBg="0"/>
      <p:bldP spid="182278" grpId="0" autoUpdateAnimBg="0"/>
      <p:bldP spid="182279" grpId="0" autoUpdateAnimBg="0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59A2415-D537-4634-A81E-2ECCE5692E89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de-DE" altLang="en-US" smtClean="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Generische Klasse List</a:t>
            </a:r>
          </a:p>
        </p:txBody>
      </p:sp>
      <p:sp>
        <p:nvSpPr>
          <p:cNvPr id="20484" name="Text Box 3"/>
          <p:cNvSpPr txBox="1">
            <a:spLocks noChangeArrowheads="1"/>
          </p:cNvSpPr>
          <p:nvPr/>
        </p:nvSpPr>
        <p:spPr bwMode="auto">
          <a:xfrm>
            <a:off x="838200" y="1658938"/>
            <a:ext cx="3276600" cy="1368425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5738" algn="l"/>
                <a:tab pos="384175" algn="l"/>
                <a:tab pos="568325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5738" algn="l"/>
                <a:tab pos="384175" algn="l"/>
                <a:tab pos="56832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5738" algn="l"/>
                <a:tab pos="384175" algn="l"/>
                <a:tab pos="568325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5738" algn="l"/>
                <a:tab pos="384175" algn="l"/>
                <a:tab pos="568325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5738" algn="l"/>
                <a:tab pos="384175" algn="l"/>
                <a:tab pos="568325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568325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568325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568325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568325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class </a:t>
            </a:r>
            <a:r>
              <a:rPr lang="de-AT" altLang="en-US" sz="1400" b="1">
                <a:latin typeface="Arial" charset="0"/>
              </a:rPr>
              <a:t>List</a:t>
            </a:r>
            <a:r>
              <a:rPr lang="de-AT" altLang="en-US" sz="1400">
                <a:solidFill>
                  <a:srgbClr val="FF0000"/>
                </a:solidFill>
                <a:latin typeface="Arial" charset="0"/>
              </a:rPr>
              <a:t>&lt;T&gt;</a:t>
            </a:r>
            <a:r>
              <a:rPr lang="de-AT" altLang="en-US" sz="1400">
                <a:latin typeface="Arial" charset="0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	</a:t>
            </a:r>
            <a:r>
              <a:rPr lang="de-AT" altLang="en-US" sz="1400">
                <a:solidFill>
                  <a:schemeClr val="accent2"/>
                </a:solidFill>
                <a:latin typeface="Arial" charset="0"/>
              </a:rPr>
              <a:t>T</a:t>
            </a:r>
            <a:r>
              <a:rPr lang="de-AT" altLang="en-US" sz="1400">
                <a:latin typeface="Arial" charset="0"/>
              </a:rPr>
              <a:t>[] data;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	</a:t>
            </a:r>
            <a:r>
              <a:rPr lang="de-AT" altLang="en-US" sz="1400" b="1">
                <a:latin typeface="Arial" charset="0"/>
              </a:rPr>
              <a:t>List</a:t>
            </a:r>
            <a:r>
              <a:rPr lang="de-AT" altLang="en-US" sz="1400">
                <a:latin typeface="Arial" charset="0"/>
              </a:rPr>
              <a:t>(int size) {...}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	void </a:t>
            </a:r>
            <a:r>
              <a:rPr lang="de-AT" altLang="en-US" sz="1400" b="1">
                <a:latin typeface="Arial" charset="0"/>
              </a:rPr>
              <a:t>add</a:t>
            </a:r>
            <a:r>
              <a:rPr lang="de-AT" altLang="en-US" sz="1400">
                <a:latin typeface="Arial" charset="0"/>
              </a:rPr>
              <a:t>(</a:t>
            </a:r>
            <a:r>
              <a:rPr lang="de-AT" altLang="en-US" sz="1400">
                <a:solidFill>
                  <a:schemeClr val="accent2"/>
                </a:solidFill>
                <a:latin typeface="Arial" charset="0"/>
              </a:rPr>
              <a:t>T</a:t>
            </a:r>
            <a:r>
              <a:rPr lang="de-AT" altLang="en-US" sz="1400">
                <a:latin typeface="Arial" charset="0"/>
              </a:rPr>
              <a:t> x) {...}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	</a:t>
            </a:r>
            <a:r>
              <a:rPr lang="de-AT" altLang="en-US" sz="1400">
                <a:solidFill>
                  <a:schemeClr val="accent2"/>
                </a:solidFill>
                <a:latin typeface="Arial" charset="0"/>
              </a:rPr>
              <a:t>T</a:t>
            </a:r>
            <a:r>
              <a:rPr lang="de-AT" altLang="en-US" sz="1400">
                <a:latin typeface="Arial" charset="0"/>
              </a:rPr>
              <a:t> </a:t>
            </a:r>
            <a:r>
              <a:rPr lang="de-AT" altLang="en-US" sz="1400" b="1">
                <a:latin typeface="Arial" charset="0"/>
              </a:rPr>
              <a:t>remove</a:t>
            </a:r>
            <a:r>
              <a:rPr lang="de-AT" altLang="en-US" sz="1400">
                <a:latin typeface="Arial" charset="0"/>
              </a:rPr>
              <a:t>() {...}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}</a:t>
            </a:r>
          </a:p>
        </p:txBody>
      </p:sp>
      <p:sp>
        <p:nvSpPr>
          <p:cNvPr id="20485" name="AutoShape 4"/>
          <p:cNvSpPr>
            <a:spLocks noChangeArrowheads="1"/>
          </p:cNvSpPr>
          <p:nvPr/>
        </p:nvSpPr>
        <p:spPr bwMode="auto">
          <a:xfrm>
            <a:off x="2743200" y="1049338"/>
            <a:ext cx="1371600" cy="304800"/>
          </a:xfrm>
          <a:prstGeom prst="wedgeRectCallout">
            <a:avLst>
              <a:gd name="adj1" fmla="val -108102"/>
              <a:gd name="adj2" fmla="val 16094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dirty="0" smtClean="0"/>
              <a:t>Typparameter</a:t>
            </a:r>
            <a:endParaRPr lang="de-AT" altLang="en-US" dirty="0"/>
          </a:p>
        </p:txBody>
      </p:sp>
      <p:sp>
        <p:nvSpPr>
          <p:cNvPr id="20487" name="Text Box 6"/>
          <p:cNvSpPr txBox="1">
            <a:spLocks noChangeArrowheads="1"/>
          </p:cNvSpPr>
          <p:nvPr/>
        </p:nvSpPr>
        <p:spPr bwMode="auto">
          <a:xfrm>
            <a:off x="4648200" y="1752600"/>
            <a:ext cx="3505200" cy="1119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85738" indent="-185738">
              <a:spcBef>
                <a:spcPct val="20000"/>
              </a:spcBef>
              <a:buChar char="•"/>
              <a:tabLst>
                <a:tab pos="3556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5560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55600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55600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556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56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56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56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56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de-AT" altLang="en-US"/>
              <a:t>geht auch für Interfaces</a:t>
            </a:r>
            <a:br>
              <a:rPr lang="de-AT" altLang="en-US"/>
            </a:br>
            <a:r>
              <a:rPr lang="de-AT" altLang="en-US"/>
              <a:t>	</a:t>
            </a:r>
            <a:r>
              <a:rPr lang="de-AT" altLang="en-US" sz="1400">
                <a:latin typeface="Arial" charset="0"/>
              </a:rPr>
              <a:t>interface I&lt;T&gt;</a:t>
            </a:r>
          </a:p>
          <a:p>
            <a:r>
              <a:rPr lang="de-AT" altLang="en-US"/>
              <a:t>Platzhaltertyp </a:t>
            </a:r>
            <a:r>
              <a:rPr lang="de-AT" altLang="en-US" i="1"/>
              <a:t>T</a:t>
            </a:r>
            <a:r>
              <a:rPr lang="de-AT" altLang="en-US"/>
              <a:t> kann wie normaler Typ verwendet werden</a:t>
            </a:r>
          </a:p>
        </p:txBody>
      </p:sp>
      <p:sp>
        <p:nvSpPr>
          <p:cNvPr id="184327" name="Text Box 7"/>
          <p:cNvSpPr txBox="1">
            <a:spLocks noChangeArrowheads="1"/>
          </p:cNvSpPr>
          <p:nvPr/>
        </p:nvSpPr>
        <p:spPr bwMode="auto">
          <a:xfrm>
            <a:off x="838200" y="4343400"/>
            <a:ext cx="5867400" cy="730250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5738" algn="l"/>
                <a:tab pos="384175" algn="l"/>
                <a:tab pos="568325" algn="l"/>
                <a:tab pos="2090738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5738" algn="l"/>
                <a:tab pos="384175" algn="l"/>
                <a:tab pos="568325" algn="l"/>
                <a:tab pos="2090738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5738" algn="l"/>
                <a:tab pos="384175" algn="l"/>
                <a:tab pos="568325" algn="l"/>
                <a:tab pos="2090738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5738" algn="l"/>
                <a:tab pos="384175" algn="l"/>
                <a:tab pos="568325" algn="l"/>
                <a:tab pos="2090738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5738" algn="l"/>
                <a:tab pos="384175" algn="l"/>
                <a:tab pos="568325" algn="l"/>
                <a:tab pos="2090738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568325" algn="l"/>
                <a:tab pos="2090738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568325" algn="l"/>
                <a:tab pos="2090738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568325" algn="l"/>
                <a:tab pos="2090738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568325" algn="l"/>
                <a:tab pos="2090738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List</a:t>
            </a:r>
            <a:r>
              <a:rPr lang="de-AT" altLang="en-US" sz="1400">
                <a:solidFill>
                  <a:srgbClr val="FF0000"/>
                </a:solidFill>
                <a:latin typeface="Arial" charset="0"/>
              </a:rPr>
              <a:t>&lt;Person&gt;</a:t>
            </a:r>
            <a:r>
              <a:rPr lang="de-AT" altLang="en-US" sz="1400">
                <a:latin typeface="Arial" charset="0"/>
              </a:rPr>
              <a:t> b = new List&lt;Person&gt;(100);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b.add(new Person());	// nur Person-Parameter erlaubt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Person p = b.remove();	// kein Cast nötig</a:t>
            </a:r>
          </a:p>
        </p:txBody>
      </p:sp>
      <p:grpSp>
        <p:nvGrpSpPr>
          <p:cNvPr id="184328" name="Group 8"/>
          <p:cNvGrpSpPr>
            <a:grpSpLocks/>
          </p:cNvGrpSpPr>
          <p:nvPr/>
        </p:nvGrpSpPr>
        <p:grpSpPr bwMode="auto">
          <a:xfrm>
            <a:off x="746125" y="5257800"/>
            <a:ext cx="4845050" cy="1289050"/>
            <a:chOff x="470" y="3312"/>
            <a:chExt cx="3052" cy="812"/>
          </a:xfrm>
        </p:grpSpPr>
        <p:sp>
          <p:nvSpPr>
            <p:cNvPr id="20495" name="Text Box 9"/>
            <p:cNvSpPr txBox="1">
              <a:spLocks noChangeArrowheads="1"/>
            </p:cNvSpPr>
            <p:nvPr/>
          </p:nvSpPr>
          <p:spPr bwMode="auto">
            <a:xfrm>
              <a:off x="470" y="3312"/>
              <a:ext cx="3052" cy="5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185738" indent="-185738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Vorteile</a:t>
              </a:r>
            </a:p>
            <a:p>
              <a:pPr>
                <a:spcBef>
                  <a:spcPct val="0"/>
                </a:spcBef>
              </a:pPr>
              <a:r>
                <a:rPr lang="de-AT" altLang="en-US"/>
                <a:t>Homogene Datenstruktur mit Compilezeit-Typprüfung</a:t>
              </a:r>
            </a:p>
            <a:p>
              <a:pPr>
                <a:spcBef>
                  <a:spcPct val="0"/>
                </a:spcBef>
              </a:pPr>
              <a:r>
                <a:rPr lang="de-AT" altLang="en-US"/>
                <a:t>Man muss keine Casts schreiben</a:t>
              </a:r>
            </a:p>
          </p:txBody>
        </p:sp>
        <p:sp>
          <p:nvSpPr>
            <p:cNvPr id="20496" name="Text Box 10"/>
            <p:cNvSpPr txBox="1">
              <a:spLocks noChangeArrowheads="1"/>
            </p:cNvSpPr>
            <p:nvPr/>
          </p:nvSpPr>
          <p:spPr bwMode="auto">
            <a:xfrm>
              <a:off x="470" y="3912"/>
              <a:ext cx="285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185738" indent="-185738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/>
                <a:t>Generizität auch in Ada, Eiffel, C++ (Templates), C#</a:t>
              </a:r>
            </a:p>
          </p:txBody>
        </p:sp>
      </p:grpSp>
      <p:grpSp>
        <p:nvGrpSpPr>
          <p:cNvPr id="184331" name="Group 11"/>
          <p:cNvGrpSpPr>
            <a:grpSpLocks/>
          </p:cNvGrpSpPr>
          <p:nvPr/>
        </p:nvGrpSpPr>
        <p:grpSpPr bwMode="auto">
          <a:xfrm>
            <a:off x="746125" y="3124200"/>
            <a:ext cx="8289925" cy="1144588"/>
            <a:chOff x="470" y="1968"/>
            <a:chExt cx="5222" cy="721"/>
          </a:xfrm>
        </p:grpSpPr>
        <p:sp>
          <p:nvSpPr>
            <p:cNvPr id="20492" name="Text Box 12"/>
            <p:cNvSpPr txBox="1">
              <a:spLocks noChangeArrowheads="1"/>
            </p:cNvSpPr>
            <p:nvPr/>
          </p:nvSpPr>
          <p:spPr bwMode="auto">
            <a:xfrm>
              <a:off x="470" y="1968"/>
              <a:ext cx="78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Benutzung</a:t>
              </a:r>
            </a:p>
          </p:txBody>
        </p:sp>
        <p:sp>
          <p:nvSpPr>
            <p:cNvPr id="20493" name="Text Box 13"/>
            <p:cNvSpPr txBox="1">
              <a:spLocks noChangeArrowheads="1"/>
            </p:cNvSpPr>
            <p:nvPr/>
          </p:nvSpPr>
          <p:spPr bwMode="auto">
            <a:xfrm>
              <a:off x="528" y="2223"/>
              <a:ext cx="3696" cy="46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5738" algn="l"/>
                  <a:tab pos="384175" algn="l"/>
                  <a:tab pos="568325" algn="l"/>
                  <a:tab pos="2090738" algn="l"/>
                </a:tabLst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5738" algn="l"/>
                  <a:tab pos="384175" algn="l"/>
                  <a:tab pos="568325" algn="l"/>
                  <a:tab pos="2090738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5738" algn="l"/>
                  <a:tab pos="384175" algn="l"/>
                  <a:tab pos="568325" algn="l"/>
                  <a:tab pos="2090738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5738" algn="l"/>
                  <a:tab pos="384175" algn="l"/>
                  <a:tab pos="568325" algn="l"/>
                  <a:tab pos="2090738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5738" algn="l"/>
                  <a:tab pos="384175" algn="l"/>
                  <a:tab pos="568325" algn="l"/>
                  <a:tab pos="2090738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568325" algn="l"/>
                  <a:tab pos="2090738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568325" algn="l"/>
                  <a:tab pos="2090738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568325" algn="l"/>
                  <a:tab pos="2090738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568325" algn="l"/>
                  <a:tab pos="2090738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List</a:t>
              </a:r>
              <a:r>
                <a:rPr lang="de-AT" altLang="en-US" sz="1400">
                  <a:solidFill>
                    <a:srgbClr val="FF0000"/>
                  </a:solidFill>
                  <a:latin typeface="Arial" charset="0"/>
                </a:rPr>
                <a:t>&lt;Integer&gt;</a:t>
              </a:r>
              <a:r>
                <a:rPr lang="de-AT" altLang="en-US" sz="1400">
                  <a:latin typeface="Arial" charset="0"/>
                </a:rPr>
                <a:t> a = new List&lt;Integer&gt;(100);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a.add(3);	// nur Integer-Parameter erlaubt; hier Boxing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int i = a.remove();	// liefert Integer-Wert; kein Cast nötig</a:t>
              </a:r>
            </a:p>
          </p:txBody>
        </p:sp>
        <p:sp>
          <p:nvSpPr>
            <p:cNvPr id="20494" name="Text Box 14"/>
            <p:cNvSpPr txBox="1">
              <a:spLocks noChangeArrowheads="1"/>
            </p:cNvSpPr>
            <p:nvPr/>
          </p:nvSpPr>
          <p:spPr bwMode="auto">
            <a:xfrm>
              <a:off x="4227" y="2169"/>
              <a:ext cx="1465" cy="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/>
                <a:t>aktueller Typparameter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/>
                <a:t>muss ein Referenztyp sein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/>
                <a:t>(</a:t>
              </a:r>
              <a:r>
                <a:rPr lang="de-AT" altLang="en-US" i="1"/>
                <a:t>Integer</a:t>
              </a:r>
              <a:r>
                <a:rPr lang="de-AT" altLang="en-US"/>
                <a:t>, </a:t>
              </a:r>
              <a:r>
                <a:rPr lang="de-AT" altLang="en-US" i="1"/>
                <a:t>Rectangle</a:t>
              </a:r>
              <a:r>
                <a:rPr lang="de-AT" altLang="en-US"/>
                <a:t>, ...)</a:t>
              </a:r>
            </a:p>
          </p:txBody>
        </p:sp>
      </p:grpSp>
      <p:sp>
        <p:nvSpPr>
          <p:cNvPr id="20491" name="TextBox 1"/>
          <p:cNvSpPr txBox="1">
            <a:spLocks noChangeArrowheads="1"/>
          </p:cNvSpPr>
          <p:nvPr/>
        </p:nvSpPr>
        <p:spPr bwMode="auto">
          <a:xfrm>
            <a:off x="4152900" y="1049338"/>
            <a:ext cx="16337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dirty="0"/>
              <a:t>(= </a:t>
            </a:r>
            <a:r>
              <a:rPr lang="de-AT" altLang="en-US" dirty="0" smtClean="0"/>
              <a:t>Platzhaltertyp)</a:t>
            </a: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27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4491A16-482D-4237-80AB-100EDC4DEE54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de-DE" altLang="en-US" smtClean="0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dirty="0" smtClean="0"/>
              <a:t>Mehrere Typparameter</a:t>
            </a:r>
          </a:p>
        </p:txBody>
      </p:sp>
      <p:sp>
        <p:nvSpPr>
          <p:cNvPr id="21508" name="Text Box 3"/>
          <p:cNvSpPr txBox="1">
            <a:spLocks noChangeArrowheads="1"/>
          </p:cNvSpPr>
          <p:nvPr/>
        </p:nvSpPr>
        <p:spPr bwMode="auto">
          <a:xfrm>
            <a:off x="685800" y="1133475"/>
            <a:ext cx="3359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Liste mit Schlüsseln und Werten</a:t>
            </a:r>
          </a:p>
        </p:txBody>
      </p:sp>
      <p:sp>
        <p:nvSpPr>
          <p:cNvPr id="21509" name="Text Box 4"/>
          <p:cNvSpPr txBox="1">
            <a:spLocks noChangeArrowheads="1"/>
          </p:cNvSpPr>
          <p:nvPr/>
        </p:nvSpPr>
        <p:spPr bwMode="auto">
          <a:xfrm>
            <a:off x="822325" y="1563688"/>
            <a:ext cx="2625725" cy="1368425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5738" algn="l"/>
                <a:tab pos="384175" algn="l"/>
                <a:tab pos="568325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5738" algn="l"/>
                <a:tab pos="384175" algn="l"/>
                <a:tab pos="56832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5738" algn="l"/>
                <a:tab pos="384175" algn="l"/>
                <a:tab pos="568325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5738" algn="l"/>
                <a:tab pos="384175" algn="l"/>
                <a:tab pos="568325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5738" algn="l"/>
                <a:tab pos="384175" algn="l"/>
                <a:tab pos="568325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568325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568325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568325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568325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class </a:t>
            </a:r>
            <a:r>
              <a:rPr lang="de-AT" altLang="en-US" sz="1400" b="1">
                <a:latin typeface="Arial" charset="0"/>
              </a:rPr>
              <a:t>List</a:t>
            </a:r>
            <a:r>
              <a:rPr lang="de-AT" altLang="en-US" sz="1400">
                <a:latin typeface="Arial" charset="0"/>
              </a:rPr>
              <a:t> </a:t>
            </a:r>
            <a:r>
              <a:rPr lang="de-AT" altLang="en-US" sz="1400">
                <a:solidFill>
                  <a:srgbClr val="FF0000"/>
                </a:solidFill>
                <a:latin typeface="Arial" charset="0"/>
              </a:rPr>
              <a:t>&lt;K, V&gt;</a:t>
            </a:r>
            <a:r>
              <a:rPr lang="de-AT" altLang="en-US" sz="1400">
                <a:latin typeface="Arial" charset="0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	</a:t>
            </a:r>
            <a:r>
              <a:rPr lang="de-AT" altLang="en-US" sz="1400">
                <a:solidFill>
                  <a:schemeClr val="accent2"/>
                </a:solidFill>
                <a:latin typeface="Arial" charset="0"/>
              </a:rPr>
              <a:t>K</a:t>
            </a:r>
            <a:r>
              <a:rPr lang="de-AT" altLang="en-US" sz="1400">
                <a:latin typeface="Arial" charset="0"/>
              </a:rPr>
              <a:t>[] keys = ...;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	</a:t>
            </a:r>
            <a:r>
              <a:rPr lang="de-AT" altLang="en-US" sz="1400">
                <a:solidFill>
                  <a:srgbClr val="996600"/>
                </a:solidFill>
                <a:latin typeface="Arial" charset="0"/>
              </a:rPr>
              <a:t>V</a:t>
            </a:r>
            <a:r>
              <a:rPr lang="de-AT" altLang="en-US" sz="1400">
                <a:latin typeface="Arial" charset="0"/>
              </a:rPr>
              <a:t>[] values = ...;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	void </a:t>
            </a:r>
            <a:r>
              <a:rPr lang="de-AT" altLang="en-US" sz="1400" b="1">
                <a:latin typeface="Arial" charset="0"/>
              </a:rPr>
              <a:t>add</a:t>
            </a:r>
            <a:r>
              <a:rPr lang="de-AT" altLang="en-US" sz="1400">
                <a:latin typeface="Arial" charset="0"/>
              </a:rPr>
              <a:t>(</a:t>
            </a:r>
            <a:r>
              <a:rPr lang="de-AT" altLang="en-US" sz="1400">
                <a:solidFill>
                  <a:schemeClr val="accent2"/>
                </a:solidFill>
                <a:latin typeface="Arial" charset="0"/>
              </a:rPr>
              <a:t>K</a:t>
            </a:r>
            <a:r>
              <a:rPr lang="de-AT" altLang="en-US" sz="1400">
                <a:latin typeface="Arial" charset="0"/>
              </a:rPr>
              <a:t> key, </a:t>
            </a:r>
            <a:r>
              <a:rPr lang="de-AT" altLang="en-US" sz="1400">
                <a:solidFill>
                  <a:srgbClr val="996600"/>
                </a:solidFill>
                <a:latin typeface="Arial" charset="0"/>
              </a:rPr>
              <a:t>V</a:t>
            </a:r>
            <a:r>
              <a:rPr lang="de-AT" altLang="en-US" sz="1400">
                <a:latin typeface="Arial" charset="0"/>
              </a:rPr>
              <a:t> value) {...}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	</a:t>
            </a:r>
            <a:r>
              <a:rPr lang="de-AT" altLang="en-US" sz="1400">
                <a:solidFill>
                  <a:srgbClr val="996600"/>
                </a:solidFill>
                <a:latin typeface="Arial" charset="0"/>
              </a:rPr>
              <a:t>V</a:t>
            </a:r>
            <a:r>
              <a:rPr lang="de-AT" altLang="en-US" sz="1400">
                <a:latin typeface="Arial" charset="0"/>
              </a:rPr>
              <a:t> </a:t>
            </a:r>
            <a:r>
              <a:rPr lang="de-AT" altLang="en-US" sz="1400" b="1">
                <a:latin typeface="Arial" charset="0"/>
              </a:rPr>
              <a:t>remove</a:t>
            </a:r>
            <a:r>
              <a:rPr lang="de-AT" altLang="en-US" sz="1400">
                <a:latin typeface="Arial" charset="0"/>
              </a:rPr>
              <a:t>(</a:t>
            </a:r>
            <a:r>
              <a:rPr lang="de-AT" altLang="en-US" sz="1400">
                <a:solidFill>
                  <a:schemeClr val="accent2"/>
                </a:solidFill>
                <a:latin typeface="Arial" charset="0"/>
              </a:rPr>
              <a:t>K</a:t>
            </a:r>
            <a:r>
              <a:rPr lang="de-AT" altLang="en-US" sz="1400">
                <a:latin typeface="Arial" charset="0"/>
              </a:rPr>
              <a:t> key) {...}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}</a:t>
            </a:r>
          </a:p>
        </p:txBody>
      </p:sp>
      <p:grpSp>
        <p:nvGrpSpPr>
          <p:cNvPr id="186373" name="Group 5"/>
          <p:cNvGrpSpPr>
            <a:grpSpLocks/>
          </p:cNvGrpSpPr>
          <p:nvPr/>
        </p:nvGrpSpPr>
        <p:grpSpPr bwMode="auto">
          <a:xfrm>
            <a:off x="685800" y="3179763"/>
            <a:ext cx="5657850" cy="2055812"/>
            <a:chOff x="432" y="2129"/>
            <a:chExt cx="3564" cy="1295"/>
          </a:xfrm>
        </p:grpSpPr>
        <p:sp>
          <p:nvSpPr>
            <p:cNvPr id="21515" name="Text Box 6"/>
            <p:cNvSpPr txBox="1">
              <a:spLocks noChangeArrowheads="1"/>
            </p:cNvSpPr>
            <p:nvPr/>
          </p:nvSpPr>
          <p:spPr bwMode="auto">
            <a:xfrm>
              <a:off x="432" y="2129"/>
              <a:ext cx="9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Verwendung</a:t>
              </a:r>
            </a:p>
          </p:txBody>
        </p:sp>
        <p:sp>
          <p:nvSpPr>
            <p:cNvPr id="21516" name="Text Box 7"/>
            <p:cNvSpPr txBox="1">
              <a:spLocks noChangeArrowheads="1"/>
            </p:cNvSpPr>
            <p:nvPr/>
          </p:nvSpPr>
          <p:spPr bwMode="auto">
            <a:xfrm>
              <a:off x="518" y="2400"/>
              <a:ext cx="3478" cy="46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5738" algn="l"/>
                  <a:tab pos="384175" algn="l"/>
                  <a:tab pos="568325" algn="l"/>
                </a:tabLst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5738" algn="l"/>
                  <a:tab pos="384175" algn="l"/>
                  <a:tab pos="56832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5738" algn="l"/>
                  <a:tab pos="384175" algn="l"/>
                  <a:tab pos="568325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5738" algn="l"/>
                  <a:tab pos="384175" algn="l"/>
                  <a:tab pos="568325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5738" algn="l"/>
                  <a:tab pos="384175" algn="l"/>
                  <a:tab pos="568325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568325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568325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568325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568325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List</a:t>
              </a:r>
              <a:r>
                <a:rPr lang="de-AT" altLang="en-US" sz="1400">
                  <a:solidFill>
                    <a:srgbClr val="FF0000"/>
                  </a:solidFill>
                  <a:latin typeface="Arial" charset="0"/>
                </a:rPr>
                <a:t>&lt;String, Person&gt;</a:t>
              </a:r>
              <a:r>
                <a:rPr lang="de-AT" altLang="en-US" sz="1400">
                  <a:latin typeface="Arial" charset="0"/>
                </a:rPr>
                <a:t> list = new List&lt;String, Person&gt;();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list.add("Meier", aPerson);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aPerson = list.remove("Meier");</a:t>
              </a:r>
            </a:p>
          </p:txBody>
        </p:sp>
        <p:sp>
          <p:nvSpPr>
            <p:cNvPr id="21517" name="Text Box 8"/>
            <p:cNvSpPr txBox="1">
              <a:spLocks noChangeArrowheads="1"/>
            </p:cNvSpPr>
            <p:nvPr/>
          </p:nvSpPr>
          <p:spPr bwMode="auto">
            <a:xfrm>
              <a:off x="518" y="2964"/>
              <a:ext cx="3478" cy="460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5738" algn="l"/>
                  <a:tab pos="384175" algn="l"/>
                  <a:tab pos="568325" algn="l"/>
                </a:tabLst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5738" algn="l"/>
                  <a:tab pos="384175" algn="l"/>
                  <a:tab pos="56832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5738" algn="l"/>
                  <a:tab pos="384175" algn="l"/>
                  <a:tab pos="568325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5738" algn="l"/>
                  <a:tab pos="384175" algn="l"/>
                  <a:tab pos="568325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5738" algn="l"/>
                  <a:tab pos="384175" algn="l"/>
                  <a:tab pos="568325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568325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568325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568325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568325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List</a:t>
              </a:r>
              <a:r>
                <a:rPr lang="de-AT" altLang="en-US" sz="1400">
                  <a:solidFill>
                    <a:srgbClr val="FF0000"/>
                  </a:solidFill>
                  <a:latin typeface="Arial" charset="0"/>
                </a:rPr>
                <a:t>&lt;Integer, String&gt;</a:t>
              </a:r>
              <a:r>
                <a:rPr lang="de-AT" altLang="en-US" sz="1400">
                  <a:latin typeface="Arial" charset="0"/>
                </a:rPr>
                <a:t> list = new List&lt;Integer, String&gt;();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list.add(17, "Pizza");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String s = list.remove(17);</a:t>
              </a:r>
            </a:p>
          </p:txBody>
        </p: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685800" y="5457825"/>
            <a:ext cx="8069263" cy="1077913"/>
            <a:chOff x="685800" y="5457825"/>
            <a:chExt cx="8069299" cy="1078647"/>
          </a:xfrm>
        </p:grpSpPr>
        <p:sp>
          <p:nvSpPr>
            <p:cNvPr id="21512" name="Text Box 3"/>
            <p:cNvSpPr txBox="1">
              <a:spLocks noChangeArrowheads="1"/>
            </p:cNvSpPr>
            <p:nvPr/>
          </p:nvSpPr>
          <p:spPr bwMode="auto">
            <a:xfrm>
              <a:off x="685800" y="5457825"/>
              <a:ext cx="4237057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Instanziierung mit "Diamond"-Operator</a:t>
              </a:r>
            </a:p>
          </p:txBody>
        </p:sp>
        <p:sp>
          <p:nvSpPr>
            <p:cNvPr id="21513" name="Text Box 4"/>
            <p:cNvSpPr txBox="1">
              <a:spLocks noChangeArrowheads="1"/>
            </p:cNvSpPr>
            <p:nvPr/>
          </p:nvSpPr>
          <p:spPr bwMode="auto">
            <a:xfrm>
              <a:off x="822325" y="5888038"/>
              <a:ext cx="3413114" cy="52322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5738" algn="l"/>
                  <a:tab pos="384175" algn="l"/>
                  <a:tab pos="568325" algn="l"/>
                </a:tabLst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5738" algn="l"/>
                  <a:tab pos="384175" algn="l"/>
                  <a:tab pos="56832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5738" algn="l"/>
                  <a:tab pos="384175" algn="l"/>
                  <a:tab pos="568325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5738" algn="l"/>
                  <a:tab pos="384175" algn="l"/>
                  <a:tab pos="568325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5738" algn="l"/>
                  <a:tab pos="384175" algn="l"/>
                  <a:tab pos="568325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568325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568325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568325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568325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List</a:t>
              </a:r>
              <a:r>
                <a:rPr lang="de-AT" altLang="en-US" sz="1400">
                  <a:solidFill>
                    <a:srgbClr val="FF0000"/>
                  </a:solidFill>
                  <a:latin typeface="Arial" charset="0"/>
                </a:rPr>
                <a:t>&lt;String, Person&gt;</a:t>
              </a:r>
              <a:r>
                <a:rPr lang="de-AT" altLang="en-US" sz="1400">
                  <a:latin typeface="Arial" charset="0"/>
                </a:rPr>
                <a:t> list1 = new List</a:t>
              </a:r>
              <a:r>
                <a:rPr lang="de-AT" altLang="en-US" sz="1400">
                  <a:solidFill>
                    <a:srgbClr val="FF0000"/>
                  </a:solidFill>
                  <a:latin typeface="Arial" charset="0"/>
                </a:rPr>
                <a:t>&lt;&gt;</a:t>
              </a:r>
              <a:r>
                <a:rPr lang="de-AT" altLang="en-US" sz="1400">
                  <a:latin typeface="Arial" charset="0"/>
                </a:rPr>
                <a:t>();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List</a:t>
              </a:r>
              <a:r>
                <a:rPr lang="de-AT" altLang="en-US" sz="1400">
                  <a:solidFill>
                    <a:srgbClr val="FF0000"/>
                  </a:solidFill>
                  <a:latin typeface="Arial" charset="0"/>
                </a:rPr>
                <a:t>&lt;Integer, String&gt;</a:t>
              </a:r>
              <a:r>
                <a:rPr lang="de-AT" altLang="en-US" sz="1400">
                  <a:latin typeface="Arial" charset="0"/>
                </a:rPr>
                <a:t> list2 = new List</a:t>
              </a:r>
              <a:r>
                <a:rPr lang="de-AT" altLang="en-US" sz="1400">
                  <a:solidFill>
                    <a:srgbClr val="FF0000"/>
                  </a:solidFill>
                  <a:latin typeface="Arial" charset="0"/>
                </a:rPr>
                <a:t>&lt;&gt;</a:t>
              </a:r>
              <a:r>
                <a:rPr lang="de-AT" altLang="en-US" sz="1400">
                  <a:latin typeface="Arial" charset="0"/>
                </a:rPr>
                <a:t>();</a:t>
              </a:r>
            </a:p>
          </p:txBody>
        </p:sp>
        <p:sp>
          <p:nvSpPr>
            <p:cNvPr id="21514" name="TextBox 1"/>
            <p:cNvSpPr txBox="1">
              <a:spLocks noChangeArrowheads="1"/>
            </p:cNvSpPr>
            <p:nvPr/>
          </p:nvSpPr>
          <p:spPr bwMode="auto">
            <a:xfrm>
              <a:off x="4857750" y="5705475"/>
              <a:ext cx="3897349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/>
                <a:t>Beim Instanziieren dürfen die aktuellen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/>
                <a:t>Typparameter weggelassen werden, wenn sie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/>
                <a:t>aus dem Kontext ableitbar sind.</a:t>
              </a:r>
              <a:endParaRPr lang="en-US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A6D9A7-6C7E-4082-81CD-D1E92DACCEB4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de-DE" altLang="en-US" smtClean="0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Rohtypen </a:t>
            </a:r>
            <a:r>
              <a:rPr lang="de-AT" altLang="en-US" sz="2400" smtClean="0"/>
              <a:t>(Type Erasure)</a:t>
            </a:r>
          </a:p>
        </p:txBody>
      </p:sp>
      <p:sp>
        <p:nvSpPr>
          <p:cNvPr id="22532" name="Text Box 3"/>
          <p:cNvSpPr txBox="1">
            <a:spLocks noChangeArrowheads="1"/>
          </p:cNvSpPr>
          <p:nvPr/>
        </p:nvSpPr>
        <p:spPr bwMode="auto">
          <a:xfrm>
            <a:off x="752475" y="1544638"/>
            <a:ext cx="2684463" cy="1368425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5738" algn="l"/>
                <a:tab pos="384175" algn="l"/>
                <a:tab pos="568325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5738" algn="l"/>
                <a:tab pos="384175" algn="l"/>
                <a:tab pos="56832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5738" algn="l"/>
                <a:tab pos="384175" algn="l"/>
                <a:tab pos="568325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5738" algn="l"/>
                <a:tab pos="384175" algn="l"/>
                <a:tab pos="568325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5738" algn="l"/>
                <a:tab pos="384175" algn="l"/>
                <a:tab pos="568325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568325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568325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568325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568325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class </a:t>
            </a:r>
            <a:r>
              <a:rPr lang="de-AT" altLang="en-US" sz="1400" b="1">
                <a:latin typeface="Arial" charset="0"/>
              </a:rPr>
              <a:t>List</a:t>
            </a:r>
            <a:r>
              <a:rPr lang="de-AT" altLang="en-US" sz="1400">
                <a:solidFill>
                  <a:srgbClr val="FF0000"/>
                </a:solidFill>
                <a:latin typeface="Arial" charset="0"/>
              </a:rPr>
              <a:t>&lt;T&gt;</a:t>
            </a:r>
            <a:r>
              <a:rPr lang="de-AT" altLang="en-US" sz="1400">
                <a:latin typeface="Arial" charset="0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	</a:t>
            </a:r>
            <a:r>
              <a:rPr lang="de-AT" altLang="en-US" sz="1400">
                <a:solidFill>
                  <a:schemeClr val="accent2"/>
                </a:solidFill>
                <a:latin typeface="Arial" charset="0"/>
              </a:rPr>
              <a:t>T</a:t>
            </a:r>
            <a:r>
              <a:rPr lang="de-AT" altLang="en-US" sz="1400">
                <a:latin typeface="Arial" charset="0"/>
              </a:rPr>
              <a:t>[] data;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	</a:t>
            </a:r>
            <a:r>
              <a:rPr lang="de-AT" altLang="en-US" sz="1400" b="1">
                <a:latin typeface="Arial" charset="0"/>
              </a:rPr>
              <a:t>List</a:t>
            </a:r>
            <a:r>
              <a:rPr lang="de-AT" altLang="en-US" sz="1400">
                <a:latin typeface="Arial" charset="0"/>
              </a:rPr>
              <a:t>(int size) {...}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	void </a:t>
            </a:r>
            <a:r>
              <a:rPr lang="de-AT" altLang="en-US" sz="1400" b="1">
                <a:latin typeface="Arial" charset="0"/>
              </a:rPr>
              <a:t>add</a:t>
            </a:r>
            <a:r>
              <a:rPr lang="de-AT" altLang="en-US" sz="1400">
                <a:latin typeface="Arial" charset="0"/>
              </a:rPr>
              <a:t>(</a:t>
            </a:r>
            <a:r>
              <a:rPr lang="de-AT" altLang="en-US" sz="1400">
                <a:solidFill>
                  <a:schemeClr val="accent2"/>
                </a:solidFill>
                <a:latin typeface="Arial" charset="0"/>
              </a:rPr>
              <a:t>T</a:t>
            </a:r>
            <a:r>
              <a:rPr lang="de-AT" altLang="en-US" sz="1400">
                <a:latin typeface="Arial" charset="0"/>
              </a:rPr>
              <a:t> x) {...}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	</a:t>
            </a:r>
            <a:r>
              <a:rPr lang="de-AT" altLang="en-US" sz="1400">
                <a:solidFill>
                  <a:schemeClr val="accent2"/>
                </a:solidFill>
                <a:latin typeface="Arial" charset="0"/>
              </a:rPr>
              <a:t>T</a:t>
            </a:r>
            <a:r>
              <a:rPr lang="de-AT" altLang="en-US" sz="1400">
                <a:latin typeface="Arial" charset="0"/>
              </a:rPr>
              <a:t> </a:t>
            </a:r>
            <a:r>
              <a:rPr lang="de-AT" altLang="en-US" sz="1400" b="1">
                <a:latin typeface="Arial" charset="0"/>
              </a:rPr>
              <a:t>remove</a:t>
            </a:r>
            <a:r>
              <a:rPr lang="de-AT" altLang="en-US" sz="1400">
                <a:latin typeface="Arial" charset="0"/>
              </a:rPr>
              <a:t>() {...}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}</a:t>
            </a:r>
          </a:p>
        </p:txBody>
      </p:sp>
      <p:sp>
        <p:nvSpPr>
          <p:cNvPr id="22533" name="Text Box 4"/>
          <p:cNvSpPr txBox="1">
            <a:spLocks noChangeArrowheads="1"/>
          </p:cNvSpPr>
          <p:nvPr/>
        </p:nvSpPr>
        <p:spPr bwMode="auto">
          <a:xfrm>
            <a:off x="1495425" y="1171575"/>
            <a:ext cx="15430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i="1"/>
              <a:t>Generischer Typ</a:t>
            </a:r>
          </a:p>
        </p:txBody>
      </p:sp>
      <p:grpSp>
        <p:nvGrpSpPr>
          <p:cNvPr id="188421" name="Group 5"/>
          <p:cNvGrpSpPr>
            <a:grpSpLocks/>
          </p:cNvGrpSpPr>
          <p:nvPr/>
        </p:nvGrpSpPr>
        <p:grpSpPr bwMode="auto">
          <a:xfrm>
            <a:off x="3862388" y="1171575"/>
            <a:ext cx="4256087" cy="1741488"/>
            <a:chOff x="2433" y="738"/>
            <a:chExt cx="2681" cy="1097"/>
          </a:xfrm>
        </p:grpSpPr>
        <p:sp>
          <p:nvSpPr>
            <p:cNvPr id="22562" name="AutoShape 6"/>
            <p:cNvSpPr>
              <a:spLocks noChangeArrowheads="1"/>
            </p:cNvSpPr>
            <p:nvPr/>
          </p:nvSpPr>
          <p:spPr bwMode="auto">
            <a:xfrm>
              <a:off x="2433" y="1422"/>
              <a:ext cx="702" cy="189"/>
            </a:xfrm>
            <a:prstGeom prst="rightArrow">
              <a:avLst>
                <a:gd name="adj1" fmla="val 50000"/>
                <a:gd name="adj2" fmla="val 92857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22563" name="Text Box 7"/>
            <p:cNvSpPr txBox="1">
              <a:spLocks noChangeArrowheads="1"/>
            </p:cNvSpPr>
            <p:nvPr/>
          </p:nvSpPr>
          <p:spPr bwMode="auto">
            <a:xfrm>
              <a:off x="3363" y="973"/>
              <a:ext cx="1751" cy="862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5738" algn="l"/>
                  <a:tab pos="384175" algn="l"/>
                  <a:tab pos="568325" algn="l"/>
                </a:tabLst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5738" algn="l"/>
                  <a:tab pos="384175" algn="l"/>
                  <a:tab pos="56832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5738" algn="l"/>
                  <a:tab pos="384175" algn="l"/>
                  <a:tab pos="568325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5738" algn="l"/>
                  <a:tab pos="384175" algn="l"/>
                  <a:tab pos="568325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5738" algn="l"/>
                  <a:tab pos="384175" algn="l"/>
                  <a:tab pos="568325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568325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568325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568325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568325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class </a:t>
              </a:r>
              <a:r>
                <a:rPr lang="de-AT" altLang="en-US" sz="1400" b="1">
                  <a:latin typeface="Arial" charset="0"/>
                </a:rPr>
                <a:t>List</a:t>
              </a:r>
              <a:r>
                <a:rPr lang="de-AT" altLang="en-US" sz="1400">
                  <a:solidFill>
                    <a:srgbClr val="FF0000"/>
                  </a:solidFill>
                  <a:latin typeface="Arial" charset="0"/>
                </a:rPr>
                <a:t> </a:t>
              </a:r>
              <a:r>
                <a:rPr lang="de-AT" altLang="en-US" sz="1400">
                  <a:latin typeface="Arial" charset="0"/>
                </a:rPr>
                <a:t>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	</a:t>
              </a:r>
              <a:r>
                <a:rPr lang="de-AT" altLang="en-US" sz="1400">
                  <a:solidFill>
                    <a:srgbClr val="FF0000"/>
                  </a:solidFill>
                  <a:latin typeface="Arial" charset="0"/>
                </a:rPr>
                <a:t>Object</a:t>
              </a:r>
              <a:r>
                <a:rPr lang="de-AT" altLang="en-US" sz="1400">
                  <a:latin typeface="Arial" charset="0"/>
                </a:rPr>
                <a:t>[] data;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	</a:t>
              </a:r>
              <a:r>
                <a:rPr lang="de-AT" altLang="en-US" sz="1400" b="1">
                  <a:latin typeface="Arial" charset="0"/>
                </a:rPr>
                <a:t>List</a:t>
              </a:r>
              <a:r>
                <a:rPr lang="de-AT" altLang="en-US" sz="1400">
                  <a:latin typeface="Arial" charset="0"/>
                </a:rPr>
                <a:t>(int size) {...}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	void </a:t>
              </a:r>
              <a:r>
                <a:rPr lang="de-AT" altLang="en-US" sz="1400" b="1">
                  <a:latin typeface="Arial" charset="0"/>
                </a:rPr>
                <a:t>add</a:t>
              </a:r>
              <a:r>
                <a:rPr lang="de-AT" altLang="en-US" sz="1400">
                  <a:latin typeface="Arial" charset="0"/>
                </a:rPr>
                <a:t>(</a:t>
              </a:r>
              <a:r>
                <a:rPr lang="de-AT" altLang="en-US" sz="1400">
                  <a:solidFill>
                    <a:srgbClr val="FF0000"/>
                  </a:solidFill>
                  <a:latin typeface="Arial" charset="0"/>
                </a:rPr>
                <a:t>Object</a:t>
              </a:r>
              <a:r>
                <a:rPr lang="de-AT" altLang="en-US" sz="1400">
                  <a:latin typeface="Arial" charset="0"/>
                </a:rPr>
                <a:t> x) {...}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	</a:t>
              </a:r>
              <a:r>
                <a:rPr lang="de-AT" altLang="en-US" sz="1400">
                  <a:solidFill>
                    <a:srgbClr val="FF0000"/>
                  </a:solidFill>
                  <a:latin typeface="Arial" charset="0"/>
                </a:rPr>
                <a:t>Object</a:t>
              </a:r>
              <a:r>
                <a:rPr lang="de-AT" altLang="en-US" sz="1400">
                  <a:latin typeface="Arial" charset="0"/>
                </a:rPr>
                <a:t> </a:t>
              </a:r>
              <a:r>
                <a:rPr lang="de-AT" altLang="en-US" sz="1400" b="1">
                  <a:latin typeface="Arial" charset="0"/>
                </a:rPr>
                <a:t>remove</a:t>
              </a:r>
              <a:r>
                <a:rPr lang="de-AT" altLang="en-US" sz="1400">
                  <a:latin typeface="Arial" charset="0"/>
                </a:rPr>
                <a:t>() {...}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}</a:t>
              </a:r>
            </a:p>
          </p:txBody>
        </p:sp>
        <p:sp>
          <p:nvSpPr>
            <p:cNvPr id="22564" name="Text Box 8"/>
            <p:cNvSpPr txBox="1">
              <a:spLocks noChangeArrowheads="1"/>
            </p:cNvSpPr>
            <p:nvPr/>
          </p:nvSpPr>
          <p:spPr bwMode="auto">
            <a:xfrm>
              <a:off x="2484" y="918"/>
              <a:ext cx="578" cy="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/>
                <a:t>wird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/>
                <a:t>übersetzt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/>
                <a:t>zu</a:t>
              </a:r>
            </a:p>
          </p:txBody>
        </p:sp>
        <p:sp>
          <p:nvSpPr>
            <p:cNvPr id="22565" name="Text Box 9"/>
            <p:cNvSpPr txBox="1">
              <a:spLocks noChangeArrowheads="1"/>
            </p:cNvSpPr>
            <p:nvPr/>
          </p:nvSpPr>
          <p:spPr bwMode="auto">
            <a:xfrm>
              <a:off x="4092" y="738"/>
              <a:ext cx="49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b="1" i="1"/>
                <a:t>Rohtyp</a:t>
              </a:r>
            </a:p>
          </p:txBody>
        </p:sp>
      </p:grpSp>
      <p:grpSp>
        <p:nvGrpSpPr>
          <p:cNvPr id="188426" name="Group 10"/>
          <p:cNvGrpSpPr>
            <a:grpSpLocks/>
          </p:cNvGrpSpPr>
          <p:nvPr/>
        </p:nvGrpSpPr>
        <p:grpSpPr bwMode="auto">
          <a:xfrm>
            <a:off x="695325" y="5256213"/>
            <a:ext cx="3500438" cy="1382712"/>
            <a:chOff x="438" y="3261"/>
            <a:chExt cx="2205" cy="871"/>
          </a:xfrm>
        </p:grpSpPr>
        <p:sp>
          <p:nvSpPr>
            <p:cNvPr id="22554" name="Text Box 11"/>
            <p:cNvSpPr txBox="1">
              <a:spLocks noChangeArrowheads="1"/>
            </p:cNvSpPr>
            <p:nvPr/>
          </p:nvSpPr>
          <p:spPr bwMode="auto">
            <a:xfrm>
              <a:off x="438" y="3261"/>
              <a:ext cx="185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Kompatibilitätsbeziehungen</a:t>
              </a:r>
            </a:p>
          </p:txBody>
        </p:sp>
        <p:sp>
          <p:nvSpPr>
            <p:cNvPr id="22555" name="Text Box 12"/>
            <p:cNvSpPr txBox="1">
              <a:spLocks noChangeArrowheads="1"/>
            </p:cNvSpPr>
            <p:nvPr/>
          </p:nvSpPr>
          <p:spPr bwMode="auto">
            <a:xfrm>
              <a:off x="447" y="3742"/>
              <a:ext cx="43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Object</a:t>
              </a:r>
            </a:p>
          </p:txBody>
        </p:sp>
        <p:sp>
          <p:nvSpPr>
            <p:cNvPr id="22556" name="Text Box 13"/>
            <p:cNvSpPr txBox="1">
              <a:spLocks noChangeArrowheads="1"/>
            </p:cNvSpPr>
            <p:nvPr/>
          </p:nvSpPr>
          <p:spPr bwMode="auto">
            <a:xfrm>
              <a:off x="1185" y="3742"/>
              <a:ext cx="28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List</a:t>
              </a:r>
            </a:p>
          </p:txBody>
        </p:sp>
        <p:sp>
          <p:nvSpPr>
            <p:cNvPr id="22557" name="Text Box 14"/>
            <p:cNvSpPr txBox="1">
              <a:spLocks noChangeArrowheads="1"/>
            </p:cNvSpPr>
            <p:nvPr/>
          </p:nvSpPr>
          <p:spPr bwMode="auto">
            <a:xfrm>
              <a:off x="1878" y="3499"/>
              <a:ext cx="71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List&lt;String&gt;</a:t>
              </a:r>
            </a:p>
          </p:txBody>
        </p:sp>
        <p:sp>
          <p:nvSpPr>
            <p:cNvPr id="22558" name="Text Box 15"/>
            <p:cNvSpPr txBox="1">
              <a:spLocks noChangeArrowheads="1"/>
            </p:cNvSpPr>
            <p:nvPr/>
          </p:nvSpPr>
          <p:spPr bwMode="auto">
            <a:xfrm>
              <a:off x="1878" y="3940"/>
              <a:ext cx="765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List&lt;Integer&gt;</a:t>
              </a:r>
            </a:p>
          </p:txBody>
        </p:sp>
        <p:sp>
          <p:nvSpPr>
            <p:cNvPr id="22559" name="Line 16"/>
            <p:cNvSpPr>
              <a:spLocks noChangeShapeType="1"/>
            </p:cNvSpPr>
            <p:nvPr/>
          </p:nvSpPr>
          <p:spPr bwMode="auto">
            <a:xfrm flipH="1">
              <a:off x="891" y="3834"/>
              <a:ext cx="270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22560" name="Line 17"/>
            <p:cNvSpPr>
              <a:spLocks noChangeShapeType="1"/>
            </p:cNvSpPr>
            <p:nvPr/>
          </p:nvSpPr>
          <p:spPr bwMode="auto">
            <a:xfrm flipH="1">
              <a:off x="1557" y="3600"/>
              <a:ext cx="333" cy="207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22561" name="Line 18"/>
            <p:cNvSpPr>
              <a:spLocks noChangeShapeType="1"/>
            </p:cNvSpPr>
            <p:nvPr/>
          </p:nvSpPr>
          <p:spPr bwMode="auto">
            <a:xfrm flipH="1" flipV="1">
              <a:off x="1557" y="3861"/>
              <a:ext cx="324" cy="153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188435" name="Group 19"/>
          <p:cNvGrpSpPr>
            <a:grpSpLocks/>
          </p:cNvGrpSpPr>
          <p:nvPr/>
        </p:nvGrpSpPr>
        <p:grpSpPr bwMode="auto">
          <a:xfrm>
            <a:off x="3500438" y="5894388"/>
            <a:ext cx="142875" cy="442912"/>
            <a:chOff x="2205" y="3663"/>
            <a:chExt cx="90" cy="279"/>
          </a:xfrm>
        </p:grpSpPr>
        <p:sp>
          <p:nvSpPr>
            <p:cNvPr id="22552" name="Line 20"/>
            <p:cNvSpPr>
              <a:spLocks noChangeShapeType="1"/>
            </p:cNvSpPr>
            <p:nvPr/>
          </p:nvSpPr>
          <p:spPr bwMode="auto">
            <a:xfrm flipV="1">
              <a:off x="2250" y="3663"/>
              <a:ext cx="0" cy="279"/>
            </a:xfrm>
            <a:prstGeom prst="line">
              <a:avLst/>
            </a:prstGeom>
            <a:noFill/>
            <a:ln w="38100" cmpd="dbl">
              <a:solidFill>
                <a:srgbClr val="FF0000"/>
              </a:solidFill>
              <a:round/>
              <a:headEnd type="triangl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22553" name="Line 21"/>
            <p:cNvSpPr>
              <a:spLocks noChangeShapeType="1"/>
            </p:cNvSpPr>
            <p:nvPr/>
          </p:nvSpPr>
          <p:spPr bwMode="auto">
            <a:xfrm flipV="1">
              <a:off x="2205" y="3753"/>
              <a:ext cx="90" cy="7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695325" y="3201988"/>
            <a:ext cx="7496175" cy="931862"/>
            <a:chOff x="695325" y="3201988"/>
            <a:chExt cx="7496175" cy="931801"/>
          </a:xfrm>
        </p:grpSpPr>
        <p:sp>
          <p:nvSpPr>
            <p:cNvPr id="22550" name="Text Box 24"/>
            <p:cNvSpPr txBox="1">
              <a:spLocks noChangeArrowheads="1"/>
            </p:cNvSpPr>
            <p:nvPr/>
          </p:nvSpPr>
          <p:spPr bwMode="auto">
            <a:xfrm>
              <a:off x="695325" y="3201988"/>
              <a:ext cx="7496175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Alle aus </a:t>
              </a:r>
              <a:r>
                <a:rPr lang="de-AT" altLang="en-US" sz="1800" b="1" i="1"/>
                <a:t>List&lt;T&gt;</a:t>
              </a:r>
              <a:r>
                <a:rPr lang="de-AT" altLang="en-US" sz="1800" b="1"/>
                <a:t> erzeugten Typen werden auf denselben Rohtyp abgebildet</a:t>
              </a:r>
            </a:p>
          </p:txBody>
        </p:sp>
        <p:sp>
          <p:nvSpPr>
            <p:cNvPr id="22551" name="Text Box 25"/>
            <p:cNvSpPr txBox="1">
              <a:spLocks noChangeArrowheads="1"/>
            </p:cNvSpPr>
            <p:nvPr/>
          </p:nvSpPr>
          <p:spPr bwMode="auto">
            <a:xfrm>
              <a:off x="938213" y="3608388"/>
              <a:ext cx="3835002" cy="5254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chemeClr val="accent2"/>
                  </a:solidFill>
                  <a:latin typeface="Arial" charset="0"/>
                </a:rPr>
                <a:t>List&lt;String&gt;</a:t>
              </a:r>
              <a:r>
                <a:rPr lang="de-AT" altLang="en-US" sz="1400">
                  <a:latin typeface="Arial" charset="0"/>
                </a:rPr>
                <a:t> stringList = new List&lt;String&gt;(10);</a:t>
              </a:r>
            </a:p>
            <a:p>
              <a:pPr>
                <a:spcBef>
                  <a:spcPct val="0"/>
                </a:spcBef>
                <a:spcAft>
                  <a:spcPts val="300"/>
                </a:spcAft>
                <a:buFontTx/>
                <a:buNone/>
              </a:pPr>
              <a:r>
                <a:rPr lang="de-AT" altLang="en-US" sz="1400">
                  <a:solidFill>
                    <a:schemeClr val="accent2"/>
                  </a:solidFill>
                  <a:latin typeface="Arial" charset="0"/>
                </a:rPr>
                <a:t>List&lt;Integer&gt;</a:t>
              </a:r>
              <a:r>
                <a:rPr lang="de-AT" altLang="en-US" sz="1400">
                  <a:latin typeface="Arial" charset="0"/>
                </a:rPr>
                <a:t> intList = new List&lt;Integer&gt;(100);</a:t>
              </a:r>
            </a:p>
          </p:txBody>
        </p:sp>
      </p:grp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947738" y="3516313"/>
            <a:ext cx="8020050" cy="1119187"/>
            <a:chOff x="947738" y="3516313"/>
            <a:chExt cx="8020050" cy="1119187"/>
          </a:xfrm>
        </p:grpSpPr>
        <p:sp>
          <p:nvSpPr>
            <p:cNvPr id="22545" name="Line 27"/>
            <p:cNvSpPr>
              <a:spLocks noChangeShapeType="1"/>
            </p:cNvSpPr>
            <p:nvPr/>
          </p:nvSpPr>
          <p:spPr bwMode="auto">
            <a:xfrm flipH="1">
              <a:off x="2981324" y="4340225"/>
              <a:ext cx="2524124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22546" name="Line 28"/>
            <p:cNvSpPr>
              <a:spLocks noChangeShapeType="1"/>
            </p:cNvSpPr>
            <p:nvPr/>
          </p:nvSpPr>
          <p:spPr bwMode="auto">
            <a:xfrm flipH="1" flipV="1">
              <a:off x="5500687" y="3654422"/>
              <a:ext cx="9526" cy="981077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22547" name="Text Box 30"/>
            <p:cNvSpPr txBox="1">
              <a:spLocks noChangeArrowheads="1"/>
            </p:cNvSpPr>
            <p:nvPr/>
          </p:nvSpPr>
          <p:spPr bwMode="auto">
            <a:xfrm>
              <a:off x="5510213" y="3516313"/>
              <a:ext cx="3457575" cy="11191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/>
                <a:t>rufen beide </a:t>
              </a:r>
              <a:r>
                <a:rPr lang="de-AT" altLang="en-US" i="1"/>
                <a:t>add</a:t>
              </a:r>
              <a:r>
                <a:rPr lang="de-AT" altLang="en-US"/>
                <a:t> von </a:t>
              </a:r>
              <a:r>
                <a:rPr lang="de-AT" altLang="en-US" i="1"/>
                <a:t>List</a:t>
              </a:r>
              <a:r>
                <a:rPr lang="de-AT" altLang="en-US"/>
                <a:t> auf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/>
                <a:t>und übergeben einen </a:t>
              </a:r>
              <a:r>
                <a:rPr lang="de-AT" altLang="en-US" i="1"/>
                <a:t>Object</a:t>
              </a:r>
              <a:r>
                <a:rPr lang="de-AT" altLang="en-US"/>
                <a:t>-Parameter.</a:t>
              </a:r>
            </a:p>
            <a:p>
              <a:pPr>
                <a:buFontTx/>
                <a:buNone/>
              </a:pPr>
              <a:r>
                <a:rPr lang="de-AT" altLang="en-US">
                  <a:solidFill>
                    <a:srgbClr val="FF0000"/>
                  </a:solidFill>
                </a:rPr>
                <a:t>Compiler stellt aber sicher, dass </a:t>
              </a:r>
              <a:r>
                <a:rPr lang="de-AT" altLang="en-US" i="1">
                  <a:solidFill>
                    <a:srgbClr val="FF0000"/>
                  </a:solidFill>
                </a:rPr>
                <a:t>intList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>
                  <a:solidFill>
                    <a:srgbClr val="FF0000"/>
                  </a:solidFill>
                </a:rPr>
                <a:t>nur mit </a:t>
              </a:r>
              <a:r>
                <a:rPr lang="de-AT" altLang="en-US" i="1">
                  <a:solidFill>
                    <a:srgbClr val="FF0000"/>
                  </a:solidFill>
                </a:rPr>
                <a:t>Integer</a:t>
              </a:r>
              <a:r>
                <a:rPr lang="de-AT" altLang="en-US">
                  <a:solidFill>
                    <a:srgbClr val="FF0000"/>
                  </a:solidFill>
                </a:rPr>
                <a:t>-Werten verwendet wird.</a:t>
              </a:r>
            </a:p>
          </p:txBody>
        </p:sp>
        <p:sp>
          <p:nvSpPr>
            <p:cNvPr id="22548" name="Right Brace 1"/>
            <p:cNvSpPr>
              <a:spLocks/>
            </p:cNvSpPr>
            <p:nvPr/>
          </p:nvSpPr>
          <p:spPr bwMode="auto">
            <a:xfrm>
              <a:off x="2728913" y="4197350"/>
              <a:ext cx="126800" cy="298450"/>
            </a:xfrm>
            <a:prstGeom prst="rightBrace">
              <a:avLst>
                <a:gd name="adj1" fmla="val 8336"/>
                <a:gd name="adj2" fmla="val 50000"/>
              </a:avLst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22549" name="TextBox 2"/>
            <p:cNvSpPr txBox="1">
              <a:spLocks noChangeArrowheads="1"/>
            </p:cNvSpPr>
            <p:nvPr/>
          </p:nvSpPr>
          <p:spPr bwMode="auto">
            <a:xfrm>
              <a:off x="947738" y="4082256"/>
              <a:ext cx="183415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000000"/>
                  </a:solidFill>
                  <a:latin typeface="Arial" charset="0"/>
                </a:rPr>
                <a:t>stringList.add("abc");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000000"/>
                  </a:solidFill>
                  <a:latin typeface="Arial" charset="0"/>
                </a:rPr>
                <a:t>intList.add(15);</a:t>
              </a:r>
            </a:p>
          </p:txBody>
        </p:sp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947738" y="4568828"/>
            <a:ext cx="7863086" cy="499351"/>
            <a:chOff x="948230" y="4569023"/>
            <a:chExt cx="7862594" cy="499151"/>
          </a:xfrm>
        </p:grpSpPr>
        <p:sp>
          <p:nvSpPr>
            <p:cNvPr id="22541" name="Line 31"/>
            <p:cNvSpPr>
              <a:spLocks noChangeShapeType="1"/>
            </p:cNvSpPr>
            <p:nvPr/>
          </p:nvSpPr>
          <p:spPr bwMode="auto">
            <a:xfrm flipV="1">
              <a:off x="1531938" y="4791075"/>
              <a:ext cx="0" cy="12700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22542" name="Line 32"/>
            <p:cNvSpPr>
              <a:spLocks noChangeShapeType="1"/>
            </p:cNvSpPr>
            <p:nvPr/>
          </p:nvSpPr>
          <p:spPr bwMode="auto">
            <a:xfrm>
              <a:off x="1543050" y="4918075"/>
              <a:ext cx="3903663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22543" name="Text Box 33"/>
            <p:cNvSpPr txBox="1">
              <a:spLocks noChangeArrowheads="1"/>
            </p:cNvSpPr>
            <p:nvPr/>
          </p:nvSpPr>
          <p:spPr bwMode="auto">
            <a:xfrm>
              <a:off x="5510213" y="4727575"/>
              <a:ext cx="3300611" cy="3405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>
                  <a:solidFill>
                    <a:srgbClr val="FF0000"/>
                  </a:solidFill>
                </a:rPr>
                <a:t>Compiler fügt Type Cast </a:t>
              </a:r>
              <a:r>
                <a:rPr lang="de-AT" altLang="en-US" i="1">
                  <a:solidFill>
                    <a:srgbClr val="FF0000"/>
                  </a:solidFill>
                </a:rPr>
                <a:t>(Integer)</a:t>
              </a:r>
              <a:r>
                <a:rPr lang="de-AT" altLang="en-US">
                  <a:solidFill>
                    <a:srgbClr val="FF0000"/>
                  </a:solidFill>
                </a:rPr>
                <a:t> ein</a:t>
              </a:r>
            </a:p>
          </p:txBody>
        </p:sp>
        <p:sp>
          <p:nvSpPr>
            <p:cNvPr id="22544" name="TextBox 3"/>
            <p:cNvSpPr txBox="1">
              <a:spLocks noChangeArrowheads="1"/>
            </p:cNvSpPr>
            <p:nvPr/>
          </p:nvSpPr>
          <p:spPr bwMode="auto">
            <a:xfrm>
              <a:off x="948230" y="4569023"/>
              <a:ext cx="199926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30000"/>
                </a:spcBef>
                <a:buFontTx/>
                <a:buNone/>
              </a:pPr>
              <a:r>
                <a:rPr lang="de-AT" altLang="en-US" sz="1400">
                  <a:solidFill>
                    <a:srgbClr val="000000"/>
                  </a:solidFill>
                  <a:latin typeface="Arial" charset="0"/>
                </a:rPr>
                <a:t>int x = intList.remove();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613100" y="5179963"/>
            <a:ext cx="3094630" cy="1154162"/>
          </a:xfrm>
          <a:prstGeom prst="rect">
            <a:avLst/>
          </a:prstGeom>
          <a:solidFill>
            <a:srgbClr val="FFFF99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de-AT" dirty="0" err="1" smtClean="0"/>
              <a:t>Generizität</a:t>
            </a:r>
            <a:r>
              <a:rPr lang="de-AT" dirty="0" smtClean="0"/>
              <a:t> existiert in Java nur zur</a:t>
            </a:r>
          </a:p>
          <a:p>
            <a:r>
              <a:rPr lang="de-AT" u="sng" dirty="0" err="1" smtClean="0"/>
              <a:t>Compilezeit</a:t>
            </a:r>
            <a:r>
              <a:rPr lang="de-AT" dirty="0" smtClean="0"/>
              <a:t>, nicht zur Laufzeit.</a:t>
            </a:r>
          </a:p>
          <a:p>
            <a:pPr>
              <a:spcBef>
                <a:spcPts val="600"/>
              </a:spcBef>
            </a:pPr>
            <a:r>
              <a:rPr lang="de-AT" dirty="0" smtClean="0"/>
              <a:t>Die VM kennt keine Typparameter,</a:t>
            </a:r>
          </a:p>
          <a:p>
            <a:r>
              <a:rPr lang="de-AT" dirty="0" smtClean="0"/>
              <a:t>sondern nur </a:t>
            </a:r>
            <a:r>
              <a:rPr lang="de-AT" i="1" dirty="0" err="1" smtClean="0"/>
              <a:t>Object</a:t>
            </a:r>
            <a:r>
              <a:rPr lang="de-AT" dirty="0" smtClean="0"/>
              <a:t>.</a:t>
            </a:r>
            <a:endParaRPr lang="de-A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6F0AFB7-9269-4143-BA5D-AA77D4F2DC56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de-DE" altLang="en-US" smtClean="0"/>
          </a:p>
        </p:txBody>
      </p:sp>
      <p:sp>
        <p:nvSpPr>
          <p:cNvPr id="18435" name="Rectangle 2"/>
          <p:cNvSpPr>
            <a:spLocks noChangeArrowheads="1"/>
          </p:cNvSpPr>
          <p:nvPr/>
        </p:nvSpPr>
        <p:spPr bwMode="auto">
          <a:xfrm>
            <a:off x="1130300" y="2393950"/>
            <a:ext cx="5321300" cy="342900"/>
          </a:xfrm>
          <a:prstGeom prst="rect">
            <a:avLst/>
          </a:prstGeom>
          <a:solidFill>
            <a:schemeClr val="hlink"/>
          </a:solidFill>
          <a:ln w="63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sp>
        <p:nvSpPr>
          <p:cNvPr id="18436" name="Text Box 3"/>
          <p:cNvSpPr txBox="1">
            <a:spLocks noChangeArrowheads="1"/>
          </p:cNvSpPr>
          <p:nvPr/>
        </p:nvSpPr>
        <p:spPr bwMode="auto">
          <a:xfrm>
            <a:off x="709613" y="1479550"/>
            <a:ext cx="4193433" cy="3172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381000" algn="l"/>
                <a:tab pos="952500" algn="l"/>
                <a:tab pos="11430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81000" algn="l"/>
                <a:tab pos="952500" algn="l"/>
                <a:tab pos="114300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81000" algn="l"/>
                <a:tab pos="952500" algn="l"/>
                <a:tab pos="1143000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81000" algn="l"/>
                <a:tab pos="952500" algn="l"/>
                <a:tab pos="1143000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3200" smtClean="0"/>
              <a:t>7.</a:t>
            </a:r>
            <a:r>
              <a:rPr lang="de-AT" altLang="en-US" sz="3200"/>
              <a:t>	</a:t>
            </a:r>
            <a:r>
              <a:rPr lang="de-AT" altLang="en-US" sz="3200" smtClean="0"/>
              <a:t>Generics</a:t>
            </a:r>
            <a:endParaRPr lang="de-AT" altLang="en-US" sz="3200"/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/>
              <a:t>	</a:t>
            </a:r>
            <a:r>
              <a:rPr lang="de-DE" altLang="en-US" sz="2400" smtClean="0"/>
              <a:t>7.1</a:t>
            </a:r>
            <a:r>
              <a:rPr lang="de-DE" altLang="en-US" sz="2400"/>
              <a:t>	</a:t>
            </a:r>
            <a:r>
              <a:rPr lang="de-DE" altLang="en-US" sz="2400" smtClean="0"/>
              <a:t>Grundlagen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>
                <a:solidFill>
                  <a:srgbClr val="FF0000"/>
                </a:solidFill>
              </a:rPr>
              <a:t>	</a:t>
            </a:r>
            <a:r>
              <a:rPr lang="de-DE" altLang="en-US" sz="2400" smtClean="0">
                <a:solidFill>
                  <a:srgbClr val="FF0000"/>
                </a:solidFill>
              </a:rPr>
              <a:t>7.2	Constraints</a:t>
            </a:r>
            <a:endParaRPr lang="de-DE" altLang="en-US" sz="240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2400"/>
              <a:t>	</a:t>
            </a:r>
            <a:r>
              <a:rPr lang="de-AT" altLang="en-US" sz="2400" smtClean="0"/>
              <a:t>7.3</a:t>
            </a:r>
            <a:r>
              <a:rPr lang="de-AT" altLang="en-US" sz="2400"/>
              <a:t>	</a:t>
            </a:r>
            <a:r>
              <a:rPr lang="de-DE" altLang="en-US" sz="2400"/>
              <a:t>Generische Arrays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/>
              <a:t>	</a:t>
            </a:r>
            <a:r>
              <a:rPr lang="de-DE" altLang="en-US" sz="2400" smtClean="0"/>
              <a:t>7.4</a:t>
            </a:r>
            <a:r>
              <a:rPr lang="de-DE" altLang="en-US" sz="2400"/>
              <a:t>	Vererbung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/>
              <a:t>	</a:t>
            </a:r>
            <a:r>
              <a:rPr lang="de-DE" altLang="en-US" sz="2400" smtClean="0"/>
              <a:t>7.5</a:t>
            </a:r>
            <a:r>
              <a:rPr lang="de-DE" altLang="en-US" sz="2400"/>
              <a:t>	Wildcards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/>
              <a:t>	</a:t>
            </a:r>
            <a:r>
              <a:rPr lang="de-DE" altLang="en-US" sz="2400" smtClean="0"/>
              <a:t>7.6</a:t>
            </a:r>
            <a:r>
              <a:rPr lang="de-DE" altLang="en-US" sz="2400"/>
              <a:t>	Generische Methoden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/>
              <a:t>	</a:t>
            </a:r>
            <a:r>
              <a:rPr lang="de-DE" altLang="en-US" sz="2400" smtClean="0"/>
              <a:t>7.7</a:t>
            </a:r>
            <a:r>
              <a:rPr lang="de-DE" altLang="en-US" sz="2400"/>
              <a:t>	</a:t>
            </a:r>
            <a:r>
              <a:rPr lang="de-DE" altLang="en-US" sz="2400" smtClean="0"/>
              <a:t>Laufzeit-Typinformation</a:t>
            </a:r>
            <a:endParaRPr lang="de-DE" altLang="en-US" sz="2400"/>
          </a:p>
        </p:txBody>
      </p:sp>
    </p:spTree>
    <p:extLst>
      <p:ext uri="{BB962C8B-B14F-4D97-AF65-F5344CB8AC3E}">
        <p14:creationId xmlns:p14="http://schemas.microsoft.com/office/powerpoint/2010/main" val="29774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C984653-E808-4E56-82CB-2ABAC7184CA4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de-DE" altLang="en-US" smtClean="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Constraints (Bounded Type Parameters)</a:t>
            </a:r>
          </a:p>
        </p:txBody>
      </p:sp>
      <p:sp>
        <p:nvSpPr>
          <p:cNvPr id="24580" name="Text Box 3"/>
          <p:cNvSpPr txBox="1">
            <a:spLocks noChangeArrowheads="1"/>
          </p:cNvSpPr>
          <p:nvPr/>
        </p:nvSpPr>
        <p:spPr bwMode="auto">
          <a:xfrm>
            <a:off x="685800" y="1028700"/>
            <a:ext cx="5265738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Gesucht: Sortierte Liste für beliebige Elementtypen</a:t>
            </a:r>
          </a:p>
        </p:txBody>
      </p:sp>
      <p:sp>
        <p:nvSpPr>
          <p:cNvPr id="24581" name="Text Box 4"/>
          <p:cNvSpPr txBox="1">
            <a:spLocks noChangeArrowheads="1"/>
          </p:cNvSpPr>
          <p:nvPr/>
        </p:nvSpPr>
        <p:spPr bwMode="auto">
          <a:xfrm>
            <a:off x="746125" y="1765300"/>
            <a:ext cx="4445000" cy="16002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5738" algn="l"/>
                <a:tab pos="384175" algn="l"/>
                <a:tab pos="568325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5738" algn="l"/>
                <a:tab pos="384175" algn="l"/>
                <a:tab pos="56832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5738" algn="l"/>
                <a:tab pos="384175" algn="l"/>
                <a:tab pos="568325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5738" algn="l"/>
                <a:tab pos="384175" algn="l"/>
                <a:tab pos="568325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5738" algn="l"/>
                <a:tab pos="384175" algn="l"/>
                <a:tab pos="568325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568325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568325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568325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568325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class </a:t>
            </a:r>
            <a:r>
              <a:rPr lang="de-AT" altLang="en-US" sz="1400" b="1">
                <a:latin typeface="Arial" charset="0"/>
              </a:rPr>
              <a:t>SortedList</a:t>
            </a:r>
            <a:r>
              <a:rPr lang="de-AT" altLang="en-US" sz="1400">
                <a:latin typeface="Arial" charset="0"/>
              </a:rPr>
              <a:t> </a:t>
            </a:r>
            <a:r>
              <a:rPr lang="de-AT" altLang="en-US" sz="1400">
                <a:solidFill>
                  <a:srgbClr val="FF0000"/>
                </a:solidFill>
                <a:latin typeface="Arial" charset="0"/>
              </a:rPr>
              <a:t>&lt;</a:t>
            </a:r>
            <a:r>
              <a:rPr lang="de-AT" altLang="en-US" sz="1400" b="1">
                <a:solidFill>
                  <a:srgbClr val="FF0000"/>
                </a:solidFill>
                <a:latin typeface="Arial" charset="0"/>
              </a:rPr>
              <a:t>T</a:t>
            </a:r>
            <a:r>
              <a:rPr lang="de-AT" altLang="en-US" sz="1400">
                <a:solidFill>
                  <a:srgbClr val="FF0000"/>
                </a:solidFill>
                <a:latin typeface="Arial" charset="0"/>
              </a:rPr>
              <a:t>&gt;</a:t>
            </a:r>
            <a:r>
              <a:rPr lang="de-AT" altLang="en-US" sz="1400">
                <a:latin typeface="Arial" charset="0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	T[] data = ...;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	void </a:t>
            </a:r>
            <a:r>
              <a:rPr lang="de-AT" altLang="en-US" sz="1400" b="1">
                <a:latin typeface="Arial" charset="0"/>
              </a:rPr>
              <a:t>add</a:t>
            </a:r>
            <a:r>
              <a:rPr lang="de-AT" altLang="en-US" sz="1400">
                <a:latin typeface="Arial" charset="0"/>
              </a:rPr>
              <a:t>(T elem)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	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	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}</a:t>
            </a:r>
          </a:p>
        </p:txBody>
      </p:sp>
      <p:sp>
        <p:nvSpPr>
          <p:cNvPr id="24582" name="Text Box 5"/>
          <p:cNvSpPr txBox="1">
            <a:spLocks noChangeArrowheads="1"/>
          </p:cNvSpPr>
          <p:nvPr/>
        </p:nvSpPr>
        <p:spPr bwMode="auto">
          <a:xfrm>
            <a:off x="5346700" y="1765300"/>
            <a:ext cx="2444387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b="1" dirty="0"/>
              <a:t>Problem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dirty="0"/>
              <a:t>Über </a:t>
            </a:r>
            <a:r>
              <a:rPr lang="de-AT" altLang="en-US" i="1" dirty="0"/>
              <a:t>T</a:t>
            </a:r>
            <a:r>
              <a:rPr lang="de-AT" altLang="en-US" dirty="0"/>
              <a:t> ist nichts </a:t>
            </a:r>
            <a:r>
              <a:rPr lang="de-AT" altLang="en-US" dirty="0" smtClean="0"/>
              <a:t>bekannt.</a:t>
            </a:r>
            <a:endParaRPr lang="de-AT" altLang="en-US" dirty="0"/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dirty="0"/>
              <a:t>Wie soll man </a:t>
            </a:r>
            <a:r>
              <a:rPr lang="de-AT" altLang="en-US" i="1" dirty="0" smtClean="0"/>
              <a:t>T</a:t>
            </a:r>
            <a:r>
              <a:rPr lang="de-AT" altLang="en-US" dirty="0" smtClean="0"/>
              <a:t>-Objekte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dirty="0" smtClean="0"/>
              <a:t>zum Sortieren vergleichen</a:t>
            </a:r>
            <a:r>
              <a:rPr lang="de-AT" altLang="en-US" dirty="0"/>
              <a:t>?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5346700" y="3174742"/>
            <a:ext cx="3260829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b="1" dirty="0"/>
              <a:t>Idee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dirty="0"/>
              <a:t>Wenn man wüsste, </a:t>
            </a:r>
            <a:r>
              <a:rPr lang="de-AT" altLang="en-US" dirty="0" smtClean="0"/>
              <a:t>dass </a:t>
            </a:r>
            <a:r>
              <a:rPr lang="de-AT" altLang="en-US" i="1" dirty="0" smtClean="0"/>
              <a:t>T</a:t>
            </a:r>
            <a:r>
              <a:rPr lang="de-AT" altLang="en-US" dirty="0" smtClean="0"/>
              <a:t> ein </a:t>
            </a:r>
            <a:endParaRPr lang="de-AT" altLang="en-US" dirty="0"/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dirty="0" err="1" smtClean="0"/>
              <a:t>Untertyp</a:t>
            </a:r>
            <a:r>
              <a:rPr lang="de-AT" altLang="en-US" dirty="0" smtClean="0"/>
              <a:t> von</a:t>
            </a:r>
            <a:r>
              <a:rPr lang="de-AT" altLang="en-US" i="1" dirty="0" smtClean="0"/>
              <a:t> </a:t>
            </a:r>
            <a:r>
              <a:rPr lang="de-AT" altLang="en-US" i="1" dirty="0" err="1" smtClean="0"/>
              <a:t>Comparable</a:t>
            </a:r>
            <a:r>
              <a:rPr lang="de-AT" altLang="en-US" i="1" dirty="0" smtClean="0"/>
              <a:t> </a:t>
            </a:r>
            <a:r>
              <a:rPr lang="de-AT" altLang="en-US" dirty="0" smtClean="0"/>
              <a:t>ist, </a:t>
            </a:r>
            <a:r>
              <a:rPr lang="de-AT" altLang="en-US" dirty="0"/>
              <a:t>könnte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dirty="0"/>
              <a:t>man die </a:t>
            </a:r>
            <a:r>
              <a:rPr lang="de-AT" altLang="en-US" i="1" dirty="0" err="1"/>
              <a:t>Comparable</a:t>
            </a:r>
            <a:r>
              <a:rPr lang="de-AT" altLang="en-US" dirty="0"/>
              <a:t>-Operationen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dirty="0"/>
              <a:t>voraussetzen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7292198-004D-458F-AE97-DCADF0EE2947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de-DE" altLang="en-US" smtClean="0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Constraints (Bounded Type Parameters)</a:t>
            </a:r>
          </a:p>
        </p:txBody>
      </p:sp>
      <p:sp>
        <p:nvSpPr>
          <p:cNvPr id="25604" name="Text Box 3"/>
          <p:cNvSpPr txBox="1">
            <a:spLocks noChangeArrowheads="1"/>
          </p:cNvSpPr>
          <p:nvPr/>
        </p:nvSpPr>
        <p:spPr bwMode="auto">
          <a:xfrm>
            <a:off x="685800" y="1028700"/>
            <a:ext cx="6940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Annahmen über Platzhaltertypen werden als Basistypen ausgedrückt</a:t>
            </a:r>
          </a:p>
        </p:txBody>
      </p:sp>
      <p:sp>
        <p:nvSpPr>
          <p:cNvPr id="25605" name="Text Box 4"/>
          <p:cNvSpPr txBox="1">
            <a:spLocks noChangeArrowheads="1"/>
          </p:cNvSpPr>
          <p:nvPr/>
        </p:nvSpPr>
        <p:spPr bwMode="auto">
          <a:xfrm>
            <a:off x="746125" y="1765300"/>
            <a:ext cx="4276725" cy="2678113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5738" algn="l"/>
                <a:tab pos="384175" algn="l"/>
                <a:tab pos="568325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5738" algn="l"/>
                <a:tab pos="384175" algn="l"/>
                <a:tab pos="56832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5738" algn="l"/>
                <a:tab pos="384175" algn="l"/>
                <a:tab pos="568325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5738" algn="l"/>
                <a:tab pos="384175" algn="l"/>
                <a:tab pos="568325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5738" algn="l"/>
                <a:tab pos="384175" algn="l"/>
                <a:tab pos="568325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568325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568325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568325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568325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class </a:t>
            </a:r>
            <a:r>
              <a:rPr lang="de-AT" altLang="en-US" sz="1400" b="1">
                <a:latin typeface="Arial" charset="0"/>
              </a:rPr>
              <a:t>SortedList</a:t>
            </a:r>
            <a:r>
              <a:rPr lang="de-AT" altLang="en-US" sz="1400">
                <a:latin typeface="Arial" charset="0"/>
              </a:rPr>
              <a:t> </a:t>
            </a:r>
            <a:r>
              <a:rPr lang="de-AT" altLang="en-US" sz="1400">
                <a:solidFill>
                  <a:srgbClr val="FF0000"/>
                </a:solidFill>
                <a:latin typeface="Arial" charset="0"/>
              </a:rPr>
              <a:t>&lt;T </a:t>
            </a:r>
            <a:r>
              <a:rPr lang="de-AT" altLang="en-US" sz="1400" b="1">
                <a:solidFill>
                  <a:srgbClr val="FF0000"/>
                </a:solidFill>
                <a:latin typeface="Arial" charset="0"/>
              </a:rPr>
              <a:t>extends Comparable</a:t>
            </a:r>
            <a:r>
              <a:rPr lang="de-AT" altLang="en-US" sz="1400">
                <a:solidFill>
                  <a:srgbClr val="FF0000"/>
                </a:solidFill>
                <a:latin typeface="Arial" charset="0"/>
              </a:rPr>
              <a:t>&gt;</a:t>
            </a:r>
            <a:r>
              <a:rPr lang="de-AT" altLang="en-US" sz="1400">
                <a:latin typeface="Arial" charset="0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	T[] data = ...;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	int nElements = 0;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	void </a:t>
            </a:r>
            <a:r>
              <a:rPr lang="de-AT" altLang="en-US" sz="1400" b="1">
                <a:latin typeface="Arial" charset="0"/>
              </a:rPr>
              <a:t>add</a:t>
            </a:r>
            <a:r>
              <a:rPr lang="de-AT" altLang="en-US" sz="1400">
                <a:latin typeface="Arial" charset="0"/>
              </a:rPr>
              <a:t>(T elem)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		int i = nElements - 1;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		while (i &gt;= 0 &amp;&amp; </a:t>
            </a:r>
            <a:r>
              <a:rPr lang="de-AT" altLang="en-US" sz="1400">
                <a:solidFill>
                  <a:srgbClr val="FF0000"/>
                </a:solidFill>
                <a:latin typeface="Arial" charset="0"/>
              </a:rPr>
              <a:t>elem.compareTo(data[i])</a:t>
            </a:r>
            <a:r>
              <a:rPr lang="de-AT" altLang="en-US" sz="1400">
                <a:latin typeface="Arial" charset="0"/>
              </a:rPr>
              <a:t> &gt; 0)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			data[i+1] = data[i]; i--;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		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		data[i+1] = elem; nElements++;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	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}</a:t>
            </a:r>
          </a:p>
        </p:txBody>
      </p:sp>
      <p:sp>
        <p:nvSpPr>
          <p:cNvPr id="25606" name="Text Box 5"/>
          <p:cNvSpPr txBox="1">
            <a:spLocks noChangeArrowheads="1"/>
          </p:cNvSpPr>
          <p:nvPr/>
        </p:nvSpPr>
        <p:spPr bwMode="auto">
          <a:xfrm>
            <a:off x="669925" y="4572000"/>
            <a:ext cx="462338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dirty="0"/>
              <a:t>Erlaubt Operationen auf </a:t>
            </a:r>
            <a:r>
              <a:rPr lang="de-AT" altLang="en-US" dirty="0" smtClean="0"/>
              <a:t>Objekte </a:t>
            </a:r>
            <a:r>
              <a:rPr lang="de-AT" altLang="en-US" dirty="0"/>
              <a:t>von Platzhaltertypen</a:t>
            </a:r>
          </a:p>
        </p:txBody>
      </p:sp>
      <p:sp>
        <p:nvSpPr>
          <p:cNvPr id="25607" name="AutoShape 6"/>
          <p:cNvSpPr>
            <a:spLocks/>
          </p:cNvSpPr>
          <p:nvPr/>
        </p:nvSpPr>
        <p:spPr bwMode="auto">
          <a:xfrm>
            <a:off x="4089400" y="1403350"/>
            <a:ext cx="2362200" cy="304800"/>
          </a:xfrm>
          <a:prstGeom prst="borderCallout1">
            <a:avLst>
              <a:gd name="adj1" fmla="val 37500"/>
              <a:gd name="adj2" fmla="val -3227"/>
              <a:gd name="adj3" fmla="val 132815"/>
              <a:gd name="adj4" fmla="val -12296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/>
              <a:t>Interface oder Basisklasse</a:t>
            </a:r>
          </a:p>
        </p:txBody>
      </p:sp>
      <p:grpSp>
        <p:nvGrpSpPr>
          <p:cNvPr id="192519" name="Group 7"/>
          <p:cNvGrpSpPr>
            <a:grpSpLocks/>
          </p:cNvGrpSpPr>
          <p:nvPr/>
        </p:nvGrpSpPr>
        <p:grpSpPr bwMode="auto">
          <a:xfrm>
            <a:off x="685800" y="5073652"/>
            <a:ext cx="5811842" cy="1519238"/>
            <a:chOff x="432" y="3154"/>
            <a:chExt cx="3661" cy="957"/>
          </a:xfrm>
        </p:grpSpPr>
        <p:sp>
          <p:nvSpPr>
            <p:cNvPr id="25610" name="Text Box 8"/>
            <p:cNvSpPr txBox="1">
              <a:spLocks noChangeArrowheads="1"/>
            </p:cNvSpPr>
            <p:nvPr/>
          </p:nvSpPr>
          <p:spPr bwMode="auto">
            <a:xfrm>
              <a:off x="432" y="3154"/>
              <a:ext cx="9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Verwendung</a:t>
              </a:r>
            </a:p>
          </p:txBody>
        </p:sp>
        <p:sp>
          <p:nvSpPr>
            <p:cNvPr id="25611" name="Text Box 9"/>
            <p:cNvSpPr txBox="1">
              <a:spLocks noChangeArrowheads="1"/>
            </p:cNvSpPr>
            <p:nvPr/>
          </p:nvSpPr>
          <p:spPr bwMode="auto">
            <a:xfrm>
              <a:off x="470" y="3466"/>
              <a:ext cx="2332" cy="33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5738" algn="l"/>
                  <a:tab pos="384175" algn="l"/>
                  <a:tab pos="568325" algn="l"/>
                </a:tabLst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5738" algn="l"/>
                  <a:tab pos="384175" algn="l"/>
                  <a:tab pos="56832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5738" algn="l"/>
                  <a:tab pos="384175" algn="l"/>
                  <a:tab pos="568325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5738" algn="l"/>
                  <a:tab pos="384175" algn="l"/>
                  <a:tab pos="568325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5738" algn="l"/>
                  <a:tab pos="384175" algn="l"/>
                  <a:tab pos="568325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568325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568325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568325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568325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SortedList&lt;</a:t>
              </a:r>
              <a:r>
                <a:rPr lang="de-AT" altLang="en-US" sz="1400">
                  <a:solidFill>
                    <a:srgbClr val="FF0000"/>
                  </a:solidFill>
                  <a:latin typeface="Arial" charset="0"/>
                </a:rPr>
                <a:t>String</a:t>
              </a:r>
              <a:r>
                <a:rPr lang="de-AT" altLang="en-US" sz="1400">
                  <a:latin typeface="Arial" charset="0"/>
                </a:rPr>
                <a:t>&gt; list = new SortedList&lt;&gt;();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list.add("John");</a:t>
              </a:r>
            </a:p>
          </p:txBody>
        </p:sp>
        <p:sp>
          <p:nvSpPr>
            <p:cNvPr id="25612" name="Text Box 11"/>
            <p:cNvSpPr txBox="1">
              <a:spLocks noChangeArrowheads="1"/>
            </p:cNvSpPr>
            <p:nvPr/>
          </p:nvSpPr>
          <p:spPr bwMode="auto">
            <a:xfrm>
              <a:off x="1129" y="3896"/>
              <a:ext cx="2964" cy="2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dirty="0" smtClean="0"/>
                <a:t>Aktueller Typparameter </a:t>
              </a:r>
              <a:r>
                <a:rPr lang="de-AT" altLang="en-US" dirty="0"/>
                <a:t>muss </a:t>
              </a:r>
              <a:r>
                <a:rPr lang="de-AT" altLang="en-US" sz="1400" dirty="0" err="1">
                  <a:latin typeface="Arial" charset="0"/>
                </a:rPr>
                <a:t>Comparable</a:t>
              </a:r>
              <a:r>
                <a:rPr lang="de-AT" altLang="en-US" dirty="0"/>
                <a:t> unterstützen</a:t>
              </a:r>
            </a:p>
          </p:txBody>
        </p:sp>
        <p:sp>
          <p:nvSpPr>
            <p:cNvPr id="25613" name="Line 12"/>
            <p:cNvSpPr>
              <a:spLocks noChangeShapeType="1"/>
            </p:cNvSpPr>
            <p:nvPr/>
          </p:nvSpPr>
          <p:spPr bwMode="auto">
            <a:xfrm>
              <a:off x="1313" y="3642"/>
              <a:ext cx="254" cy="2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25609" name="TextBox 1"/>
          <p:cNvSpPr txBox="1">
            <a:spLocks noChangeArrowheads="1"/>
          </p:cNvSpPr>
          <p:nvPr/>
        </p:nvSpPr>
        <p:spPr bwMode="auto">
          <a:xfrm>
            <a:off x="5600700" y="1924050"/>
            <a:ext cx="2582863" cy="738188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0975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0975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0975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  <a:cs typeface="Arial" charset="0"/>
              </a:rPr>
              <a:t>interface </a:t>
            </a:r>
            <a:r>
              <a:rPr lang="de-AT" altLang="en-US" sz="1400" b="1">
                <a:latin typeface="Arial" charset="0"/>
                <a:cs typeface="Arial" charset="0"/>
              </a:rPr>
              <a:t>Comparable</a:t>
            </a:r>
            <a:r>
              <a:rPr lang="de-AT" altLang="en-US" sz="1400">
                <a:latin typeface="Arial" charset="0"/>
                <a:cs typeface="Arial" charset="0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  <a:cs typeface="Arial" charset="0"/>
              </a:rPr>
              <a:t>	int </a:t>
            </a:r>
            <a:r>
              <a:rPr lang="de-AT" altLang="en-US" sz="1400" b="1">
                <a:latin typeface="Arial" charset="0"/>
                <a:cs typeface="Arial" charset="0"/>
              </a:rPr>
              <a:t>compareTo</a:t>
            </a:r>
            <a:r>
              <a:rPr lang="de-AT" altLang="en-US" sz="1400">
                <a:latin typeface="Arial" charset="0"/>
                <a:cs typeface="Arial" charset="0"/>
              </a:rPr>
              <a:t> (Object obj);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  <a:cs typeface="Arial" charset="0"/>
              </a:rPr>
              <a:t>}</a:t>
            </a:r>
            <a:endParaRPr lang="en-US" altLang="en-US" sz="140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844399C-EF98-4CBF-86AF-F5EE354483C9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de-DE" altLang="en-US" smtClean="0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Mehrere Constraints möglich</a:t>
            </a:r>
          </a:p>
        </p:txBody>
      </p:sp>
      <p:sp>
        <p:nvSpPr>
          <p:cNvPr id="26628" name="Text Box 3"/>
          <p:cNvSpPr txBox="1">
            <a:spLocks noChangeArrowheads="1"/>
          </p:cNvSpPr>
          <p:nvPr/>
        </p:nvSpPr>
        <p:spPr bwMode="auto">
          <a:xfrm>
            <a:off x="746125" y="1371600"/>
            <a:ext cx="6665913" cy="11557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5738" algn="l"/>
                <a:tab pos="384175" algn="l"/>
                <a:tab pos="568325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5738" algn="l"/>
                <a:tab pos="384175" algn="l"/>
                <a:tab pos="56832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5738" algn="l"/>
                <a:tab pos="384175" algn="l"/>
                <a:tab pos="568325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5738" algn="l"/>
                <a:tab pos="384175" algn="l"/>
                <a:tab pos="568325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5738" algn="l"/>
                <a:tab pos="384175" algn="l"/>
                <a:tab pos="568325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568325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568325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568325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568325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class </a:t>
            </a:r>
            <a:r>
              <a:rPr lang="de-AT" altLang="en-US" sz="1400" b="1">
                <a:latin typeface="Arial" charset="0"/>
              </a:rPr>
              <a:t>Hashtable</a:t>
            </a:r>
            <a:r>
              <a:rPr lang="de-AT" altLang="en-US" sz="1400">
                <a:latin typeface="Arial" charset="0"/>
              </a:rPr>
              <a:t> </a:t>
            </a:r>
            <a:r>
              <a:rPr lang="de-AT" altLang="en-US" sz="1400">
                <a:solidFill>
                  <a:srgbClr val="FF0000"/>
                </a:solidFill>
                <a:latin typeface="Arial" charset="0"/>
              </a:rPr>
              <a:t>&lt;K </a:t>
            </a:r>
            <a:r>
              <a:rPr lang="de-AT" altLang="en-US" sz="1400" b="1">
                <a:solidFill>
                  <a:srgbClr val="FF0000"/>
                </a:solidFill>
                <a:latin typeface="Arial" charset="0"/>
              </a:rPr>
              <a:t>extends Comparable</a:t>
            </a:r>
            <a:r>
              <a:rPr lang="de-AT" altLang="en-US" sz="1400">
                <a:solidFill>
                  <a:srgbClr val="FF0000"/>
                </a:solidFill>
                <a:latin typeface="Arial" charset="0"/>
              </a:rPr>
              <a:t>, V </a:t>
            </a:r>
            <a:r>
              <a:rPr lang="de-AT" altLang="en-US" sz="1400" b="1">
                <a:solidFill>
                  <a:srgbClr val="FF0000"/>
                </a:solidFill>
                <a:latin typeface="Arial" charset="0"/>
              </a:rPr>
              <a:t>extends MyClass </a:t>
            </a:r>
            <a:r>
              <a:rPr lang="de-AT" altLang="en-US" sz="1400" b="1">
                <a:solidFill>
                  <a:schemeClr val="accent2"/>
                </a:solidFill>
                <a:latin typeface="Arial" charset="0"/>
              </a:rPr>
              <a:t>&amp;</a:t>
            </a:r>
            <a:r>
              <a:rPr lang="de-AT" altLang="en-US" sz="1400" b="1">
                <a:solidFill>
                  <a:srgbClr val="FF0000"/>
                </a:solidFill>
                <a:latin typeface="Arial" charset="0"/>
              </a:rPr>
              <a:t> Serializable</a:t>
            </a:r>
            <a:r>
              <a:rPr lang="de-AT" altLang="en-US" sz="1400">
                <a:solidFill>
                  <a:srgbClr val="FF0000"/>
                </a:solidFill>
                <a:latin typeface="Arial" charset="0"/>
              </a:rPr>
              <a:t>&gt;</a:t>
            </a:r>
            <a:r>
              <a:rPr lang="de-AT" altLang="en-US" sz="1400">
                <a:latin typeface="Arial" charset="0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	void </a:t>
            </a:r>
            <a:r>
              <a:rPr lang="de-AT" altLang="en-US" sz="1400" b="1">
                <a:latin typeface="Arial" charset="0"/>
              </a:rPr>
              <a:t>put</a:t>
            </a:r>
            <a:r>
              <a:rPr lang="de-AT" altLang="en-US" sz="1400">
                <a:latin typeface="Arial" charset="0"/>
              </a:rPr>
              <a:t>(K key, V value) {...}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	V </a:t>
            </a:r>
            <a:r>
              <a:rPr lang="de-AT" altLang="en-US" sz="1400" b="1">
                <a:latin typeface="Arial" charset="0"/>
              </a:rPr>
              <a:t>get</a:t>
            </a:r>
            <a:r>
              <a:rPr lang="de-AT" altLang="en-US" sz="1400">
                <a:latin typeface="Arial" charset="0"/>
              </a:rPr>
              <a:t>(K key) {...}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}</a:t>
            </a:r>
          </a:p>
        </p:txBody>
      </p:sp>
      <p:grpSp>
        <p:nvGrpSpPr>
          <p:cNvPr id="194564" name="Group 4"/>
          <p:cNvGrpSpPr>
            <a:grpSpLocks/>
          </p:cNvGrpSpPr>
          <p:nvPr/>
        </p:nvGrpSpPr>
        <p:grpSpPr bwMode="auto">
          <a:xfrm>
            <a:off x="685800" y="3505200"/>
            <a:ext cx="8110538" cy="1592263"/>
            <a:chOff x="432" y="2208"/>
            <a:chExt cx="5109" cy="1003"/>
          </a:xfrm>
        </p:grpSpPr>
        <p:sp>
          <p:nvSpPr>
            <p:cNvPr id="26630" name="Text Box 5"/>
            <p:cNvSpPr txBox="1">
              <a:spLocks noChangeArrowheads="1"/>
            </p:cNvSpPr>
            <p:nvPr/>
          </p:nvSpPr>
          <p:spPr bwMode="auto">
            <a:xfrm>
              <a:off x="432" y="2304"/>
              <a:ext cx="9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Verwendung</a:t>
              </a:r>
            </a:p>
          </p:txBody>
        </p:sp>
        <p:sp>
          <p:nvSpPr>
            <p:cNvPr id="26631" name="Text Box 6"/>
            <p:cNvSpPr txBox="1">
              <a:spLocks noChangeArrowheads="1"/>
            </p:cNvSpPr>
            <p:nvPr/>
          </p:nvSpPr>
          <p:spPr bwMode="auto">
            <a:xfrm>
              <a:off x="470" y="2746"/>
              <a:ext cx="3021" cy="465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5738" algn="l"/>
                  <a:tab pos="384175" algn="l"/>
                  <a:tab pos="568325" algn="l"/>
                </a:tabLst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5738" algn="l"/>
                  <a:tab pos="384175" algn="l"/>
                  <a:tab pos="56832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5738" algn="l"/>
                  <a:tab pos="384175" algn="l"/>
                  <a:tab pos="568325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5738" algn="l"/>
                  <a:tab pos="384175" algn="l"/>
                  <a:tab pos="568325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5738" algn="l"/>
                  <a:tab pos="384175" algn="l"/>
                  <a:tab pos="568325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568325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568325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568325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568325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smtClean="0">
                  <a:latin typeface="Arial" charset="0"/>
                </a:rPr>
                <a:t>Hashtable&lt;</a:t>
              </a:r>
              <a:r>
                <a:rPr lang="de-AT" altLang="en-US" sz="1400" smtClean="0">
                  <a:solidFill>
                    <a:srgbClr val="FF0000"/>
                  </a:solidFill>
                  <a:latin typeface="Arial" charset="0"/>
                </a:rPr>
                <a:t>String</a:t>
              </a:r>
              <a:r>
                <a:rPr lang="de-AT" altLang="en-US" sz="1400">
                  <a:latin typeface="Arial" charset="0"/>
                </a:rPr>
                <a:t>, </a:t>
              </a:r>
              <a:r>
                <a:rPr lang="de-AT" altLang="en-US" sz="1400">
                  <a:solidFill>
                    <a:srgbClr val="FF0000"/>
                  </a:solidFill>
                  <a:latin typeface="Arial" charset="0"/>
                </a:rPr>
                <a:t>MySubclass</a:t>
              </a:r>
              <a:r>
                <a:rPr lang="de-AT" altLang="en-US" sz="1400">
                  <a:latin typeface="Arial" charset="0"/>
                </a:rPr>
                <a:t>&gt; tab = new Hashtable&lt;&gt;();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tab.put("John", new MySubclass());</a:t>
              </a:r>
            </a:p>
          </p:txBody>
        </p:sp>
        <p:sp>
          <p:nvSpPr>
            <p:cNvPr id="26632" name="AutoShape 7"/>
            <p:cNvSpPr>
              <a:spLocks/>
            </p:cNvSpPr>
            <p:nvPr/>
          </p:nvSpPr>
          <p:spPr bwMode="auto">
            <a:xfrm>
              <a:off x="1954" y="2482"/>
              <a:ext cx="3587" cy="218"/>
            </a:xfrm>
            <a:prstGeom prst="borderCallout1">
              <a:avLst>
                <a:gd name="adj1" fmla="val 33028"/>
                <a:gd name="adj2" fmla="val -1338"/>
                <a:gd name="adj3" fmla="val 118347"/>
                <a:gd name="adj4" fmla="val -6329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/>
                <a:t>muss von</a:t>
              </a:r>
              <a:r>
                <a:rPr lang="de-AT" altLang="en-US" sz="1400">
                  <a:latin typeface="Arial" charset="0"/>
                </a:rPr>
                <a:t> </a:t>
              </a:r>
              <a:r>
                <a:rPr lang="de-AT" altLang="en-US" sz="1400" i="1">
                  <a:cs typeface="Times New Roman" panose="02020603050405020304" pitchFamily="18" charset="0"/>
                </a:rPr>
                <a:t>MyClass</a:t>
              </a:r>
              <a:r>
                <a:rPr lang="de-AT" altLang="en-US" sz="1400">
                  <a:latin typeface="Arial" charset="0"/>
                </a:rPr>
                <a:t> </a:t>
              </a:r>
              <a:r>
                <a:rPr lang="de-AT" altLang="en-US"/>
                <a:t>abgeleitet sein und </a:t>
              </a:r>
              <a:r>
                <a:rPr lang="de-AT" altLang="en-US" sz="1400" i="1">
                  <a:cs typeface="Times New Roman" panose="02020603050405020304" pitchFamily="18" charset="0"/>
                </a:rPr>
                <a:t>Serializable</a:t>
              </a:r>
              <a:r>
                <a:rPr lang="de-AT" altLang="en-US"/>
                <a:t> implementieren</a:t>
              </a:r>
            </a:p>
          </p:txBody>
        </p:sp>
        <p:sp>
          <p:nvSpPr>
            <p:cNvPr id="26633" name="AutoShape 8"/>
            <p:cNvSpPr>
              <a:spLocks/>
            </p:cNvSpPr>
            <p:nvPr/>
          </p:nvSpPr>
          <p:spPr bwMode="auto">
            <a:xfrm>
              <a:off x="1816" y="2208"/>
              <a:ext cx="1920" cy="218"/>
            </a:xfrm>
            <a:prstGeom prst="borderCallout1">
              <a:avLst>
                <a:gd name="adj1" fmla="val 33028"/>
                <a:gd name="adj2" fmla="val -2500"/>
                <a:gd name="adj3" fmla="val 251375"/>
                <a:gd name="adj4" fmla="val -29116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/>
                <a:t>muss </a:t>
              </a:r>
              <a:r>
                <a:rPr lang="de-AT" altLang="en-US" sz="1400" i="1">
                  <a:cs typeface="Times New Roman" panose="02020603050405020304" pitchFamily="18" charset="0"/>
                </a:rPr>
                <a:t>Comparable</a:t>
              </a:r>
              <a:r>
                <a:rPr lang="de-AT" altLang="en-US" sz="1400">
                  <a:latin typeface="Arial" charset="0"/>
                </a:rPr>
                <a:t> </a:t>
              </a:r>
              <a:r>
                <a:rPr lang="de-AT" altLang="en-US"/>
                <a:t>implementieren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6F0AFB7-9269-4143-BA5D-AA77D4F2DC56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de-DE" altLang="en-US" smtClean="0"/>
          </a:p>
        </p:txBody>
      </p:sp>
      <p:sp>
        <p:nvSpPr>
          <p:cNvPr id="18435" name="Rectangle 2"/>
          <p:cNvSpPr>
            <a:spLocks noChangeArrowheads="1"/>
          </p:cNvSpPr>
          <p:nvPr/>
        </p:nvSpPr>
        <p:spPr bwMode="auto">
          <a:xfrm>
            <a:off x="1130300" y="2774950"/>
            <a:ext cx="5321300" cy="342900"/>
          </a:xfrm>
          <a:prstGeom prst="rect">
            <a:avLst/>
          </a:prstGeom>
          <a:solidFill>
            <a:schemeClr val="hlink"/>
          </a:solidFill>
          <a:ln w="63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sp>
        <p:nvSpPr>
          <p:cNvPr id="18436" name="Text Box 3"/>
          <p:cNvSpPr txBox="1">
            <a:spLocks noChangeArrowheads="1"/>
          </p:cNvSpPr>
          <p:nvPr/>
        </p:nvSpPr>
        <p:spPr bwMode="auto">
          <a:xfrm>
            <a:off x="709613" y="1479550"/>
            <a:ext cx="4193433" cy="3172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381000" algn="l"/>
                <a:tab pos="952500" algn="l"/>
                <a:tab pos="11430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81000" algn="l"/>
                <a:tab pos="952500" algn="l"/>
                <a:tab pos="114300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81000" algn="l"/>
                <a:tab pos="952500" algn="l"/>
                <a:tab pos="1143000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81000" algn="l"/>
                <a:tab pos="952500" algn="l"/>
                <a:tab pos="1143000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3200" smtClean="0"/>
              <a:t>7.</a:t>
            </a:r>
            <a:r>
              <a:rPr lang="de-AT" altLang="en-US" sz="3200"/>
              <a:t>	</a:t>
            </a:r>
            <a:r>
              <a:rPr lang="de-AT" altLang="en-US" sz="3200" smtClean="0"/>
              <a:t>Generics</a:t>
            </a:r>
            <a:endParaRPr lang="de-AT" altLang="en-US" sz="3200"/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/>
              <a:t>	</a:t>
            </a:r>
            <a:r>
              <a:rPr lang="de-DE" altLang="en-US" sz="2400" smtClean="0"/>
              <a:t>7.1</a:t>
            </a:r>
            <a:r>
              <a:rPr lang="de-DE" altLang="en-US" sz="2400"/>
              <a:t>	</a:t>
            </a:r>
            <a:r>
              <a:rPr lang="de-DE" altLang="en-US" sz="2400" smtClean="0"/>
              <a:t>Grundlagen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/>
              <a:t>	</a:t>
            </a:r>
            <a:r>
              <a:rPr lang="de-DE" altLang="en-US" sz="2400" smtClean="0"/>
              <a:t>7.2	Constraints</a:t>
            </a:r>
            <a:endParaRPr lang="de-DE" altLang="en-US" sz="2400"/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2400">
                <a:solidFill>
                  <a:srgbClr val="FF0000"/>
                </a:solidFill>
              </a:rPr>
              <a:t>	</a:t>
            </a:r>
            <a:r>
              <a:rPr lang="de-AT" altLang="en-US" sz="2400" smtClean="0">
                <a:solidFill>
                  <a:srgbClr val="FF0000"/>
                </a:solidFill>
              </a:rPr>
              <a:t>7.3</a:t>
            </a:r>
            <a:r>
              <a:rPr lang="de-AT" altLang="en-US" sz="2400">
                <a:solidFill>
                  <a:srgbClr val="FF0000"/>
                </a:solidFill>
              </a:rPr>
              <a:t>	</a:t>
            </a:r>
            <a:r>
              <a:rPr lang="de-DE" altLang="en-US" sz="2400">
                <a:solidFill>
                  <a:srgbClr val="FF0000"/>
                </a:solidFill>
              </a:rPr>
              <a:t>Generische Arrays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/>
              <a:t>	</a:t>
            </a:r>
            <a:r>
              <a:rPr lang="de-DE" altLang="en-US" sz="2400" smtClean="0"/>
              <a:t>7.4</a:t>
            </a:r>
            <a:r>
              <a:rPr lang="de-DE" altLang="en-US" sz="2400"/>
              <a:t>	Vererbung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/>
              <a:t>	</a:t>
            </a:r>
            <a:r>
              <a:rPr lang="de-DE" altLang="en-US" sz="2400" smtClean="0"/>
              <a:t>7.5</a:t>
            </a:r>
            <a:r>
              <a:rPr lang="de-DE" altLang="en-US" sz="2400"/>
              <a:t>	Wildcards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/>
              <a:t>	</a:t>
            </a:r>
            <a:r>
              <a:rPr lang="de-DE" altLang="en-US" sz="2400" smtClean="0"/>
              <a:t>7.6</a:t>
            </a:r>
            <a:r>
              <a:rPr lang="de-DE" altLang="en-US" sz="2400"/>
              <a:t>	Generische Methoden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/>
              <a:t>	</a:t>
            </a:r>
            <a:r>
              <a:rPr lang="de-DE" altLang="en-US" sz="2400" smtClean="0"/>
              <a:t>7.7</a:t>
            </a:r>
            <a:r>
              <a:rPr lang="de-DE" altLang="en-US" sz="2400"/>
              <a:t>	</a:t>
            </a:r>
            <a:r>
              <a:rPr lang="de-DE" altLang="en-US" sz="2400" smtClean="0"/>
              <a:t>Laufzeit-Typinformation</a:t>
            </a:r>
            <a:endParaRPr lang="de-DE" altLang="en-US" sz="2400"/>
          </a:p>
        </p:txBody>
      </p:sp>
    </p:spTree>
    <p:extLst>
      <p:ext uri="{BB962C8B-B14F-4D97-AF65-F5344CB8AC3E}">
        <p14:creationId xmlns:p14="http://schemas.microsoft.com/office/powerpoint/2010/main" val="176412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EE99D7F-E21E-4542-8BE4-2F3BE2FA9C60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de-DE" altLang="en-US" smtClean="0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Generische Arrays</a:t>
            </a:r>
          </a:p>
        </p:txBody>
      </p:sp>
      <p:sp>
        <p:nvSpPr>
          <p:cNvPr id="28676" name="Text Box 3"/>
          <p:cNvSpPr txBox="1">
            <a:spLocks noChangeArrowheads="1"/>
          </p:cNvSpPr>
          <p:nvPr/>
        </p:nvSpPr>
        <p:spPr bwMode="auto">
          <a:xfrm>
            <a:off x="838200" y="1346544"/>
            <a:ext cx="3246438" cy="11557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4150" algn="l"/>
                <a:tab pos="384175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4150" algn="l"/>
                <a:tab pos="3841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4150" algn="l"/>
                <a:tab pos="384175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4150" algn="l"/>
                <a:tab pos="384175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4150" algn="l"/>
                <a:tab pos="384175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4150" algn="l"/>
                <a:tab pos="384175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4150" algn="l"/>
                <a:tab pos="384175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4150" algn="l"/>
                <a:tab pos="384175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4150" algn="l"/>
                <a:tab pos="384175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class List&lt;</a:t>
            </a:r>
            <a:r>
              <a:rPr lang="de-AT" altLang="en-US" sz="1400">
                <a:solidFill>
                  <a:srgbClr val="FF0000"/>
                </a:solidFill>
                <a:latin typeface="Arial" charset="0"/>
              </a:rPr>
              <a:t>E</a:t>
            </a:r>
            <a:r>
              <a:rPr lang="de-AT" altLang="en-US" sz="1400">
                <a:latin typeface="Arial" charset="0"/>
              </a:rPr>
              <a:t>, </a:t>
            </a:r>
            <a:r>
              <a:rPr lang="de-AT" altLang="en-US" sz="1400">
                <a:solidFill>
                  <a:srgbClr val="FF0000"/>
                </a:solidFill>
                <a:latin typeface="Arial" charset="0"/>
              </a:rPr>
              <a:t>P extends Comparable</a:t>
            </a:r>
            <a:r>
              <a:rPr lang="de-AT" altLang="en-US" sz="1400">
                <a:latin typeface="Arial" charset="0"/>
              </a:rPr>
              <a:t>&gt;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	</a:t>
            </a:r>
            <a:r>
              <a:rPr lang="de-AT" altLang="en-US" sz="1400">
                <a:solidFill>
                  <a:srgbClr val="FF0000"/>
                </a:solidFill>
                <a:latin typeface="Arial" charset="0"/>
              </a:rPr>
              <a:t>E[]</a:t>
            </a:r>
            <a:r>
              <a:rPr lang="de-AT" altLang="en-US" sz="1400">
                <a:latin typeface="Arial" charset="0"/>
              </a:rPr>
              <a:t> data = </a:t>
            </a:r>
            <a:r>
              <a:rPr lang="de-AT" altLang="en-US" sz="1400">
                <a:solidFill>
                  <a:srgbClr val="FF0000"/>
                </a:solidFill>
                <a:latin typeface="Arial" charset="0"/>
              </a:rPr>
              <a:t>new E[10]</a:t>
            </a:r>
            <a:r>
              <a:rPr lang="de-AT" altLang="en-US" sz="1400">
                <a:latin typeface="Arial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	</a:t>
            </a:r>
            <a:r>
              <a:rPr lang="de-AT" altLang="en-US" sz="1400">
                <a:solidFill>
                  <a:srgbClr val="FF0000"/>
                </a:solidFill>
                <a:latin typeface="Arial" charset="0"/>
              </a:rPr>
              <a:t>P[]</a:t>
            </a:r>
            <a:r>
              <a:rPr lang="de-AT" altLang="en-US" sz="1400">
                <a:latin typeface="Arial" charset="0"/>
              </a:rPr>
              <a:t> prio = </a:t>
            </a:r>
            <a:r>
              <a:rPr lang="de-AT" altLang="en-US" sz="1400">
                <a:solidFill>
                  <a:srgbClr val="FF0000"/>
                </a:solidFill>
                <a:latin typeface="Arial" charset="0"/>
              </a:rPr>
              <a:t>new P[10]</a:t>
            </a:r>
            <a:r>
              <a:rPr lang="de-AT" altLang="en-US" sz="1400">
                <a:latin typeface="Arial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}</a:t>
            </a:r>
          </a:p>
        </p:txBody>
      </p:sp>
      <p:grpSp>
        <p:nvGrpSpPr>
          <p:cNvPr id="198660" name="Group 4"/>
          <p:cNvGrpSpPr>
            <a:grpSpLocks/>
          </p:cNvGrpSpPr>
          <p:nvPr/>
        </p:nvGrpSpPr>
        <p:grpSpPr bwMode="auto">
          <a:xfrm>
            <a:off x="4667250" y="949669"/>
            <a:ext cx="3265488" cy="1552575"/>
            <a:chOff x="2940" y="693"/>
            <a:chExt cx="2057" cy="978"/>
          </a:xfrm>
        </p:grpSpPr>
        <p:sp>
          <p:nvSpPr>
            <p:cNvPr id="28696" name="Text Box 5"/>
            <p:cNvSpPr txBox="1">
              <a:spLocks noChangeArrowheads="1"/>
            </p:cNvSpPr>
            <p:nvPr/>
          </p:nvSpPr>
          <p:spPr bwMode="auto">
            <a:xfrm>
              <a:off x="2940" y="943"/>
              <a:ext cx="2057" cy="728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4150" algn="l"/>
                  <a:tab pos="384175" algn="l"/>
                </a:tabLst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4150" algn="l"/>
                  <a:tab pos="3841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4150" algn="l"/>
                  <a:tab pos="384175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4150" algn="l"/>
                  <a:tab pos="384175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4150" algn="l"/>
                  <a:tab pos="384175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4150" algn="l"/>
                  <a:tab pos="384175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4150" algn="l"/>
                  <a:tab pos="384175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4150" algn="l"/>
                  <a:tab pos="384175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4150" algn="l"/>
                  <a:tab pos="384175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class List&lt;</a:t>
              </a:r>
              <a:r>
                <a:rPr lang="de-AT" altLang="en-US" sz="1400">
                  <a:solidFill>
                    <a:srgbClr val="FF0000"/>
                  </a:solidFill>
                  <a:latin typeface="Arial" charset="0"/>
                </a:rPr>
                <a:t>E</a:t>
              </a:r>
              <a:r>
                <a:rPr lang="de-AT" altLang="en-US" sz="1400">
                  <a:latin typeface="Arial" charset="0"/>
                </a:rPr>
                <a:t>, </a:t>
              </a:r>
              <a:r>
                <a:rPr lang="de-AT" altLang="en-US" sz="1400">
                  <a:solidFill>
                    <a:srgbClr val="FF0000"/>
                  </a:solidFill>
                  <a:latin typeface="Arial" charset="0"/>
                </a:rPr>
                <a:t>P extends Comparable</a:t>
              </a:r>
              <a:r>
                <a:rPr lang="de-AT" altLang="en-US" sz="1400">
                  <a:latin typeface="Arial" charset="0"/>
                </a:rPr>
                <a:t>&gt;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	</a:t>
              </a:r>
              <a:r>
                <a:rPr lang="de-AT" altLang="en-US" sz="1400">
                  <a:solidFill>
                    <a:srgbClr val="FF0000"/>
                  </a:solidFill>
                  <a:latin typeface="Arial" charset="0"/>
                </a:rPr>
                <a:t>E[]</a:t>
              </a:r>
              <a:r>
                <a:rPr lang="de-AT" altLang="en-US" sz="1400">
                  <a:latin typeface="Arial" charset="0"/>
                </a:rPr>
                <a:t> data = </a:t>
              </a:r>
              <a:r>
                <a:rPr lang="de-AT" altLang="en-US" sz="1400" b="1">
                  <a:solidFill>
                    <a:srgbClr val="FF0000"/>
                  </a:solidFill>
                  <a:latin typeface="Arial" charset="0"/>
                </a:rPr>
                <a:t>(E[ ])</a:t>
              </a:r>
              <a:r>
                <a:rPr lang="de-AT" altLang="en-US" sz="1400">
                  <a:latin typeface="Arial" charset="0"/>
                </a:rPr>
                <a:t> </a:t>
              </a:r>
              <a:r>
                <a:rPr lang="de-AT" altLang="en-US" sz="1400">
                  <a:solidFill>
                    <a:srgbClr val="FF0000"/>
                  </a:solidFill>
                  <a:latin typeface="Arial" charset="0"/>
                </a:rPr>
                <a:t>new Object[10]</a:t>
              </a:r>
              <a:r>
                <a:rPr lang="de-AT" altLang="en-US" sz="1400">
                  <a:latin typeface="Arial" charset="0"/>
                </a:rPr>
                <a:t>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	</a:t>
              </a:r>
              <a:r>
                <a:rPr lang="de-AT" altLang="en-US" sz="1400">
                  <a:solidFill>
                    <a:srgbClr val="FF0000"/>
                  </a:solidFill>
                  <a:latin typeface="Arial" charset="0"/>
                </a:rPr>
                <a:t>P[]</a:t>
              </a:r>
              <a:r>
                <a:rPr lang="de-AT" altLang="en-US" sz="1400">
                  <a:latin typeface="Arial" charset="0"/>
                </a:rPr>
                <a:t> prio = </a:t>
              </a:r>
              <a:r>
                <a:rPr lang="de-AT" altLang="en-US" sz="1400" b="1">
                  <a:solidFill>
                    <a:srgbClr val="FF0000"/>
                  </a:solidFill>
                  <a:latin typeface="Arial" charset="0"/>
                </a:rPr>
                <a:t>(P[ ])</a:t>
              </a:r>
              <a:r>
                <a:rPr lang="de-AT" altLang="en-US" sz="1400">
                  <a:latin typeface="Arial" charset="0"/>
                </a:rPr>
                <a:t> </a:t>
              </a:r>
              <a:r>
                <a:rPr lang="de-AT" altLang="en-US" sz="1400">
                  <a:solidFill>
                    <a:srgbClr val="FF0000"/>
                  </a:solidFill>
                  <a:latin typeface="Arial" charset="0"/>
                </a:rPr>
                <a:t>new Comparable[10]</a:t>
              </a:r>
              <a:r>
                <a:rPr lang="de-AT" altLang="en-US" sz="1400">
                  <a:latin typeface="Arial" charset="0"/>
                </a:rPr>
                <a:t>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	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}</a:t>
              </a:r>
            </a:p>
          </p:txBody>
        </p:sp>
        <p:sp>
          <p:nvSpPr>
            <p:cNvPr id="28697" name="Text Box 6"/>
            <p:cNvSpPr txBox="1">
              <a:spLocks noChangeArrowheads="1"/>
            </p:cNvSpPr>
            <p:nvPr/>
          </p:nvSpPr>
          <p:spPr bwMode="auto">
            <a:xfrm>
              <a:off x="3399" y="693"/>
              <a:ext cx="106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b="1"/>
                <a:t>so funktioniert es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576760" y="2665756"/>
            <a:ext cx="4059235" cy="2295527"/>
            <a:chOff x="4576760" y="2665756"/>
            <a:chExt cx="4059235" cy="2295527"/>
          </a:xfrm>
        </p:grpSpPr>
        <p:sp>
          <p:nvSpPr>
            <p:cNvPr id="28688" name="Text Box 8"/>
            <p:cNvSpPr txBox="1">
              <a:spLocks noChangeArrowheads="1"/>
            </p:cNvSpPr>
            <p:nvPr/>
          </p:nvSpPr>
          <p:spPr bwMode="auto">
            <a:xfrm>
              <a:off x="4576760" y="2665756"/>
              <a:ext cx="3576636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/>
                <a:t>Compiler erzeugt trotzdem eine Warnung</a:t>
              </a:r>
            </a:p>
          </p:txBody>
        </p:sp>
        <p:sp>
          <p:nvSpPr>
            <p:cNvPr id="28689" name="Text Box 9"/>
            <p:cNvSpPr txBox="1">
              <a:spLocks noChangeArrowheads="1"/>
            </p:cNvSpPr>
            <p:nvPr/>
          </p:nvSpPr>
          <p:spPr bwMode="auto">
            <a:xfrm>
              <a:off x="4595810" y="3040406"/>
              <a:ext cx="2403474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 dirty="0"/>
                <a:t>Warum die Warnung?</a:t>
              </a:r>
            </a:p>
          </p:txBody>
        </p:sp>
        <p:sp>
          <p:nvSpPr>
            <p:cNvPr id="28690" name="Text Box 10"/>
            <p:cNvSpPr txBox="1">
              <a:spLocks noChangeArrowheads="1"/>
            </p:cNvSpPr>
            <p:nvPr/>
          </p:nvSpPr>
          <p:spPr bwMode="auto">
            <a:xfrm>
              <a:off x="4952997" y="3789707"/>
              <a:ext cx="1735137" cy="1171576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4150" algn="l"/>
                </a:tabLst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41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4150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4150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4150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4150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4150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4150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4150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E </a:t>
              </a:r>
              <a:r>
                <a:rPr lang="de-AT" altLang="en-US" sz="1400" b="1">
                  <a:latin typeface="Arial" charset="0"/>
                </a:rPr>
                <a:t>bang</a:t>
              </a:r>
              <a:r>
                <a:rPr lang="de-AT" altLang="en-US" sz="1400">
                  <a:latin typeface="Arial" charset="0"/>
                </a:rPr>
                <a:t>()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	Object[] a = data;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	a[0] = "bang!";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	return data[0];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}</a:t>
              </a:r>
            </a:p>
          </p:txBody>
        </p:sp>
        <p:sp>
          <p:nvSpPr>
            <p:cNvPr id="28691" name="Text Box 11"/>
            <p:cNvSpPr txBox="1">
              <a:spLocks noChangeArrowheads="1"/>
            </p:cNvSpPr>
            <p:nvPr/>
          </p:nvSpPr>
          <p:spPr bwMode="auto">
            <a:xfrm>
              <a:off x="4624385" y="3407119"/>
              <a:ext cx="3579811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/>
                <a:t>Angenommen, </a:t>
              </a:r>
              <a:r>
                <a:rPr lang="de-AT" altLang="en-US" i="1"/>
                <a:t>List</a:t>
              </a:r>
              <a:r>
                <a:rPr lang="de-AT" altLang="en-US"/>
                <a:t> hat folgende Methode</a:t>
              </a:r>
            </a:p>
          </p:txBody>
        </p:sp>
        <p:sp>
          <p:nvSpPr>
            <p:cNvPr id="28692" name="Text Box 12"/>
            <p:cNvSpPr txBox="1">
              <a:spLocks noChangeArrowheads="1"/>
            </p:cNvSpPr>
            <p:nvPr/>
          </p:nvSpPr>
          <p:spPr bwMode="auto">
            <a:xfrm>
              <a:off x="6753221" y="4135783"/>
              <a:ext cx="1882774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/>
                <a:t>Für den Compiler ok</a:t>
              </a:r>
            </a:p>
          </p:txBody>
        </p:sp>
      </p:grpSp>
      <p:grpSp>
        <p:nvGrpSpPr>
          <p:cNvPr id="198672" name="Group 16"/>
          <p:cNvGrpSpPr>
            <a:grpSpLocks/>
          </p:cNvGrpSpPr>
          <p:nvPr/>
        </p:nvGrpSpPr>
        <p:grpSpPr bwMode="auto">
          <a:xfrm>
            <a:off x="695325" y="940144"/>
            <a:ext cx="3625850" cy="4848225"/>
            <a:chOff x="438" y="687"/>
            <a:chExt cx="2284" cy="3054"/>
          </a:xfrm>
        </p:grpSpPr>
        <p:sp>
          <p:nvSpPr>
            <p:cNvPr id="28680" name="Text Box 17"/>
            <p:cNvSpPr txBox="1">
              <a:spLocks noChangeArrowheads="1"/>
            </p:cNvSpPr>
            <p:nvPr/>
          </p:nvSpPr>
          <p:spPr bwMode="auto">
            <a:xfrm>
              <a:off x="1239" y="687"/>
              <a:ext cx="70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verboten!</a:t>
              </a:r>
            </a:p>
          </p:txBody>
        </p:sp>
        <p:sp>
          <p:nvSpPr>
            <p:cNvPr id="28681" name="Text Box 18"/>
            <p:cNvSpPr txBox="1">
              <a:spLocks noChangeArrowheads="1"/>
            </p:cNvSpPr>
            <p:nvPr/>
          </p:nvSpPr>
          <p:spPr bwMode="auto">
            <a:xfrm>
              <a:off x="474" y="1782"/>
              <a:ext cx="1677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/>
                <a:t>Man darf weder ein Array von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/>
                <a:t>Typparametern erzeugen</a:t>
              </a:r>
            </a:p>
          </p:txBody>
        </p:sp>
        <p:sp>
          <p:nvSpPr>
            <p:cNvPr id="28682" name="Text Box 19"/>
            <p:cNvSpPr txBox="1">
              <a:spLocks noChangeArrowheads="1"/>
            </p:cNvSpPr>
            <p:nvPr/>
          </p:nvSpPr>
          <p:spPr bwMode="auto">
            <a:xfrm>
              <a:off x="663" y="2167"/>
              <a:ext cx="611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new E[10]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new P[10]</a:t>
              </a:r>
            </a:p>
          </p:txBody>
        </p:sp>
        <p:sp>
          <p:nvSpPr>
            <p:cNvPr id="28683" name="Text Box 20"/>
            <p:cNvSpPr txBox="1">
              <a:spLocks noChangeArrowheads="1"/>
            </p:cNvSpPr>
            <p:nvPr/>
          </p:nvSpPr>
          <p:spPr bwMode="auto">
            <a:xfrm>
              <a:off x="474" y="2502"/>
              <a:ext cx="224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/>
                <a:t>noch ein Array aus konkretisierten Typen</a:t>
              </a:r>
            </a:p>
          </p:txBody>
        </p:sp>
        <p:sp>
          <p:nvSpPr>
            <p:cNvPr id="28684" name="Text Box 21"/>
            <p:cNvSpPr txBox="1">
              <a:spLocks noChangeArrowheads="1"/>
            </p:cNvSpPr>
            <p:nvPr/>
          </p:nvSpPr>
          <p:spPr bwMode="auto">
            <a:xfrm>
              <a:off x="663" y="2725"/>
              <a:ext cx="1541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new List&lt;String, Integer&gt;[10]</a:t>
              </a:r>
            </a:p>
          </p:txBody>
        </p:sp>
        <p:sp>
          <p:nvSpPr>
            <p:cNvPr id="28685" name="Text Box 22"/>
            <p:cNvSpPr txBox="1">
              <a:spLocks noChangeArrowheads="1"/>
            </p:cNvSpPr>
            <p:nvPr/>
          </p:nvSpPr>
          <p:spPr bwMode="auto">
            <a:xfrm>
              <a:off x="438" y="3126"/>
              <a:ext cx="66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Warum?</a:t>
              </a:r>
            </a:p>
          </p:txBody>
        </p:sp>
        <p:sp>
          <p:nvSpPr>
            <p:cNvPr id="28686" name="Text Box 23"/>
            <p:cNvSpPr txBox="1">
              <a:spLocks noChangeArrowheads="1"/>
            </p:cNvSpPr>
            <p:nvPr/>
          </p:nvSpPr>
          <p:spPr bwMode="auto">
            <a:xfrm>
              <a:off x="456" y="3375"/>
              <a:ext cx="2079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/>
                <a:t>VM weiß nicht, welcher konkrete Typ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/>
                <a:t>hinter </a:t>
              </a:r>
              <a:r>
                <a:rPr lang="de-AT" altLang="en-US" i="1"/>
                <a:t>E</a:t>
              </a:r>
              <a:r>
                <a:rPr lang="de-AT" altLang="en-US"/>
                <a:t> und </a:t>
              </a:r>
              <a:r>
                <a:rPr lang="de-AT" altLang="en-US" i="1"/>
                <a:t>P</a:t>
              </a:r>
              <a:r>
                <a:rPr lang="de-AT" altLang="en-US"/>
                <a:t> steckt.</a:t>
              </a:r>
            </a:p>
          </p:txBody>
        </p:sp>
        <p:sp>
          <p:nvSpPr>
            <p:cNvPr id="28687" name="Line 24"/>
            <p:cNvSpPr>
              <a:spLocks noChangeShapeType="1"/>
            </p:cNvSpPr>
            <p:nvPr/>
          </p:nvSpPr>
          <p:spPr bwMode="auto">
            <a:xfrm flipV="1">
              <a:off x="1227" y="1093"/>
              <a:ext cx="546" cy="3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624385" y="5035896"/>
            <a:ext cx="4476251" cy="1516064"/>
            <a:chOff x="4624385" y="5035896"/>
            <a:chExt cx="4476251" cy="1516064"/>
          </a:xfrm>
        </p:grpSpPr>
        <p:sp>
          <p:nvSpPr>
            <p:cNvPr id="28693" name="Text Box 13"/>
            <p:cNvSpPr txBox="1">
              <a:spLocks noChangeArrowheads="1"/>
            </p:cNvSpPr>
            <p:nvPr/>
          </p:nvSpPr>
          <p:spPr bwMode="auto">
            <a:xfrm>
              <a:off x="4624385" y="5035896"/>
              <a:ext cx="4084636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/>
                <a:t>Dann liefert folgendes eine </a:t>
              </a:r>
              <a:r>
                <a:rPr lang="de-AT" altLang="en-US" i="1"/>
                <a:t>ClassCastException</a:t>
              </a:r>
            </a:p>
          </p:txBody>
        </p:sp>
        <p:sp>
          <p:nvSpPr>
            <p:cNvPr id="28694" name="Text Box 14"/>
            <p:cNvSpPr txBox="1">
              <a:spLocks noChangeArrowheads="1"/>
            </p:cNvSpPr>
            <p:nvPr/>
          </p:nvSpPr>
          <p:spPr bwMode="auto">
            <a:xfrm>
              <a:off x="4952997" y="5443884"/>
              <a:ext cx="2528886" cy="517526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4150" algn="l"/>
                </a:tabLst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41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4150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4150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4150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4150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4150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4150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4150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List&lt;Integer, Integer&gt; list = ...;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Integer x = list.bang();</a:t>
              </a:r>
            </a:p>
          </p:txBody>
        </p:sp>
        <p:sp>
          <p:nvSpPr>
            <p:cNvPr id="28695" name="Text Box 15"/>
            <p:cNvSpPr txBox="1">
              <a:spLocks noChangeArrowheads="1"/>
            </p:cNvSpPr>
            <p:nvPr/>
          </p:nvSpPr>
          <p:spPr bwMode="auto">
            <a:xfrm>
              <a:off x="4624385" y="6210647"/>
              <a:ext cx="4254498" cy="3413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dirty="0"/>
                <a:t>Ohne Warnung käme </a:t>
              </a:r>
              <a:r>
                <a:rPr lang="de-AT" altLang="en-US" dirty="0" smtClean="0"/>
                <a:t>die </a:t>
              </a:r>
              <a:r>
                <a:rPr lang="de-AT" altLang="en-US" dirty="0" err="1" smtClean="0"/>
                <a:t>Exception</a:t>
              </a:r>
              <a:r>
                <a:rPr lang="de-AT" altLang="en-US" dirty="0" smtClean="0"/>
                <a:t> </a:t>
              </a:r>
              <a:r>
                <a:rPr lang="de-AT" altLang="en-US" dirty="0"/>
                <a:t>überraschend</a:t>
              </a:r>
              <a:endParaRPr lang="de-AT" altLang="en-US" i="1" dirty="0"/>
            </a:p>
          </p:txBody>
        </p:sp>
        <p:cxnSp>
          <p:nvCxnSpPr>
            <p:cNvPr id="3" name="Straight Arrow Connector 2"/>
            <p:cNvCxnSpPr/>
            <p:nvPr/>
          </p:nvCxnSpPr>
          <p:spPr bwMode="auto">
            <a:xfrm flipH="1">
              <a:off x="6832922" y="5841357"/>
              <a:ext cx="710878" cy="0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" name="TextBox 3"/>
            <p:cNvSpPr txBox="1"/>
            <p:nvPr/>
          </p:nvSpPr>
          <p:spPr>
            <a:xfrm>
              <a:off x="7543800" y="5548969"/>
              <a:ext cx="155683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dirty="0" smtClean="0"/>
                <a:t>erwartet </a:t>
              </a:r>
              <a:r>
                <a:rPr lang="de-AT" i="1" dirty="0" smtClean="0"/>
                <a:t>Integer</a:t>
              </a:r>
              <a:r>
                <a:rPr lang="de-AT" dirty="0" smtClean="0"/>
                <a:t>,</a:t>
              </a:r>
            </a:p>
            <a:p>
              <a:r>
                <a:rPr lang="de-AT" dirty="0" smtClean="0"/>
                <a:t>liefert </a:t>
              </a:r>
              <a:r>
                <a:rPr lang="de-AT" i="1" dirty="0" smtClean="0"/>
                <a:t>String</a:t>
              </a:r>
              <a:endParaRPr lang="de-AT" i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6F0AFB7-9269-4143-BA5D-AA77D4F2DC56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de-DE" altLang="en-US" smtClean="0"/>
          </a:p>
        </p:txBody>
      </p:sp>
      <p:sp>
        <p:nvSpPr>
          <p:cNvPr id="18435" name="Rectangle 2"/>
          <p:cNvSpPr>
            <a:spLocks noChangeArrowheads="1"/>
          </p:cNvSpPr>
          <p:nvPr/>
        </p:nvSpPr>
        <p:spPr bwMode="auto">
          <a:xfrm>
            <a:off x="1130300" y="3146425"/>
            <a:ext cx="5321300" cy="342900"/>
          </a:xfrm>
          <a:prstGeom prst="rect">
            <a:avLst/>
          </a:prstGeom>
          <a:solidFill>
            <a:schemeClr val="hlink"/>
          </a:solidFill>
          <a:ln w="63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sp>
        <p:nvSpPr>
          <p:cNvPr id="18436" name="Text Box 3"/>
          <p:cNvSpPr txBox="1">
            <a:spLocks noChangeArrowheads="1"/>
          </p:cNvSpPr>
          <p:nvPr/>
        </p:nvSpPr>
        <p:spPr bwMode="auto">
          <a:xfrm>
            <a:off x="709613" y="1479550"/>
            <a:ext cx="4193433" cy="3172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381000" algn="l"/>
                <a:tab pos="952500" algn="l"/>
                <a:tab pos="11430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81000" algn="l"/>
                <a:tab pos="952500" algn="l"/>
                <a:tab pos="114300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81000" algn="l"/>
                <a:tab pos="952500" algn="l"/>
                <a:tab pos="1143000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81000" algn="l"/>
                <a:tab pos="952500" algn="l"/>
                <a:tab pos="1143000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3200" smtClean="0"/>
              <a:t>7.</a:t>
            </a:r>
            <a:r>
              <a:rPr lang="de-AT" altLang="en-US" sz="3200"/>
              <a:t>	</a:t>
            </a:r>
            <a:r>
              <a:rPr lang="de-AT" altLang="en-US" sz="3200" smtClean="0"/>
              <a:t>Generics</a:t>
            </a:r>
            <a:endParaRPr lang="de-AT" altLang="en-US" sz="3200"/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/>
              <a:t>	</a:t>
            </a:r>
            <a:r>
              <a:rPr lang="de-DE" altLang="en-US" sz="2400" smtClean="0"/>
              <a:t>7.1</a:t>
            </a:r>
            <a:r>
              <a:rPr lang="de-DE" altLang="en-US" sz="2400"/>
              <a:t>	</a:t>
            </a:r>
            <a:r>
              <a:rPr lang="de-DE" altLang="en-US" sz="2400" smtClean="0"/>
              <a:t>Grundlagen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/>
              <a:t>	</a:t>
            </a:r>
            <a:r>
              <a:rPr lang="de-DE" altLang="en-US" sz="2400" smtClean="0"/>
              <a:t>7.2	Constraints</a:t>
            </a:r>
            <a:endParaRPr lang="de-DE" altLang="en-US" sz="2400"/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2400"/>
              <a:t>	</a:t>
            </a:r>
            <a:r>
              <a:rPr lang="de-AT" altLang="en-US" sz="2400" smtClean="0"/>
              <a:t>7.3</a:t>
            </a:r>
            <a:r>
              <a:rPr lang="de-AT" altLang="en-US" sz="2400"/>
              <a:t>	</a:t>
            </a:r>
            <a:r>
              <a:rPr lang="de-DE" altLang="en-US" sz="2400"/>
              <a:t>Generische Arrays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>
                <a:solidFill>
                  <a:srgbClr val="FF0000"/>
                </a:solidFill>
              </a:rPr>
              <a:t>	</a:t>
            </a:r>
            <a:r>
              <a:rPr lang="de-DE" altLang="en-US" sz="2400" smtClean="0">
                <a:solidFill>
                  <a:srgbClr val="FF0000"/>
                </a:solidFill>
              </a:rPr>
              <a:t>7.4</a:t>
            </a:r>
            <a:r>
              <a:rPr lang="de-DE" altLang="en-US" sz="2400">
                <a:solidFill>
                  <a:srgbClr val="FF0000"/>
                </a:solidFill>
              </a:rPr>
              <a:t>	Vererbung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/>
              <a:t>	</a:t>
            </a:r>
            <a:r>
              <a:rPr lang="de-DE" altLang="en-US" sz="2400" smtClean="0"/>
              <a:t>7.5</a:t>
            </a:r>
            <a:r>
              <a:rPr lang="de-DE" altLang="en-US" sz="2400"/>
              <a:t>	Wildcards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/>
              <a:t>	</a:t>
            </a:r>
            <a:r>
              <a:rPr lang="de-DE" altLang="en-US" sz="2400" smtClean="0"/>
              <a:t>7.6</a:t>
            </a:r>
            <a:r>
              <a:rPr lang="de-DE" altLang="en-US" sz="2400"/>
              <a:t>	Generische Methoden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/>
              <a:t>	</a:t>
            </a:r>
            <a:r>
              <a:rPr lang="de-DE" altLang="en-US" sz="2400" smtClean="0"/>
              <a:t>7.7</a:t>
            </a:r>
            <a:r>
              <a:rPr lang="de-DE" altLang="en-US" sz="2400"/>
              <a:t>	</a:t>
            </a:r>
            <a:r>
              <a:rPr lang="de-DE" altLang="en-US" sz="2400" smtClean="0"/>
              <a:t>Laufzeit-Typinformation</a:t>
            </a:r>
            <a:endParaRPr lang="de-DE" altLang="en-US" sz="2400"/>
          </a:p>
        </p:txBody>
      </p:sp>
    </p:spTree>
    <p:extLst>
      <p:ext uri="{BB962C8B-B14F-4D97-AF65-F5344CB8AC3E}">
        <p14:creationId xmlns:p14="http://schemas.microsoft.com/office/powerpoint/2010/main" val="563047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AEC0AA3-5CF3-4D3F-918E-D122F609DBD4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de-DE" altLang="en-US" smtClean="0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Generizität und Vererbung</a:t>
            </a:r>
          </a:p>
        </p:txBody>
      </p:sp>
      <p:sp>
        <p:nvSpPr>
          <p:cNvPr id="30724" name="Text Box 3"/>
          <p:cNvSpPr txBox="1">
            <a:spLocks noChangeArrowheads="1"/>
          </p:cNvSpPr>
          <p:nvPr/>
        </p:nvSpPr>
        <p:spPr bwMode="auto">
          <a:xfrm>
            <a:off x="746125" y="1371600"/>
            <a:ext cx="3138488" cy="73025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5738" algn="l"/>
                <a:tab pos="384175" algn="l"/>
                <a:tab pos="568325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5738" algn="l"/>
                <a:tab pos="384175" algn="l"/>
                <a:tab pos="56832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5738" algn="l"/>
                <a:tab pos="384175" algn="l"/>
                <a:tab pos="568325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5738" algn="l"/>
                <a:tab pos="384175" algn="l"/>
                <a:tab pos="568325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5738" algn="l"/>
                <a:tab pos="384175" algn="l"/>
                <a:tab pos="568325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568325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568325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568325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568325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class </a:t>
            </a:r>
            <a:r>
              <a:rPr lang="de-AT" altLang="en-US" sz="1400" b="1">
                <a:latin typeface="Arial" charset="0"/>
              </a:rPr>
              <a:t>List</a:t>
            </a:r>
            <a:r>
              <a:rPr lang="de-AT" altLang="en-US" sz="1400">
                <a:latin typeface="Arial" charset="0"/>
              </a:rPr>
              <a:t> </a:t>
            </a:r>
            <a:r>
              <a:rPr lang="de-AT" altLang="en-US" sz="1400">
                <a:solidFill>
                  <a:srgbClr val="FF0000"/>
                </a:solidFill>
                <a:latin typeface="Arial" charset="0"/>
              </a:rPr>
              <a:t>&lt;T&gt;</a:t>
            </a:r>
            <a:r>
              <a:rPr lang="de-AT" altLang="en-US" sz="1400">
                <a:latin typeface="Arial" charset="0"/>
              </a:rPr>
              <a:t> extends BaseList</a:t>
            </a:r>
            <a:r>
              <a:rPr lang="de-AT" altLang="en-US" sz="1400">
                <a:solidFill>
                  <a:srgbClr val="FF0000"/>
                </a:solidFill>
                <a:latin typeface="Arial" charset="0"/>
              </a:rPr>
              <a:t>&lt;T&gt;</a:t>
            </a:r>
            <a:r>
              <a:rPr lang="de-AT" altLang="en-US" sz="1400">
                <a:latin typeface="Arial" charset="0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}</a:t>
            </a:r>
          </a:p>
        </p:txBody>
      </p:sp>
      <p:grpSp>
        <p:nvGrpSpPr>
          <p:cNvPr id="202756" name="Group 4"/>
          <p:cNvGrpSpPr>
            <a:grpSpLocks/>
          </p:cNvGrpSpPr>
          <p:nvPr/>
        </p:nvGrpSpPr>
        <p:grpSpPr bwMode="auto">
          <a:xfrm>
            <a:off x="669925" y="3314700"/>
            <a:ext cx="6330950" cy="2352675"/>
            <a:chOff x="422" y="2088"/>
            <a:chExt cx="3988" cy="1482"/>
          </a:xfrm>
        </p:grpSpPr>
        <p:sp>
          <p:nvSpPr>
            <p:cNvPr id="30728" name="Rectangle 5"/>
            <p:cNvSpPr>
              <a:spLocks noChangeArrowheads="1"/>
            </p:cNvSpPr>
            <p:nvPr/>
          </p:nvSpPr>
          <p:spPr bwMode="auto">
            <a:xfrm>
              <a:off x="2592" y="3200"/>
              <a:ext cx="1791" cy="24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30729" name="Rectangle 6"/>
            <p:cNvSpPr>
              <a:spLocks noChangeArrowheads="1"/>
            </p:cNvSpPr>
            <p:nvPr/>
          </p:nvSpPr>
          <p:spPr bwMode="auto">
            <a:xfrm>
              <a:off x="2592" y="2432"/>
              <a:ext cx="1791" cy="24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30730" name="Rectangle 7"/>
            <p:cNvSpPr>
              <a:spLocks noChangeArrowheads="1"/>
            </p:cNvSpPr>
            <p:nvPr/>
          </p:nvSpPr>
          <p:spPr bwMode="auto">
            <a:xfrm>
              <a:off x="2592" y="2736"/>
              <a:ext cx="1791" cy="24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30731" name="Text Box 8"/>
            <p:cNvSpPr txBox="1">
              <a:spLocks noChangeArrowheads="1"/>
            </p:cNvSpPr>
            <p:nvPr/>
          </p:nvSpPr>
          <p:spPr bwMode="auto">
            <a:xfrm>
              <a:off x="422" y="2088"/>
              <a:ext cx="3988" cy="14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185738" indent="-185738">
                <a:spcBef>
                  <a:spcPct val="20000"/>
                </a:spcBef>
                <a:buChar char="•"/>
                <a:tabLst>
                  <a:tab pos="3425825" algn="l"/>
                </a:tabLst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342582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3425825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3425825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3425825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3425825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3425825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3425825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3425825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 dirty="0"/>
                <a:t>Von welchen Klassen darf eine generische Klasse erben?</a:t>
              </a:r>
            </a:p>
            <a:p>
              <a:pPr>
                <a:spcBef>
                  <a:spcPct val="0"/>
                </a:spcBef>
                <a:buFontTx/>
                <a:buNone/>
              </a:pPr>
              <a:endParaRPr lang="de-AT" altLang="en-US" sz="1800" b="1" dirty="0"/>
            </a:p>
            <a:p>
              <a:pPr>
                <a:spcBef>
                  <a:spcPct val="0"/>
                </a:spcBef>
              </a:pPr>
              <a:r>
                <a:rPr lang="de-AT" altLang="en-US" dirty="0"/>
                <a:t>von einer gewöhnlichen Klasse	</a:t>
              </a:r>
              <a:r>
                <a:rPr lang="de-AT" altLang="en-US" sz="1400" dirty="0" err="1">
                  <a:latin typeface="Arial" charset="0"/>
                </a:rPr>
                <a:t>class</a:t>
              </a:r>
              <a:r>
                <a:rPr lang="de-AT" altLang="en-US" sz="1400" dirty="0">
                  <a:latin typeface="Arial" charset="0"/>
                </a:rPr>
                <a:t> </a:t>
              </a:r>
              <a:r>
                <a:rPr lang="de-AT" altLang="en-US" sz="1400" dirty="0" smtClean="0">
                  <a:latin typeface="Arial" charset="0"/>
                </a:rPr>
                <a:t>B&lt;T&gt; </a:t>
              </a:r>
              <a:r>
                <a:rPr lang="de-AT" altLang="en-US" sz="1400" dirty="0" err="1">
                  <a:latin typeface="Arial" charset="0"/>
                </a:rPr>
                <a:t>extends</a:t>
              </a:r>
              <a:r>
                <a:rPr lang="de-AT" altLang="en-US" sz="1400" dirty="0">
                  <a:latin typeface="Arial" charset="0"/>
                </a:rPr>
                <a:t> </a:t>
              </a:r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</a:rPr>
                <a:t>A</a:t>
              </a:r>
              <a:r>
                <a:rPr lang="de-AT" altLang="en-US" sz="1400" dirty="0">
                  <a:latin typeface="Arial" charset="0"/>
                </a:rPr>
                <a:t> {...}</a:t>
              </a:r>
            </a:p>
            <a:p>
              <a:pPr>
                <a:spcBef>
                  <a:spcPct val="0"/>
                </a:spcBef>
              </a:pPr>
              <a:endParaRPr lang="de-AT" altLang="en-US" dirty="0"/>
            </a:p>
            <a:p>
              <a:pPr>
                <a:spcBef>
                  <a:spcPct val="0"/>
                </a:spcBef>
              </a:pPr>
              <a:r>
                <a:rPr lang="de-AT" altLang="en-US" dirty="0"/>
                <a:t>von einer konkretisierten	</a:t>
              </a:r>
              <a:r>
                <a:rPr lang="de-AT" altLang="en-US" sz="1400" dirty="0" err="1">
                  <a:latin typeface="Arial" charset="0"/>
                </a:rPr>
                <a:t>class</a:t>
              </a:r>
              <a:r>
                <a:rPr lang="de-AT" altLang="en-US" sz="1400" dirty="0">
                  <a:latin typeface="Arial" charset="0"/>
                </a:rPr>
                <a:t> </a:t>
              </a:r>
              <a:r>
                <a:rPr lang="de-AT" altLang="en-US" sz="1400" dirty="0" smtClean="0">
                  <a:latin typeface="Arial" charset="0"/>
                </a:rPr>
                <a:t>B&lt;T&gt; </a:t>
              </a:r>
              <a:r>
                <a:rPr lang="de-AT" altLang="en-US" sz="1400" dirty="0" err="1">
                  <a:latin typeface="Arial" charset="0"/>
                </a:rPr>
                <a:t>extends</a:t>
              </a:r>
              <a:r>
                <a:rPr lang="de-AT" altLang="en-US" sz="1400" dirty="0">
                  <a:latin typeface="Arial" charset="0"/>
                </a:rPr>
                <a:t> </a:t>
              </a:r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</a:rPr>
                <a:t>A&lt;String&gt;</a:t>
              </a:r>
              <a:r>
                <a:rPr lang="de-AT" altLang="en-US" sz="1400" dirty="0">
                  <a:latin typeface="Arial" charset="0"/>
                </a:rPr>
                <a:t> {...}</a:t>
              </a:r>
              <a:r>
                <a:rPr lang="de-AT" altLang="en-US" dirty="0"/>
                <a:t/>
              </a:r>
              <a:br>
                <a:rPr lang="de-AT" altLang="en-US" dirty="0"/>
              </a:br>
              <a:r>
                <a:rPr lang="de-AT" altLang="en-US" dirty="0"/>
                <a:t>generischen Klasse</a:t>
              </a:r>
            </a:p>
            <a:p>
              <a:pPr>
                <a:spcBef>
                  <a:spcPct val="0"/>
                </a:spcBef>
              </a:pPr>
              <a:endParaRPr lang="de-AT" altLang="en-US" dirty="0"/>
            </a:p>
            <a:p>
              <a:pPr>
                <a:spcBef>
                  <a:spcPct val="0"/>
                </a:spcBef>
              </a:pPr>
              <a:r>
                <a:rPr lang="de-AT" altLang="en-US" dirty="0"/>
                <a:t>von einer generischen Klasse	</a:t>
              </a:r>
              <a:r>
                <a:rPr lang="de-AT" altLang="en-US" sz="1400" dirty="0" err="1">
                  <a:latin typeface="Arial" charset="0"/>
                </a:rPr>
                <a:t>class</a:t>
              </a:r>
              <a:r>
                <a:rPr lang="de-AT" altLang="en-US" sz="1400" dirty="0">
                  <a:latin typeface="Arial" charset="0"/>
                </a:rPr>
                <a:t> </a:t>
              </a:r>
              <a:r>
                <a:rPr lang="de-AT" altLang="en-US" sz="1400" dirty="0" smtClean="0">
                  <a:latin typeface="Arial" charset="0"/>
                </a:rPr>
                <a:t>B</a:t>
              </a:r>
              <a:r>
                <a:rPr lang="de-AT" altLang="en-US" sz="1400" dirty="0" smtClean="0">
                  <a:solidFill>
                    <a:srgbClr val="FF0000"/>
                  </a:solidFill>
                  <a:latin typeface="Arial" charset="0"/>
                </a:rPr>
                <a:t>&lt;T&gt;</a:t>
              </a:r>
              <a:r>
                <a:rPr lang="de-AT" altLang="en-US" sz="1400" dirty="0" smtClean="0">
                  <a:latin typeface="Arial" charset="0"/>
                </a:rPr>
                <a:t> </a:t>
              </a:r>
              <a:r>
                <a:rPr lang="de-AT" altLang="en-US" sz="1400" dirty="0" err="1">
                  <a:latin typeface="Arial" charset="0"/>
                </a:rPr>
                <a:t>extends</a:t>
              </a:r>
              <a:r>
                <a:rPr lang="de-AT" altLang="en-US" sz="1400" dirty="0">
                  <a:latin typeface="Arial" charset="0"/>
                </a:rPr>
                <a:t> </a:t>
              </a:r>
              <a:r>
                <a:rPr lang="de-AT" altLang="en-US" sz="1400" dirty="0" smtClean="0">
                  <a:latin typeface="Arial" charset="0"/>
                </a:rPr>
                <a:t>A</a:t>
              </a:r>
              <a:r>
                <a:rPr lang="de-AT" altLang="en-US" sz="1400" dirty="0" smtClean="0">
                  <a:solidFill>
                    <a:srgbClr val="FF0000"/>
                  </a:solidFill>
                  <a:latin typeface="Arial" charset="0"/>
                </a:rPr>
                <a:t>&lt;T&gt;</a:t>
              </a:r>
              <a:r>
                <a:rPr lang="de-AT" altLang="en-US" sz="1400" dirty="0" smtClean="0">
                  <a:latin typeface="Arial" charset="0"/>
                </a:rPr>
                <a:t> </a:t>
              </a:r>
              <a:r>
                <a:rPr lang="de-AT" altLang="en-US" sz="1400" dirty="0">
                  <a:latin typeface="Arial" charset="0"/>
                </a:rPr>
                <a:t>{...}</a:t>
              </a:r>
              <a:r>
                <a:rPr lang="de-AT" altLang="en-US" dirty="0"/>
                <a:t/>
              </a:r>
              <a:br>
                <a:rPr lang="de-AT" altLang="en-US" dirty="0"/>
              </a:br>
              <a:r>
                <a:rPr lang="de-AT" altLang="en-US" dirty="0"/>
                <a:t>mit gleichem </a:t>
              </a:r>
              <a:r>
                <a:rPr lang="de-AT" altLang="en-US" dirty="0" smtClean="0"/>
                <a:t>Typparameter</a:t>
              </a:r>
              <a:endParaRPr lang="de-AT" altLang="en-US" dirty="0"/>
            </a:p>
          </p:txBody>
        </p:sp>
      </p:grpSp>
      <p:sp>
        <p:nvSpPr>
          <p:cNvPr id="30726" name="Text Box 9"/>
          <p:cNvSpPr txBox="1">
            <a:spLocks noChangeArrowheads="1"/>
          </p:cNvSpPr>
          <p:nvPr/>
        </p:nvSpPr>
        <p:spPr bwMode="auto">
          <a:xfrm>
            <a:off x="4953000" y="1295400"/>
            <a:ext cx="232092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/>
              <a:t>kann auch generische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/>
              <a:t>Interfaces implementieren</a:t>
            </a:r>
          </a:p>
        </p:txBody>
      </p:sp>
      <p:sp>
        <p:nvSpPr>
          <p:cNvPr id="30727" name="Text Box 10"/>
          <p:cNvSpPr txBox="1">
            <a:spLocks noChangeArrowheads="1"/>
          </p:cNvSpPr>
          <p:nvPr/>
        </p:nvSpPr>
        <p:spPr bwMode="auto">
          <a:xfrm>
            <a:off x="5138738" y="1968500"/>
            <a:ext cx="2336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List&lt;T&gt; implements I&lt;T&gt; 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F7AA71C-8280-44BC-A642-28D30685CDC3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de-DE" altLang="en-US" smtClean="0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Kompatibilität in Zuweisungen</a:t>
            </a:r>
          </a:p>
        </p:txBody>
      </p:sp>
      <p:sp>
        <p:nvSpPr>
          <p:cNvPr id="31749" name="Text Box 4"/>
          <p:cNvSpPr txBox="1">
            <a:spLocks noChangeArrowheads="1"/>
          </p:cNvSpPr>
          <p:nvPr/>
        </p:nvSpPr>
        <p:spPr bwMode="auto">
          <a:xfrm>
            <a:off x="6048375" y="1524000"/>
            <a:ext cx="3032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A</a:t>
            </a:r>
          </a:p>
        </p:txBody>
      </p:sp>
      <p:sp>
        <p:nvSpPr>
          <p:cNvPr id="31750" name="Text Box 5"/>
          <p:cNvSpPr txBox="1">
            <a:spLocks noChangeArrowheads="1"/>
          </p:cNvSpPr>
          <p:nvPr/>
        </p:nvSpPr>
        <p:spPr bwMode="auto">
          <a:xfrm>
            <a:off x="4800600" y="2209800"/>
            <a:ext cx="6175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B</a:t>
            </a:r>
            <a:r>
              <a:rPr lang="de-AT" altLang="en-US" sz="1400">
                <a:solidFill>
                  <a:schemeClr val="accent2"/>
                </a:solidFill>
                <a:latin typeface="Arial" charset="0"/>
              </a:rPr>
              <a:t>&lt;T&gt;</a:t>
            </a:r>
          </a:p>
        </p:txBody>
      </p:sp>
      <p:sp>
        <p:nvSpPr>
          <p:cNvPr id="31751" name="Text Box 6"/>
          <p:cNvSpPr txBox="1">
            <a:spLocks noChangeArrowheads="1"/>
          </p:cNvSpPr>
          <p:nvPr/>
        </p:nvSpPr>
        <p:spPr bwMode="auto">
          <a:xfrm>
            <a:off x="5819775" y="2209800"/>
            <a:ext cx="8048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C</a:t>
            </a:r>
            <a:r>
              <a:rPr lang="de-AT" altLang="en-US" sz="1400">
                <a:solidFill>
                  <a:schemeClr val="accent2"/>
                </a:solidFill>
                <a:latin typeface="Arial" charset="0"/>
              </a:rPr>
              <a:t>&lt;T,U&gt;</a:t>
            </a:r>
          </a:p>
        </p:txBody>
      </p:sp>
      <p:sp>
        <p:nvSpPr>
          <p:cNvPr id="31752" name="Text Box 7"/>
          <p:cNvSpPr txBox="1">
            <a:spLocks noChangeArrowheads="1"/>
          </p:cNvSpPr>
          <p:nvPr/>
        </p:nvSpPr>
        <p:spPr bwMode="auto">
          <a:xfrm>
            <a:off x="7100888" y="2209800"/>
            <a:ext cx="3317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...</a:t>
            </a:r>
          </a:p>
        </p:txBody>
      </p:sp>
      <p:sp>
        <p:nvSpPr>
          <p:cNvPr id="31753" name="Line 8"/>
          <p:cNvSpPr>
            <a:spLocks noChangeShapeType="1"/>
          </p:cNvSpPr>
          <p:nvPr/>
        </p:nvSpPr>
        <p:spPr bwMode="auto">
          <a:xfrm>
            <a:off x="5029200" y="20574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4" name="Line 9"/>
          <p:cNvSpPr>
            <a:spLocks noChangeShapeType="1"/>
          </p:cNvSpPr>
          <p:nvPr/>
        </p:nvSpPr>
        <p:spPr bwMode="auto">
          <a:xfrm>
            <a:off x="7253288" y="2057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5" name="Line 10"/>
          <p:cNvSpPr>
            <a:spLocks noChangeShapeType="1"/>
          </p:cNvSpPr>
          <p:nvPr/>
        </p:nvSpPr>
        <p:spPr bwMode="auto">
          <a:xfrm>
            <a:off x="6200775" y="1905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6" name="Line 11"/>
          <p:cNvSpPr>
            <a:spLocks noChangeShapeType="1"/>
          </p:cNvSpPr>
          <p:nvPr/>
        </p:nvSpPr>
        <p:spPr bwMode="auto">
          <a:xfrm>
            <a:off x="5029200" y="2057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7" name="AutoShape 12"/>
          <p:cNvSpPr>
            <a:spLocks noChangeArrowheads="1"/>
          </p:cNvSpPr>
          <p:nvPr/>
        </p:nvSpPr>
        <p:spPr bwMode="auto">
          <a:xfrm>
            <a:off x="6124575" y="18288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sp>
        <p:nvSpPr>
          <p:cNvPr id="31758" name="Text Box 13"/>
          <p:cNvSpPr txBox="1">
            <a:spLocks noChangeArrowheads="1"/>
          </p:cNvSpPr>
          <p:nvPr/>
        </p:nvSpPr>
        <p:spPr bwMode="auto">
          <a:xfrm>
            <a:off x="746125" y="2622550"/>
            <a:ext cx="2670175" cy="51752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5738" algn="l"/>
                <a:tab pos="384175" algn="l"/>
                <a:tab pos="1243013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5738" algn="l"/>
                <a:tab pos="384175" algn="l"/>
                <a:tab pos="1243013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5738" algn="l"/>
                <a:tab pos="384175" algn="l"/>
                <a:tab pos="1243013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5738" algn="l"/>
                <a:tab pos="384175" algn="l"/>
                <a:tab pos="1243013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5738" algn="l"/>
                <a:tab pos="384175" algn="l"/>
                <a:tab pos="1243013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1243013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1243013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1243013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1243013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A a1 = new B&lt;Integer&gt;();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A a2 = new C&lt;Integer, Float&gt;();</a:t>
            </a:r>
          </a:p>
        </p:txBody>
      </p:sp>
      <p:sp>
        <p:nvSpPr>
          <p:cNvPr id="31759" name="Text Box 14"/>
          <p:cNvSpPr txBox="1">
            <a:spLocks noChangeArrowheads="1"/>
          </p:cNvSpPr>
          <p:nvPr/>
        </p:nvSpPr>
        <p:spPr bwMode="auto">
          <a:xfrm>
            <a:off x="4586288" y="2590800"/>
            <a:ext cx="106045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B&lt;Integer&gt;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B&lt;Float&gt;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...</a:t>
            </a:r>
            <a:endParaRPr lang="de-AT" altLang="en-US" sz="140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31760" name="Text Box 15"/>
          <p:cNvSpPr txBox="1">
            <a:spLocks noChangeArrowheads="1"/>
          </p:cNvSpPr>
          <p:nvPr/>
        </p:nvSpPr>
        <p:spPr bwMode="auto">
          <a:xfrm>
            <a:off x="5562600" y="2590800"/>
            <a:ext cx="1512888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C&lt;Integer,Float&gt;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C&lt;Float,Integer&gt;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...</a:t>
            </a:r>
            <a:endParaRPr lang="de-AT" altLang="en-US" sz="140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31761" name="Text Box 16"/>
          <p:cNvSpPr txBox="1">
            <a:spLocks noChangeArrowheads="1"/>
          </p:cNvSpPr>
          <p:nvPr/>
        </p:nvSpPr>
        <p:spPr bwMode="auto">
          <a:xfrm>
            <a:off x="628650" y="1233488"/>
            <a:ext cx="5010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Zuweisung von X&lt;T&gt; an gewöhnliche Oberklasse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62000" y="6140450"/>
            <a:ext cx="4568825" cy="336550"/>
            <a:chOff x="762000" y="6140450"/>
            <a:chExt cx="4568825" cy="336550"/>
          </a:xfrm>
        </p:grpSpPr>
        <p:sp>
          <p:nvSpPr>
            <p:cNvPr id="31775" name="Text Box 30"/>
            <p:cNvSpPr txBox="1">
              <a:spLocks noChangeArrowheads="1"/>
            </p:cNvSpPr>
            <p:nvPr/>
          </p:nvSpPr>
          <p:spPr bwMode="auto">
            <a:xfrm>
              <a:off x="762000" y="6156325"/>
              <a:ext cx="3586162" cy="304800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5738" algn="l"/>
                  <a:tab pos="384175" algn="l"/>
                  <a:tab pos="1243013" algn="l"/>
                </a:tabLst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5738" algn="l"/>
                  <a:tab pos="384175" algn="l"/>
                  <a:tab pos="1243013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5738" algn="l"/>
                  <a:tab pos="384175" algn="l"/>
                  <a:tab pos="1243013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5738" algn="l"/>
                  <a:tab pos="384175" algn="l"/>
                  <a:tab pos="1243013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5738" algn="l"/>
                  <a:tab pos="384175" algn="l"/>
                  <a:tab pos="1243013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1243013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1243013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1243013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1243013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A&lt;Integer&gt; a3 = new B&lt;Short&gt;();</a:t>
              </a:r>
            </a:p>
          </p:txBody>
        </p:sp>
        <p:sp>
          <p:nvSpPr>
            <p:cNvPr id="31776" name="Text Box 31"/>
            <p:cNvSpPr txBox="1">
              <a:spLocks noChangeArrowheads="1"/>
            </p:cNvSpPr>
            <p:nvPr/>
          </p:nvSpPr>
          <p:spPr bwMode="auto">
            <a:xfrm>
              <a:off x="4433888" y="6140450"/>
              <a:ext cx="896937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/>
                <a:t>verboten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639763" y="3671888"/>
            <a:ext cx="8279840" cy="2159578"/>
            <a:chOff x="639763" y="3671888"/>
            <a:chExt cx="8279840" cy="2159578"/>
          </a:xfrm>
        </p:grpSpPr>
        <p:sp>
          <p:nvSpPr>
            <p:cNvPr id="31764" name="Text Box 19"/>
            <p:cNvSpPr txBox="1">
              <a:spLocks noChangeArrowheads="1"/>
            </p:cNvSpPr>
            <p:nvPr/>
          </p:nvSpPr>
          <p:spPr bwMode="auto">
            <a:xfrm>
              <a:off x="757238" y="5060950"/>
              <a:ext cx="3586162" cy="517525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5738" algn="l"/>
                  <a:tab pos="384175" algn="l"/>
                  <a:tab pos="1243013" algn="l"/>
                </a:tabLst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5738" algn="l"/>
                  <a:tab pos="384175" algn="l"/>
                  <a:tab pos="1243013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5738" algn="l"/>
                  <a:tab pos="384175" algn="l"/>
                  <a:tab pos="1243013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5738" algn="l"/>
                  <a:tab pos="384175" algn="l"/>
                  <a:tab pos="1243013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5738" algn="l"/>
                  <a:tab pos="384175" algn="l"/>
                  <a:tab pos="1243013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1243013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1243013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1243013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1243013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A&lt;Integer&gt; a1 = new B&lt;Integer&gt;();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A&lt;Integer&gt; a2 = new C&lt;Integer, Float&gt;();</a:t>
              </a:r>
            </a:p>
          </p:txBody>
        </p:sp>
        <p:sp>
          <p:nvSpPr>
            <p:cNvPr id="31765" name="Text Box 20"/>
            <p:cNvSpPr txBox="1">
              <a:spLocks noChangeArrowheads="1"/>
            </p:cNvSpPr>
            <p:nvPr/>
          </p:nvSpPr>
          <p:spPr bwMode="auto">
            <a:xfrm>
              <a:off x="639763" y="3671888"/>
              <a:ext cx="48323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Zuweisung von X&lt;T&gt; an generische Oberklasse</a:t>
              </a:r>
            </a:p>
          </p:txBody>
        </p:sp>
        <p:sp>
          <p:nvSpPr>
            <p:cNvPr id="31766" name="Text Box 21"/>
            <p:cNvSpPr txBox="1">
              <a:spLocks noChangeArrowheads="1"/>
            </p:cNvSpPr>
            <p:nvPr/>
          </p:nvSpPr>
          <p:spPr bwMode="auto">
            <a:xfrm>
              <a:off x="6076950" y="3962400"/>
              <a:ext cx="617537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A</a:t>
              </a:r>
              <a:r>
                <a:rPr lang="de-AT" altLang="en-US" sz="1400">
                  <a:solidFill>
                    <a:schemeClr val="accent2"/>
                  </a:solidFill>
                  <a:latin typeface="Arial" charset="0"/>
                </a:rPr>
                <a:t>&lt;T&gt;</a:t>
              </a:r>
            </a:p>
          </p:txBody>
        </p:sp>
        <p:sp>
          <p:nvSpPr>
            <p:cNvPr id="31767" name="Text Box 22"/>
            <p:cNvSpPr txBox="1">
              <a:spLocks noChangeArrowheads="1"/>
            </p:cNvSpPr>
            <p:nvPr/>
          </p:nvSpPr>
          <p:spPr bwMode="auto">
            <a:xfrm>
              <a:off x="4867275" y="4648200"/>
              <a:ext cx="617537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B</a:t>
              </a:r>
              <a:r>
                <a:rPr lang="de-AT" altLang="en-US" sz="1400">
                  <a:solidFill>
                    <a:schemeClr val="accent2"/>
                  </a:solidFill>
                  <a:latin typeface="Arial" charset="0"/>
                </a:rPr>
                <a:t>&lt;T&gt;</a:t>
              </a:r>
            </a:p>
          </p:txBody>
        </p:sp>
        <p:sp>
          <p:nvSpPr>
            <p:cNvPr id="31768" name="Text Box 23"/>
            <p:cNvSpPr txBox="1">
              <a:spLocks noChangeArrowheads="1"/>
            </p:cNvSpPr>
            <p:nvPr/>
          </p:nvSpPr>
          <p:spPr bwMode="auto">
            <a:xfrm>
              <a:off x="5924550" y="4648200"/>
              <a:ext cx="804862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C</a:t>
              </a:r>
              <a:r>
                <a:rPr lang="de-AT" altLang="en-US" sz="1400">
                  <a:solidFill>
                    <a:schemeClr val="accent2"/>
                  </a:solidFill>
                  <a:latin typeface="Arial" charset="0"/>
                </a:rPr>
                <a:t>&lt;T,U&gt;</a:t>
              </a:r>
            </a:p>
          </p:txBody>
        </p:sp>
        <p:sp>
          <p:nvSpPr>
            <p:cNvPr id="31769" name="Text Box 24"/>
            <p:cNvSpPr txBox="1">
              <a:spLocks noChangeArrowheads="1"/>
            </p:cNvSpPr>
            <p:nvPr/>
          </p:nvSpPr>
          <p:spPr bwMode="auto">
            <a:xfrm>
              <a:off x="7086600" y="4648200"/>
              <a:ext cx="331787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...</a:t>
              </a:r>
            </a:p>
          </p:txBody>
        </p:sp>
        <p:sp>
          <p:nvSpPr>
            <p:cNvPr id="31770" name="Line 25"/>
            <p:cNvSpPr>
              <a:spLocks noChangeShapeType="1"/>
            </p:cNvSpPr>
            <p:nvPr/>
          </p:nvSpPr>
          <p:spPr bwMode="auto">
            <a:xfrm>
              <a:off x="5095875" y="4495800"/>
              <a:ext cx="213186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71" name="Line 26"/>
            <p:cNvSpPr>
              <a:spLocks noChangeShapeType="1"/>
            </p:cNvSpPr>
            <p:nvPr/>
          </p:nvSpPr>
          <p:spPr bwMode="auto">
            <a:xfrm>
              <a:off x="7239000" y="44958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72" name="Line 27"/>
            <p:cNvSpPr>
              <a:spLocks noChangeShapeType="1"/>
            </p:cNvSpPr>
            <p:nvPr/>
          </p:nvSpPr>
          <p:spPr bwMode="auto">
            <a:xfrm>
              <a:off x="6305550" y="4343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73" name="Line 28"/>
            <p:cNvSpPr>
              <a:spLocks noChangeShapeType="1"/>
            </p:cNvSpPr>
            <p:nvPr/>
          </p:nvSpPr>
          <p:spPr bwMode="auto">
            <a:xfrm>
              <a:off x="5095875" y="44958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74" name="AutoShape 29"/>
            <p:cNvSpPr>
              <a:spLocks noChangeArrowheads="1"/>
            </p:cNvSpPr>
            <p:nvPr/>
          </p:nvSpPr>
          <p:spPr bwMode="auto">
            <a:xfrm>
              <a:off x="6229350" y="4267200"/>
              <a:ext cx="152400" cy="1524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31777" name="Text Box 32"/>
            <p:cNvSpPr txBox="1">
              <a:spLocks noChangeArrowheads="1"/>
            </p:cNvSpPr>
            <p:nvPr/>
          </p:nvSpPr>
          <p:spPr bwMode="auto">
            <a:xfrm>
              <a:off x="4433888" y="5492912"/>
              <a:ext cx="4485715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/>
                <a:t>erlaubt, wenn </a:t>
              </a:r>
              <a:r>
                <a:rPr lang="de-AT" altLang="en-US" i="1" smtClean="0"/>
                <a:t>T</a:t>
              </a:r>
              <a:r>
                <a:rPr lang="de-AT" altLang="en-US"/>
                <a:t> </a:t>
              </a:r>
              <a:r>
                <a:rPr lang="de-AT" altLang="en-US" smtClean="0"/>
                <a:t>durch </a:t>
              </a:r>
              <a:r>
                <a:rPr lang="de-AT" altLang="en-US" u="sng"/>
                <a:t>denselben</a:t>
              </a:r>
              <a:r>
                <a:rPr lang="de-AT" altLang="en-US"/>
                <a:t> Typ ersetzt </a:t>
              </a:r>
              <a:r>
                <a:rPr lang="de-AT" altLang="en-US" smtClean="0"/>
                <a:t>wurde</a:t>
              </a:r>
              <a:endParaRPr lang="de-AT" altLang="en-US"/>
            </a:p>
          </p:txBody>
        </p:sp>
        <p:sp>
          <p:nvSpPr>
            <p:cNvPr id="32" name="Text Box 22"/>
            <p:cNvSpPr txBox="1">
              <a:spLocks noChangeArrowheads="1"/>
            </p:cNvSpPr>
            <p:nvPr/>
          </p:nvSpPr>
          <p:spPr bwMode="auto">
            <a:xfrm>
              <a:off x="4576398" y="4991100"/>
              <a:ext cx="1069524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smtClean="0">
                  <a:latin typeface="Arial" charset="0"/>
                </a:rPr>
                <a:t>B&lt;Integer&gt;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smtClean="0">
                  <a:latin typeface="Arial" charset="0"/>
                </a:rPr>
                <a:t>...</a:t>
              </a:r>
              <a:endParaRPr lang="de-AT" altLang="en-US" sz="1400">
                <a:latin typeface="Arial" charset="0"/>
              </a:endParaRPr>
            </a:p>
          </p:txBody>
        </p:sp>
        <p:sp>
          <p:nvSpPr>
            <p:cNvPr id="33" name="Text Box 22"/>
            <p:cNvSpPr txBox="1">
              <a:spLocks noChangeArrowheads="1"/>
            </p:cNvSpPr>
            <p:nvPr/>
          </p:nvSpPr>
          <p:spPr bwMode="auto">
            <a:xfrm>
              <a:off x="5641705" y="4991100"/>
              <a:ext cx="1566198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smtClean="0">
                  <a:latin typeface="Arial" charset="0"/>
                </a:rPr>
                <a:t>C&lt;Integer, Float&gt;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smtClean="0">
                  <a:latin typeface="Arial" charset="0"/>
                </a:rPr>
                <a:t>...</a:t>
              </a:r>
              <a:endParaRPr lang="de-AT" altLang="en-US" sz="1400"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8455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D0BBBF2-8E58-4880-A3CD-A9D471F29C33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de-DE" altLang="en-US" smtClean="0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Überschreiben von Methoden</a:t>
            </a:r>
          </a:p>
        </p:txBody>
      </p:sp>
      <p:sp>
        <p:nvSpPr>
          <p:cNvPr id="32772" name="Text Box 3"/>
          <p:cNvSpPr txBox="1">
            <a:spLocks noChangeArrowheads="1"/>
          </p:cNvSpPr>
          <p:nvPr/>
        </p:nvSpPr>
        <p:spPr bwMode="auto">
          <a:xfrm>
            <a:off x="898525" y="2852738"/>
            <a:ext cx="4354513" cy="942975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5738" algn="l"/>
                <a:tab pos="384175" algn="l"/>
                <a:tab pos="1243013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5738" algn="l"/>
                <a:tab pos="384175" algn="l"/>
                <a:tab pos="1243013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5738" algn="l"/>
                <a:tab pos="384175" algn="l"/>
                <a:tab pos="1243013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5738" algn="l"/>
                <a:tab pos="384175" algn="l"/>
                <a:tab pos="1243013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5738" algn="l"/>
                <a:tab pos="384175" algn="l"/>
                <a:tab pos="1243013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1243013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1243013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1243013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1243013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class MyList extends </a:t>
            </a:r>
            <a:r>
              <a:rPr lang="de-AT" altLang="en-US" sz="1400">
                <a:solidFill>
                  <a:srgbClr val="FF0000"/>
                </a:solidFill>
                <a:latin typeface="Arial" charset="0"/>
              </a:rPr>
              <a:t>List&lt;Integer&gt;</a:t>
            </a:r>
            <a:r>
              <a:rPr lang="de-AT" altLang="en-US" sz="1400">
                <a:latin typeface="Arial" charset="0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	void add(</a:t>
            </a:r>
            <a:r>
              <a:rPr lang="de-AT" altLang="en-US" sz="1400">
                <a:solidFill>
                  <a:srgbClr val="FF0000"/>
                </a:solidFill>
                <a:latin typeface="Arial" charset="0"/>
              </a:rPr>
              <a:t>Integer</a:t>
            </a:r>
            <a:r>
              <a:rPr lang="de-AT" altLang="en-US" sz="1400">
                <a:latin typeface="Arial" charset="0"/>
              </a:rPr>
              <a:t> x) {...}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}</a:t>
            </a:r>
          </a:p>
        </p:txBody>
      </p:sp>
      <p:sp>
        <p:nvSpPr>
          <p:cNvPr id="32773" name="Text Box 4"/>
          <p:cNvSpPr txBox="1">
            <a:spLocks noChangeArrowheads="1"/>
          </p:cNvSpPr>
          <p:nvPr/>
        </p:nvSpPr>
        <p:spPr bwMode="auto">
          <a:xfrm>
            <a:off x="746125" y="2500313"/>
            <a:ext cx="4083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Wenn von konkretisierter Klasse geerbt</a:t>
            </a:r>
          </a:p>
        </p:txBody>
      </p:sp>
      <p:sp>
        <p:nvSpPr>
          <p:cNvPr id="32774" name="Text Box 5"/>
          <p:cNvSpPr txBox="1">
            <a:spLocks noChangeArrowheads="1"/>
          </p:cNvSpPr>
          <p:nvPr/>
        </p:nvSpPr>
        <p:spPr bwMode="auto">
          <a:xfrm>
            <a:off x="5322888" y="3287713"/>
            <a:ext cx="2487612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i="1">
                <a:latin typeface="Arial" charset="0"/>
              </a:rPr>
              <a:t>T</a:t>
            </a:r>
            <a:r>
              <a:rPr lang="de-AT" altLang="en-US" sz="1400">
                <a:latin typeface="Arial" charset="0"/>
              </a:rPr>
              <a:t> wird durch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konkreten Typ </a:t>
            </a:r>
            <a:r>
              <a:rPr lang="de-AT" altLang="en-US" sz="1400" i="1">
                <a:latin typeface="Arial" charset="0"/>
              </a:rPr>
              <a:t>Integer</a:t>
            </a:r>
            <a:r>
              <a:rPr lang="de-AT" altLang="en-US" sz="1400">
                <a:latin typeface="Arial" charset="0"/>
              </a:rPr>
              <a:t> ersetzt</a:t>
            </a:r>
            <a:endParaRPr lang="de-AT" altLang="en-US"/>
          </a:p>
        </p:txBody>
      </p:sp>
      <p:sp>
        <p:nvSpPr>
          <p:cNvPr id="32775" name="Text Box 6"/>
          <p:cNvSpPr txBox="1">
            <a:spLocks noChangeArrowheads="1"/>
          </p:cNvSpPr>
          <p:nvPr/>
        </p:nvSpPr>
        <p:spPr bwMode="auto">
          <a:xfrm>
            <a:off x="898525" y="1287463"/>
            <a:ext cx="4340225" cy="9429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5738" algn="l"/>
                <a:tab pos="384175" algn="l"/>
                <a:tab pos="1243013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5738" algn="l"/>
                <a:tab pos="384175" algn="l"/>
                <a:tab pos="1243013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5738" algn="l"/>
                <a:tab pos="384175" algn="l"/>
                <a:tab pos="1243013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5738" algn="l"/>
                <a:tab pos="384175" algn="l"/>
                <a:tab pos="1243013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5738" algn="l"/>
                <a:tab pos="384175" algn="l"/>
                <a:tab pos="1243013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1243013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1243013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1243013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1243013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class List&lt;T&gt;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	void add(T x) {...}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}</a:t>
            </a:r>
          </a:p>
        </p:txBody>
      </p:sp>
      <p:grpSp>
        <p:nvGrpSpPr>
          <p:cNvPr id="206855" name="Group 7"/>
          <p:cNvGrpSpPr>
            <a:grpSpLocks/>
          </p:cNvGrpSpPr>
          <p:nvPr/>
        </p:nvGrpSpPr>
        <p:grpSpPr bwMode="auto">
          <a:xfrm>
            <a:off x="746125" y="3890963"/>
            <a:ext cx="6505575" cy="1323975"/>
            <a:chOff x="470" y="2451"/>
            <a:chExt cx="4098" cy="834"/>
          </a:xfrm>
        </p:grpSpPr>
        <p:sp>
          <p:nvSpPr>
            <p:cNvPr id="32781" name="Text Box 8"/>
            <p:cNvSpPr txBox="1">
              <a:spLocks noChangeArrowheads="1"/>
            </p:cNvSpPr>
            <p:nvPr/>
          </p:nvSpPr>
          <p:spPr bwMode="auto">
            <a:xfrm>
              <a:off x="566" y="2691"/>
              <a:ext cx="2752" cy="594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5738" algn="l"/>
                  <a:tab pos="384175" algn="l"/>
                  <a:tab pos="1243013" algn="l"/>
                </a:tabLst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5738" algn="l"/>
                  <a:tab pos="384175" algn="l"/>
                  <a:tab pos="1243013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5738" algn="l"/>
                  <a:tab pos="384175" algn="l"/>
                  <a:tab pos="1243013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5738" algn="l"/>
                  <a:tab pos="384175" algn="l"/>
                  <a:tab pos="1243013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5738" algn="l"/>
                  <a:tab pos="384175" algn="l"/>
                  <a:tab pos="1243013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1243013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1243013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1243013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1243013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class MyList&lt;T&gt; extends </a:t>
              </a:r>
              <a:r>
                <a:rPr lang="de-AT" altLang="en-US" sz="1400">
                  <a:solidFill>
                    <a:srgbClr val="FF0000"/>
                  </a:solidFill>
                  <a:latin typeface="Arial" charset="0"/>
                </a:rPr>
                <a:t>List&lt;T&gt;</a:t>
              </a:r>
              <a:r>
                <a:rPr lang="de-AT" altLang="en-US" sz="1400">
                  <a:latin typeface="Arial" charset="0"/>
                </a:rPr>
                <a:t>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	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	void add(</a:t>
              </a:r>
              <a:r>
                <a:rPr lang="de-AT" altLang="en-US" sz="1400">
                  <a:solidFill>
                    <a:srgbClr val="FF0000"/>
                  </a:solidFill>
                  <a:latin typeface="Arial" charset="0"/>
                </a:rPr>
                <a:t>T</a:t>
              </a:r>
              <a:r>
                <a:rPr lang="de-AT" altLang="en-US" sz="1400">
                  <a:latin typeface="Arial" charset="0"/>
                </a:rPr>
                <a:t> x) {...}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}</a:t>
              </a:r>
            </a:p>
          </p:txBody>
        </p:sp>
        <p:sp>
          <p:nvSpPr>
            <p:cNvPr id="32782" name="Text Box 9"/>
            <p:cNvSpPr txBox="1">
              <a:spLocks noChangeArrowheads="1"/>
            </p:cNvSpPr>
            <p:nvPr/>
          </p:nvSpPr>
          <p:spPr bwMode="auto">
            <a:xfrm>
              <a:off x="470" y="2451"/>
              <a:ext cx="235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Wenn von generischer Klasse geerbt</a:t>
              </a:r>
            </a:p>
          </p:txBody>
        </p:sp>
        <p:sp>
          <p:nvSpPr>
            <p:cNvPr id="32783" name="Text Box 10"/>
            <p:cNvSpPr txBox="1">
              <a:spLocks noChangeArrowheads="1"/>
            </p:cNvSpPr>
            <p:nvPr/>
          </p:nvSpPr>
          <p:spPr bwMode="auto">
            <a:xfrm>
              <a:off x="3353" y="2969"/>
              <a:ext cx="1215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i="1">
                  <a:latin typeface="Arial" charset="0"/>
                </a:rPr>
                <a:t>T</a:t>
              </a:r>
              <a:r>
                <a:rPr lang="de-AT" altLang="en-US" sz="1400">
                  <a:latin typeface="Arial" charset="0"/>
                </a:rPr>
                <a:t> bleibt als Platzhalter</a:t>
              </a:r>
              <a:endParaRPr lang="de-AT" altLang="en-US"/>
            </a:p>
          </p:txBody>
        </p:sp>
      </p:grpSp>
      <p:grpSp>
        <p:nvGrpSpPr>
          <p:cNvPr id="206859" name="Group 11"/>
          <p:cNvGrpSpPr>
            <a:grpSpLocks/>
          </p:cNvGrpSpPr>
          <p:nvPr/>
        </p:nvGrpSpPr>
        <p:grpSpPr bwMode="auto">
          <a:xfrm>
            <a:off x="822325" y="5314950"/>
            <a:ext cx="6656388" cy="1295400"/>
            <a:chOff x="518" y="3348"/>
            <a:chExt cx="4193" cy="816"/>
          </a:xfrm>
        </p:grpSpPr>
        <p:sp>
          <p:nvSpPr>
            <p:cNvPr id="32778" name="Text Box 12"/>
            <p:cNvSpPr txBox="1">
              <a:spLocks noChangeArrowheads="1"/>
            </p:cNvSpPr>
            <p:nvPr/>
          </p:nvSpPr>
          <p:spPr bwMode="auto">
            <a:xfrm>
              <a:off x="518" y="3348"/>
              <a:ext cx="4193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/>
                <a:t>Folgendes geht nicht (konkrete Klasse darf nicht von generischer Klasse erben)</a:t>
              </a:r>
            </a:p>
          </p:txBody>
        </p:sp>
        <p:sp>
          <p:nvSpPr>
            <p:cNvPr id="32779" name="Text Box 13"/>
            <p:cNvSpPr txBox="1">
              <a:spLocks noChangeArrowheads="1"/>
            </p:cNvSpPr>
            <p:nvPr/>
          </p:nvSpPr>
          <p:spPr bwMode="auto">
            <a:xfrm>
              <a:off x="566" y="3570"/>
              <a:ext cx="2752" cy="59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5738" algn="l"/>
                  <a:tab pos="384175" algn="l"/>
                  <a:tab pos="1243013" algn="l"/>
                </a:tabLst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5738" algn="l"/>
                  <a:tab pos="384175" algn="l"/>
                  <a:tab pos="1243013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5738" algn="l"/>
                  <a:tab pos="384175" algn="l"/>
                  <a:tab pos="1243013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5738" algn="l"/>
                  <a:tab pos="384175" algn="l"/>
                  <a:tab pos="1243013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5738" algn="l"/>
                  <a:tab pos="384175" algn="l"/>
                  <a:tab pos="1243013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1243013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1243013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1243013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1243013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class MyList extends List&lt;T&gt;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	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	void add(T x) {...}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}</a:t>
              </a:r>
            </a:p>
          </p:txBody>
        </p:sp>
        <p:sp>
          <p:nvSpPr>
            <p:cNvPr id="32780" name="Line 14"/>
            <p:cNvSpPr>
              <a:spLocks noChangeShapeType="1"/>
            </p:cNvSpPr>
            <p:nvPr/>
          </p:nvSpPr>
          <p:spPr bwMode="auto">
            <a:xfrm flipV="1">
              <a:off x="576" y="3575"/>
              <a:ext cx="2744" cy="57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Vererbung bei Constraints</a:t>
            </a:r>
            <a:endParaRPr lang="en-US" altLang="en-US" smtClean="0"/>
          </a:p>
        </p:txBody>
      </p:sp>
      <p:sp>
        <p:nvSpPr>
          <p:cNvPr id="33795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05F760C-2C62-42A4-A093-A87F557B5E43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de-DE" altLang="en-US" smtClean="0"/>
          </a:p>
        </p:txBody>
      </p:sp>
      <p:sp>
        <p:nvSpPr>
          <p:cNvPr id="33796" name="Text Box 6"/>
          <p:cNvSpPr txBox="1">
            <a:spLocks noChangeArrowheads="1"/>
          </p:cNvSpPr>
          <p:nvPr/>
        </p:nvSpPr>
        <p:spPr bwMode="auto">
          <a:xfrm>
            <a:off x="817503" y="1129276"/>
            <a:ext cx="4016376" cy="738187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5738" algn="l"/>
                <a:tab pos="384175" algn="l"/>
                <a:tab pos="1243013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5738" algn="l"/>
                <a:tab pos="384175" algn="l"/>
                <a:tab pos="1243013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5738" algn="l"/>
                <a:tab pos="384175" algn="l"/>
                <a:tab pos="1243013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5738" algn="l"/>
                <a:tab pos="384175" algn="l"/>
                <a:tab pos="1243013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5738" algn="l"/>
                <a:tab pos="384175" algn="l"/>
                <a:tab pos="1243013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1243013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1243013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1243013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1243013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class </a:t>
            </a:r>
            <a:r>
              <a:rPr lang="de-AT" altLang="en-US" sz="1400" b="1">
                <a:latin typeface="Arial" charset="0"/>
              </a:rPr>
              <a:t>SortedList</a:t>
            </a:r>
            <a:r>
              <a:rPr lang="de-AT" altLang="en-US" sz="1400">
                <a:latin typeface="Arial" charset="0"/>
              </a:rPr>
              <a:t> &lt;T </a:t>
            </a:r>
            <a:r>
              <a:rPr lang="de-AT" altLang="en-US" sz="1400">
                <a:solidFill>
                  <a:schemeClr val="accent2"/>
                </a:solidFill>
                <a:latin typeface="Arial" charset="0"/>
              </a:rPr>
              <a:t>extends </a:t>
            </a:r>
            <a:r>
              <a:rPr lang="de-AT" altLang="en-US" sz="1400" smtClean="0">
                <a:solidFill>
                  <a:schemeClr val="accent2"/>
                </a:solidFill>
                <a:latin typeface="Arial" charset="0"/>
              </a:rPr>
              <a:t>Comparable&lt;T&gt;</a:t>
            </a:r>
            <a:r>
              <a:rPr lang="de-AT" altLang="en-US" sz="1400" smtClean="0">
                <a:latin typeface="Arial" charset="0"/>
              </a:rPr>
              <a:t>&gt; </a:t>
            </a:r>
            <a:r>
              <a:rPr lang="de-AT" altLang="en-US" sz="1400">
                <a:latin typeface="Arial" charset="0"/>
              </a:rPr>
              <a:t>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}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719078" y="4493560"/>
            <a:ext cx="6905158" cy="2132311"/>
            <a:chOff x="719078" y="4493560"/>
            <a:chExt cx="6905158" cy="2132311"/>
          </a:xfrm>
        </p:grpSpPr>
        <p:sp>
          <p:nvSpPr>
            <p:cNvPr id="33797" name="Text Box 6"/>
            <p:cNvSpPr txBox="1">
              <a:spLocks noChangeArrowheads="1"/>
            </p:cNvSpPr>
            <p:nvPr/>
          </p:nvSpPr>
          <p:spPr bwMode="auto">
            <a:xfrm>
              <a:off x="817503" y="5062184"/>
              <a:ext cx="6350000" cy="738664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5738" algn="l"/>
                  <a:tab pos="384175" algn="l"/>
                  <a:tab pos="1243013" algn="l"/>
                </a:tabLst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5738" algn="l"/>
                  <a:tab pos="384175" algn="l"/>
                  <a:tab pos="1243013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5738" algn="l"/>
                  <a:tab pos="384175" algn="l"/>
                  <a:tab pos="1243013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5738" algn="l"/>
                  <a:tab pos="384175" algn="l"/>
                  <a:tab pos="1243013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5738" algn="l"/>
                  <a:tab pos="384175" algn="l"/>
                  <a:tab pos="1243013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1243013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1243013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1243013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1243013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 err="1">
                  <a:latin typeface="Arial" charset="0"/>
                </a:rPr>
                <a:t>class</a:t>
              </a:r>
              <a:r>
                <a:rPr lang="de-AT" altLang="en-US" sz="1400" dirty="0">
                  <a:latin typeface="Arial" charset="0"/>
                </a:rPr>
                <a:t> </a:t>
              </a:r>
              <a:r>
                <a:rPr lang="de-AT" altLang="en-US" sz="1400" b="1" dirty="0" err="1">
                  <a:latin typeface="Arial" charset="0"/>
                </a:rPr>
                <a:t>SubSortedList</a:t>
              </a:r>
              <a:r>
                <a:rPr lang="de-AT" altLang="en-US" sz="1400" dirty="0">
                  <a:latin typeface="Arial" charset="0"/>
                </a:rPr>
                <a:t> &lt;T </a:t>
              </a:r>
              <a:r>
                <a:rPr lang="de-AT" altLang="en-US" sz="1400" dirty="0" smtClean="0">
                  <a:solidFill>
                    <a:schemeClr val="accent2"/>
                  </a:solidFill>
                  <a:latin typeface="Arial" charset="0"/>
                </a:rPr>
                <a:t>                                        </a:t>
              </a:r>
              <a:r>
                <a:rPr lang="de-AT" altLang="en-US" sz="1400" dirty="0" smtClean="0">
                  <a:latin typeface="Arial" charset="0"/>
                </a:rPr>
                <a:t>&gt; </a:t>
              </a:r>
              <a:r>
                <a:rPr lang="de-AT" altLang="en-US" sz="1400" dirty="0" err="1">
                  <a:solidFill>
                    <a:srgbClr val="FF0000"/>
                  </a:solidFill>
                  <a:latin typeface="Arial" charset="0"/>
                </a:rPr>
                <a:t>extends</a:t>
              </a:r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</a:rPr>
                <a:t> </a:t>
              </a:r>
              <a:r>
                <a:rPr lang="de-AT" altLang="en-US" sz="1400" dirty="0" err="1">
                  <a:solidFill>
                    <a:srgbClr val="FF0000"/>
                  </a:solidFill>
                  <a:latin typeface="Arial" charset="0"/>
                </a:rPr>
                <a:t>SortedList</a:t>
              </a:r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</a:rPr>
                <a:t>&lt;T&gt; </a:t>
              </a:r>
              <a:r>
                <a:rPr lang="de-AT" altLang="en-US" sz="1400" dirty="0">
                  <a:latin typeface="Arial" charset="0"/>
                </a:rPr>
                <a:t>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charset="0"/>
                </a:rPr>
                <a:t>	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charset="0"/>
                </a:rPr>
                <a:t>}</a:t>
              </a:r>
            </a:p>
          </p:txBody>
        </p:sp>
        <p:cxnSp>
          <p:nvCxnSpPr>
            <p:cNvPr id="33798" name="Straight Arrow Connector 7"/>
            <p:cNvCxnSpPr>
              <a:cxnSpLocks noChangeShapeType="1"/>
            </p:cNvCxnSpPr>
            <p:nvPr/>
          </p:nvCxnSpPr>
          <p:spPr bwMode="auto">
            <a:xfrm flipV="1">
              <a:off x="6612998" y="5317771"/>
              <a:ext cx="9525" cy="752475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3799" name="TextBox 8"/>
            <p:cNvSpPr txBox="1">
              <a:spLocks noChangeArrowheads="1"/>
            </p:cNvSpPr>
            <p:nvPr/>
          </p:nvSpPr>
          <p:spPr bwMode="auto">
            <a:xfrm>
              <a:off x="5622398" y="6041671"/>
              <a:ext cx="2001838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/>
                <a:t>Constraint wird hier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/>
                <a:t>nicht mehr wiederholt</a:t>
              </a:r>
              <a:endParaRPr lang="en-US" altLang="en-US"/>
            </a:p>
          </p:txBody>
        </p:sp>
        <p:sp>
          <p:nvSpPr>
            <p:cNvPr id="33802" name="TextBox 11"/>
            <p:cNvSpPr txBox="1">
              <a:spLocks noChangeArrowheads="1"/>
            </p:cNvSpPr>
            <p:nvPr/>
          </p:nvSpPr>
          <p:spPr bwMode="auto">
            <a:xfrm>
              <a:off x="719078" y="4493560"/>
              <a:ext cx="676569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 dirty="0" smtClean="0"/>
                <a:t>Welche </a:t>
              </a:r>
              <a:r>
                <a:rPr lang="de-AT" altLang="en-US" sz="1800" b="1" dirty="0" err="1" smtClean="0"/>
                <a:t>Constraints</a:t>
              </a:r>
              <a:r>
                <a:rPr lang="de-AT" altLang="en-US" sz="1800" b="1" dirty="0" smtClean="0"/>
                <a:t> müssen in der Unterklasse angegeben werden?</a:t>
              </a:r>
              <a:endParaRPr lang="en-US" altLang="en-US" sz="1800" b="1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719078" y="1994453"/>
            <a:ext cx="7593293" cy="1065411"/>
            <a:chOff x="719078" y="1994453"/>
            <a:chExt cx="7593293" cy="1065411"/>
          </a:xfrm>
        </p:grpSpPr>
        <p:sp>
          <p:nvSpPr>
            <p:cNvPr id="3" name="TextBox 2"/>
            <p:cNvSpPr txBox="1"/>
            <p:nvPr/>
          </p:nvSpPr>
          <p:spPr>
            <a:xfrm>
              <a:off x="719078" y="2321200"/>
              <a:ext cx="22894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SortedList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AT" sz="14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String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&gt;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list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= ...</a:t>
              </a:r>
              <a:endParaRPr lang="de-AT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376678" y="2321200"/>
              <a:ext cx="3935693" cy="738664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>
                <a:tabLst>
                  <a:tab pos="177800" algn="l"/>
                </a:tabLst>
              </a:pP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class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String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implements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sz="1400" dirty="0" err="1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Comparable</a:t>
              </a:r>
              <a:r>
                <a:rPr lang="de-AT" sz="1400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&lt;String&gt;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{</a:t>
              </a:r>
            </a:p>
            <a:p>
              <a:pPr>
                <a:tabLst>
                  <a:tab pos="177800" algn="l"/>
                </a:tabLst>
              </a:pP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pPr>
                <a:tabLst>
                  <a:tab pos="177800" algn="l"/>
                </a:tabLst>
              </a:pP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flipV="1">
              <a:off x="1983129" y="2253205"/>
              <a:ext cx="200628" cy="108031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" name="TextBox 5"/>
            <p:cNvSpPr txBox="1"/>
            <p:nvPr/>
          </p:nvSpPr>
          <p:spPr>
            <a:xfrm>
              <a:off x="1635448" y="1994453"/>
              <a:ext cx="33538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dirty="0" smtClean="0"/>
                <a:t>muss </a:t>
              </a:r>
              <a:r>
                <a:rPr lang="de-AT" sz="1400" i="1" dirty="0" err="1" smtClean="0"/>
                <a:t>Comparable</a:t>
              </a:r>
              <a:r>
                <a:rPr lang="de-AT" sz="1400" i="1" dirty="0" smtClean="0"/>
                <a:t>&lt;String&gt;</a:t>
              </a:r>
              <a:r>
                <a:rPr lang="de-AT" sz="1400" dirty="0" smtClean="0"/>
                <a:t> implementieren</a:t>
              </a:r>
              <a:endParaRPr lang="de-AT" sz="1400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19078" y="3144059"/>
            <a:ext cx="7782447" cy="1065411"/>
            <a:chOff x="719078" y="3144059"/>
            <a:chExt cx="7782447" cy="1065411"/>
          </a:xfrm>
        </p:grpSpPr>
        <p:sp>
          <p:nvSpPr>
            <p:cNvPr id="17" name="TextBox 16"/>
            <p:cNvSpPr txBox="1"/>
            <p:nvPr/>
          </p:nvSpPr>
          <p:spPr>
            <a:xfrm>
              <a:off x="719078" y="3470806"/>
              <a:ext cx="237917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SortedList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AT" sz="14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Person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&gt;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list</a:t>
              </a:r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 = 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  <a:endParaRPr lang="de-AT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376678" y="3470806"/>
              <a:ext cx="4124847" cy="738664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>
                <a:tabLst>
                  <a:tab pos="177800" algn="l"/>
                </a:tabLst>
              </a:pP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class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Person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implements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sz="1400" dirty="0" err="1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Comparable</a:t>
              </a:r>
              <a:r>
                <a:rPr lang="de-AT" sz="1400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&lt;Person&gt;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{</a:t>
              </a:r>
            </a:p>
            <a:p>
              <a:pPr>
                <a:tabLst>
                  <a:tab pos="177800" algn="l"/>
                </a:tabLst>
              </a:pP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pPr>
                <a:tabLst>
                  <a:tab pos="177800" algn="l"/>
                </a:tabLst>
              </a:pP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cxnSp>
          <p:nvCxnSpPr>
            <p:cNvPr id="19" name="Straight Connector 18"/>
            <p:cNvCxnSpPr/>
            <p:nvPr/>
          </p:nvCxnSpPr>
          <p:spPr bwMode="auto">
            <a:xfrm flipV="1">
              <a:off x="1983129" y="3402811"/>
              <a:ext cx="200628" cy="108031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0" name="TextBox 19"/>
            <p:cNvSpPr txBox="1"/>
            <p:nvPr/>
          </p:nvSpPr>
          <p:spPr>
            <a:xfrm>
              <a:off x="1635448" y="3144059"/>
              <a:ext cx="342433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dirty="0" smtClean="0"/>
                <a:t>muss </a:t>
              </a:r>
              <a:r>
                <a:rPr lang="de-AT" sz="1400" i="1" dirty="0" err="1" smtClean="0"/>
                <a:t>Comparable</a:t>
              </a:r>
              <a:r>
                <a:rPr lang="de-AT" sz="1400" i="1" dirty="0" smtClean="0"/>
                <a:t>&lt;Person&gt;</a:t>
              </a:r>
              <a:r>
                <a:rPr lang="de-AT" sz="1400" dirty="0" smtClean="0"/>
                <a:t> implementieren</a:t>
              </a:r>
              <a:endParaRPr lang="de-AT" sz="1400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341503" y="5061563"/>
            <a:ext cx="2611438" cy="1564308"/>
            <a:chOff x="2341503" y="5061563"/>
            <a:chExt cx="2611438" cy="1564308"/>
          </a:xfrm>
        </p:grpSpPr>
        <p:sp>
          <p:nvSpPr>
            <p:cNvPr id="2" name="TextBox 1"/>
            <p:cNvSpPr txBox="1"/>
            <p:nvPr/>
          </p:nvSpPr>
          <p:spPr>
            <a:xfrm>
              <a:off x="2799787" y="5061563"/>
              <a:ext cx="215315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altLang="en-US" sz="1400" dirty="0" err="1">
                  <a:solidFill>
                    <a:srgbClr val="3333CC"/>
                  </a:solidFill>
                  <a:latin typeface="Arial" charset="0"/>
                </a:rPr>
                <a:t>extends</a:t>
              </a:r>
              <a:r>
                <a:rPr lang="de-AT" altLang="en-US" sz="1400" dirty="0">
                  <a:solidFill>
                    <a:srgbClr val="3333CC"/>
                  </a:solidFill>
                  <a:latin typeface="Arial" charset="0"/>
                </a:rPr>
                <a:t> </a:t>
              </a:r>
              <a:r>
                <a:rPr lang="de-AT" altLang="en-US" sz="1400" dirty="0" err="1">
                  <a:solidFill>
                    <a:srgbClr val="3333CC"/>
                  </a:solidFill>
                  <a:latin typeface="Arial" charset="0"/>
                </a:rPr>
                <a:t>Comparable</a:t>
              </a:r>
              <a:r>
                <a:rPr lang="de-AT" altLang="en-US" sz="1400" dirty="0">
                  <a:solidFill>
                    <a:srgbClr val="3333CC"/>
                  </a:solidFill>
                  <a:latin typeface="Arial" charset="0"/>
                </a:rPr>
                <a:t>&lt;T&gt;</a:t>
              </a:r>
              <a:endParaRPr lang="de-AT" dirty="0"/>
            </a:p>
          </p:txBody>
        </p:sp>
        <p:sp>
          <p:nvSpPr>
            <p:cNvPr id="33801" name="TextBox 10"/>
            <p:cNvSpPr txBox="1">
              <a:spLocks noChangeArrowheads="1"/>
            </p:cNvSpPr>
            <p:nvPr/>
          </p:nvSpPr>
          <p:spPr bwMode="auto">
            <a:xfrm>
              <a:off x="2341503" y="6041671"/>
              <a:ext cx="2492375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dirty="0"/>
                <a:t>Geerbte </a:t>
              </a:r>
              <a:r>
                <a:rPr lang="de-AT" altLang="en-US" dirty="0" err="1"/>
                <a:t>Constraints</a:t>
              </a:r>
              <a:r>
                <a:rPr lang="de-AT" altLang="en-US" dirty="0"/>
                <a:t> müssen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dirty="0"/>
                <a:t>hier wiederholt werden</a:t>
              </a:r>
              <a:endParaRPr lang="en-US" altLang="en-US" dirty="0"/>
            </a:p>
          </p:txBody>
        </p:sp>
        <p:cxnSp>
          <p:nvCxnSpPr>
            <p:cNvPr id="33800" name="Straight Arrow Connector 9"/>
            <p:cNvCxnSpPr>
              <a:cxnSpLocks noChangeShapeType="1"/>
            </p:cNvCxnSpPr>
            <p:nvPr/>
          </p:nvCxnSpPr>
          <p:spPr bwMode="auto">
            <a:xfrm flipV="1">
              <a:off x="3576578" y="5317771"/>
              <a:ext cx="9525" cy="752475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2" name="Text Box 6"/>
          <p:cNvSpPr txBox="1">
            <a:spLocks noChangeArrowheads="1"/>
          </p:cNvSpPr>
          <p:nvPr/>
        </p:nvSpPr>
        <p:spPr bwMode="auto">
          <a:xfrm>
            <a:off x="5780536" y="1129276"/>
            <a:ext cx="2531835" cy="73866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5738" algn="l"/>
                <a:tab pos="384175" algn="l"/>
                <a:tab pos="1243013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5738" algn="l"/>
                <a:tab pos="384175" algn="l"/>
                <a:tab pos="1243013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5738" algn="l"/>
                <a:tab pos="384175" algn="l"/>
                <a:tab pos="1243013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5738" algn="l"/>
                <a:tab pos="384175" algn="l"/>
                <a:tab pos="1243013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5738" algn="l"/>
                <a:tab pos="384175" algn="l"/>
                <a:tab pos="1243013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1243013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1243013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1243013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1243013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charset="0"/>
              </a:rPr>
              <a:t>interface </a:t>
            </a:r>
            <a:r>
              <a:rPr lang="de-AT" altLang="en-US" sz="1400" b="1" smtClean="0">
                <a:latin typeface="Arial" charset="0"/>
              </a:rPr>
              <a:t>Comparable</a:t>
            </a:r>
            <a:r>
              <a:rPr lang="de-AT" altLang="en-US" sz="1400" smtClean="0">
                <a:latin typeface="Arial" charset="0"/>
              </a:rPr>
              <a:t> </a:t>
            </a:r>
            <a:r>
              <a:rPr lang="de-AT" altLang="en-US" sz="1400">
                <a:latin typeface="Arial" charset="0"/>
              </a:rPr>
              <a:t>&lt;</a:t>
            </a:r>
            <a:r>
              <a:rPr lang="de-AT" altLang="en-US" sz="1400" smtClean="0">
                <a:latin typeface="Arial" charset="0"/>
              </a:rPr>
              <a:t>T&gt; </a:t>
            </a:r>
            <a:r>
              <a:rPr lang="de-AT" altLang="en-US" sz="1400">
                <a:latin typeface="Arial" charset="0"/>
              </a:rPr>
              <a:t>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	</a:t>
            </a:r>
            <a:r>
              <a:rPr lang="de-AT" altLang="en-US" sz="1400" smtClean="0">
                <a:latin typeface="Arial" charset="0"/>
              </a:rPr>
              <a:t>int </a:t>
            </a:r>
            <a:r>
              <a:rPr lang="de-AT" altLang="en-US" sz="1400" b="1" smtClean="0">
                <a:latin typeface="Arial" charset="0"/>
              </a:rPr>
              <a:t>compareTo</a:t>
            </a:r>
            <a:r>
              <a:rPr lang="de-AT" altLang="en-US" sz="1400" smtClean="0">
                <a:latin typeface="Arial" charset="0"/>
              </a:rPr>
              <a:t> (T other);</a:t>
            </a:r>
            <a:endParaRPr lang="de-AT" altLang="en-US" sz="1400">
              <a:latin typeface="Arial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6F0AFB7-9269-4143-BA5D-AA77D4F2DC56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de-DE" altLang="en-US" smtClean="0"/>
          </a:p>
        </p:txBody>
      </p:sp>
      <p:sp>
        <p:nvSpPr>
          <p:cNvPr id="18435" name="Rectangle 2"/>
          <p:cNvSpPr>
            <a:spLocks noChangeArrowheads="1"/>
          </p:cNvSpPr>
          <p:nvPr/>
        </p:nvSpPr>
        <p:spPr bwMode="auto">
          <a:xfrm>
            <a:off x="1130300" y="3489325"/>
            <a:ext cx="5321300" cy="342900"/>
          </a:xfrm>
          <a:prstGeom prst="rect">
            <a:avLst/>
          </a:prstGeom>
          <a:solidFill>
            <a:schemeClr val="hlink"/>
          </a:solidFill>
          <a:ln w="63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sp>
        <p:nvSpPr>
          <p:cNvPr id="18436" name="Text Box 3"/>
          <p:cNvSpPr txBox="1">
            <a:spLocks noChangeArrowheads="1"/>
          </p:cNvSpPr>
          <p:nvPr/>
        </p:nvSpPr>
        <p:spPr bwMode="auto">
          <a:xfrm>
            <a:off x="709613" y="1479550"/>
            <a:ext cx="4193433" cy="3172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381000" algn="l"/>
                <a:tab pos="952500" algn="l"/>
                <a:tab pos="11430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81000" algn="l"/>
                <a:tab pos="952500" algn="l"/>
                <a:tab pos="114300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81000" algn="l"/>
                <a:tab pos="952500" algn="l"/>
                <a:tab pos="1143000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81000" algn="l"/>
                <a:tab pos="952500" algn="l"/>
                <a:tab pos="1143000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3200" smtClean="0"/>
              <a:t>7.</a:t>
            </a:r>
            <a:r>
              <a:rPr lang="de-AT" altLang="en-US" sz="3200"/>
              <a:t>	</a:t>
            </a:r>
            <a:r>
              <a:rPr lang="de-AT" altLang="en-US" sz="3200" smtClean="0"/>
              <a:t>Generics</a:t>
            </a:r>
            <a:endParaRPr lang="de-AT" altLang="en-US" sz="3200"/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/>
              <a:t>	</a:t>
            </a:r>
            <a:r>
              <a:rPr lang="de-DE" altLang="en-US" sz="2400" smtClean="0"/>
              <a:t>7.1</a:t>
            </a:r>
            <a:r>
              <a:rPr lang="de-DE" altLang="en-US" sz="2400"/>
              <a:t>	</a:t>
            </a:r>
            <a:r>
              <a:rPr lang="de-DE" altLang="en-US" sz="2400" smtClean="0"/>
              <a:t>Grundlagen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/>
              <a:t>	</a:t>
            </a:r>
            <a:r>
              <a:rPr lang="de-DE" altLang="en-US" sz="2400" smtClean="0"/>
              <a:t>7.2	Constraints</a:t>
            </a:r>
            <a:endParaRPr lang="de-DE" altLang="en-US" sz="2400"/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2400"/>
              <a:t>	</a:t>
            </a:r>
            <a:r>
              <a:rPr lang="de-AT" altLang="en-US" sz="2400" smtClean="0"/>
              <a:t>7.3</a:t>
            </a:r>
            <a:r>
              <a:rPr lang="de-AT" altLang="en-US" sz="2400"/>
              <a:t>	</a:t>
            </a:r>
            <a:r>
              <a:rPr lang="de-DE" altLang="en-US" sz="2400"/>
              <a:t>Generische Arrays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/>
              <a:t>	</a:t>
            </a:r>
            <a:r>
              <a:rPr lang="de-DE" altLang="en-US" sz="2400" smtClean="0"/>
              <a:t>7.4</a:t>
            </a:r>
            <a:r>
              <a:rPr lang="de-DE" altLang="en-US" sz="2400"/>
              <a:t>	Vererbung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>
                <a:solidFill>
                  <a:srgbClr val="FF0000"/>
                </a:solidFill>
              </a:rPr>
              <a:t>	</a:t>
            </a:r>
            <a:r>
              <a:rPr lang="de-DE" altLang="en-US" sz="2400" smtClean="0">
                <a:solidFill>
                  <a:srgbClr val="FF0000"/>
                </a:solidFill>
              </a:rPr>
              <a:t>7.5</a:t>
            </a:r>
            <a:r>
              <a:rPr lang="de-DE" altLang="en-US" sz="2400">
                <a:solidFill>
                  <a:srgbClr val="FF0000"/>
                </a:solidFill>
              </a:rPr>
              <a:t>	Wildcards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/>
              <a:t>	</a:t>
            </a:r>
            <a:r>
              <a:rPr lang="de-DE" altLang="en-US" sz="2400" smtClean="0"/>
              <a:t>7.6</a:t>
            </a:r>
            <a:r>
              <a:rPr lang="de-DE" altLang="en-US" sz="2400"/>
              <a:t>	Generische Methoden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/>
              <a:t>	</a:t>
            </a:r>
            <a:r>
              <a:rPr lang="de-DE" altLang="en-US" sz="2400" smtClean="0"/>
              <a:t>7.7</a:t>
            </a:r>
            <a:r>
              <a:rPr lang="de-DE" altLang="en-US" sz="2400"/>
              <a:t>	</a:t>
            </a:r>
            <a:r>
              <a:rPr lang="de-DE" altLang="en-US" sz="2400" smtClean="0"/>
              <a:t>Laufzeit-Typinformation</a:t>
            </a:r>
            <a:endParaRPr lang="de-DE" altLang="en-US" sz="2400"/>
          </a:p>
        </p:txBody>
      </p:sp>
    </p:spTree>
    <p:extLst>
      <p:ext uri="{BB962C8B-B14F-4D97-AF65-F5344CB8AC3E}">
        <p14:creationId xmlns:p14="http://schemas.microsoft.com/office/powerpoint/2010/main" val="3556654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B90DBA1-8EA1-48E0-9382-1234EE59E34F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de-DE" altLang="en-US" smtClean="0"/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Wildcards</a:t>
            </a:r>
          </a:p>
        </p:txBody>
      </p:sp>
      <p:sp>
        <p:nvSpPr>
          <p:cNvPr id="35844" name="Text Box 3"/>
          <p:cNvSpPr txBox="1">
            <a:spLocks noChangeArrowheads="1"/>
          </p:cNvSpPr>
          <p:nvPr/>
        </p:nvSpPr>
        <p:spPr bwMode="auto">
          <a:xfrm>
            <a:off x="696913" y="1104900"/>
            <a:ext cx="70199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Konkretisierte generische Typen, bei denen der Typparameter egal ist</a:t>
            </a:r>
          </a:p>
        </p:txBody>
      </p:sp>
      <p:sp>
        <p:nvSpPr>
          <p:cNvPr id="35845" name="Text Box 4"/>
          <p:cNvSpPr txBox="1">
            <a:spLocks noChangeArrowheads="1"/>
          </p:cNvSpPr>
          <p:nvPr/>
        </p:nvSpPr>
        <p:spPr bwMode="auto">
          <a:xfrm>
            <a:off x="1039813" y="1687513"/>
            <a:ext cx="1077912" cy="3048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List&lt;</a:t>
            </a:r>
            <a:r>
              <a:rPr lang="de-AT" altLang="en-US" sz="1400">
                <a:solidFill>
                  <a:srgbClr val="FF0000"/>
                </a:solidFill>
                <a:latin typeface="Arial" charset="0"/>
              </a:rPr>
              <a:t>?</a:t>
            </a:r>
            <a:r>
              <a:rPr lang="de-AT" altLang="en-US" sz="1400">
                <a:latin typeface="Arial" charset="0"/>
              </a:rPr>
              <a:t>&gt; list;</a:t>
            </a:r>
          </a:p>
        </p:txBody>
      </p:sp>
      <p:sp>
        <p:nvSpPr>
          <p:cNvPr id="35846" name="Text Box 5"/>
          <p:cNvSpPr txBox="1">
            <a:spLocks noChangeArrowheads="1"/>
          </p:cNvSpPr>
          <p:nvPr/>
        </p:nvSpPr>
        <p:spPr bwMode="auto">
          <a:xfrm>
            <a:off x="2284413" y="1624013"/>
            <a:ext cx="21717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/>
              <a:t>"List of unknown"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/>
              <a:t>kompatibel mit List&lt;...&gt;</a:t>
            </a:r>
          </a:p>
        </p:txBody>
      </p:sp>
      <p:sp>
        <p:nvSpPr>
          <p:cNvPr id="35847" name="Text Box 6"/>
          <p:cNvSpPr txBox="1">
            <a:spLocks noChangeArrowheads="1"/>
          </p:cNvSpPr>
          <p:nvPr/>
        </p:nvSpPr>
        <p:spPr bwMode="auto">
          <a:xfrm>
            <a:off x="5065713" y="1687513"/>
            <a:ext cx="2174875" cy="51752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list = new List&lt;String&gt;();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list = new List&lt;Integer&gt;();</a:t>
            </a:r>
          </a:p>
        </p:txBody>
      </p:sp>
      <p:grpSp>
        <p:nvGrpSpPr>
          <p:cNvPr id="210951" name="Group 7"/>
          <p:cNvGrpSpPr>
            <a:grpSpLocks/>
          </p:cNvGrpSpPr>
          <p:nvPr/>
        </p:nvGrpSpPr>
        <p:grpSpPr bwMode="auto">
          <a:xfrm>
            <a:off x="696913" y="2376488"/>
            <a:ext cx="4498975" cy="1196975"/>
            <a:chOff x="439" y="1512"/>
            <a:chExt cx="2834" cy="754"/>
          </a:xfrm>
        </p:grpSpPr>
        <p:sp>
          <p:nvSpPr>
            <p:cNvPr id="35882" name="Text Box 8"/>
            <p:cNvSpPr txBox="1">
              <a:spLocks noChangeArrowheads="1"/>
            </p:cNvSpPr>
            <p:nvPr/>
          </p:nvSpPr>
          <p:spPr bwMode="auto">
            <a:xfrm>
              <a:off x="439" y="1512"/>
              <a:ext cx="54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Wozu?</a:t>
              </a:r>
            </a:p>
          </p:txBody>
        </p:sp>
        <p:sp>
          <p:nvSpPr>
            <p:cNvPr id="35883" name="Text Box 9"/>
            <p:cNvSpPr txBox="1">
              <a:spLocks noChangeArrowheads="1"/>
            </p:cNvSpPr>
            <p:nvPr/>
          </p:nvSpPr>
          <p:spPr bwMode="auto">
            <a:xfrm>
              <a:off x="591" y="1735"/>
              <a:ext cx="2682" cy="5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marL="190500" indent="-1905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de-AT" altLang="en-US"/>
                <a:t>gemeinsamer Basistyp für List&lt;...&gt;</a:t>
              </a:r>
            </a:p>
            <a:p>
              <a:r>
                <a:rPr lang="de-AT" altLang="en-US" i="1"/>
                <a:t>List&lt;Object&gt;</a:t>
              </a:r>
              <a:r>
                <a:rPr lang="de-AT" altLang="en-US"/>
                <a:t> ist kein gemeinsamer Basistyp!</a:t>
              </a:r>
              <a:br>
                <a:rPr lang="de-AT" altLang="en-US"/>
              </a:br>
              <a:r>
                <a:rPr lang="de-AT" altLang="en-US" sz="1400">
                  <a:latin typeface="Arial" charset="0"/>
                </a:rPr>
                <a:t>List&lt;Object&gt; list = new List&lt;String&gt;(); // verboten!</a:t>
              </a:r>
            </a:p>
          </p:txBody>
        </p:sp>
      </p:grpSp>
      <p:grpSp>
        <p:nvGrpSpPr>
          <p:cNvPr id="210954" name="Group 10"/>
          <p:cNvGrpSpPr>
            <a:grpSpLocks/>
          </p:cNvGrpSpPr>
          <p:nvPr/>
        </p:nvGrpSpPr>
        <p:grpSpPr bwMode="auto">
          <a:xfrm>
            <a:off x="2959100" y="5120549"/>
            <a:ext cx="2873375" cy="379413"/>
            <a:chOff x="1864" y="3016"/>
            <a:chExt cx="1810" cy="239"/>
          </a:xfrm>
        </p:grpSpPr>
        <p:sp>
          <p:nvSpPr>
            <p:cNvPr id="35876" name="Text Box 11"/>
            <p:cNvSpPr txBox="1">
              <a:spLocks noChangeArrowheads="1"/>
            </p:cNvSpPr>
            <p:nvPr/>
          </p:nvSpPr>
          <p:spPr bwMode="auto">
            <a:xfrm>
              <a:off x="2087" y="3063"/>
              <a:ext cx="18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B</a:t>
              </a:r>
            </a:p>
          </p:txBody>
        </p:sp>
        <p:sp>
          <p:nvSpPr>
            <p:cNvPr id="35877" name="Text Box 12"/>
            <p:cNvSpPr txBox="1">
              <a:spLocks noChangeArrowheads="1"/>
            </p:cNvSpPr>
            <p:nvPr/>
          </p:nvSpPr>
          <p:spPr bwMode="auto">
            <a:xfrm>
              <a:off x="2511" y="3063"/>
              <a:ext cx="381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charset="0"/>
                </a:rPr>
                <a:t>B&lt;?&gt;</a:t>
              </a:r>
            </a:p>
          </p:txBody>
        </p:sp>
        <p:sp>
          <p:nvSpPr>
            <p:cNvPr id="35878" name="Text Box 13"/>
            <p:cNvSpPr txBox="1">
              <a:spLocks noChangeArrowheads="1"/>
            </p:cNvSpPr>
            <p:nvPr/>
          </p:nvSpPr>
          <p:spPr bwMode="auto">
            <a:xfrm>
              <a:off x="3063" y="3063"/>
              <a:ext cx="611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B&lt;String&gt;</a:t>
              </a:r>
            </a:p>
          </p:txBody>
        </p:sp>
        <p:sp>
          <p:nvSpPr>
            <p:cNvPr id="35879" name="Line 14"/>
            <p:cNvSpPr>
              <a:spLocks noChangeShapeType="1"/>
            </p:cNvSpPr>
            <p:nvPr/>
          </p:nvSpPr>
          <p:spPr bwMode="auto">
            <a:xfrm flipH="1">
              <a:off x="2264" y="3160"/>
              <a:ext cx="224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35880" name="Line 15"/>
            <p:cNvSpPr>
              <a:spLocks noChangeShapeType="1"/>
            </p:cNvSpPr>
            <p:nvPr/>
          </p:nvSpPr>
          <p:spPr bwMode="auto">
            <a:xfrm flipH="1">
              <a:off x="2848" y="3160"/>
              <a:ext cx="224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35881" name="Line 16"/>
            <p:cNvSpPr>
              <a:spLocks noChangeShapeType="1"/>
            </p:cNvSpPr>
            <p:nvPr/>
          </p:nvSpPr>
          <p:spPr bwMode="auto">
            <a:xfrm flipH="1" flipV="1">
              <a:off x="1864" y="3016"/>
              <a:ext cx="240" cy="136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210962" name="Group 18"/>
          <p:cNvGrpSpPr>
            <a:grpSpLocks/>
          </p:cNvGrpSpPr>
          <p:nvPr/>
        </p:nvGrpSpPr>
        <p:grpSpPr bwMode="auto">
          <a:xfrm>
            <a:off x="3454400" y="4942749"/>
            <a:ext cx="1651000" cy="317500"/>
            <a:chOff x="2176" y="2904"/>
            <a:chExt cx="1040" cy="200"/>
          </a:xfrm>
        </p:grpSpPr>
        <p:sp>
          <p:nvSpPr>
            <p:cNvPr id="35873" name="Line 19"/>
            <p:cNvSpPr>
              <a:spLocks noChangeShapeType="1"/>
            </p:cNvSpPr>
            <p:nvPr/>
          </p:nvSpPr>
          <p:spPr bwMode="auto">
            <a:xfrm flipH="1" flipV="1">
              <a:off x="3216" y="2904"/>
              <a:ext cx="0" cy="20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35874" name="Line 20"/>
            <p:cNvSpPr>
              <a:spLocks noChangeShapeType="1"/>
            </p:cNvSpPr>
            <p:nvPr/>
          </p:nvSpPr>
          <p:spPr bwMode="auto">
            <a:xfrm flipH="1" flipV="1">
              <a:off x="2680" y="2904"/>
              <a:ext cx="0" cy="20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35875" name="Line 21"/>
            <p:cNvSpPr>
              <a:spLocks noChangeShapeType="1"/>
            </p:cNvSpPr>
            <p:nvPr/>
          </p:nvSpPr>
          <p:spPr bwMode="auto">
            <a:xfrm flipH="1" flipV="1">
              <a:off x="2176" y="2904"/>
              <a:ext cx="0" cy="20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001713" y="4942749"/>
            <a:ext cx="614362" cy="569913"/>
            <a:chOff x="1001713" y="4695825"/>
            <a:chExt cx="614363" cy="569913"/>
          </a:xfrm>
        </p:grpSpPr>
        <p:sp>
          <p:nvSpPr>
            <p:cNvPr id="35870" name="AutoShape 26"/>
            <p:cNvSpPr>
              <a:spLocks noChangeArrowheads="1"/>
            </p:cNvSpPr>
            <p:nvPr/>
          </p:nvSpPr>
          <p:spPr bwMode="auto">
            <a:xfrm>
              <a:off x="1193801" y="4695825"/>
              <a:ext cx="139700" cy="139700"/>
            </a:xfrm>
            <a:prstGeom prst="triangle">
              <a:avLst>
                <a:gd name="adj" fmla="val 50000"/>
              </a:avLst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35871" name="Line 27"/>
            <p:cNvSpPr>
              <a:spLocks noChangeShapeType="1"/>
            </p:cNvSpPr>
            <p:nvPr/>
          </p:nvSpPr>
          <p:spPr bwMode="auto">
            <a:xfrm>
              <a:off x="1257301" y="4835525"/>
              <a:ext cx="0" cy="127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35872" name="Text Box 28"/>
            <p:cNvSpPr txBox="1">
              <a:spLocks noChangeArrowheads="1"/>
            </p:cNvSpPr>
            <p:nvPr/>
          </p:nvSpPr>
          <p:spPr bwMode="auto">
            <a:xfrm>
              <a:off x="1001713" y="4960938"/>
              <a:ext cx="614363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B&lt;T&gt;</a:t>
              </a:r>
            </a:p>
          </p:txBody>
        </p:sp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696913" y="4066449"/>
            <a:ext cx="5222875" cy="1141413"/>
            <a:chOff x="696913" y="3819525"/>
            <a:chExt cx="5222875" cy="1141413"/>
          </a:xfrm>
        </p:grpSpPr>
        <p:sp>
          <p:nvSpPr>
            <p:cNvPr id="35859" name="Line 23"/>
            <p:cNvSpPr>
              <a:spLocks noChangeShapeType="1"/>
            </p:cNvSpPr>
            <p:nvPr/>
          </p:nvSpPr>
          <p:spPr bwMode="auto">
            <a:xfrm flipH="1">
              <a:off x="2959101" y="4606925"/>
              <a:ext cx="393700" cy="15240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35860" name="Text Box 24"/>
            <p:cNvSpPr txBox="1">
              <a:spLocks noChangeArrowheads="1"/>
            </p:cNvSpPr>
            <p:nvPr/>
          </p:nvSpPr>
          <p:spPr bwMode="auto">
            <a:xfrm>
              <a:off x="696913" y="3819525"/>
              <a:ext cx="2936875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Kompatibilitätsbeziehungen</a:t>
              </a:r>
            </a:p>
          </p:txBody>
        </p:sp>
        <p:sp>
          <p:nvSpPr>
            <p:cNvPr id="35861" name="Text Box 25"/>
            <p:cNvSpPr txBox="1">
              <a:spLocks noChangeArrowheads="1"/>
            </p:cNvSpPr>
            <p:nvPr/>
          </p:nvSpPr>
          <p:spPr bwMode="auto">
            <a:xfrm>
              <a:off x="1001713" y="4389438"/>
              <a:ext cx="614363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A&lt;T&gt;</a:t>
              </a:r>
            </a:p>
          </p:txBody>
        </p:sp>
        <p:sp>
          <p:nvSpPr>
            <p:cNvPr id="35862" name="Text Box 29"/>
            <p:cNvSpPr txBox="1">
              <a:spLocks noChangeArrowheads="1"/>
            </p:cNvSpPr>
            <p:nvPr/>
          </p:nvSpPr>
          <p:spPr bwMode="auto">
            <a:xfrm>
              <a:off x="2284413" y="4656138"/>
              <a:ext cx="693738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Object</a:t>
              </a:r>
            </a:p>
          </p:txBody>
        </p:sp>
        <p:sp>
          <p:nvSpPr>
            <p:cNvPr id="35863" name="Text Box 30"/>
            <p:cNvSpPr txBox="1">
              <a:spLocks noChangeArrowheads="1"/>
            </p:cNvSpPr>
            <p:nvPr/>
          </p:nvSpPr>
          <p:spPr bwMode="auto">
            <a:xfrm>
              <a:off x="3313113" y="4414838"/>
              <a:ext cx="300038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A</a:t>
              </a:r>
            </a:p>
          </p:txBody>
        </p:sp>
        <p:sp>
          <p:nvSpPr>
            <p:cNvPr id="35864" name="Text Box 31"/>
            <p:cNvSpPr txBox="1">
              <a:spLocks noChangeArrowheads="1"/>
            </p:cNvSpPr>
            <p:nvPr/>
          </p:nvSpPr>
          <p:spPr bwMode="auto">
            <a:xfrm>
              <a:off x="3986213" y="4414838"/>
              <a:ext cx="604838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charset="0"/>
                </a:rPr>
                <a:t>A&lt;?&gt;</a:t>
              </a:r>
            </a:p>
          </p:txBody>
        </p:sp>
        <p:sp>
          <p:nvSpPr>
            <p:cNvPr id="35865" name="Text Box 32"/>
            <p:cNvSpPr txBox="1">
              <a:spLocks noChangeArrowheads="1"/>
            </p:cNvSpPr>
            <p:nvPr/>
          </p:nvSpPr>
          <p:spPr bwMode="auto">
            <a:xfrm>
              <a:off x="4862513" y="4414838"/>
              <a:ext cx="969963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A&lt;String&gt;</a:t>
              </a:r>
            </a:p>
          </p:txBody>
        </p:sp>
        <p:sp>
          <p:nvSpPr>
            <p:cNvPr id="35866" name="Line 33"/>
            <p:cNvSpPr>
              <a:spLocks noChangeShapeType="1"/>
            </p:cNvSpPr>
            <p:nvPr/>
          </p:nvSpPr>
          <p:spPr bwMode="auto">
            <a:xfrm flipH="1">
              <a:off x="3594101" y="4568825"/>
              <a:ext cx="355600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35867" name="Line 34"/>
            <p:cNvSpPr>
              <a:spLocks noChangeShapeType="1"/>
            </p:cNvSpPr>
            <p:nvPr/>
          </p:nvSpPr>
          <p:spPr bwMode="auto">
            <a:xfrm flipH="1">
              <a:off x="4521201" y="4568825"/>
              <a:ext cx="355600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35868" name="Text Box 35"/>
            <p:cNvSpPr txBox="1">
              <a:spLocks noChangeArrowheads="1"/>
            </p:cNvSpPr>
            <p:nvPr/>
          </p:nvSpPr>
          <p:spPr bwMode="auto">
            <a:xfrm>
              <a:off x="4862513" y="4110038"/>
              <a:ext cx="1057275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A&lt;Integer&gt;</a:t>
              </a:r>
            </a:p>
          </p:txBody>
        </p:sp>
        <p:sp>
          <p:nvSpPr>
            <p:cNvPr id="35869" name="Line 36"/>
            <p:cNvSpPr>
              <a:spLocks noChangeShapeType="1"/>
            </p:cNvSpPr>
            <p:nvPr/>
          </p:nvSpPr>
          <p:spPr bwMode="auto">
            <a:xfrm flipH="1">
              <a:off x="4521201" y="4305300"/>
              <a:ext cx="390525" cy="161925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77276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Operationen auf Wildcard-Typen?</a:t>
            </a:r>
            <a:endParaRPr lang="de-AT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704F2C-A4AB-4B46-B13B-F9E19C137565}" type="slidenum">
              <a:rPr lang="de-DE" smtClean="0"/>
              <a:pPr>
                <a:defRPr/>
              </a:pPr>
              <a:t>19</a:t>
            </a:fld>
            <a:endParaRPr lang="de-DE"/>
          </a:p>
        </p:txBody>
      </p:sp>
      <p:sp>
        <p:nvSpPr>
          <p:cNvPr id="4" name="TextBox 3"/>
          <p:cNvSpPr txBox="1"/>
          <p:nvPr/>
        </p:nvSpPr>
        <p:spPr>
          <a:xfrm>
            <a:off x="1068729" y="1118886"/>
            <a:ext cx="1939890" cy="1384995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pPr>
              <a:tabLst>
                <a:tab pos="177800" algn="l"/>
              </a:tabLst>
            </a:pP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List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de-AT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&gt; {</a:t>
            </a:r>
          </a:p>
          <a:p>
            <a:pPr>
              <a:tabLst>
                <a:tab pos="177800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pPr>
              <a:tabLst>
                <a:tab pos="177800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void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add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obj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 {...}</a:t>
            </a:r>
          </a:p>
          <a:p>
            <a:pPr>
              <a:tabLst>
                <a:tab pos="177800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de-AT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remove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() {...}</a:t>
            </a:r>
          </a:p>
          <a:p>
            <a:pPr>
              <a:tabLst>
                <a:tab pos="177800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de-AT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size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() {...}</a:t>
            </a:r>
          </a:p>
          <a:p>
            <a:pPr>
              <a:tabLst>
                <a:tab pos="177800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0228" y="2723910"/>
            <a:ext cx="13275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i="1" dirty="0" smtClean="0"/>
              <a:t>Wildcard-Typ</a:t>
            </a:r>
            <a:endParaRPr lang="de-AT" i="1" dirty="0"/>
          </a:p>
        </p:txBody>
      </p:sp>
      <p:sp>
        <p:nvSpPr>
          <p:cNvPr id="6" name="TextBox 5"/>
          <p:cNvSpPr txBox="1"/>
          <p:nvPr/>
        </p:nvSpPr>
        <p:spPr>
          <a:xfrm>
            <a:off x="1068729" y="3128050"/>
            <a:ext cx="2746265" cy="307777"/>
          </a:xfrm>
          <a:prstGeom prst="rect">
            <a:avLst/>
          </a:prstGeom>
          <a:solidFill>
            <a:srgbClr val="CCCCFF"/>
          </a:solidFill>
        </p:spPr>
        <p:txBody>
          <a:bodyPr wrap="none" rtlCol="0">
            <a:spAutoFit/>
          </a:bodyPr>
          <a:lstStyle/>
          <a:p>
            <a:pPr>
              <a:tabLst>
                <a:tab pos="177800" algn="l"/>
              </a:tabLst>
            </a:pP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List&lt;</a:t>
            </a:r>
            <a:r>
              <a:rPr lang="de-AT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&gt;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list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List&lt;String&gt;();</a:t>
            </a:r>
            <a:endParaRPr lang="de-A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810228" y="5186287"/>
            <a:ext cx="5667898" cy="695477"/>
            <a:chOff x="810228" y="5186287"/>
            <a:chExt cx="5667898" cy="695477"/>
          </a:xfrm>
        </p:grpSpPr>
        <p:sp>
          <p:nvSpPr>
            <p:cNvPr id="11" name="TextBox 10"/>
            <p:cNvSpPr txBox="1"/>
            <p:nvPr/>
          </p:nvSpPr>
          <p:spPr>
            <a:xfrm>
              <a:off x="810228" y="5186287"/>
              <a:ext cx="566789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b="1" dirty="0" smtClean="0"/>
                <a:t>Sehr wohl Methoden aufrufbar, die keinen </a:t>
              </a:r>
              <a:r>
                <a:rPr lang="de-AT" b="1" i="1" dirty="0" smtClean="0"/>
                <a:t>T</a:t>
              </a:r>
              <a:r>
                <a:rPr lang="de-AT" b="1" dirty="0" smtClean="0"/>
                <a:t>-Parameter haben</a:t>
              </a:r>
              <a:endParaRPr lang="de-AT" b="1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068728" y="5573987"/>
              <a:ext cx="2029723" cy="307777"/>
            </a:xfrm>
            <a:prstGeom prst="rect">
              <a:avLst/>
            </a:prstGeom>
            <a:solidFill>
              <a:srgbClr val="CCCCFF"/>
            </a:solidFill>
          </p:spPr>
          <p:txBody>
            <a:bodyPr wrap="square" rtlCol="0">
              <a:spAutoFit/>
            </a:bodyPr>
            <a:lstStyle/>
            <a:p>
              <a:pPr>
                <a:tabLst>
                  <a:tab pos="177800" algn="l"/>
                </a:tabLst>
              </a:pP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int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x =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list.size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();</a:t>
              </a:r>
              <a:endParaRPr lang="de-AT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810228" y="6200424"/>
            <a:ext cx="50179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=&gt; geringer Nutzen (erst mit </a:t>
            </a:r>
            <a:r>
              <a:rPr lang="de-AT" i="1" dirty="0" err="1" smtClean="0"/>
              <a:t>Bounded</a:t>
            </a:r>
            <a:r>
              <a:rPr lang="de-AT" i="1" dirty="0" smtClean="0"/>
              <a:t> Wildcards </a:t>
            </a:r>
            <a:r>
              <a:rPr lang="de-AT" dirty="0" smtClean="0"/>
              <a:t>nützlich)</a:t>
            </a:r>
            <a:endParaRPr lang="de-AT" dirty="0"/>
          </a:p>
        </p:txBody>
      </p:sp>
      <p:grpSp>
        <p:nvGrpSpPr>
          <p:cNvPr id="16" name="Group 15"/>
          <p:cNvGrpSpPr/>
          <p:nvPr/>
        </p:nvGrpSpPr>
        <p:grpSpPr>
          <a:xfrm>
            <a:off x="810228" y="3886374"/>
            <a:ext cx="5258809" cy="1264865"/>
            <a:chOff x="810228" y="3886374"/>
            <a:chExt cx="5258809" cy="1264865"/>
          </a:xfrm>
        </p:grpSpPr>
        <p:sp>
          <p:nvSpPr>
            <p:cNvPr id="7" name="TextBox 6"/>
            <p:cNvSpPr txBox="1"/>
            <p:nvPr/>
          </p:nvSpPr>
          <p:spPr>
            <a:xfrm>
              <a:off x="810228" y="3886374"/>
              <a:ext cx="518911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b="1" dirty="0" smtClean="0"/>
                <a:t>Keine Methoden aufrufbar, die einen </a:t>
              </a:r>
              <a:r>
                <a:rPr lang="de-AT" b="1" i="1" dirty="0" smtClean="0"/>
                <a:t>T</a:t>
              </a:r>
              <a:r>
                <a:rPr lang="de-AT" b="1" dirty="0" smtClean="0"/>
                <a:t>-Parameter haben</a:t>
              </a:r>
              <a:endParaRPr lang="de-AT" b="1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068728" y="4320242"/>
              <a:ext cx="2029723" cy="307777"/>
            </a:xfrm>
            <a:prstGeom prst="rect">
              <a:avLst/>
            </a:prstGeom>
            <a:solidFill>
              <a:srgbClr val="CCCCFF"/>
            </a:solidFill>
          </p:spPr>
          <p:txBody>
            <a:bodyPr wrap="square" rtlCol="0">
              <a:spAutoFit/>
            </a:bodyPr>
            <a:lstStyle/>
            <a:p>
              <a:pPr>
                <a:tabLst>
                  <a:tab pos="177800" algn="l"/>
                </a:tabLst>
              </a:pP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list.add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("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Hello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");</a:t>
              </a:r>
              <a:endParaRPr lang="de-AT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068729" y="4675475"/>
              <a:ext cx="2029723" cy="307777"/>
            </a:xfrm>
            <a:prstGeom prst="rect">
              <a:avLst/>
            </a:prstGeom>
            <a:solidFill>
              <a:srgbClr val="CCCCFF"/>
            </a:solidFill>
          </p:spPr>
          <p:txBody>
            <a:bodyPr wrap="none" rtlCol="0">
              <a:spAutoFit/>
            </a:bodyPr>
            <a:lstStyle/>
            <a:p>
              <a:pPr>
                <a:tabLst>
                  <a:tab pos="177800" algn="l"/>
                </a:tabLst>
              </a:pP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String s =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list.remove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();</a:t>
              </a:r>
              <a:endParaRPr lang="de-AT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411322" y="4320242"/>
              <a:ext cx="265771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dirty="0" smtClean="0"/>
                <a:t>verboten!</a:t>
              </a:r>
            </a:p>
            <a:p>
              <a:r>
                <a:rPr lang="de-AT" dirty="0" smtClean="0"/>
                <a:t>Compiler kennt Typparameter</a:t>
              </a:r>
            </a:p>
            <a:p>
              <a:r>
                <a:rPr lang="de-AT" dirty="0" smtClean="0"/>
                <a:t>von </a:t>
              </a:r>
              <a:r>
                <a:rPr lang="de-AT" i="1" dirty="0" err="1" smtClean="0"/>
                <a:t>list</a:t>
              </a:r>
              <a:r>
                <a:rPr lang="de-AT" dirty="0" smtClean="0"/>
                <a:t> nicht</a:t>
              </a:r>
              <a:endParaRPr lang="de-AT" dirty="0"/>
            </a:p>
          </p:txBody>
        </p:sp>
        <p:cxnSp>
          <p:nvCxnSpPr>
            <p:cNvPr id="15" name="Straight Connector 14"/>
            <p:cNvCxnSpPr/>
            <p:nvPr/>
          </p:nvCxnSpPr>
          <p:spPr bwMode="auto">
            <a:xfrm flipV="1">
              <a:off x="1068728" y="4320242"/>
              <a:ext cx="1939891" cy="663010"/>
            </a:xfrm>
            <a:prstGeom prst="line">
              <a:avLst/>
            </a:prstGeom>
            <a:noFill/>
            <a:ln w="63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1" name="Group 20"/>
          <p:cNvGrpSpPr/>
          <p:nvPr/>
        </p:nvGrpSpPr>
        <p:grpSpPr>
          <a:xfrm>
            <a:off x="6647726" y="3893999"/>
            <a:ext cx="2246128" cy="1087522"/>
            <a:chOff x="6647726" y="3893999"/>
            <a:chExt cx="2246128" cy="1087522"/>
          </a:xfrm>
        </p:grpSpPr>
        <p:sp>
          <p:nvSpPr>
            <p:cNvPr id="18" name="TextBox 17"/>
            <p:cNvSpPr txBox="1"/>
            <p:nvPr/>
          </p:nvSpPr>
          <p:spPr>
            <a:xfrm>
              <a:off x="6647726" y="4268483"/>
              <a:ext cx="2246128" cy="338554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list.add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(null</a:t>
              </a:r>
              <a:r>
                <a:rPr lang="de-AT" dirty="0" smtClean="0"/>
                <a:t>);</a:t>
              </a:r>
              <a:endParaRPr lang="de-AT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647726" y="4642967"/>
              <a:ext cx="2246128" cy="338554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Object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obj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=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list.remove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dirty="0" smtClean="0"/>
                <a:t>);</a:t>
              </a:r>
              <a:endParaRPr lang="de-AT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647726" y="3893999"/>
              <a:ext cx="211224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i="1" dirty="0" smtClean="0"/>
                <a:t>erlaubt wäre allerdings</a:t>
              </a:r>
              <a:endParaRPr lang="de-AT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962675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9DD74B2-1728-4B1F-B0C4-1FAB0A6B31B4}" type="slidenum">
              <a:rPr lang="de-DE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20</a:t>
            </a:fld>
            <a:endParaRPr lang="de-DE" altLang="en-US" smtClean="0">
              <a:solidFill>
                <a:srgbClr val="000000"/>
              </a:solidFill>
            </a:endParaRPr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Bounded Wildcards</a:t>
            </a:r>
          </a:p>
        </p:txBody>
      </p:sp>
      <p:sp>
        <p:nvSpPr>
          <p:cNvPr id="36868" name="Text Box 3"/>
          <p:cNvSpPr txBox="1">
            <a:spLocks noChangeArrowheads="1"/>
          </p:cNvSpPr>
          <p:nvPr/>
        </p:nvSpPr>
        <p:spPr bwMode="auto">
          <a:xfrm>
            <a:off x="2603500" y="1589088"/>
            <a:ext cx="1554163" cy="309562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905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9050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90500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90500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905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0000"/>
                </a:solidFill>
                <a:latin typeface="Arial" charset="0"/>
              </a:rPr>
              <a:t>class List&lt;T&gt; {...}</a:t>
            </a:r>
          </a:p>
        </p:txBody>
      </p:sp>
      <p:sp>
        <p:nvSpPr>
          <p:cNvPr id="36869" name="Text Box 4"/>
          <p:cNvSpPr txBox="1">
            <a:spLocks noChangeArrowheads="1"/>
          </p:cNvSpPr>
          <p:nvPr/>
        </p:nvSpPr>
        <p:spPr bwMode="auto">
          <a:xfrm>
            <a:off x="684213" y="1066800"/>
            <a:ext cx="29432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>
                <a:solidFill>
                  <a:srgbClr val="000000"/>
                </a:solidFill>
              </a:rPr>
              <a:t>Ausgangssituation (Beispiel)</a:t>
            </a:r>
          </a:p>
        </p:txBody>
      </p:sp>
      <p:sp>
        <p:nvSpPr>
          <p:cNvPr id="36870" name="Text Box 5"/>
          <p:cNvSpPr txBox="1">
            <a:spLocks noChangeArrowheads="1"/>
          </p:cNvSpPr>
          <p:nvPr/>
        </p:nvSpPr>
        <p:spPr bwMode="auto">
          <a:xfrm>
            <a:off x="1152525" y="1549400"/>
            <a:ext cx="730250" cy="309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0000"/>
                </a:solidFill>
                <a:latin typeface="Arial" charset="0"/>
              </a:rPr>
              <a:t>Animal</a:t>
            </a:r>
          </a:p>
        </p:txBody>
      </p:sp>
      <p:sp>
        <p:nvSpPr>
          <p:cNvPr id="36871" name="AutoShape 6"/>
          <p:cNvSpPr>
            <a:spLocks noChangeArrowheads="1"/>
          </p:cNvSpPr>
          <p:nvPr/>
        </p:nvSpPr>
        <p:spPr bwMode="auto">
          <a:xfrm>
            <a:off x="1427163" y="1830388"/>
            <a:ext cx="152400" cy="152400"/>
          </a:xfrm>
          <a:prstGeom prst="triangle">
            <a:avLst>
              <a:gd name="adj" fmla="val 50000"/>
            </a:avLst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6872" name="Line 7"/>
          <p:cNvSpPr>
            <a:spLocks noChangeShapeType="1"/>
          </p:cNvSpPr>
          <p:nvPr/>
        </p:nvSpPr>
        <p:spPr bwMode="auto">
          <a:xfrm>
            <a:off x="1503363" y="1982788"/>
            <a:ext cx="0" cy="1016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6873" name="Line 8"/>
          <p:cNvSpPr>
            <a:spLocks noChangeShapeType="1"/>
          </p:cNvSpPr>
          <p:nvPr/>
        </p:nvSpPr>
        <p:spPr bwMode="auto">
          <a:xfrm>
            <a:off x="1223963" y="2084388"/>
            <a:ext cx="5842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6874" name="Text Box 9"/>
          <p:cNvSpPr txBox="1">
            <a:spLocks noChangeArrowheads="1"/>
          </p:cNvSpPr>
          <p:nvPr/>
        </p:nvSpPr>
        <p:spPr bwMode="auto">
          <a:xfrm>
            <a:off x="919163" y="2247900"/>
            <a:ext cx="509587" cy="309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0000"/>
                </a:solidFill>
                <a:latin typeface="Arial" charset="0"/>
              </a:rPr>
              <a:t>Dog</a:t>
            </a:r>
          </a:p>
        </p:txBody>
      </p:sp>
      <p:sp>
        <p:nvSpPr>
          <p:cNvPr id="36875" name="Text Box 10"/>
          <p:cNvSpPr txBox="1">
            <a:spLocks noChangeArrowheads="1"/>
          </p:cNvSpPr>
          <p:nvPr/>
        </p:nvSpPr>
        <p:spPr bwMode="auto">
          <a:xfrm>
            <a:off x="1577975" y="2247900"/>
            <a:ext cx="461963" cy="309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0000"/>
                </a:solidFill>
                <a:latin typeface="Arial" charset="0"/>
              </a:rPr>
              <a:t>Cat</a:t>
            </a:r>
          </a:p>
        </p:txBody>
      </p:sp>
      <p:sp>
        <p:nvSpPr>
          <p:cNvPr id="36876" name="Line 11"/>
          <p:cNvSpPr>
            <a:spLocks noChangeShapeType="1"/>
          </p:cNvSpPr>
          <p:nvPr/>
        </p:nvSpPr>
        <p:spPr bwMode="auto">
          <a:xfrm>
            <a:off x="1223963" y="2084388"/>
            <a:ext cx="0" cy="2032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6877" name="Line 12"/>
          <p:cNvSpPr>
            <a:spLocks noChangeShapeType="1"/>
          </p:cNvSpPr>
          <p:nvPr/>
        </p:nvSpPr>
        <p:spPr bwMode="auto">
          <a:xfrm>
            <a:off x="1808163" y="2084388"/>
            <a:ext cx="0" cy="2032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782638" y="3817938"/>
            <a:ext cx="6248400" cy="906462"/>
            <a:chOff x="887413" y="3817364"/>
            <a:chExt cx="6248400" cy="906463"/>
          </a:xfrm>
        </p:grpSpPr>
        <p:sp>
          <p:nvSpPr>
            <p:cNvPr id="36907" name="Text Box 26"/>
            <p:cNvSpPr txBox="1">
              <a:spLocks noChangeArrowheads="1"/>
            </p:cNvSpPr>
            <p:nvPr/>
          </p:nvSpPr>
          <p:spPr bwMode="auto">
            <a:xfrm>
              <a:off x="887413" y="4109464"/>
              <a:ext cx="693738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000000"/>
                  </a:solidFill>
                  <a:latin typeface="Arial" charset="0"/>
                </a:rPr>
                <a:t>Object</a:t>
              </a:r>
            </a:p>
          </p:txBody>
        </p:sp>
        <p:sp>
          <p:nvSpPr>
            <p:cNvPr id="36908" name="Line 27"/>
            <p:cNvSpPr>
              <a:spLocks noChangeShapeType="1"/>
            </p:cNvSpPr>
            <p:nvPr/>
          </p:nvSpPr>
          <p:spPr bwMode="auto">
            <a:xfrm flipH="1">
              <a:off x="1612901" y="4276152"/>
              <a:ext cx="244474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6909" name="Text Box 28"/>
            <p:cNvSpPr txBox="1">
              <a:spLocks noChangeArrowheads="1"/>
            </p:cNvSpPr>
            <p:nvPr/>
          </p:nvSpPr>
          <p:spPr bwMode="auto">
            <a:xfrm>
              <a:off x="1884363" y="4109464"/>
              <a:ext cx="457200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000000"/>
                  </a:solidFill>
                  <a:latin typeface="Arial" charset="0"/>
                </a:rPr>
                <a:t>List</a:t>
              </a:r>
            </a:p>
          </p:txBody>
        </p:sp>
        <p:sp>
          <p:nvSpPr>
            <p:cNvPr id="36910" name="Line 29"/>
            <p:cNvSpPr>
              <a:spLocks noChangeShapeType="1"/>
            </p:cNvSpPr>
            <p:nvPr/>
          </p:nvSpPr>
          <p:spPr bwMode="auto">
            <a:xfrm flipH="1">
              <a:off x="2343151" y="4276152"/>
              <a:ext cx="238124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6911" name="Text Box 30"/>
            <p:cNvSpPr txBox="1">
              <a:spLocks noChangeArrowheads="1"/>
            </p:cNvSpPr>
            <p:nvPr/>
          </p:nvSpPr>
          <p:spPr bwMode="auto">
            <a:xfrm>
              <a:off x="2630488" y="4109464"/>
              <a:ext cx="762000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000000"/>
                  </a:solidFill>
                  <a:latin typeface="Arial" charset="0"/>
                </a:rPr>
                <a:t>List&lt;?&gt;</a:t>
              </a:r>
            </a:p>
          </p:txBody>
        </p:sp>
        <p:sp>
          <p:nvSpPr>
            <p:cNvPr id="36912" name="Line 31"/>
            <p:cNvSpPr>
              <a:spLocks noChangeShapeType="1"/>
            </p:cNvSpPr>
            <p:nvPr/>
          </p:nvSpPr>
          <p:spPr bwMode="auto">
            <a:xfrm flipH="1">
              <a:off x="3394076" y="4276152"/>
              <a:ext cx="234949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6913" name="Text Box 32"/>
            <p:cNvSpPr txBox="1">
              <a:spLocks noChangeArrowheads="1"/>
            </p:cNvSpPr>
            <p:nvPr/>
          </p:nvSpPr>
          <p:spPr bwMode="auto">
            <a:xfrm>
              <a:off x="3662363" y="4109464"/>
              <a:ext cx="2033588" cy="3095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charset="0"/>
                </a:rPr>
                <a:t>List&lt;? extends Animal&gt;</a:t>
              </a:r>
            </a:p>
          </p:txBody>
        </p:sp>
        <p:sp>
          <p:nvSpPr>
            <p:cNvPr id="36914" name="Line 33"/>
            <p:cNvSpPr>
              <a:spLocks noChangeShapeType="1"/>
            </p:cNvSpPr>
            <p:nvPr/>
          </p:nvSpPr>
          <p:spPr bwMode="auto">
            <a:xfrm flipH="1">
              <a:off x="5695951" y="4060252"/>
              <a:ext cx="393700" cy="15240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6915" name="Text Box 34"/>
            <p:cNvSpPr txBox="1">
              <a:spLocks noChangeArrowheads="1"/>
            </p:cNvSpPr>
            <p:nvPr/>
          </p:nvSpPr>
          <p:spPr bwMode="auto">
            <a:xfrm>
              <a:off x="6138863" y="3817364"/>
              <a:ext cx="996950" cy="3095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000000"/>
                  </a:solidFill>
                  <a:latin typeface="Arial" charset="0"/>
                </a:rPr>
                <a:t>List&lt;Dog&gt;</a:t>
              </a:r>
            </a:p>
          </p:txBody>
        </p:sp>
        <p:sp>
          <p:nvSpPr>
            <p:cNvPr id="36916" name="Line 35"/>
            <p:cNvSpPr>
              <a:spLocks noChangeShapeType="1"/>
            </p:cNvSpPr>
            <p:nvPr/>
          </p:nvSpPr>
          <p:spPr bwMode="auto">
            <a:xfrm flipH="1" flipV="1">
              <a:off x="5708651" y="4326952"/>
              <a:ext cx="381000" cy="21590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6917" name="Text Box 36"/>
            <p:cNvSpPr txBox="1">
              <a:spLocks noChangeArrowheads="1"/>
            </p:cNvSpPr>
            <p:nvPr/>
          </p:nvSpPr>
          <p:spPr bwMode="auto">
            <a:xfrm>
              <a:off x="6138863" y="4414264"/>
              <a:ext cx="947738" cy="3095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000000"/>
                  </a:solidFill>
                  <a:latin typeface="Arial" charset="0"/>
                </a:rPr>
                <a:t>List&lt;Cat&gt;</a:t>
              </a: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782638" y="6167438"/>
            <a:ext cx="6173803" cy="323850"/>
            <a:chOff x="887413" y="6166864"/>
            <a:chExt cx="6173489" cy="325039"/>
          </a:xfrm>
        </p:grpSpPr>
        <p:sp>
          <p:nvSpPr>
            <p:cNvPr id="36898" name="Text Box 26"/>
            <p:cNvSpPr txBox="1">
              <a:spLocks noChangeArrowheads="1"/>
            </p:cNvSpPr>
            <p:nvPr/>
          </p:nvSpPr>
          <p:spPr bwMode="auto">
            <a:xfrm>
              <a:off x="887413" y="6166864"/>
              <a:ext cx="693738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000000"/>
                  </a:solidFill>
                  <a:latin typeface="Arial" charset="0"/>
                </a:rPr>
                <a:t>Object</a:t>
              </a:r>
            </a:p>
          </p:txBody>
        </p:sp>
        <p:sp>
          <p:nvSpPr>
            <p:cNvPr id="36899" name="Line 27"/>
            <p:cNvSpPr>
              <a:spLocks noChangeShapeType="1"/>
            </p:cNvSpPr>
            <p:nvPr/>
          </p:nvSpPr>
          <p:spPr bwMode="auto">
            <a:xfrm flipH="1">
              <a:off x="1612901" y="6333552"/>
              <a:ext cx="244427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6900" name="Text Box 28"/>
            <p:cNvSpPr txBox="1">
              <a:spLocks noChangeArrowheads="1"/>
            </p:cNvSpPr>
            <p:nvPr/>
          </p:nvSpPr>
          <p:spPr bwMode="auto">
            <a:xfrm>
              <a:off x="1884369" y="6166864"/>
              <a:ext cx="457200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000000"/>
                  </a:solidFill>
                  <a:latin typeface="Arial" charset="0"/>
                </a:rPr>
                <a:t>List</a:t>
              </a:r>
            </a:p>
          </p:txBody>
        </p:sp>
        <p:sp>
          <p:nvSpPr>
            <p:cNvPr id="36901" name="Line 29"/>
            <p:cNvSpPr>
              <a:spLocks noChangeShapeType="1"/>
            </p:cNvSpPr>
            <p:nvPr/>
          </p:nvSpPr>
          <p:spPr bwMode="auto">
            <a:xfrm flipH="1">
              <a:off x="2343155" y="6333552"/>
              <a:ext cx="247562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6902" name="Text Box 30"/>
            <p:cNvSpPr txBox="1">
              <a:spLocks noChangeArrowheads="1"/>
            </p:cNvSpPr>
            <p:nvPr/>
          </p:nvSpPr>
          <p:spPr bwMode="auto">
            <a:xfrm>
              <a:off x="2630499" y="6166864"/>
              <a:ext cx="762000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000000"/>
                  </a:solidFill>
                  <a:latin typeface="Arial" charset="0"/>
                </a:rPr>
                <a:t>List&lt;?&gt;</a:t>
              </a:r>
            </a:p>
          </p:txBody>
        </p:sp>
        <p:sp>
          <p:nvSpPr>
            <p:cNvPr id="36903" name="Line 31"/>
            <p:cNvSpPr>
              <a:spLocks noChangeShapeType="1"/>
            </p:cNvSpPr>
            <p:nvPr/>
          </p:nvSpPr>
          <p:spPr bwMode="auto">
            <a:xfrm flipH="1">
              <a:off x="3394088" y="6333552"/>
              <a:ext cx="225281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6904" name="Text Box 32"/>
            <p:cNvSpPr txBox="1">
              <a:spLocks noChangeArrowheads="1"/>
            </p:cNvSpPr>
            <p:nvPr/>
          </p:nvSpPr>
          <p:spPr bwMode="auto">
            <a:xfrm>
              <a:off x="3662381" y="6166864"/>
              <a:ext cx="1643696" cy="3099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3333CC"/>
                  </a:solidFill>
                  <a:latin typeface="Arial" charset="0"/>
                </a:rPr>
                <a:t>List&lt;? super Dog&gt;</a:t>
              </a:r>
            </a:p>
          </p:txBody>
        </p:sp>
        <p:sp>
          <p:nvSpPr>
            <p:cNvPr id="36905" name="Line 33"/>
            <p:cNvSpPr>
              <a:spLocks noChangeShapeType="1"/>
            </p:cNvSpPr>
            <p:nvPr/>
          </p:nvSpPr>
          <p:spPr bwMode="auto">
            <a:xfrm flipH="1">
              <a:off x="5314967" y="6336727"/>
              <a:ext cx="442912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6906" name="Text Box 34"/>
            <p:cNvSpPr txBox="1">
              <a:spLocks noChangeArrowheads="1"/>
            </p:cNvSpPr>
            <p:nvPr/>
          </p:nvSpPr>
          <p:spPr bwMode="auto">
            <a:xfrm>
              <a:off x="5843604" y="6181945"/>
              <a:ext cx="1217298" cy="3099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000000"/>
                  </a:solidFill>
                  <a:latin typeface="Arial" charset="0"/>
                </a:rPr>
                <a:t>List&lt;Animal&gt;</a:t>
              </a:r>
            </a:p>
          </p:txBody>
        </p:sp>
      </p:grpSp>
      <p:sp>
        <p:nvSpPr>
          <p:cNvPr id="36882" name="Text Box 20"/>
          <p:cNvSpPr txBox="1">
            <a:spLocks noChangeArrowheads="1"/>
          </p:cNvSpPr>
          <p:nvPr/>
        </p:nvSpPr>
        <p:spPr bwMode="auto">
          <a:xfrm>
            <a:off x="2603500" y="2038350"/>
            <a:ext cx="3178175" cy="31115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905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9050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90500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90500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905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0000"/>
                </a:solidFill>
                <a:latin typeface="Arial" charset="0"/>
              </a:rPr>
              <a:t>List&lt;Animal&gt;  list  = new List&lt;Dog&gt;();</a:t>
            </a:r>
          </a:p>
        </p:txBody>
      </p:sp>
      <p:cxnSp>
        <p:nvCxnSpPr>
          <p:cNvPr id="36883" name="Straight Connector 12"/>
          <p:cNvCxnSpPr>
            <a:cxnSpLocks noChangeShapeType="1"/>
          </p:cNvCxnSpPr>
          <p:nvPr/>
        </p:nvCxnSpPr>
        <p:spPr bwMode="auto">
          <a:xfrm flipV="1">
            <a:off x="2600325" y="2057400"/>
            <a:ext cx="3152775" cy="257175"/>
          </a:xfrm>
          <a:prstGeom prst="line">
            <a:avLst/>
          </a:prstGeom>
          <a:noFill/>
          <a:ln w="635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" name="Group 4"/>
          <p:cNvGrpSpPr/>
          <p:nvPr/>
        </p:nvGrpSpPr>
        <p:grpSpPr>
          <a:xfrm>
            <a:off x="684213" y="2995613"/>
            <a:ext cx="8288337" cy="1362551"/>
            <a:chOff x="684213" y="2995613"/>
            <a:chExt cx="8288337" cy="1362551"/>
          </a:xfrm>
        </p:grpSpPr>
        <p:sp>
          <p:nvSpPr>
            <p:cNvPr id="36891" name="Text Box 20"/>
            <p:cNvSpPr txBox="1">
              <a:spLocks noChangeArrowheads="1"/>
            </p:cNvSpPr>
            <p:nvPr/>
          </p:nvSpPr>
          <p:spPr bwMode="auto">
            <a:xfrm>
              <a:off x="766771" y="3627166"/>
              <a:ext cx="4079807" cy="30983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90500" algn="l"/>
                </a:tabLst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9050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90500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90500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90500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000000"/>
                  </a:solidFill>
                  <a:latin typeface="Arial" charset="0"/>
                </a:rPr>
                <a:t>List&lt;</a:t>
              </a:r>
              <a:r>
                <a:rPr lang="de-AT" altLang="en-US" sz="1400">
                  <a:solidFill>
                    <a:srgbClr val="FF0000"/>
                  </a:solidFill>
                  <a:latin typeface="Arial" charset="0"/>
                </a:rPr>
                <a:t>? extends Animal</a:t>
              </a:r>
              <a:r>
                <a:rPr lang="de-AT" altLang="en-US" sz="1400">
                  <a:solidFill>
                    <a:srgbClr val="000000"/>
                  </a:solidFill>
                  <a:latin typeface="Arial" charset="0"/>
                </a:rPr>
                <a:t>&gt;  list  = new List&lt;Dog&gt;();</a:t>
              </a:r>
            </a:p>
          </p:txBody>
        </p:sp>
        <p:sp>
          <p:nvSpPr>
            <p:cNvPr id="36892" name="Text Box 23"/>
            <p:cNvSpPr txBox="1">
              <a:spLocks noChangeArrowheads="1"/>
            </p:cNvSpPr>
            <p:nvPr/>
          </p:nvSpPr>
          <p:spPr bwMode="auto">
            <a:xfrm>
              <a:off x="684213" y="3067003"/>
              <a:ext cx="1517853" cy="3713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>
                  <a:solidFill>
                    <a:srgbClr val="000000"/>
                  </a:solidFill>
                </a:rPr>
                <a:t>Upper Bound</a:t>
              </a:r>
            </a:p>
          </p:txBody>
        </p:sp>
        <p:sp>
          <p:nvSpPr>
            <p:cNvPr id="36893" name="TextBox 1"/>
            <p:cNvSpPr txBox="1">
              <a:spLocks noChangeArrowheads="1"/>
            </p:cNvSpPr>
            <p:nvPr/>
          </p:nvSpPr>
          <p:spPr bwMode="auto">
            <a:xfrm>
              <a:off x="3219704" y="2995613"/>
              <a:ext cx="469872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524000" algn="l"/>
                </a:tabLst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52400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524000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524000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524000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524000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524000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524000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524000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>
                  <a:solidFill>
                    <a:srgbClr val="000000"/>
                  </a:solidFill>
                </a:rPr>
                <a:t>statischer Typ:	</a:t>
              </a:r>
              <a:r>
                <a:rPr lang="de-AT" altLang="en-US" sz="1400">
                  <a:solidFill>
                    <a:srgbClr val="000000"/>
                  </a:solidFill>
                  <a:latin typeface="Arial" charset="0"/>
                  <a:cs typeface="Arial" charset="0"/>
                </a:rPr>
                <a:t>List&lt;Animal&gt;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>
                  <a:solidFill>
                    <a:srgbClr val="000000"/>
                  </a:solidFill>
                </a:rPr>
                <a:t>dynamischer Typ:	</a:t>
              </a:r>
              <a:r>
                <a:rPr lang="de-AT" altLang="en-US" sz="1400" smtClean="0">
                  <a:solidFill>
                    <a:srgbClr val="000000"/>
                  </a:solidFill>
                  <a:latin typeface="Arial" charset="0"/>
                  <a:cs typeface="Arial" charset="0"/>
                </a:rPr>
                <a:t>List&lt;Animal </a:t>
              </a:r>
              <a:r>
                <a:rPr lang="de-AT" altLang="en-US" sz="1400" i="1" smtClean="0">
                  <a:solidFill>
                    <a:srgbClr val="000000"/>
                  </a:solidFill>
                  <a:latin typeface="Arial" charset="0"/>
                  <a:cs typeface="Arial" charset="0"/>
                </a:rPr>
                <a:t>oder Unterklasse davon</a:t>
              </a:r>
              <a:r>
                <a:rPr lang="de-AT" altLang="en-US" sz="1400" smtClean="0">
                  <a:solidFill>
                    <a:srgbClr val="000000"/>
                  </a:solidFill>
                  <a:latin typeface="Arial" charset="0"/>
                  <a:cs typeface="Arial" charset="0"/>
                </a:rPr>
                <a:t>&gt;</a:t>
              </a:r>
              <a:endParaRPr lang="en-US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6894" name="Oval 2"/>
            <p:cNvSpPr>
              <a:spLocks noChangeArrowheads="1"/>
            </p:cNvSpPr>
            <p:nvPr/>
          </p:nvSpPr>
          <p:spPr bwMode="auto">
            <a:xfrm>
              <a:off x="2708478" y="3667829"/>
              <a:ext cx="376400" cy="228508"/>
            </a:xfrm>
            <a:prstGeom prst="ellips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36895" name="Left Brace 3"/>
            <p:cNvSpPr>
              <a:spLocks/>
            </p:cNvSpPr>
            <p:nvPr/>
          </p:nvSpPr>
          <p:spPr bwMode="auto">
            <a:xfrm>
              <a:off x="3219704" y="3095567"/>
              <a:ext cx="45724" cy="371364"/>
            </a:xfrm>
            <a:prstGeom prst="leftBrace">
              <a:avLst>
                <a:gd name="adj1" fmla="val 8352"/>
                <a:gd name="adj2" fmla="val 50000"/>
              </a:avLst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>
                <a:solidFill>
                  <a:srgbClr val="000000"/>
                </a:solidFill>
              </a:endParaRPr>
            </a:p>
          </p:txBody>
        </p:sp>
        <p:cxnSp>
          <p:nvCxnSpPr>
            <p:cNvPr id="36896" name="Straight Connector 5"/>
            <p:cNvCxnSpPr>
              <a:cxnSpLocks noChangeShapeType="1"/>
              <a:stCxn id="36893" idx="1"/>
            </p:cNvCxnSpPr>
            <p:nvPr/>
          </p:nvCxnSpPr>
          <p:spPr bwMode="auto">
            <a:xfrm flipH="1" flipV="1">
              <a:off x="2906936" y="3287885"/>
              <a:ext cx="312768" cy="116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897" name="Straight Connector 7"/>
            <p:cNvCxnSpPr>
              <a:cxnSpLocks noChangeShapeType="1"/>
              <a:endCxn id="36894" idx="0"/>
            </p:cNvCxnSpPr>
            <p:nvPr/>
          </p:nvCxnSpPr>
          <p:spPr bwMode="auto">
            <a:xfrm>
              <a:off x="2896678" y="3287883"/>
              <a:ext cx="0" cy="379946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" name="TextBox 1"/>
            <p:cNvSpPr txBox="1"/>
            <p:nvPr/>
          </p:nvSpPr>
          <p:spPr>
            <a:xfrm>
              <a:off x="7271443" y="3619500"/>
              <a:ext cx="1701107" cy="738664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AT" sz="1400" smtClean="0">
                  <a:solidFill>
                    <a:srgbClr val="000000"/>
                  </a:solidFill>
                </a:rPr>
                <a:t>Liste von Dingen,</a:t>
              </a:r>
            </a:p>
            <a:p>
              <a:r>
                <a:rPr lang="de-AT" sz="1400" smtClean="0">
                  <a:solidFill>
                    <a:srgbClr val="000000"/>
                  </a:solidFill>
                </a:rPr>
                <a:t>die nicht allgemeiner</a:t>
              </a:r>
            </a:p>
            <a:p>
              <a:r>
                <a:rPr lang="de-AT" sz="1400" smtClean="0">
                  <a:solidFill>
                    <a:srgbClr val="000000"/>
                  </a:solidFill>
                </a:rPr>
                <a:t>als </a:t>
              </a:r>
              <a:r>
                <a:rPr lang="de-AT" sz="1400" i="1" smtClean="0">
                  <a:solidFill>
                    <a:srgbClr val="000000"/>
                  </a:solidFill>
                </a:rPr>
                <a:t>Animal</a:t>
              </a:r>
              <a:r>
                <a:rPr lang="de-AT" sz="1400" smtClean="0">
                  <a:solidFill>
                    <a:srgbClr val="000000"/>
                  </a:solidFill>
                </a:rPr>
                <a:t> sind</a:t>
              </a:r>
              <a:endParaRPr lang="en-US" sz="1400">
                <a:solidFill>
                  <a:srgbClr val="000000"/>
                </a:solidFill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84213" y="5011738"/>
            <a:ext cx="8144822" cy="1318101"/>
            <a:chOff x="684213" y="5011738"/>
            <a:chExt cx="8144822" cy="1318101"/>
          </a:xfrm>
        </p:grpSpPr>
        <p:sp>
          <p:nvSpPr>
            <p:cNvPr id="36884" name="Text Box 25"/>
            <p:cNvSpPr txBox="1">
              <a:spLocks noChangeArrowheads="1"/>
            </p:cNvSpPr>
            <p:nvPr/>
          </p:nvSpPr>
          <p:spPr bwMode="auto">
            <a:xfrm>
              <a:off x="684213" y="5158052"/>
              <a:ext cx="1530696" cy="3712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>
                  <a:solidFill>
                    <a:srgbClr val="000000"/>
                  </a:solidFill>
                </a:rPr>
                <a:t>Lower Bound</a:t>
              </a:r>
            </a:p>
          </p:txBody>
        </p:sp>
        <p:sp>
          <p:nvSpPr>
            <p:cNvPr id="36885" name="Text Box 20"/>
            <p:cNvSpPr txBox="1">
              <a:spLocks noChangeArrowheads="1"/>
            </p:cNvSpPr>
            <p:nvPr/>
          </p:nvSpPr>
          <p:spPr bwMode="auto">
            <a:xfrm>
              <a:off x="766772" y="5646597"/>
              <a:ext cx="4079854" cy="309703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90500" algn="l"/>
                </a:tabLst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9050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90500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90500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90500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000000"/>
                  </a:solidFill>
                  <a:latin typeface="Arial" charset="0"/>
                </a:rPr>
                <a:t>List&lt;</a:t>
              </a:r>
              <a:r>
                <a:rPr lang="de-AT" altLang="en-US" sz="1400">
                  <a:solidFill>
                    <a:srgbClr val="3333CC"/>
                  </a:solidFill>
                  <a:latin typeface="Arial" charset="0"/>
                </a:rPr>
                <a:t>? super Dog</a:t>
              </a:r>
              <a:r>
                <a:rPr lang="de-AT" altLang="en-US" sz="1400">
                  <a:solidFill>
                    <a:srgbClr val="000000"/>
                  </a:solidFill>
                  <a:latin typeface="Arial" charset="0"/>
                </a:rPr>
                <a:t>&gt;  list  = new List&lt;Animal&gt;();</a:t>
              </a:r>
            </a:p>
          </p:txBody>
        </p:sp>
        <p:sp>
          <p:nvSpPr>
            <p:cNvPr id="36886" name="Oval 60"/>
            <p:cNvSpPr>
              <a:spLocks noChangeArrowheads="1"/>
            </p:cNvSpPr>
            <p:nvPr/>
          </p:nvSpPr>
          <p:spPr bwMode="auto">
            <a:xfrm>
              <a:off x="2317933" y="5683672"/>
              <a:ext cx="376404" cy="228412"/>
            </a:xfrm>
            <a:prstGeom prst="ellips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>
                <a:solidFill>
                  <a:srgbClr val="000000"/>
                </a:solidFill>
              </a:endParaRPr>
            </a:p>
          </p:txBody>
        </p:sp>
        <p:cxnSp>
          <p:nvCxnSpPr>
            <p:cNvPr id="36887" name="Straight Connector 61"/>
            <p:cNvCxnSpPr>
              <a:cxnSpLocks noChangeShapeType="1"/>
              <a:endCxn id="36886" idx="0"/>
            </p:cNvCxnSpPr>
            <p:nvPr/>
          </p:nvCxnSpPr>
          <p:spPr bwMode="auto">
            <a:xfrm>
              <a:off x="2506135" y="5303886"/>
              <a:ext cx="0" cy="379787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6888" name="TextBox 62"/>
            <p:cNvSpPr txBox="1">
              <a:spLocks noChangeArrowheads="1"/>
            </p:cNvSpPr>
            <p:nvPr/>
          </p:nvSpPr>
          <p:spPr bwMode="auto">
            <a:xfrm>
              <a:off x="3219733" y="5011738"/>
              <a:ext cx="443903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524000" algn="l"/>
                </a:tabLst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52400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524000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524000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524000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524000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524000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524000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524000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>
                  <a:solidFill>
                    <a:srgbClr val="000000"/>
                  </a:solidFill>
                </a:rPr>
                <a:t>statischer Typ:	</a:t>
              </a:r>
              <a:r>
                <a:rPr lang="de-AT" altLang="en-US" sz="1400">
                  <a:solidFill>
                    <a:srgbClr val="000000"/>
                  </a:solidFill>
                  <a:latin typeface="Arial" charset="0"/>
                  <a:cs typeface="Arial" charset="0"/>
                </a:rPr>
                <a:t>List&lt;Dog&gt;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>
                  <a:solidFill>
                    <a:srgbClr val="000000"/>
                  </a:solidFill>
                </a:rPr>
                <a:t>dynamischer Typ:	</a:t>
              </a:r>
              <a:r>
                <a:rPr lang="de-AT" altLang="en-US" sz="1400" smtClean="0">
                  <a:solidFill>
                    <a:srgbClr val="000000"/>
                  </a:solidFill>
                  <a:latin typeface="Arial" charset="0"/>
                  <a:cs typeface="Arial" charset="0"/>
                </a:rPr>
                <a:t>List&lt;Dog </a:t>
              </a:r>
              <a:r>
                <a:rPr lang="de-AT" altLang="en-US" sz="1400" i="1" smtClean="0">
                  <a:solidFill>
                    <a:srgbClr val="000000"/>
                  </a:solidFill>
                  <a:latin typeface="Arial" charset="0"/>
                  <a:cs typeface="Arial" charset="0"/>
                </a:rPr>
                <a:t>oder</a:t>
              </a:r>
              <a:r>
                <a:rPr lang="de-AT" altLang="en-US" sz="1400" smtClean="0">
                  <a:solidFill>
                    <a:srgbClr val="000000"/>
                  </a:solidFill>
                  <a:latin typeface="Arial" charset="0"/>
                  <a:cs typeface="Arial" charset="0"/>
                </a:rPr>
                <a:t> </a:t>
              </a:r>
              <a:r>
                <a:rPr lang="de-AT" altLang="en-US" sz="1400" i="1" smtClean="0">
                  <a:solidFill>
                    <a:srgbClr val="000000"/>
                  </a:solidFill>
                  <a:latin typeface="Arial" charset="0"/>
                  <a:cs typeface="Arial" charset="0"/>
                </a:rPr>
                <a:t>Oberklasse davon</a:t>
              </a:r>
              <a:r>
                <a:rPr lang="de-AT" altLang="en-US" sz="1400" smtClean="0">
                  <a:solidFill>
                    <a:srgbClr val="000000"/>
                  </a:solidFill>
                  <a:latin typeface="Arial" charset="0"/>
                  <a:cs typeface="Arial" charset="0"/>
                </a:rPr>
                <a:t>&gt;</a:t>
              </a:r>
              <a:endParaRPr lang="en-US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6889" name="Left Brace 63"/>
            <p:cNvSpPr>
              <a:spLocks/>
            </p:cNvSpPr>
            <p:nvPr/>
          </p:nvSpPr>
          <p:spPr bwMode="auto">
            <a:xfrm>
              <a:off x="3219733" y="5111650"/>
              <a:ext cx="45724" cy="371208"/>
            </a:xfrm>
            <a:prstGeom prst="leftBrace">
              <a:avLst>
                <a:gd name="adj1" fmla="val 8352"/>
                <a:gd name="adj2" fmla="val 50000"/>
              </a:avLst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>
                <a:solidFill>
                  <a:srgbClr val="000000"/>
                </a:solidFill>
              </a:endParaRPr>
            </a:p>
          </p:txBody>
        </p:sp>
        <p:cxnSp>
          <p:nvCxnSpPr>
            <p:cNvPr id="36890" name="Straight Connector 64"/>
            <p:cNvCxnSpPr>
              <a:cxnSpLocks noChangeShapeType="1"/>
              <a:stCxn id="36888" idx="1"/>
            </p:cNvCxnSpPr>
            <p:nvPr/>
          </p:nvCxnSpPr>
          <p:spPr bwMode="auto">
            <a:xfrm flipH="1" flipV="1">
              <a:off x="2506137" y="5303886"/>
              <a:ext cx="713596" cy="24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5" name="TextBox 54"/>
            <p:cNvSpPr txBox="1"/>
            <p:nvPr/>
          </p:nvSpPr>
          <p:spPr>
            <a:xfrm>
              <a:off x="7286625" y="5591175"/>
              <a:ext cx="1542410" cy="738664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AT" sz="1400" smtClean="0">
                  <a:solidFill>
                    <a:srgbClr val="000000"/>
                  </a:solidFill>
                </a:rPr>
                <a:t>Liste von Dingen,</a:t>
              </a:r>
            </a:p>
            <a:p>
              <a:r>
                <a:rPr lang="de-AT" sz="1400" smtClean="0">
                  <a:solidFill>
                    <a:srgbClr val="000000"/>
                  </a:solidFill>
                </a:rPr>
                <a:t>die nicht spezieller</a:t>
              </a:r>
            </a:p>
            <a:p>
              <a:r>
                <a:rPr lang="de-AT" sz="1400" smtClean="0">
                  <a:solidFill>
                    <a:srgbClr val="000000"/>
                  </a:solidFill>
                </a:rPr>
                <a:t>als </a:t>
              </a:r>
              <a:r>
                <a:rPr lang="de-AT" sz="1400" i="1" smtClean="0">
                  <a:solidFill>
                    <a:srgbClr val="000000"/>
                  </a:solidFill>
                </a:rPr>
                <a:t>Dog </a:t>
              </a:r>
              <a:r>
                <a:rPr lang="de-AT" sz="1400" smtClean="0">
                  <a:solidFill>
                    <a:srgbClr val="000000"/>
                  </a:solidFill>
                </a:rPr>
                <a:t>sind</a:t>
              </a:r>
              <a:endParaRPr lang="en-US" sz="1400">
                <a:solidFill>
                  <a:srgbClr val="000000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603500" y="2409825"/>
            <a:ext cx="6281724" cy="339725"/>
            <a:chOff x="2603500" y="2409825"/>
            <a:chExt cx="6281724" cy="339725"/>
          </a:xfrm>
        </p:grpSpPr>
        <p:sp>
          <p:nvSpPr>
            <p:cNvPr id="58" name="Text Box 20"/>
            <p:cNvSpPr txBox="1">
              <a:spLocks noChangeArrowheads="1"/>
            </p:cNvSpPr>
            <p:nvPr/>
          </p:nvSpPr>
          <p:spPr bwMode="auto">
            <a:xfrm>
              <a:off x="2603500" y="2438400"/>
              <a:ext cx="3178175" cy="31115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90500" algn="l"/>
                </a:tabLst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9050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90500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90500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90500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smtClean="0">
                  <a:solidFill>
                    <a:srgbClr val="000000"/>
                  </a:solidFill>
                  <a:latin typeface="Arial" charset="0"/>
                </a:rPr>
                <a:t>List&lt;?&gt;  </a:t>
              </a:r>
              <a:r>
                <a:rPr lang="de-AT" altLang="en-US" sz="1400">
                  <a:solidFill>
                    <a:srgbClr val="000000"/>
                  </a:solidFill>
                  <a:latin typeface="Arial" charset="0"/>
                </a:rPr>
                <a:t>list  = new List&lt;Dog&gt;();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800725" y="2409825"/>
              <a:ext cx="308449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mtClean="0">
                  <a:solidFill>
                    <a:srgbClr val="000000"/>
                  </a:solidFill>
                </a:rPr>
                <a:t>funktioniert, ist aber kaum nützlich</a:t>
              </a:r>
              <a:endParaRPr lang="en-US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1444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Upper Bound - </a:t>
            </a:r>
            <a:r>
              <a:rPr lang="de-AT" altLang="en-US" sz="2400" smtClean="0"/>
              <a:t>Kovariante Typparameter</a:t>
            </a:r>
            <a:endParaRPr lang="en-US" altLang="en-US" sz="2400" smtClean="0"/>
          </a:p>
        </p:txBody>
      </p:sp>
      <p:sp>
        <p:nvSpPr>
          <p:cNvPr id="37891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6CA6B8D-528F-41E2-B2C2-F8E5EB26CCED}" type="slidenum">
              <a:rPr kumimoji="0" lang="de-DE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de-DE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7892" name="TextBox 3"/>
          <p:cNvSpPr txBox="1">
            <a:spLocks noChangeArrowheads="1"/>
          </p:cNvSpPr>
          <p:nvPr/>
        </p:nvSpPr>
        <p:spPr bwMode="auto">
          <a:xfrm>
            <a:off x="790575" y="1257300"/>
            <a:ext cx="3871913" cy="30797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List&lt;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? extends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Animal&gt; list = new List&lt;Dog&gt;();</a:t>
            </a: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37893" name="Text Box 3"/>
          <p:cNvSpPr txBox="1">
            <a:spLocks noChangeArrowheads="1"/>
          </p:cNvSpPr>
          <p:nvPr/>
        </p:nvSpPr>
        <p:spPr bwMode="auto">
          <a:xfrm>
            <a:off x="5867400" y="1277445"/>
            <a:ext cx="1900238" cy="955675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905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9050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90500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90500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905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050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class</a:t>
            </a:r>
            <a:r>
              <a:rPr kumimoji="0" lang="de-AT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List&lt;T&gt; 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050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	</a:t>
            </a:r>
            <a:r>
              <a:rPr kumimoji="0" lang="de-AT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void</a:t>
            </a:r>
            <a:r>
              <a:rPr kumimoji="0" lang="de-AT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de-AT" alt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add</a:t>
            </a:r>
            <a:r>
              <a:rPr kumimoji="0" lang="de-AT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(T x) { ... }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050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	T </a:t>
            </a:r>
            <a:r>
              <a:rPr kumimoji="0" lang="de-AT" altLang="en-US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get</a:t>
            </a:r>
            <a:r>
              <a:rPr kumimoji="0" lang="de-AT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(</a:t>
            </a:r>
            <a:r>
              <a:rPr kumimoji="0" lang="de-AT" alt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</a:t>
            </a:r>
            <a:r>
              <a:rPr kumimoji="0" lang="de-AT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i) </a:t>
            </a:r>
            <a:r>
              <a:rPr kumimoji="0" lang="de-AT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{ ... }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050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}</a:t>
            </a:r>
          </a:p>
        </p:txBody>
      </p:sp>
      <p:sp>
        <p:nvSpPr>
          <p:cNvPr id="37894" name="TextBox 5"/>
          <p:cNvSpPr txBox="1">
            <a:spLocks noChangeArrowheads="1"/>
          </p:cNvSpPr>
          <p:nvPr/>
        </p:nvSpPr>
        <p:spPr bwMode="auto">
          <a:xfrm>
            <a:off x="790575" y="1628775"/>
            <a:ext cx="36941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enthält Objekte, die zumindest 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Animal</a:t>
            </a:r>
            <a:r>
              <a:rPr kumimoji="0" lang="de-AT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sind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933450" y="2162175"/>
            <a:ext cx="3752850" cy="1571625"/>
            <a:chOff x="933450" y="2162175"/>
            <a:chExt cx="3752850" cy="1571625"/>
          </a:xfrm>
        </p:grpSpPr>
        <p:sp>
          <p:nvSpPr>
            <p:cNvPr id="37916" name="Oval 6"/>
            <p:cNvSpPr>
              <a:spLocks noChangeArrowheads="1"/>
            </p:cNvSpPr>
            <p:nvPr/>
          </p:nvSpPr>
          <p:spPr bwMode="auto">
            <a:xfrm>
              <a:off x="1324022" y="2810330"/>
              <a:ext cx="219101" cy="218967"/>
            </a:xfrm>
            <a:prstGeom prst="ellips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37917" name="Rectangle 7"/>
            <p:cNvSpPr>
              <a:spLocks noChangeArrowheads="1"/>
            </p:cNvSpPr>
            <p:nvPr/>
          </p:nvSpPr>
          <p:spPr bwMode="auto">
            <a:xfrm>
              <a:off x="1247813" y="3191142"/>
              <a:ext cx="371520" cy="371292"/>
            </a:xfrm>
            <a:prstGeom prst="rect">
              <a:avLst/>
            </a:prstGeom>
            <a:noFill/>
            <a:ln w="19050" algn="ctr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37918" name="TextBox 8"/>
            <p:cNvSpPr txBox="1">
              <a:spLocks noChangeArrowheads="1"/>
            </p:cNvSpPr>
            <p:nvPr/>
          </p:nvSpPr>
          <p:spPr bwMode="auto">
            <a:xfrm>
              <a:off x="1285918" y="3238356"/>
              <a:ext cx="295310" cy="276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D</a:t>
              </a:r>
              <a:endPara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cxnSp>
          <p:nvCxnSpPr>
            <p:cNvPr id="37919" name="Straight Connector 10"/>
            <p:cNvCxnSpPr>
              <a:cxnSpLocks noChangeShapeType="1"/>
              <a:stCxn id="37916" idx="4"/>
              <a:endCxn id="37917" idx="0"/>
            </p:cNvCxnSpPr>
            <p:nvPr/>
          </p:nvCxnSpPr>
          <p:spPr bwMode="auto">
            <a:xfrm>
              <a:off x="1433573" y="3029297"/>
              <a:ext cx="0" cy="161845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7920" name="Oval 11"/>
            <p:cNvSpPr>
              <a:spLocks noChangeArrowheads="1"/>
            </p:cNvSpPr>
            <p:nvPr/>
          </p:nvSpPr>
          <p:spPr bwMode="auto">
            <a:xfrm>
              <a:off x="1876539" y="2810330"/>
              <a:ext cx="219101" cy="218967"/>
            </a:xfrm>
            <a:prstGeom prst="ellips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37921" name="Rectangle 12"/>
            <p:cNvSpPr>
              <a:spLocks noChangeArrowheads="1"/>
            </p:cNvSpPr>
            <p:nvPr/>
          </p:nvSpPr>
          <p:spPr bwMode="auto">
            <a:xfrm>
              <a:off x="1800330" y="3191142"/>
              <a:ext cx="371520" cy="371292"/>
            </a:xfrm>
            <a:prstGeom prst="rect">
              <a:avLst/>
            </a:prstGeom>
            <a:noFill/>
            <a:ln w="19050" algn="ctr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37922" name="TextBox 13"/>
            <p:cNvSpPr txBox="1">
              <a:spLocks noChangeArrowheads="1"/>
            </p:cNvSpPr>
            <p:nvPr/>
          </p:nvSpPr>
          <p:spPr bwMode="auto">
            <a:xfrm>
              <a:off x="1838434" y="3238356"/>
              <a:ext cx="295310" cy="276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D</a:t>
              </a:r>
              <a:endPara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cxnSp>
          <p:nvCxnSpPr>
            <p:cNvPr id="37923" name="Straight Connector 14"/>
            <p:cNvCxnSpPr>
              <a:cxnSpLocks noChangeShapeType="1"/>
              <a:stCxn id="37920" idx="4"/>
              <a:endCxn id="37921" idx="0"/>
            </p:cNvCxnSpPr>
            <p:nvPr/>
          </p:nvCxnSpPr>
          <p:spPr bwMode="auto">
            <a:xfrm>
              <a:off x="1986090" y="3029297"/>
              <a:ext cx="0" cy="161845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924" name="Straight Connector 16"/>
            <p:cNvCxnSpPr>
              <a:cxnSpLocks noChangeShapeType="1"/>
              <a:stCxn id="37916" idx="6"/>
              <a:endCxn id="37920" idx="2"/>
            </p:cNvCxnSpPr>
            <p:nvPr/>
          </p:nvCxnSpPr>
          <p:spPr bwMode="auto">
            <a:xfrm>
              <a:off x="1543124" y="2919814"/>
              <a:ext cx="333415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7925" name="Oval 17"/>
            <p:cNvSpPr>
              <a:spLocks noChangeArrowheads="1"/>
            </p:cNvSpPr>
            <p:nvPr/>
          </p:nvSpPr>
          <p:spPr bwMode="auto">
            <a:xfrm>
              <a:off x="2423263" y="2810330"/>
              <a:ext cx="219101" cy="218967"/>
            </a:xfrm>
            <a:prstGeom prst="ellips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37926" name="Rectangle 18"/>
            <p:cNvSpPr>
              <a:spLocks noChangeArrowheads="1"/>
            </p:cNvSpPr>
            <p:nvPr/>
          </p:nvSpPr>
          <p:spPr bwMode="auto">
            <a:xfrm>
              <a:off x="2347054" y="3191142"/>
              <a:ext cx="371520" cy="371292"/>
            </a:xfrm>
            <a:prstGeom prst="rect">
              <a:avLst/>
            </a:prstGeom>
            <a:noFill/>
            <a:ln w="19050" algn="ctr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37927" name="TextBox 19"/>
            <p:cNvSpPr txBox="1">
              <a:spLocks noChangeArrowheads="1"/>
            </p:cNvSpPr>
            <p:nvPr/>
          </p:nvSpPr>
          <p:spPr bwMode="auto">
            <a:xfrm>
              <a:off x="2385158" y="3238356"/>
              <a:ext cx="295310" cy="276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D</a:t>
              </a:r>
              <a:endPara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cxnSp>
          <p:nvCxnSpPr>
            <p:cNvPr id="37928" name="Straight Connector 20"/>
            <p:cNvCxnSpPr>
              <a:cxnSpLocks noChangeShapeType="1"/>
              <a:stCxn id="37925" idx="4"/>
              <a:endCxn id="37926" idx="0"/>
            </p:cNvCxnSpPr>
            <p:nvPr/>
          </p:nvCxnSpPr>
          <p:spPr bwMode="auto">
            <a:xfrm>
              <a:off x="2532814" y="3029297"/>
              <a:ext cx="0" cy="161845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929" name="Straight Connector 21"/>
            <p:cNvCxnSpPr>
              <a:cxnSpLocks noChangeShapeType="1"/>
              <a:endCxn id="37925" idx="2"/>
            </p:cNvCxnSpPr>
            <p:nvPr/>
          </p:nvCxnSpPr>
          <p:spPr bwMode="auto">
            <a:xfrm>
              <a:off x="2089848" y="2919814"/>
              <a:ext cx="333415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7930" name="TextBox 22"/>
            <p:cNvSpPr txBox="1">
              <a:spLocks noChangeArrowheads="1"/>
            </p:cNvSpPr>
            <p:nvPr/>
          </p:nvSpPr>
          <p:spPr bwMode="auto">
            <a:xfrm>
              <a:off x="1581227" y="2533467"/>
              <a:ext cx="883682" cy="276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List&lt;Dog&gt;</a:t>
              </a:r>
              <a:endPara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37931" name="Rectangle 23"/>
            <p:cNvSpPr>
              <a:spLocks noChangeArrowheads="1"/>
            </p:cNvSpPr>
            <p:nvPr/>
          </p:nvSpPr>
          <p:spPr bwMode="auto">
            <a:xfrm>
              <a:off x="933450" y="2439038"/>
              <a:ext cx="2324381" cy="1294762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37932" name="TextBox 24"/>
            <p:cNvSpPr txBox="1">
              <a:spLocks noChangeArrowheads="1"/>
            </p:cNvSpPr>
            <p:nvPr/>
          </p:nvSpPr>
          <p:spPr bwMode="auto">
            <a:xfrm>
              <a:off x="1485966" y="2162175"/>
              <a:ext cx="1071256" cy="276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List&lt;Animal&gt;</a:t>
              </a:r>
              <a:endPara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37933" name="TextBox 25"/>
            <p:cNvSpPr txBox="1">
              <a:spLocks noChangeArrowheads="1"/>
            </p:cNvSpPr>
            <p:nvPr/>
          </p:nvSpPr>
          <p:spPr bwMode="auto">
            <a:xfrm>
              <a:off x="3377446" y="2162175"/>
              <a:ext cx="1130574" cy="276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statischer Typ</a:t>
              </a:r>
              <a:endPara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37934" name="TextBox 26"/>
            <p:cNvSpPr txBox="1">
              <a:spLocks noChangeArrowheads="1"/>
            </p:cNvSpPr>
            <p:nvPr/>
          </p:nvSpPr>
          <p:spPr bwMode="auto">
            <a:xfrm>
              <a:off x="3344104" y="2533467"/>
              <a:ext cx="1342196" cy="276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dynamischer Typ</a:t>
              </a:r>
              <a:endPara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</p:grpSp>
      <p:grpSp>
        <p:nvGrpSpPr>
          <p:cNvPr id="52" name="Group 51"/>
          <p:cNvGrpSpPr>
            <a:grpSpLocks/>
          </p:cNvGrpSpPr>
          <p:nvPr/>
        </p:nvGrpSpPr>
        <p:grpSpPr bwMode="auto">
          <a:xfrm>
            <a:off x="790575" y="4815840"/>
            <a:ext cx="6675438" cy="1555750"/>
            <a:chOff x="790575" y="4343400"/>
            <a:chExt cx="6676162" cy="1555552"/>
          </a:xfrm>
        </p:grpSpPr>
        <p:sp>
          <p:nvSpPr>
            <p:cNvPr id="37898" name="TextBox 38"/>
            <p:cNvSpPr txBox="1">
              <a:spLocks noChangeArrowheads="1"/>
            </p:cNvSpPr>
            <p:nvPr/>
          </p:nvSpPr>
          <p:spPr bwMode="auto">
            <a:xfrm>
              <a:off x="790575" y="4343400"/>
              <a:ext cx="122341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Kovarianz</a:t>
              </a:r>
              <a:endParaRPr kumimoji="0" lang="en-US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37899" name="TextBox 39"/>
            <p:cNvSpPr txBox="1">
              <a:spLocks noChangeArrowheads="1"/>
            </p:cNvSpPr>
            <p:nvPr/>
          </p:nvSpPr>
          <p:spPr bwMode="auto">
            <a:xfrm>
              <a:off x="1203888" y="4857750"/>
              <a:ext cx="73289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Animal</a:t>
              </a:r>
            </a:p>
          </p:txBody>
        </p:sp>
        <p:sp>
          <p:nvSpPr>
            <p:cNvPr id="37900" name="TextBox 40"/>
            <p:cNvSpPr txBox="1">
              <a:spLocks noChangeArrowheads="1"/>
            </p:cNvSpPr>
            <p:nvPr/>
          </p:nvSpPr>
          <p:spPr bwMode="auto">
            <a:xfrm>
              <a:off x="1313693" y="5591175"/>
              <a:ext cx="51328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Dog</a:t>
              </a:r>
            </a:p>
          </p:txBody>
        </p:sp>
        <p:sp>
          <p:nvSpPr>
            <p:cNvPr id="37901" name="Isosceles Triangle 41"/>
            <p:cNvSpPr>
              <a:spLocks noChangeArrowheads="1"/>
            </p:cNvSpPr>
            <p:nvPr/>
          </p:nvSpPr>
          <p:spPr bwMode="auto">
            <a:xfrm>
              <a:off x="1446509" y="5165527"/>
              <a:ext cx="256641" cy="149423"/>
            </a:xfrm>
            <a:prstGeom prst="triangle">
              <a:avLst>
                <a:gd name="adj" fmla="val 50000"/>
              </a:avLst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cxnSp>
          <p:nvCxnSpPr>
            <p:cNvPr id="37902" name="Straight Connector 43"/>
            <p:cNvCxnSpPr>
              <a:cxnSpLocks noChangeShapeType="1"/>
              <a:stCxn id="37901" idx="3"/>
              <a:endCxn id="37900" idx="0"/>
            </p:cNvCxnSpPr>
            <p:nvPr/>
          </p:nvCxnSpPr>
          <p:spPr bwMode="auto">
            <a:xfrm flipH="1">
              <a:off x="1570334" y="5314950"/>
              <a:ext cx="4496" cy="276225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7903" name="TextBox 44"/>
            <p:cNvSpPr txBox="1">
              <a:spLocks noChangeArrowheads="1"/>
            </p:cNvSpPr>
            <p:nvPr/>
          </p:nvSpPr>
          <p:spPr bwMode="auto">
            <a:xfrm>
              <a:off x="2381956" y="4857750"/>
              <a:ext cx="203587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List&lt;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? extends Animal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&gt;</a:t>
              </a:r>
            </a:p>
          </p:txBody>
        </p:sp>
        <p:sp>
          <p:nvSpPr>
            <p:cNvPr id="37904" name="TextBox 45"/>
            <p:cNvSpPr txBox="1">
              <a:spLocks noChangeArrowheads="1"/>
            </p:cNvSpPr>
            <p:nvPr/>
          </p:nvSpPr>
          <p:spPr bwMode="auto">
            <a:xfrm>
              <a:off x="2899594" y="5591175"/>
              <a:ext cx="100059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List&lt;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Dog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&gt;</a:t>
              </a:r>
            </a:p>
          </p:txBody>
        </p:sp>
        <p:sp>
          <p:nvSpPr>
            <p:cNvPr id="37905" name="Isosceles Triangle 46"/>
            <p:cNvSpPr>
              <a:spLocks noChangeArrowheads="1"/>
            </p:cNvSpPr>
            <p:nvPr/>
          </p:nvSpPr>
          <p:spPr bwMode="auto">
            <a:xfrm>
              <a:off x="3276066" y="5165527"/>
              <a:ext cx="256641" cy="149423"/>
            </a:xfrm>
            <a:prstGeom prst="triangle">
              <a:avLst>
                <a:gd name="adj" fmla="val 50000"/>
              </a:avLst>
            </a:prstGeom>
            <a:noFill/>
            <a:ln w="6350" algn="ctr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cxnSp>
          <p:nvCxnSpPr>
            <p:cNvPr id="37906" name="Straight Connector 47"/>
            <p:cNvCxnSpPr>
              <a:cxnSpLocks noChangeShapeType="1"/>
              <a:stCxn id="37905" idx="3"/>
              <a:endCxn id="37904" idx="0"/>
            </p:cNvCxnSpPr>
            <p:nvPr/>
          </p:nvCxnSpPr>
          <p:spPr bwMode="auto">
            <a:xfrm flipH="1">
              <a:off x="3399892" y="5314950"/>
              <a:ext cx="4495" cy="276225"/>
            </a:xfrm>
            <a:prstGeom prst="line">
              <a:avLst/>
            </a:prstGeom>
            <a:noFill/>
            <a:ln w="6350" algn="ctr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7907" name="TextBox 48"/>
            <p:cNvSpPr txBox="1">
              <a:spLocks noChangeArrowheads="1"/>
            </p:cNvSpPr>
            <p:nvPr/>
          </p:nvSpPr>
          <p:spPr bwMode="auto">
            <a:xfrm>
              <a:off x="4962525" y="5125938"/>
              <a:ext cx="250421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Kompatibilitätsbeziehung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geht in die gleiche Richtung</a:t>
              </a: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2865456" y="3219794"/>
            <a:ext cx="3088256" cy="307777"/>
            <a:chOff x="2865456" y="3219794"/>
            <a:chExt cx="3088256" cy="307777"/>
          </a:xfrm>
        </p:grpSpPr>
        <p:sp>
          <p:nvSpPr>
            <p:cNvPr id="37908" name="TextBox 27"/>
            <p:cNvSpPr txBox="1">
              <a:spLocks noChangeArrowheads="1"/>
            </p:cNvSpPr>
            <p:nvPr/>
          </p:nvSpPr>
          <p:spPr bwMode="auto">
            <a:xfrm>
              <a:off x="4141998" y="3219794"/>
              <a:ext cx="181171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Animal</a:t>
              </a:r>
              <a:r>
                <a:rPr kumimoji="0" lang="de-AT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 a = </a:t>
              </a:r>
              <a:r>
                <a:rPr kumimoji="0" lang="de-AT" altLang="en-US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list.get</a:t>
              </a:r>
              <a:r>
                <a:rPr kumimoji="0" lang="de-AT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(i);</a:t>
              </a:r>
              <a:endParaRPr kumimoji="0" lang="de-AT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37911" name="Right Arrow 32"/>
            <p:cNvSpPr>
              <a:spLocks noChangeArrowheads="1"/>
            </p:cNvSpPr>
            <p:nvPr/>
          </p:nvSpPr>
          <p:spPr bwMode="auto">
            <a:xfrm>
              <a:off x="2865456" y="3240343"/>
              <a:ext cx="609645" cy="218081"/>
            </a:xfrm>
            <a:prstGeom prst="rightArrow">
              <a:avLst>
                <a:gd name="adj1" fmla="val 50000"/>
                <a:gd name="adj2" fmla="val 50004"/>
              </a:avLst>
            </a:prstGeom>
            <a:solidFill>
              <a:srgbClr val="FFFF00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53" name="Rectangle 18"/>
            <p:cNvSpPr>
              <a:spLocks noChangeArrowheads="1"/>
            </p:cNvSpPr>
            <p:nvPr/>
          </p:nvSpPr>
          <p:spPr bwMode="auto">
            <a:xfrm>
              <a:off x="3659965" y="3219794"/>
              <a:ext cx="302990" cy="302804"/>
            </a:xfrm>
            <a:prstGeom prst="rect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54" name="TextBox 19"/>
            <p:cNvSpPr txBox="1">
              <a:spLocks noChangeArrowheads="1"/>
            </p:cNvSpPr>
            <p:nvPr/>
          </p:nvSpPr>
          <p:spPr bwMode="auto">
            <a:xfrm>
              <a:off x="3661824" y="3234743"/>
              <a:ext cx="295310" cy="276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A</a:t>
              </a:r>
              <a:endPara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769788" y="2412157"/>
            <a:ext cx="21608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  =  ? </a:t>
            </a:r>
            <a:r>
              <a:rPr kumimoji="0" lang="de-AT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extends</a:t>
            </a:r>
            <a:r>
              <a:rPr kumimoji="0" lang="de-A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AT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Animal</a:t>
            </a:r>
            <a:r>
              <a:rPr kumimoji="0" lang="de-A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=</a:t>
            </a:r>
            <a:endParaRPr kumimoji="0" lang="de-AT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032671" y="2243095"/>
            <a:ext cx="5757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Animal</a:t>
            </a:r>
            <a:endParaRPr kumimoji="0" lang="de-AT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Isosceles Triangle 2"/>
          <p:cNvSpPr/>
          <p:nvPr/>
        </p:nvSpPr>
        <p:spPr bwMode="auto">
          <a:xfrm>
            <a:off x="8270057" y="2454524"/>
            <a:ext cx="99342" cy="85640"/>
          </a:xfrm>
          <a:prstGeom prst="triangl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16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cxnSp>
        <p:nvCxnSpPr>
          <p:cNvPr id="8" name="Straight Connector 7"/>
          <p:cNvCxnSpPr>
            <a:stCxn id="3" idx="3"/>
          </p:cNvCxnSpPr>
          <p:nvPr/>
        </p:nvCxnSpPr>
        <p:spPr bwMode="auto">
          <a:xfrm flipH="1">
            <a:off x="8319184" y="2540164"/>
            <a:ext cx="544" cy="56143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Connector 9"/>
          <p:cNvCxnSpPr/>
          <p:nvPr/>
        </p:nvCxnSpPr>
        <p:spPr bwMode="auto">
          <a:xfrm>
            <a:off x="8172922" y="2596307"/>
            <a:ext cx="285278" cy="0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Connector 56"/>
          <p:cNvCxnSpPr/>
          <p:nvPr/>
        </p:nvCxnSpPr>
        <p:spPr bwMode="auto">
          <a:xfrm flipH="1">
            <a:off x="8450475" y="2601149"/>
            <a:ext cx="544" cy="56143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" name="Straight Connector 58"/>
          <p:cNvCxnSpPr/>
          <p:nvPr/>
        </p:nvCxnSpPr>
        <p:spPr bwMode="auto">
          <a:xfrm flipH="1">
            <a:off x="8172378" y="2601149"/>
            <a:ext cx="544" cy="56143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0" name="TextBox 59"/>
          <p:cNvSpPr txBox="1"/>
          <p:nvPr/>
        </p:nvSpPr>
        <p:spPr>
          <a:xfrm>
            <a:off x="7940750" y="2601188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Dog</a:t>
            </a:r>
            <a:endParaRPr kumimoji="0" lang="de-AT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8261518" y="2601188"/>
            <a:ext cx="3834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Cat</a:t>
            </a:r>
            <a:endParaRPr kumimoji="0" lang="de-AT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>
            <a:off x="7953450" y="2243095"/>
            <a:ext cx="704206" cy="630280"/>
          </a:xfrm>
          <a:prstGeom prst="roundRect">
            <a:avLst/>
          </a:prstGeom>
          <a:noFill/>
          <a:ln w="635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16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4141998" y="3830217"/>
            <a:ext cx="4649635" cy="662211"/>
            <a:chOff x="4141998" y="3830217"/>
            <a:chExt cx="4649635" cy="662211"/>
          </a:xfrm>
        </p:grpSpPr>
        <p:sp>
          <p:nvSpPr>
            <p:cNvPr id="37912" name="TextBox 33"/>
            <p:cNvSpPr txBox="1">
              <a:spLocks noChangeArrowheads="1"/>
            </p:cNvSpPr>
            <p:nvPr/>
          </p:nvSpPr>
          <p:spPr bwMode="auto">
            <a:xfrm>
              <a:off x="4141998" y="4013273"/>
              <a:ext cx="1955873" cy="307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list.add</a:t>
              </a:r>
              <a:r>
                <a:rPr kumimoji="0" lang="de-AT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(</a:t>
              </a:r>
              <a:r>
                <a:rPr kumimoji="0" lang="de-AT" alt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new</a:t>
              </a:r>
              <a:r>
                <a:rPr kumimoji="0" lang="de-AT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 </a:t>
              </a:r>
              <a:r>
                <a:rPr kumimoji="0" lang="de-AT" alt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Animal</a:t>
              </a:r>
              <a:r>
                <a:rPr kumimoji="0" lang="de-AT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());</a:t>
              </a:r>
            </a:p>
          </p:txBody>
        </p:sp>
        <p:cxnSp>
          <p:nvCxnSpPr>
            <p:cNvPr id="37915" name="Straight Connector 37"/>
            <p:cNvCxnSpPr>
              <a:cxnSpLocks noChangeShapeType="1"/>
            </p:cNvCxnSpPr>
            <p:nvPr/>
          </p:nvCxnSpPr>
          <p:spPr bwMode="auto">
            <a:xfrm flipV="1">
              <a:off x="4215543" y="4080557"/>
              <a:ext cx="1771770" cy="195710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2" name="TextBox 101"/>
            <p:cNvSpPr txBox="1"/>
            <p:nvPr/>
          </p:nvSpPr>
          <p:spPr>
            <a:xfrm>
              <a:off x="7069610" y="3862148"/>
              <a:ext cx="57579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0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Animal</a:t>
              </a:r>
              <a:endParaRPr kumimoji="0" lang="de-AT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3" name="Isosceles Triangle 102"/>
            <p:cNvSpPr/>
            <p:nvPr/>
          </p:nvSpPr>
          <p:spPr bwMode="auto">
            <a:xfrm>
              <a:off x="7306996" y="4073577"/>
              <a:ext cx="99342" cy="85640"/>
            </a:xfrm>
            <a:prstGeom prst="triangl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cxnSp>
          <p:nvCxnSpPr>
            <p:cNvPr id="104" name="Straight Connector 103"/>
            <p:cNvCxnSpPr>
              <a:stCxn id="103" idx="3"/>
            </p:cNvCxnSpPr>
            <p:nvPr/>
          </p:nvCxnSpPr>
          <p:spPr bwMode="auto">
            <a:xfrm flipH="1">
              <a:off x="7356123" y="4159217"/>
              <a:ext cx="544" cy="56143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5" name="Straight Connector 104"/>
            <p:cNvCxnSpPr/>
            <p:nvPr/>
          </p:nvCxnSpPr>
          <p:spPr bwMode="auto">
            <a:xfrm>
              <a:off x="7209861" y="4215360"/>
              <a:ext cx="285278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6" name="Straight Connector 105"/>
            <p:cNvCxnSpPr/>
            <p:nvPr/>
          </p:nvCxnSpPr>
          <p:spPr bwMode="auto">
            <a:xfrm flipH="1">
              <a:off x="7487414" y="4220202"/>
              <a:ext cx="544" cy="56143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7" name="Straight Connector 106"/>
            <p:cNvCxnSpPr/>
            <p:nvPr/>
          </p:nvCxnSpPr>
          <p:spPr bwMode="auto">
            <a:xfrm flipH="1">
              <a:off x="7209317" y="4220202"/>
              <a:ext cx="544" cy="56143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8" name="TextBox 107"/>
            <p:cNvSpPr txBox="1"/>
            <p:nvPr/>
          </p:nvSpPr>
          <p:spPr>
            <a:xfrm>
              <a:off x="6977689" y="4220241"/>
              <a:ext cx="4187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Dog</a:t>
              </a:r>
              <a:endParaRPr kumimoji="0" lang="de-AT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7298457" y="4220241"/>
              <a:ext cx="38343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0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Cat</a:t>
              </a:r>
              <a:endParaRPr kumimoji="0" lang="de-AT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0" name="Rounded Rectangle 109"/>
            <p:cNvSpPr/>
            <p:nvPr/>
          </p:nvSpPr>
          <p:spPr bwMode="auto">
            <a:xfrm>
              <a:off x="6990389" y="3862148"/>
              <a:ext cx="704206" cy="630280"/>
            </a:xfrm>
            <a:prstGeom prst="roundRect">
              <a:avLst/>
            </a:prstGeom>
            <a:noFill/>
            <a:ln w="635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6178265" y="4064177"/>
              <a:ext cx="57579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0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Animal</a:t>
              </a:r>
              <a:endParaRPr kumimoji="0" lang="de-AT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7731022" y="3830217"/>
              <a:ext cx="106061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2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als Eingabe-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200" b="0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parameter</a:t>
              </a:r>
              <a:endParaRPr kumimoji="0" lang="de-AT" sz="12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2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problematisch</a:t>
              </a:r>
              <a:endParaRPr kumimoji="0" lang="de-AT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115" name="Right Arrow 114"/>
            <p:cNvSpPr/>
            <p:nvPr/>
          </p:nvSpPr>
          <p:spPr bwMode="auto">
            <a:xfrm>
              <a:off x="6716337" y="4130037"/>
              <a:ext cx="199742" cy="127733"/>
            </a:xfrm>
            <a:prstGeom prst="rightArrow">
              <a:avLst/>
            </a:prstGeom>
            <a:solidFill>
              <a:srgbClr val="FFFF00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cxnSp>
          <p:nvCxnSpPr>
            <p:cNvPr id="31" name="Straight Connector 30"/>
            <p:cNvCxnSpPr/>
            <p:nvPr/>
          </p:nvCxnSpPr>
          <p:spPr bwMode="auto">
            <a:xfrm flipV="1">
              <a:off x="6716442" y="4085509"/>
              <a:ext cx="161965" cy="199234"/>
            </a:xfrm>
            <a:prstGeom prst="line">
              <a:avLst/>
            </a:prstGeom>
            <a:noFill/>
            <a:ln w="63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40" name="Group 39"/>
          <p:cNvGrpSpPr/>
          <p:nvPr/>
        </p:nvGrpSpPr>
        <p:grpSpPr>
          <a:xfrm>
            <a:off x="6178265" y="4284743"/>
            <a:ext cx="737814" cy="246221"/>
            <a:chOff x="6178265" y="4284743"/>
            <a:chExt cx="737814" cy="246221"/>
          </a:xfrm>
        </p:grpSpPr>
        <p:sp>
          <p:nvSpPr>
            <p:cNvPr id="120" name="TextBox 119"/>
            <p:cNvSpPr txBox="1"/>
            <p:nvPr/>
          </p:nvSpPr>
          <p:spPr>
            <a:xfrm>
              <a:off x="6178265" y="4284743"/>
              <a:ext cx="38343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null</a:t>
              </a:r>
              <a:endParaRPr kumimoji="0" lang="de-AT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1" name="Right Arrow 120"/>
            <p:cNvSpPr/>
            <p:nvPr/>
          </p:nvSpPr>
          <p:spPr bwMode="auto">
            <a:xfrm>
              <a:off x="6716337" y="4350603"/>
              <a:ext cx="199742" cy="127733"/>
            </a:xfrm>
            <a:prstGeom prst="rightArrow">
              <a:avLst/>
            </a:prstGeom>
            <a:solidFill>
              <a:srgbClr val="FFFF00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170645" y="3065420"/>
            <a:ext cx="2615869" cy="630280"/>
            <a:chOff x="6170645" y="3065420"/>
            <a:chExt cx="2615869" cy="630280"/>
          </a:xfrm>
        </p:grpSpPr>
        <p:sp>
          <p:nvSpPr>
            <p:cNvPr id="63" name="TextBox 62"/>
            <p:cNvSpPr txBox="1"/>
            <p:nvPr/>
          </p:nvSpPr>
          <p:spPr>
            <a:xfrm>
              <a:off x="7061990" y="3065420"/>
              <a:ext cx="57579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0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Animal</a:t>
              </a:r>
              <a:endParaRPr kumimoji="0" lang="de-AT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" name="Isosceles Triangle 63"/>
            <p:cNvSpPr/>
            <p:nvPr/>
          </p:nvSpPr>
          <p:spPr bwMode="auto">
            <a:xfrm>
              <a:off x="7299376" y="3276849"/>
              <a:ext cx="99342" cy="85640"/>
            </a:xfrm>
            <a:prstGeom prst="triangl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cxnSp>
          <p:nvCxnSpPr>
            <p:cNvPr id="65" name="Straight Connector 64"/>
            <p:cNvCxnSpPr>
              <a:stCxn id="64" idx="3"/>
            </p:cNvCxnSpPr>
            <p:nvPr/>
          </p:nvCxnSpPr>
          <p:spPr bwMode="auto">
            <a:xfrm flipH="1">
              <a:off x="7348503" y="3362489"/>
              <a:ext cx="544" cy="56143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6" name="Straight Connector 65"/>
            <p:cNvCxnSpPr/>
            <p:nvPr/>
          </p:nvCxnSpPr>
          <p:spPr bwMode="auto">
            <a:xfrm>
              <a:off x="7202241" y="3418632"/>
              <a:ext cx="285278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Straight Connector 66"/>
            <p:cNvCxnSpPr/>
            <p:nvPr/>
          </p:nvCxnSpPr>
          <p:spPr bwMode="auto">
            <a:xfrm flipH="1">
              <a:off x="7479794" y="3423474"/>
              <a:ext cx="544" cy="56143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" name="Straight Connector 67"/>
            <p:cNvCxnSpPr/>
            <p:nvPr/>
          </p:nvCxnSpPr>
          <p:spPr bwMode="auto">
            <a:xfrm flipH="1">
              <a:off x="7201697" y="3423474"/>
              <a:ext cx="544" cy="56143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9" name="TextBox 68"/>
            <p:cNvSpPr txBox="1"/>
            <p:nvPr/>
          </p:nvSpPr>
          <p:spPr>
            <a:xfrm>
              <a:off x="6970069" y="3423513"/>
              <a:ext cx="4187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Dog</a:t>
              </a:r>
              <a:endParaRPr kumimoji="0" lang="de-AT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7290837" y="3423513"/>
              <a:ext cx="38343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0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Cat</a:t>
              </a:r>
              <a:endParaRPr kumimoji="0" lang="de-AT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1" name="Rounded Rectangle 70"/>
            <p:cNvSpPr/>
            <p:nvPr/>
          </p:nvSpPr>
          <p:spPr bwMode="auto">
            <a:xfrm>
              <a:off x="6982769" y="3065420"/>
              <a:ext cx="704206" cy="630280"/>
            </a:xfrm>
            <a:prstGeom prst="roundRect">
              <a:avLst/>
            </a:prstGeom>
            <a:noFill/>
            <a:ln w="635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6170645" y="3267449"/>
              <a:ext cx="57579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0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Animal</a:t>
              </a:r>
              <a:endParaRPr kumimoji="0" lang="de-AT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" name="Right Arrow 27"/>
            <p:cNvSpPr/>
            <p:nvPr/>
          </p:nvSpPr>
          <p:spPr bwMode="auto">
            <a:xfrm flipH="1">
              <a:off x="6708717" y="3338311"/>
              <a:ext cx="199742" cy="127733"/>
            </a:xfrm>
            <a:prstGeom prst="rightArrow">
              <a:avLst/>
            </a:prstGeom>
            <a:solidFill>
              <a:srgbClr val="FFFF00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723402" y="3141582"/>
              <a:ext cx="106311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2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als Rückgabe-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2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wert</a:t>
              </a:r>
              <a:r>
                <a:rPr kumimoji="0" lang="de-AT" sz="12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 </a:t>
              </a:r>
              <a:r>
                <a:rPr kumimoji="0" lang="de-AT" sz="12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OK</a:t>
              </a:r>
              <a:endParaRPr kumimoji="0" lang="de-AT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170645" y="3473170"/>
            <a:ext cx="737814" cy="246221"/>
            <a:chOff x="6170645" y="3473170"/>
            <a:chExt cx="737814" cy="246221"/>
          </a:xfrm>
        </p:grpSpPr>
        <p:sp>
          <p:nvSpPr>
            <p:cNvPr id="122" name="TextBox 121"/>
            <p:cNvSpPr txBox="1"/>
            <p:nvPr/>
          </p:nvSpPr>
          <p:spPr>
            <a:xfrm>
              <a:off x="6170645" y="3473170"/>
              <a:ext cx="55335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0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Object</a:t>
              </a:r>
              <a:endParaRPr kumimoji="0" lang="de-AT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3" name="Right Arrow 122"/>
            <p:cNvSpPr/>
            <p:nvPr/>
          </p:nvSpPr>
          <p:spPr bwMode="auto">
            <a:xfrm flipH="1">
              <a:off x="6708717" y="3544032"/>
              <a:ext cx="199742" cy="127733"/>
            </a:xfrm>
            <a:prstGeom prst="rightArrow">
              <a:avLst/>
            </a:prstGeom>
            <a:solidFill>
              <a:srgbClr val="FFFF00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</p:grpSp>
      <p:cxnSp>
        <p:nvCxnSpPr>
          <p:cNvPr id="6" name="Straight Connector 5"/>
          <p:cNvCxnSpPr/>
          <p:nvPr/>
        </p:nvCxnSpPr>
        <p:spPr bwMode="auto">
          <a:xfrm>
            <a:off x="8047787" y="2243095"/>
            <a:ext cx="502989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95908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Beispiel für </a:t>
            </a:r>
            <a:r>
              <a:rPr lang="de-AT" dirty="0" err="1" smtClean="0"/>
              <a:t>Upper</a:t>
            </a:r>
            <a:r>
              <a:rPr lang="de-AT" dirty="0" smtClean="0"/>
              <a:t> </a:t>
            </a:r>
            <a:r>
              <a:rPr lang="de-AT" dirty="0" err="1" smtClean="0"/>
              <a:t>Bound</a:t>
            </a:r>
            <a:endParaRPr lang="de-AT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704F2C-A4AB-4B46-B13B-F9E19C137565}" type="slidenum">
              <a:rPr kumimoji="0" lang="de-DE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de-DE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52446" y="1553283"/>
            <a:ext cx="1874167" cy="1600438"/>
          </a:xfrm>
          <a:prstGeom prst="rect">
            <a:avLst/>
          </a:prstGeom>
          <a:solidFill>
            <a:srgbClr val="CCCCFF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7800" algn="l"/>
                <a:tab pos="358775" algn="l"/>
                <a:tab pos="536575" algn="l"/>
              </a:tabLst>
              <a:defRPr/>
            </a:pPr>
            <a:r>
              <a:rPr kumimoji="0" lang="de-AT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class</a:t>
            </a:r>
            <a:r>
              <a:rPr kumimoji="0" lang="de-A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AT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List</a:t>
            </a:r>
            <a:r>
              <a:rPr kumimoji="0" lang="de-A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&lt;T&gt; 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7800" algn="l"/>
                <a:tab pos="358775" algn="l"/>
                <a:tab pos="536575" algn="l"/>
              </a:tabLst>
              <a:defRPr/>
            </a:pPr>
            <a:r>
              <a:rPr kumimoji="0" lang="de-A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A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... </a:t>
            </a:r>
            <a:r>
              <a:rPr kumimoji="0" lang="de-AT" sz="14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data</a:t>
            </a:r>
            <a:r>
              <a:rPr kumimoji="0" lang="de-A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...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7800" algn="l"/>
                <a:tab pos="358775" algn="l"/>
                <a:tab pos="536575" algn="l"/>
              </a:tabLst>
              <a:defRPr/>
            </a:pPr>
            <a:r>
              <a:rPr kumimoji="0" lang="de-A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AT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void</a:t>
            </a:r>
            <a:r>
              <a:rPr kumimoji="0" lang="de-A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AT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add</a:t>
            </a:r>
            <a:r>
              <a:rPr kumimoji="0" lang="de-A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(T </a:t>
            </a:r>
            <a:r>
              <a:rPr kumimoji="0" lang="de-AT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obj</a:t>
            </a:r>
            <a:r>
              <a:rPr kumimoji="0" lang="de-A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 {...}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7800" algn="l"/>
                <a:tab pos="358775" algn="l"/>
                <a:tab pos="536575" algn="l"/>
              </a:tabLst>
              <a:defRPr/>
            </a:pPr>
            <a:r>
              <a:rPr kumimoji="0" lang="de-A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T		</a:t>
            </a:r>
            <a:r>
              <a:rPr kumimoji="0" lang="de-A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get</a:t>
            </a:r>
            <a:r>
              <a:rPr kumimoji="0" lang="de-A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kumimoji="0" lang="de-A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</a:t>
            </a:r>
            <a:r>
              <a:rPr kumimoji="0" lang="de-A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i) {...}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7800" algn="l"/>
                <a:tab pos="358775" algn="l"/>
                <a:tab pos="536575" algn="l"/>
              </a:tabLst>
              <a:defRPr/>
            </a:pPr>
            <a:r>
              <a:rPr kumimoji="0" lang="de-A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AT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</a:t>
            </a:r>
            <a:r>
              <a:rPr kumimoji="0" lang="de-A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AT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size</a:t>
            </a:r>
            <a:r>
              <a:rPr kumimoji="0" lang="de-A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() {...}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7800" algn="l"/>
                <a:tab pos="358775" algn="l"/>
                <a:tab pos="536575" algn="l"/>
              </a:tabLst>
              <a:defRPr/>
            </a:pPr>
            <a:r>
              <a:rPr kumimoji="0" lang="de-A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A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...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7800" algn="l"/>
                <a:tab pos="358775" algn="l"/>
                <a:tab pos="536575" algn="l"/>
              </a:tabLst>
              <a:defRPr/>
            </a:pPr>
            <a:r>
              <a:rPr kumimoji="0" lang="de-A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}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118754"/>
            <a:ext cx="28937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geg.: Generische Klasse </a:t>
            </a:r>
            <a:r>
              <a:rPr kumimoji="0" lang="de-AT" sz="1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List</a:t>
            </a:r>
            <a:r>
              <a:rPr kumimoji="0" lang="de-AT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&lt;</a:t>
            </a:r>
            <a:r>
              <a:rPr kumimoji="0" lang="de-AT" sz="1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</a:t>
            </a:r>
            <a:r>
              <a:rPr kumimoji="0" lang="de-AT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&gt;</a:t>
            </a:r>
            <a:endParaRPr kumimoji="0" lang="de-AT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3503211" y="1553283"/>
            <a:ext cx="3283591" cy="1591811"/>
            <a:chOff x="3503211" y="1553283"/>
            <a:chExt cx="3283591" cy="1591811"/>
          </a:xfrm>
        </p:grpSpPr>
        <p:sp>
          <p:nvSpPr>
            <p:cNvPr id="8" name="Text Box 5"/>
            <p:cNvSpPr txBox="1">
              <a:spLocks noChangeArrowheads="1"/>
            </p:cNvSpPr>
            <p:nvPr/>
          </p:nvSpPr>
          <p:spPr bwMode="auto">
            <a:xfrm>
              <a:off x="4784093" y="1553283"/>
              <a:ext cx="730250" cy="3095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Animal</a:t>
              </a:r>
            </a:p>
          </p:txBody>
        </p:sp>
        <p:sp>
          <p:nvSpPr>
            <p:cNvPr id="9" name="AutoShape 6"/>
            <p:cNvSpPr>
              <a:spLocks noChangeArrowheads="1"/>
            </p:cNvSpPr>
            <p:nvPr/>
          </p:nvSpPr>
          <p:spPr bwMode="auto">
            <a:xfrm>
              <a:off x="5058731" y="1834271"/>
              <a:ext cx="152400" cy="152400"/>
            </a:xfrm>
            <a:prstGeom prst="triangle">
              <a:avLst>
                <a:gd name="adj" fmla="val 50000"/>
              </a:avLst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10" name="Line 7"/>
            <p:cNvSpPr>
              <a:spLocks noChangeShapeType="1"/>
            </p:cNvSpPr>
            <p:nvPr/>
          </p:nvSpPr>
          <p:spPr bwMode="auto">
            <a:xfrm>
              <a:off x="5134931" y="1986671"/>
              <a:ext cx="0" cy="1016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11" name="Line 8"/>
            <p:cNvSpPr>
              <a:spLocks noChangeShapeType="1"/>
            </p:cNvSpPr>
            <p:nvPr/>
          </p:nvSpPr>
          <p:spPr bwMode="auto">
            <a:xfrm>
              <a:off x="4855531" y="2088271"/>
              <a:ext cx="5842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4550731" y="2251783"/>
              <a:ext cx="509587" cy="3095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Dog</a:t>
              </a:r>
            </a:p>
          </p:txBody>
        </p:sp>
        <p:sp>
          <p:nvSpPr>
            <p:cNvPr id="13" name="Text Box 10"/>
            <p:cNvSpPr txBox="1">
              <a:spLocks noChangeArrowheads="1"/>
            </p:cNvSpPr>
            <p:nvPr/>
          </p:nvSpPr>
          <p:spPr bwMode="auto">
            <a:xfrm>
              <a:off x="5209543" y="2251783"/>
              <a:ext cx="461963" cy="3095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Cat</a:t>
              </a:r>
            </a:p>
          </p:txBody>
        </p:sp>
        <p:sp>
          <p:nvSpPr>
            <p:cNvPr id="14" name="Line 11"/>
            <p:cNvSpPr>
              <a:spLocks noChangeShapeType="1"/>
            </p:cNvSpPr>
            <p:nvPr/>
          </p:nvSpPr>
          <p:spPr bwMode="auto">
            <a:xfrm>
              <a:off x="4855531" y="2088271"/>
              <a:ext cx="0" cy="2032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15" name="Line 12"/>
            <p:cNvSpPr>
              <a:spLocks noChangeShapeType="1"/>
            </p:cNvSpPr>
            <p:nvPr/>
          </p:nvSpPr>
          <p:spPr bwMode="auto">
            <a:xfrm>
              <a:off x="5439731" y="2088271"/>
              <a:ext cx="0" cy="2032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503211" y="2621874"/>
              <a:ext cx="3283591" cy="523220"/>
            </a:xfrm>
            <a:prstGeom prst="rect">
              <a:avLst/>
            </a:prstGeom>
            <a:solidFill>
              <a:srgbClr val="FFFF99"/>
            </a:solidFill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77800" algn="l"/>
                  <a:tab pos="895350" algn="l"/>
                  <a:tab pos="1522413" algn="l"/>
                </a:tabLst>
                <a:defRPr/>
              </a:pPr>
              <a:r>
                <a:rPr kumimoji="0" lang="de-AT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List&lt;Dog&gt;	</a:t>
              </a:r>
              <a:r>
                <a:rPr kumimoji="0" lang="de-AT" sz="14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dogs</a:t>
              </a:r>
              <a:r>
                <a:rPr kumimoji="0" lang="de-AT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=	</a:t>
              </a:r>
              <a:r>
                <a:rPr kumimoji="0" lang="de-AT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new</a:t>
              </a:r>
              <a:r>
                <a:rPr kumimoji="0" lang="de-AT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List&lt;Dog&gt;(); ...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77800" algn="l"/>
                  <a:tab pos="895350" algn="l"/>
                  <a:tab pos="1522413" algn="l"/>
                </a:tabLst>
                <a:defRPr/>
              </a:pPr>
              <a:r>
                <a:rPr kumimoji="0" lang="de-AT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List&lt;</a:t>
              </a:r>
              <a:r>
                <a:rPr kumimoji="0" lang="de-AT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Cat</a:t>
              </a:r>
              <a:r>
                <a:rPr kumimoji="0" lang="de-AT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&gt;	</a:t>
              </a:r>
              <a:r>
                <a:rPr kumimoji="0" lang="de-AT" sz="14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cats</a:t>
              </a:r>
              <a:r>
                <a:rPr kumimoji="0" lang="de-AT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=	</a:t>
              </a:r>
              <a:r>
                <a:rPr kumimoji="0" lang="de-AT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new</a:t>
              </a:r>
              <a:r>
                <a:rPr kumimoji="0" lang="de-AT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List&lt;</a:t>
              </a:r>
              <a:r>
                <a:rPr kumimoji="0" lang="de-AT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Cat</a:t>
              </a:r>
              <a:r>
                <a:rPr kumimoji="0" lang="de-AT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&gt;(); ...</a:t>
              </a:r>
              <a:endParaRPr kumimoji="0" lang="de-A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685800" y="5639764"/>
            <a:ext cx="6015822" cy="974004"/>
            <a:chOff x="685800" y="5639764"/>
            <a:chExt cx="6015822" cy="974004"/>
          </a:xfrm>
        </p:grpSpPr>
        <p:sp>
          <p:nvSpPr>
            <p:cNvPr id="17" name="TextBox 16"/>
            <p:cNvSpPr txBox="1"/>
            <p:nvPr/>
          </p:nvSpPr>
          <p:spPr>
            <a:xfrm>
              <a:off x="685800" y="5639764"/>
              <a:ext cx="250741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Kann aufgerufen werden als</a:t>
              </a:r>
              <a:endPara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152446" y="6090548"/>
              <a:ext cx="1088760" cy="523220"/>
            </a:xfrm>
            <a:prstGeom prst="rect">
              <a:avLst/>
            </a:prstGeom>
            <a:solidFill>
              <a:srgbClr val="FFFF99"/>
            </a:solidFill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77800" algn="l"/>
                  <a:tab pos="895350" algn="l"/>
                  <a:tab pos="1522413" algn="l"/>
                </a:tabLst>
                <a:defRPr/>
              </a:pPr>
              <a:r>
                <a:rPr kumimoji="0" lang="de-AT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print</a:t>
              </a:r>
              <a:r>
                <a:rPr kumimoji="0" lang="de-AT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(</a:t>
              </a:r>
              <a:r>
                <a:rPr kumimoji="0" lang="de-AT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dogs</a:t>
              </a:r>
              <a:r>
                <a:rPr kumimoji="0" lang="de-AT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);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77800" algn="l"/>
                  <a:tab pos="895350" algn="l"/>
                  <a:tab pos="1522413" algn="l"/>
                </a:tabLst>
                <a:defRPr/>
              </a:pPr>
              <a:r>
                <a:rPr kumimoji="0" lang="de-AT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print</a:t>
              </a:r>
              <a:r>
                <a:rPr kumimoji="0" lang="de-AT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(</a:t>
              </a:r>
              <a:r>
                <a:rPr kumimoji="0" lang="de-AT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cats</a:t>
              </a:r>
              <a:r>
                <a:rPr kumimoji="0" lang="de-AT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);</a:t>
              </a:r>
              <a:endParaRPr kumimoji="0" lang="de-A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601076" y="6090548"/>
              <a:ext cx="410054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4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List</a:t>
              </a:r>
              <a:r>
                <a:rPr kumimoji="0" lang="de-AT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&lt;</a:t>
              </a:r>
              <a:r>
                <a:rPr kumimoji="0" lang="de-AT" sz="14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Dog</a:t>
              </a:r>
              <a:r>
                <a:rPr kumimoji="0" lang="de-AT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&gt; ist mit </a:t>
              </a:r>
              <a:r>
                <a:rPr kumimoji="0" lang="de-AT" sz="14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List</a:t>
              </a:r>
              <a:r>
                <a:rPr kumimoji="0" lang="de-AT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&lt;? </a:t>
              </a:r>
              <a:r>
                <a:rPr kumimoji="0" lang="de-AT" sz="1400" b="0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extends</a:t>
              </a:r>
              <a:r>
                <a:rPr kumimoji="0" lang="de-AT" sz="14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 </a:t>
              </a:r>
              <a:r>
                <a:rPr kumimoji="0" lang="de-AT" sz="1400" b="0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Animal</a:t>
              </a:r>
              <a:r>
                <a:rPr kumimoji="0" lang="de-AT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&gt; kompatibel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4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List</a:t>
              </a:r>
              <a:r>
                <a:rPr kumimoji="0" lang="de-AT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&lt;</a:t>
              </a:r>
              <a:r>
                <a:rPr kumimoji="0" lang="de-AT" sz="1400" b="0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Cat</a:t>
              </a:r>
              <a:r>
                <a:rPr kumimoji="0" lang="de-AT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&gt; </a:t>
              </a:r>
              <a:r>
                <a:rPr kumimoji="0" lang="de-AT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ist mit </a:t>
              </a:r>
              <a:r>
                <a:rPr kumimoji="0" lang="de-AT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List</a:t>
              </a:r>
              <a:r>
                <a:rPr kumimoji="0" lang="de-AT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&lt;? </a:t>
              </a:r>
              <a:r>
                <a:rPr kumimoji="0" lang="de-AT" sz="1400" b="0" i="1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extends</a:t>
              </a:r>
              <a:r>
                <a:rPr kumimoji="0" lang="de-AT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 </a:t>
              </a:r>
              <a:r>
                <a:rPr kumimoji="0" lang="de-AT" sz="1400" b="0" i="1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Animal</a:t>
              </a:r>
              <a:r>
                <a:rPr kumimoji="0" lang="de-AT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&gt; </a:t>
              </a:r>
              <a:r>
                <a:rPr kumimoji="0" lang="de-AT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kompatibel</a:t>
              </a:r>
              <a:endParaRPr kumimoji="0" lang="de-A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85800" y="3656045"/>
            <a:ext cx="7016664" cy="1819524"/>
            <a:chOff x="685800" y="3656045"/>
            <a:chExt cx="7016664" cy="1819524"/>
          </a:xfrm>
        </p:grpSpPr>
        <p:sp>
          <p:nvSpPr>
            <p:cNvPr id="4" name="TextBox 3"/>
            <p:cNvSpPr txBox="1"/>
            <p:nvPr/>
          </p:nvSpPr>
          <p:spPr>
            <a:xfrm>
              <a:off x="685800" y="3656045"/>
              <a:ext cx="701666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ges.: Methode </a:t>
              </a:r>
              <a:r>
                <a:rPr kumimoji="0" lang="de-AT" sz="1600" b="0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print</a:t>
              </a:r>
              <a:r>
                <a:rPr kumimoji="0" lang="de-AT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, die </a:t>
              </a:r>
              <a:r>
                <a:rPr kumimoji="0" lang="de-AT" sz="16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List</a:t>
              </a:r>
              <a:r>
                <a:rPr kumimoji="0" lang="de-AT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&lt;</a:t>
              </a:r>
              <a:r>
                <a:rPr kumimoji="0" lang="de-AT" sz="1600" b="0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Animal</a:t>
              </a:r>
              <a:r>
                <a:rPr kumimoji="0" lang="de-AT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&gt; und Listen von Unterklassen ausgeben kann</a:t>
              </a:r>
              <a:endPara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152446" y="4090574"/>
              <a:ext cx="3358355" cy="1384995"/>
            </a:xfrm>
            <a:prstGeom prst="rect">
              <a:avLst/>
            </a:prstGeom>
            <a:solidFill>
              <a:srgbClr val="FFFF99"/>
            </a:solidFill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77800" algn="l"/>
                  <a:tab pos="358775" algn="l"/>
                  <a:tab pos="536575" algn="l"/>
                </a:tabLst>
                <a:defRPr/>
              </a:pPr>
              <a:r>
                <a:rPr kumimoji="0" lang="de-AT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void</a:t>
              </a:r>
              <a:r>
                <a:rPr kumimoji="0" lang="de-AT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de-AT" sz="14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print</a:t>
              </a:r>
              <a:r>
                <a:rPr kumimoji="0" lang="de-AT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(List&lt;</a:t>
              </a:r>
              <a:r>
                <a:rPr kumimoji="0" lang="de-AT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? </a:t>
              </a:r>
              <a:r>
                <a:rPr kumimoji="0" lang="de-AT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extends</a:t>
              </a:r>
              <a:r>
                <a:rPr kumimoji="0" lang="de-AT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de-AT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Animal</a:t>
              </a:r>
              <a:r>
                <a:rPr kumimoji="0" lang="de-AT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&gt; </a:t>
              </a:r>
              <a:r>
                <a:rPr kumimoji="0" lang="de-AT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list</a:t>
              </a:r>
              <a:r>
                <a:rPr kumimoji="0" lang="de-AT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) {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77800" algn="l"/>
                  <a:tab pos="358775" algn="l"/>
                  <a:tab pos="536575" algn="l"/>
                </a:tabLst>
                <a:defRPr/>
              </a:pPr>
              <a:r>
                <a:rPr kumimoji="0" lang="de-AT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	</a:t>
              </a:r>
              <a:r>
                <a:rPr kumimoji="0" lang="de-AT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for</a:t>
              </a:r>
              <a:r>
                <a:rPr kumimoji="0" lang="de-AT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(</a:t>
              </a:r>
              <a:r>
                <a:rPr kumimoji="0" lang="de-AT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int</a:t>
              </a:r>
              <a:r>
                <a:rPr kumimoji="0" lang="de-AT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i = 0; i &lt; </a:t>
              </a:r>
              <a:r>
                <a:rPr kumimoji="0" lang="de-AT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list.size</a:t>
              </a:r>
              <a:r>
                <a:rPr kumimoji="0" lang="de-AT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(); i++) {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77800" algn="l"/>
                  <a:tab pos="358775" algn="l"/>
                  <a:tab pos="536575" algn="l"/>
                </a:tabLst>
                <a:defRPr/>
              </a:pPr>
              <a:r>
                <a:rPr kumimoji="0" lang="de-AT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	</a:t>
              </a:r>
              <a:r>
                <a:rPr kumimoji="0" lang="de-AT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	</a:t>
              </a:r>
              <a:r>
                <a:rPr kumimoji="0" lang="de-AT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Animal</a:t>
              </a:r>
              <a:r>
                <a:rPr kumimoji="0" lang="de-AT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a = </a:t>
              </a:r>
              <a:r>
                <a:rPr kumimoji="0" lang="de-AT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list.get</a:t>
              </a:r>
              <a:r>
                <a:rPr kumimoji="0" lang="de-AT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(i);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77800" algn="l"/>
                  <a:tab pos="358775" algn="l"/>
                  <a:tab pos="536575" algn="l"/>
                </a:tabLst>
                <a:defRPr/>
              </a:pPr>
              <a:r>
                <a:rPr kumimoji="0" lang="de-AT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	</a:t>
              </a:r>
              <a:r>
                <a:rPr kumimoji="0" lang="de-AT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	... </a:t>
              </a:r>
              <a:r>
                <a:rPr kumimoji="0" lang="de-AT" sz="1400" b="0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print</a:t>
              </a:r>
              <a:r>
                <a:rPr kumimoji="0" lang="de-AT" sz="14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a</a:t>
              </a:r>
              <a:r>
                <a:rPr kumimoji="0" lang="de-AT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...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77800" algn="l"/>
                  <a:tab pos="358775" algn="l"/>
                  <a:tab pos="536575" algn="l"/>
                </a:tabLst>
                <a:defRPr/>
              </a:pPr>
              <a:r>
                <a:rPr kumimoji="0" lang="de-AT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	</a:t>
              </a:r>
              <a:r>
                <a:rPr kumimoji="0" lang="de-AT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}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77800" algn="l"/>
                  <a:tab pos="358775" algn="l"/>
                  <a:tab pos="536575" algn="l"/>
                </a:tabLst>
                <a:defRPr/>
              </a:pPr>
              <a:r>
                <a:rPr kumimoji="0" lang="de-AT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}</a:t>
              </a:r>
            </a:p>
          </p:txBody>
        </p:sp>
        <p:cxnSp>
          <p:nvCxnSpPr>
            <p:cNvPr id="20" name="Straight Arrow Connector 19"/>
            <p:cNvCxnSpPr/>
            <p:nvPr/>
          </p:nvCxnSpPr>
          <p:spPr bwMode="auto">
            <a:xfrm flipH="1">
              <a:off x="3298641" y="4685355"/>
              <a:ext cx="1352708" cy="0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65000"/>
                </a:schemeClr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7" name="TextBox 26"/>
            <p:cNvSpPr txBox="1"/>
            <p:nvPr/>
          </p:nvSpPr>
          <p:spPr>
            <a:xfrm>
              <a:off x="4785849" y="4412293"/>
              <a:ext cx="57579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0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Animal</a:t>
              </a:r>
              <a:endParaRPr kumimoji="0" lang="de-AT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" name="Isosceles Triangle 27"/>
            <p:cNvSpPr/>
            <p:nvPr/>
          </p:nvSpPr>
          <p:spPr bwMode="auto">
            <a:xfrm>
              <a:off x="5023235" y="4623722"/>
              <a:ext cx="99342" cy="85640"/>
            </a:xfrm>
            <a:prstGeom prst="triangl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cxnSp>
          <p:nvCxnSpPr>
            <p:cNvPr id="29" name="Straight Connector 28"/>
            <p:cNvCxnSpPr>
              <a:stCxn id="28" idx="3"/>
            </p:cNvCxnSpPr>
            <p:nvPr/>
          </p:nvCxnSpPr>
          <p:spPr bwMode="auto">
            <a:xfrm flipH="1">
              <a:off x="5072362" y="4709362"/>
              <a:ext cx="544" cy="56143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Connector 29"/>
            <p:cNvCxnSpPr/>
            <p:nvPr/>
          </p:nvCxnSpPr>
          <p:spPr bwMode="auto">
            <a:xfrm>
              <a:off x="4926100" y="4765505"/>
              <a:ext cx="285278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/>
            <p:cNvCxnSpPr/>
            <p:nvPr/>
          </p:nvCxnSpPr>
          <p:spPr bwMode="auto">
            <a:xfrm flipH="1">
              <a:off x="5203653" y="4770347"/>
              <a:ext cx="544" cy="56143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Connector 31"/>
            <p:cNvCxnSpPr/>
            <p:nvPr/>
          </p:nvCxnSpPr>
          <p:spPr bwMode="auto">
            <a:xfrm flipH="1">
              <a:off x="4925556" y="4770347"/>
              <a:ext cx="544" cy="56143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3" name="TextBox 32"/>
            <p:cNvSpPr txBox="1"/>
            <p:nvPr/>
          </p:nvSpPr>
          <p:spPr>
            <a:xfrm>
              <a:off x="4693928" y="4770386"/>
              <a:ext cx="4187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Dog</a:t>
              </a:r>
              <a:endParaRPr kumimoji="0" lang="de-AT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014696" y="4770386"/>
              <a:ext cx="38343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0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Cat</a:t>
              </a:r>
              <a:endParaRPr kumimoji="0" lang="de-AT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5" name="Rounded Rectangle 34"/>
            <p:cNvSpPr/>
            <p:nvPr/>
          </p:nvSpPr>
          <p:spPr bwMode="auto">
            <a:xfrm>
              <a:off x="4706628" y="4412293"/>
              <a:ext cx="704206" cy="630280"/>
            </a:xfrm>
            <a:prstGeom prst="roundRect">
              <a:avLst/>
            </a:prstGeom>
            <a:noFill/>
            <a:ln w="635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6149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Weiteres Beispiel für </a:t>
            </a:r>
            <a:r>
              <a:rPr lang="de-AT" dirty="0" err="1" smtClean="0"/>
              <a:t>Upper</a:t>
            </a:r>
            <a:r>
              <a:rPr lang="de-AT" dirty="0" smtClean="0"/>
              <a:t> </a:t>
            </a:r>
            <a:r>
              <a:rPr lang="de-AT" dirty="0" err="1" smtClean="0"/>
              <a:t>Bound</a:t>
            </a:r>
            <a:endParaRPr lang="de-AT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704F2C-A4AB-4B46-B13B-F9E19C137565}" type="slidenum">
              <a:rPr lang="de-DE" smtClean="0"/>
              <a:pPr>
                <a:defRPr/>
              </a:pPr>
              <a:t>23</a:t>
            </a:fld>
            <a:endParaRPr lang="de-DE"/>
          </a:p>
        </p:txBody>
      </p:sp>
      <p:sp>
        <p:nvSpPr>
          <p:cNvPr id="4" name="TextBox 3"/>
          <p:cNvSpPr txBox="1"/>
          <p:nvPr/>
        </p:nvSpPr>
        <p:spPr>
          <a:xfrm>
            <a:off x="717917" y="1117621"/>
            <a:ext cx="31846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Methode zum Vereinigen von Listen</a:t>
            </a:r>
            <a:endParaRPr lang="de-AT" dirty="0"/>
          </a:p>
        </p:txBody>
      </p:sp>
      <p:sp>
        <p:nvSpPr>
          <p:cNvPr id="5" name="TextBox 4"/>
          <p:cNvSpPr txBox="1"/>
          <p:nvPr/>
        </p:nvSpPr>
        <p:spPr>
          <a:xfrm>
            <a:off x="1084433" y="1621297"/>
            <a:ext cx="3521574" cy="3108543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pPr>
              <a:tabLst>
                <a:tab pos="177800" algn="l"/>
                <a:tab pos="358775" algn="l"/>
                <a:tab pos="536575" algn="l"/>
              </a:tabLst>
            </a:pP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List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&lt;T&gt; {</a:t>
            </a:r>
          </a:p>
          <a:p>
            <a:pPr>
              <a:tabLst>
                <a:tab pos="177800" algn="l"/>
                <a:tab pos="358775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... </a:t>
            </a:r>
            <a:r>
              <a:rPr lang="de-AT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...</a:t>
            </a:r>
          </a:p>
          <a:p>
            <a:pPr>
              <a:tabLst>
                <a:tab pos="177800" algn="l"/>
                <a:tab pos="358775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void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add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(T 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obj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) {...}</a:t>
            </a:r>
          </a:p>
          <a:p>
            <a:pPr>
              <a:tabLst>
                <a:tab pos="177800" algn="l"/>
                <a:tab pos="358775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T		</a:t>
            </a:r>
            <a:r>
              <a:rPr lang="de-AT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get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 i) {...}</a:t>
            </a:r>
          </a:p>
          <a:p>
            <a:pPr>
              <a:tabLst>
                <a:tab pos="177800" algn="l"/>
                <a:tab pos="358775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size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() {...}</a:t>
            </a:r>
          </a:p>
          <a:p>
            <a:pPr>
              <a:tabLst>
                <a:tab pos="177800" algn="l"/>
                <a:tab pos="358775" algn="l"/>
                <a:tab pos="536575" algn="l"/>
              </a:tabLst>
            </a:pPr>
            <a:endParaRPr lang="de-AT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177800" algn="l"/>
                <a:tab pos="358775" algn="l"/>
                <a:tab pos="536575" algn="l"/>
              </a:tabLst>
            </a:pPr>
            <a:endParaRPr lang="de-AT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177800" algn="l"/>
                <a:tab pos="358775" algn="l"/>
                <a:tab pos="536575" algn="l"/>
              </a:tabLst>
            </a:pPr>
            <a:endParaRPr lang="de-AT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177800" algn="l"/>
                <a:tab pos="358775" algn="l"/>
                <a:tab pos="536575" algn="l"/>
              </a:tabLst>
            </a:pPr>
            <a:endParaRPr lang="de-AT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177800" algn="l"/>
                <a:tab pos="358775" algn="l"/>
                <a:tab pos="536575" algn="l"/>
              </a:tabLst>
            </a:pPr>
            <a:endParaRPr lang="de-AT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177800" algn="l"/>
                <a:tab pos="358775" algn="l"/>
                <a:tab pos="536575" algn="l"/>
              </a:tabLst>
            </a:pPr>
            <a:endParaRPr lang="de-AT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177800" algn="l"/>
                <a:tab pos="358775" algn="l"/>
                <a:tab pos="536575" algn="l"/>
              </a:tabLst>
            </a:pPr>
            <a:endParaRPr lang="de-AT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177800" algn="l"/>
                <a:tab pos="358775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pPr>
              <a:tabLst>
                <a:tab pos="177800" algn="l"/>
                <a:tab pos="358775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65802" y="2826327"/>
            <a:ext cx="3212674" cy="1384995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pPr lvl="0">
              <a:tabLst>
                <a:tab pos="177800" algn="l"/>
                <a:tab pos="358775" algn="l"/>
                <a:tab pos="536575" algn="l"/>
              </a:tabLst>
            </a:pPr>
            <a:r>
              <a:rPr lang="de-AT" sz="1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void</a:t>
            </a:r>
            <a:r>
              <a:rPr lang="de-AT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addAll</a:t>
            </a:r>
            <a:r>
              <a:rPr lang="de-AT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(List</a:t>
            </a:r>
            <a:r>
              <a:rPr lang="de-AT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&lt;? </a:t>
            </a:r>
            <a:r>
              <a:rPr lang="de-AT" sz="1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extends</a:t>
            </a:r>
            <a:r>
              <a:rPr lang="de-AT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dirty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de-AT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 </a:t>
            </a:r>
            <a:r>
              <a:rPr lang="de-AT" sz="1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</a:t>
            </a:r>
            <a:r>
              <a:rPr lang="de-AT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{</a:t>
            </a:r>
          </a:p>
          <a:p>
            <a:pPr lvl="0">
              <a:tabLst>
                <a:tab pos="177800" algn="l"/>
                <a:tab pos="358775" algn="l"/>
                <a:tab pos="536575" algn="l"/>
              </a:tabLst>
            </a:pPr>
            <a:r>
              <a:rPr lang="de-AT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AT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sz="1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de-AT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= 0; i &lt; </a:t>
            </a:r>
            <a:r>
              <a:rPr lang="de-AT" sz="1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other.size</a:t>
            </a:r>
            <a:r>
              <a:rPr lang="de-AT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(); i++) {</a:t>
            </a:r>
            <a:br>
              <a:rPr lang="de-AT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AT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 </a:t>
            </a:r>
            <a:r>
              <a:rPr lang="de-AT" sz="1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</a:t>
            </a:r>
            <a:r>
              <a:rPr lang="de-AT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de-AT" sz="1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other.get</a:t>
            </a:r>
            <a:r>
              <a:rPr lang="de-AT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(i);</a:t>
            </a:r>
          </a:p>
          <a:p>
            <a:pPr lvl="0">
              <a:tabLst>
                <a:tab pos="177800" algn="l"/>
                <a:tab pos="358775" algn="l"/>
                <a:tab pos="536575" algn="l"/>
              </a:tabLst>
            </a:pPr>
            <a:r>
              <a:rPr lang="de-AT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sz="14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this.add</a:t>
            </a:r>
            <a:r>
              <a:rPr lang="de-AT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sz="14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</a:t>
            </a:r>
            <a:r>
              <a:rPr lang="de-AT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 lvl="0">
              <a:tabLst>
                <a:tab pos="177800" algn="l"/>
                <a:tab pos="358775" algn="l"/>
                <a:tab pos="536575" algn="l"/>
              </a:tabLst>
            </a:pPr>
            <a:r>
              <a:rPr lang="de-AT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de-AT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tabLst>
                <a:tab pos="177800" algn="l"/>
                <a:tab pos="358775" algn="l"/>
                <a:tab pos="536575" algn="l"/>
              </a:tabLst>
            </a:pPr>
            <a:r>
              <a:rPr lang="de-AT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de-AT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7917" y="5060083"/>
            <a:ext cx="10743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i="1" dirty="0" smtClean="0"/>
              <a:t>Benutzung</a:t>
            </a:r>
            <a:endParaRPr lang="de-AT" i="1" dirty="0"/>
          </a:p>
        </p:txBody>
      </p:sp>
      <p:sp>
        <p:nvSpPr>
          <p:cNvPr id="8" name="TextBox 7"/>
          <p:cNvSpPr txBox="1"/>
          <p:nvPr/>
        </p:nvSpPr>
        <p:spPr>
          <a:xfrm>
            <a:off x="1084433" y="5485549"/>
            <a:ext cx="2289409" cy="892552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pPr lvl="0">
              <a:tabLst>
                <a:tab pos="177800" algn="l"/>
                <a:tab pos="358775" algn="l"/>
                <a:tab pos="536575" algn="l"/>
              </a:tabLst>
            </a:pPr>
            <a:r>
              <a:rPr lang="de-AT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List&lt;</a:t>
            </a:r>
            <a:r>
              <a:rPr lang="de-AT" sz="14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Animal</a:t>
            </a:r>
            <a:r>
              <a:rPr lang="de-AT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 </a:t>
            </a:r>
            <a:r>
              <a:rPr lang="de-AT" sz="14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animals</a:t>
            </a:r>
            <a:r>
              <a:rPr lang="de-AT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...;</a:t>
            </a:r>
          </a:p>
          <a:p>
            <a:pPr lvl="0">
              <a:tabLst>
                <a:tab pos="177800" algn="l"/>
                <a:tab pos="358775" algn="l"/>
                <a:tab pos="536575" algn="l"/>
              </a:tabLst>
            </a:pPr>
            <a:r>
              <a:rPr lang="de-AT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List&lt;Dog&gt; </a:t>
            </a:r>
            <a:r>
              <a:rPr lang="de-AT" sz="14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dogs</a:t>
            </a:r>
            <a:r>
              <a:rPr lang="de-AT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...;</a:t>
            </a:r>
            <a:endParaRPr lang="de-AT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spcBef>
                <a:spcPts val="1200"/>
              </a:spcBef>
              <a:tabLst>
                <a:tab pos="177800" algn="l"/>
                <a:tab pos="358775" algn="l"/>
                <a:tab pos="536575" algn="l"/>
              </a:tabLst>
            </a:pPr>
            <a:r>
              <a:rPr lang="de-AT" sz="14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animals.addAll</a:t>
            </a:r>
            <a:r>
              <a:rPr lang="de-AT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sz="14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dogs</a:t>
            </a:r>
            <a:r>
              <a:rPr lang="de-AT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  <a:endParaRPr lang="de-AT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 flipH="1">
            <a:off x="3268413" y="3427111"/>
            <a:ext cx="1591730" cy="0"/>
          </a:xfrm>
          <a:prstGeom prst="straightConnector1">
            <a:avLst/>
          </a:prstGeom>
          <a:noFill/>
          <a:ln w="6350" cap="flat" cmpd="sng" algn="ctr">
            <a:solidFill>
              <a:schemeClr val="bg1">
                <a:lumMod val="6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9"/>
          <p:cNvSpPr txBox="1"/>
          <p:nvPr/>
        </p:nvSpPr>
        <p:spPr>
          <a:xfrm>
            <a:off x="5149572" y="3154049"/>
            <a:ext cx="2632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</a:t>
            </a:r>
            <a:endParaRPr kumimoji="0" lang="de-AT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Isosceles Triangle 10"/>
          <p:cNvSpPr/>
          <p:nvPr/>
        </p:nvSpPr>
        <p:spPr bwMode="auto">
          <a:xfrm>
            <a:off x="5232029" y="3365478"/>
            <a:ext cx="99342" cy="85640"/>
          </a:xfrm>
          <a:prstGeom prst="triangl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16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cxnSp>
        <p:nvCxnSpPr>
          <p:cNvPr id="12" name="Straight Connector 11"/>
          <p:cNvCxnSpPr>
            <a:stCxn id="11" idx="3"/>
          </p:cNvCxnSpPr>
          <p:nvPr/>
        </p:nvCxnSpPr>
        <p:spPr bwMode="auto">
          <a:xfrm flipH="1">
            <a:off x="5281156" y="3451118"/>
            <a:ext cx="544" cy="56143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/>
          <p:cNvCxnSpPr/>
          <p:nvPr/>
        </p:nvCxnSpPr>
        <p:spPr bwMode="auto">
          <a:xfrm>
            <a:off x="5134894" y="3507261"/>
            <a:ext cx="285278" cy="0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Connector 13"/>
          <p:cNvCxnSpPr/>
          <p:nvPr/>
        </p:nvCxnSpPr>
        <p:spPr bwMode="auto">
          <a:xfrm flipH="1">
            <a:off x="5412447" y="3512103"/>
            <a:ext cx="544" cy="56143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Connector 14"/>
          <p:cNvCxnSpPr/>
          <p:nvPr/>
        </p:nvCxnSpPr>
        <p:spPr bwMode="auto">
          <a:xfrm flipH="1">
            <a:off x="5134350" y="3512103"/>
            <a:ext cx="544" cy="56143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TextBox 15"/>
          <p:cNvSpPr txBox="1"/>
          <p:nvPr/>
        </p:nvSpPr>
        <p:spPr>
          <a:xfrm>
            <a:off x="4993416" y="3512142"/>
            <a:ext cx="29046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...</a:t>
            </a:r>
            <a:endParaRPr kumimoji="0" lang="de-AT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272617" y="3512142"/>
            <a:ext cx="29046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...</a:t>
            </a:r>
            <a:endParaRPr kumimoji="0" lang="de-AT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 bwMode="auto">
          <a:xfrm>
            <a:off x="4915422" y="3154049"/>
            <a:ext cx="704206" cy="630280"/>
          </a:xfrm>
          <a:prstGeom prst="roundRect">
            <a:avLst/>
          </a:prstGeom>
          <a:noFill/>
          <a:ln w="635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16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9611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Lower Bound - </a:t>
            </a:r>
            <a:r>
              <a:rPr lang="de-AT" altLang="en-US" sz="2400" smtClean="0"/>
              <a:t>Kontravariante Typparameter</a:t>
            </a:r>
            <a:endParaRPr lang="en-US" altLang="en-US" sz="2400" smtClean="0"/>
          </a:p>
        </p:txBody>
      </p:sp>
      <p:sp>
        <p:nvSpPr>
          <p:cNvPr id="38915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4B3C165-EB8D-47D6-9D19-2F17DBF673A1}" type="slidenum">
              <a:rPr kumimoji="0" lang="de-DE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de-DE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8916" name="TextBox 3"/>
          <p:cNvSpPr txBox="1">
            <a:spLocks noChangeArrowheads="1"/>
          </p:cNvSpPr>
          <p:nvPr/>
        </p:nvSpPr>
        <p:spPr bwMode="auto">
          <a:xfrm>
            <a:off x="790575" y="1257300"/>
            <a:ext cx="3702050" cy="30797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List&lt;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? super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Dog&gt; list = new List&lt;Animal&gt;();</a:t>
            </a: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38917" name="Text Box 3"/>
          <p:cNvSpPr txBox="1">
            <a:spLocks noChangeArrowheads="1"/>
          </p:cNvSpPr>
          <p:nvPr/>
        </p:nvSpPr>
        <p:spPr bwMode="auto">
          <a:xfrm>
            <a:off x="5867400" y="1409700"/>
            <a:ext cx="1900238" cy="955675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905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9050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90500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90500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905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050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class</a:t>
            </a:r>
            <a:r>
              <a:rPr kumimoji="0" lang="de-AT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List&lt;T&gt; 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050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	</a:t>
            </a:r>
            <a:r>
              <a:rPr kumimoji="0" lang="de-AT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void</a:t>
            </a:r>
            <a:r>
              <a:rPr kumimoji="0" lang="de-AT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de-AT" alt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add</a:t>
            </a:r>
            <a:r>
              <a:rPr kumimoji="0" lang="de-AT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(T x) { ... }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050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	T </a:t>
            </a:r>
            <a:r>
              <a:rPr kumimoji="0" lang="de-AT" altLang="en-US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get</a:t>
            </a:r>
            <a:r>
              <a:rPr kumimoji="0" lang="de-AT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(</a:t>
            </a:r>
            <a:r>
              <a:rPr kumimoji="0" lang="de-AT" alt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</a:t>
            </a:r>
            <a:r>
              <a:rPr kumimoji="0" lang="de-AT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i) </a:t>
            </a:r>
            <a:r>
              <a:rPr kumimoji="0" lang="de-AT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{ ... }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050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}</a:t>
            </a:r>
          </a:p>
        </p:txBody>
      </p:sp>
      <p:sp>
        <p:nvSpPr>
          <p:cNvPr id="38918" name="TextBox 5"/>
          <p:cNvSpPr txBox="1">
            <a:spLocks noChangeArrowheads="1"/>
          </p:cNvSpPr>
          <p:nvPr/>
        </p:nvSpPr>
        <p:spPr bwMode="auto">
          <a:xfrm>
            <a:off x="790575" y="1628775"/>
            <a:ext cx="417614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enthält Objekte, </a:t>
            </a:r>
            <a:r>
              <a:rPr kumimoji="0" lang="de-AT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die </a:t>
            </a:r>
            <a:r>
              <a:rPr kumimoji="0" lang="de-AT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Dog</a:t>
            </a:r>
            <a:r>
              <a:rPr kumimoji="0" lang="de-AT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oder allgemeiner sind,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d.h. Objekte, denen </a:t>
            </a:r>
            <a:r>
              <a:rPr kumimoji="0" lang="de-AT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man </a:t>
            </a:r>
            <a:r>
              <a:rPr kumimoji="0" lang="de-AT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Dog</a:t>
            </a:r>
            <a:r>
              <a:rPr kumimoji="0" lang="de-AT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zuweisen kann</a:t>
            </a:r>
          </a:p>
        </p:txBody>
      </p:sp>
      <p:grpSp>
        <p:nvGrpSpPr>
          <p:cNvPr id="58" name="Group 57"/>
          <p:cNvGrpSpPr>
            <a:grpSpLocks/>
          </p:cNvGrpSpPr>
          <p:nvPr/>
        </p:nvGrpSpPr>
        <p:grpSpPr bwMode="auto">
          <a:xfrm>
            <a:off x="790575" y="4974314"/>
            <a:ext cx="7053263" cy="1555750"/>
            <a:chOff x="790575" y="4343400"/>
            <a:chExt cx="7052867" cy="1555552"/>
          </a:xfrm>
        </p:grpSpPr>
        <p:sp>
          <p:nvSpPr>
            <p:cNvPr id="38949" name="TextBox 38"/>
            <p:cNvSpPr txBox="1">
              <a:spLocks noChangeArrowheads="1"/>
            </p:cNvSpPr>
            <p:nvPr/>
          </p:nvSpPr>
          <p:spPr bwMode="auto">
            <a:xfrm>
              <a:off x="790575" y="4343400"/>
              <a:ext cx="164660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Kontravarianz</a:t>
              </a:r>
              <a:endParaRPr kumimoji="0" lang="en-US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38950" name="TextBox 39"/>
            <p:cNvSpPr txBox="1">
              <a:spLocks noChangeArrowheads="1"/>
            </p:cNvSpPr>
            <p:nvPr/>
          </p:nvSpPr>
          <p:spPr bwMode="auto">
            <a:xfrm>
              <a:off x="1203888" y="4857750"/>
              <a:ext cx="73289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Animal</a:t>
              </a:r>
            </a:p>
          </p:txBody>
        </p:sp>
        <p:sp>
          <p:nvSpPr>
            <p:cNvPr id="38951" name="TextBox 40"/>
            <p:cNvSpPr txBox="1">
              <a:spLocks noChangeArrowheads="1"/>
            </p:cNvSpPr>
            <p:nvPr/>
          </p:nvSpPr>
          <p:spPr bwMode="auto">
            <a:xfrm>
              <a:off x="1313693" y="5591175"/>
              <a:ext cx="51328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Dog</a:t>
              </a:r>
            </a:p>
          </p:txBody>
        </p:sp>
        <p:sp>
          <p:nvSpPr>
            <p:cNvPr id="38952" name="Isosceles Triangle 41"/>
            <p:cNvSpPr>
              <a:spLocks noChangeArrowheads="1"/>
            </p:cNvSpPr>
            <p:nvPr/>
          </p:nvSpPr>
          <p:spPr bwMode="auto">
            <a:xfrm>
              <a:off x="1446509" y="5165527"/>
              <a:ext cx="256641" cy="149423"/>
            </a:xfrm>
            <a:prstGeom prst="triangle">
              <a:avLst>
                <a:gd name="adj" fmla="val 50000"/>
              </a:avLst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cxnSp>
          <p:nvCxnSpPr>
            <p:cNvPr id="38953" name="Straight Connector 43"/>
            <p:cNvCxnSpPr>
              <a:cxnSpLocks noChangeShapeType="1"/>
              <a:stCxn id="38952" idx="3"/>
              <a:endCxn id="38951" idx="0"/>
            </p:cNvCxnSpPr>
            <p:nvPr/>
          </p:nvCxnSpPr>
          <p:spPr bwMode="auto">
            <a:xfrm flipH="1">
              <a:off x="1570334" y="5314950"/>
              <a:ext cx="4496" cy="276225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8954" name="TextBox 44"/>
            <p:cNvSpPr txBox="1">
              <a:spLocks noChangeArrowheads="1"/>
            </p:cNvSpPr>
            <p:nvPr/>
          </p:nvSpPr>
          <p:spPr bwMode="auto">
            <a:xfrm>
              <a:off x="2576591" y="4857750"/>
              <a:ext cx="164660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List&lt;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? super Dog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&gt;</a:t>
              </a:r>
            </a:p>
          </p:txBody>
        </p:sp>
        <p:sp>
          <p:nvSpPr>
            <p:cNvPr id="38955" name="TextBox 45"/>
            <p:cNvSpPr txBox="1">
              <a:spLocks noChangeArrowheads="1"/>
            </p:cNvSpPr>
            <p:nvPr/>
          </p:nvSpPr>
          <p:spPr bwMode="auto">
            <a:xfrm>
              <a:off x="2789787" y="5591175"/>
              <a:ext cx="122020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List&lt;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Animal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&gt;</a:t>
              </a:r>
            </a:p>
          </p:txBody>
        </p:sp>
        <p:sp>
          <p:nvSpPr>
            <p:cNvPr id="38956" name="Isosceles Triangle 46"/>
            <p:cNvSpPr>
              <a:spLocks noChangeArrowheads="1"/>
            </p:cNvSpPr>
            <p:nvPr/>
          </p:nvSpPr>
          <p:spPr bwMode="auto">
            <a:xfrm>
              <a:off x="3276066" y="5165527"/>
              <a:ext cx="256641" cy="149423"/>
            </a:xfrm>
            <a:prstGeom prst="triangle">
              <a:avLst>
                <a:gd name="adj" fmla="val 50000"/>
              </a:avLst>
            </a:prstGeom>
            <a:noFill/>
            <a:ln w="6350" algn="ctr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cxnSp>
          <p:nvCxnSpPr>
            <p:cNvPr id="38957" name="Straight Connector 47"/>
            <p:cNvCxnSpPr>
              <a:cxnSpLocks noChangeShapeType="1"/>
              <a:stCxn id="38956" idx="3"/>
              <a:endCxn id="38955" idx="0"/>
            </p:cNvCxnSpPr>
            <p:nvPr/>
          </p:nvCxnSpPr>
          <p:spPr bwMode="auto">
            <a:xfrm flipH="1">
              <a:off x="3399891" y="5314950"/>
              <a:ext cx="4496" cy="276225"/>
            </a:xfrm>
            <a:prstGeom prst="line">
              <a:avLst/>
            </a:prstGeom>
            <a:noFill/>
            <a:ln w="6350" algn="ctr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8958" name="TextBox 48"/>
            <p:cNvSpPr txBox="1">
              <a:spLocks noChangeArrowheads="1"/>
            </p:cNvSpPr>
            <p:nvPr/>
          </p:nvSpPr>
          <p:spPr bwMode="auto">
            <a:xfrm>
              <a:off x="4962525" y="5125938"/>
              <a:ext cx="2880917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Kompatibilitätsbeziehung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geht in die umgekehrte Richtung</a:t>
              </a: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026015" y="4437232"/>
            <a:ext cx="1592103" cy="309344"/>
            <a:chOff x="4026015" y="4437232"/>
            <a:chExt cx="1592103" cy="309344"/>
          </a:xfrm>
        </p:grpSpPr>
        <p:sp>
          <p:nvSpPr>
            <p:cNvPr id="38943" name="TextBox 33"/>
            <p:cNvSpPr txBox="1">
              <a:spLocks noChangeArrowheads="1"/>
            </p:cNvSpPr>
            <p:nvPr/>
          </p:nvSpPr>
          <p:spPr bwMode="auto">
            <a:xfrm>
              <a:off x="4026015" y="4437232"/>
              <a:ext cx="159210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Dog d = </a:t>
              </a:r>
              <a:r>
                <a:rPr kumimoji="0" lang="de-AT" altLang="en-US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list.get</a:t>
              </a:r>
              <a:r>
                <a:rPr kumimoji="0" lang="de-AT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(i);</a:t>
              </a:r>
              <a:endParaRPr kumimoji="0" lang="de-AT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cxnSp>
          <p:nvCxnSpPr>
            <p:cNvPr id="38946" name="Straight Connector 37"/>
            <p:cNvCxnSpPr>
              <a:cxnSpLocks noChangeShapeType="1"/>
            </p:cNvCxnSpPr>
            <p:nvPr/>
          </p:nvCxnSpPr>
          <p:spPr bwMode="auto">
            <a:xfrm flipV="1">
              <a:off x="4099545" y="4455873"/>
              <a:ext cx="1518573" cy="290703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6" name="Group 15"/>
          <p:cNvGrpSpPr/>
          <p:nvPr/>
        </p:nvGrpSpPr>
        <p:grpSpPr>
          <a:xfrm>
            <a:off x="2838450" y="3491815"/>
            <a:ext cx="2933318" cy="372143"/>
            <a:chOff x="2838450" y="3491815"/>
            <a:chExt cx="2933318" cy="372143"/>
          </a:xfrm>
        </p:grpSpPr>
        <p:sp>
          <p:nvSpPr>
            <p:cNvPr id="38941" name="TextBox 27"/>
            <p:cNvSpPr txBox="1">
              <a:spLocks noChangeArrowheads="1"/>
            </p:cNvSpPr>
            <p:nvPr/>
          </p:nvSpPr>
          <p:spPr bwMode="auto">
            <a:xfrm>
              <a:off x="4026015" y="3519862"/>
              <a:ext cx="1745753" cy="308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list.add</a:t>
              </a:r>
              <a:r>
                <a:rPr kumimoji="0" lang="de-AT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(</a:t>
              </a:r>
              <a:r>
                <a:rPr kumimoji="0" lang="de-AT" alt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new</a:t>
              </a:r>
              <a:r>
                <a:rPr kumimoji="0" lang="de-AT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 Dog());</a:t>
              </a:r>
            </a:p>
          </p:txBody>
        </p:sp>
        <p:sp>
          <p:nvSpPr>
            <p:cNvPr id="38942" name="Right Arrow 32"/>
            <p:cNvSpPr>
              <a:spLocks noChangeArrowheads="1"/>
            </p:cNvSpPr>
            <p:nvPr/>
          </p:nvSpPr>
          <p:spPr bwMode="auto">
            <a:xfrm flipH="1">
              <a:off x="2838450" y="3540437"/>
              <a:ext cx="609517" cy="218365"/>
            </a:xfrm>
            <a:prstGeom prst="rightArrow">
              <a:avLst>
                <a:gd name="adj1" fmla="val 50000"/>
                <a:gd name="adj2" fmla="val 50004"/>
              </a:avLst>
            </a:prstGeom>
            <a:solidFill>
              <a:srgbClr val="FFFF00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38947" name="Rectangle 49"/>
            <p:cNvSpPr>
              <a:spLocks noChangeArrowheads="1"/>
            </p:cNvSpPr>
            <p:nvPr/>
          </p:nvSpPr>
          <p:spPr bwMode="auto">
            <a:xfrm>
              <a:off x="3551748" y="3491815"/>
              <a:ext cx="371424" cy="372143"/>
            </a:xfrm>
            <a:prstGeom prst="rect">
              <a:avLst/>
            </a:prstGeom>
            <a:noFill/>
            <a:ln w="19050" algn="ctr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38948" name="TextBox 50"/>
            <p:cNvSpPr txBox="1">
              <a:spLocks noChangeArrowheads="1"/>
            </p:cNvSpPr>
            <p:nvPr/>
          </p:nvSpPr>
          <p:spPr bwMode="auto">
            <a:xfrm>
              <a:off x="3589842" y="3538558"/>
              <a:ext cx="295234" cy="2774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D</a:t>
              </a:r>
              <a:endPara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</p:grpSp>
      <p:grpSp>
        <p:nvGrpSpPr>
          <p:cNvPr id="56" name="Group 55"/>
          <p:cNvGrpSpPr>
            <a:grpSpLocks/>
          </p:cNvGrpSpPr>
          <p:nvPr/>
        </p:nvGrpSpPr>
        <p:grpSpPr bwMode="auto">
          <a:xfrm>
            <a:off x="933450" y="2463115"/>
            <a:ext cx="3752850" cy="1571625"/>
            <a:chOff x="933450" y="2161401"/>
            <a:chExt cx="3752397" cy="1572399"/>
          </a:xfrm>
        </p:grpSpPr>
        <p:sp>
          <p:nvSpPr>
            <p:cNvPr id="38922" name="Oval 6"/>
            <p:cNvSpPr>
              <a:spLocks noChangeArrowheads="1"/>
            </p:cNvSpPr>
            <p:nvPr/>
          </p:nvSpPr>
          <p:spPr bwMode="auto">
            <a:xfrm>
              <a:off x="1323975" y="2809875"/>
              <a:ext cx="219075" cy="219075"/>
            </a:xfrm>
            <a:prstGeom prst="ellips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cxnSp>
          <p:nvCxnSpPr>
            <p:cNvPr id="38923" name="Straight Connector 10"/>
            <p:cNvCxnSpPr>
              <a:cxnSpLocks noChangeShapeType="1"/>
              <a:stCxn id="38922" idx="4"/>
            </p:cNvCxnSpPr>
            <p:nvPr/>
          </p:nvCxnSpPr>
          <p:spPr bwMode="auto">
            <a:xfrm>
              <a:off x="1433513" y="3028950"/>
              <a:ext cx="0" cy="161925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8924" name="Oval 11"/>
            <p:cNvSpPr>
              <a:spLocks noChangeArrowheads="1"/>
            </p:cNvSpPr>
            <p:nvPr/>
          </p:nvSpPr>
          <p:spPr bwMode="auto">
            <a:xfrm>
              <a:off x="1876425" y="2809875"/>
              <a:ext cx="219075" cy="219075"/>
            </a:xfrm>
            <a:prstGeom prst="ellips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cxnSp>
          <p:nvCxnSpPr>
            <p:cNvPr id="38925" name="Straight Connector 14"/>
            <p:cNvCxnSpPr>
              <a:cxnSpLocks noChangeShapeType="1"/>
              <a:stCxn id="38924" idx="4"/>
            </p:cNvCxnSpPr>
            <p:nvPr/>
          </p:nvCxnSpPr>
          <p:spPr bwMode="auto">
            <a:xfrm>
              <a:off x="1985963" y="3028950"/>
              <a:ext cx="0" cy="161925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926" name="Straight Connector 16"/>
            <p:cNvCxnSpPr>
              <a:cxnSpLocks noChangeShapeType="1"/>
              <a:stCxn id="38922" idx="6"/>
              <a:endCxn id="38924" idx="2"/>
            </p:cNvCxnSpPr>
            <p:nvPr/>
          </p:nvCxnSpPr>
          <p:spPr bwMode="auto">
            <a:xfrm>
              <a:off x="1543050" y="2919413"/>
              <a:ext cx="333375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8927" name="Oval 17"/>
            <p:cNvSpPr>
              <a:spLocks noChangeArrowheads="1"/>
            </p:cNvSpPr>
            <p:nvPr/>
          </p:nvSpPr>
          <p:spPr bwMode="auto">
            <a:xfrm>
              <a:off x="2423083" y="2809875"/>
              <a:ext cx="219075" cy="219075"/>
            </a:xfrm>
            <a:prstGeom prst="ellips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cxnSp>
          <p:nvCxnSpPr>
            <p:cNvPr id="38928" name="Straight Connector 20"/>
            <p:cNvCxnSpPr>
              <a:cxnSpLocks noChangeShapeType="1"/>
              <a:stCxn id="38927" idx="4"/>
            </p:cNvCxnSpPr>
            <p:nvPr/>
          </p:nvCxnSpPr>
          <p:spPr bwMode="auto">
            <a:xfrm>
              <a:off x="2532621" y="3028950"/>
              <a:ext cx="0" cy="161925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929" name="Straight Connector 21"/>
            <p:cNvCxnSpPr>
              <a:cxnSpLocks noChangeShapeType="1"/>
              <a:endCxn id="38927" idx="2"/>
            </p:cNvCxnSpPr>
            <p:nvPr/>
          </p:nvCxnSpPr>
          <p:spPr bwMode="auto">
            <a:xfrm>
              <a:off x="2089708" y="2919413"/>
              <a:ext cx="333375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8930" name="TextBox 22"/>
            <p:cNvSpPr txBox="1">
              <a:spLocks noChangeArrowheads="1"/>
            </p:cNvSpPr>
            <p:nvPr/>
          </p:nvSpPr>
          <p:spPr bwMode="auto">
            <a:xfrm>
              <a:off x="1447799" y="2532876"/>
              <a:ext cx="107112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List&lt;Animal&gt;</a:t>
              </a:r>
              <a:endPara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38931" name="Rectangle 23"/>
            <p:cNvSpPr>
              <a:spLocks noChangeArrowheads="1"/>
            </p:cNvSpPr>
            <p:nvPr/>
          </p:nvSpPr>
          <p:spPr bwMode="auto">
            <a:xfrm>
              <a:off x="933450" y="2438400"/>
              <a:ext cx="2324100" cy="1295400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38932" name="TextBox 24"/>
            <p:cNvSpPr txBox="1">
              <a:spLocks noChangeArrowheads="1"/>
            </p:cNvSpPr>
            <p:nvPr/>
          </p:nvSpPr>
          <p:spPr bwMode="auto">
            <a:xfrm>
              <a:off x="1514474" y="2161401"/>
              <a:ext cx="88357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List&lt;Dog&gt;</a:t>
              </a:r>
              <a:endPara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38933" name="TextBox 25"/>
            <p:cNvSpPr txBox="1">
              <a:spLocks noChangeArrowheads="1"/>
            </p:cNvSpPr>
            <p:nvPr/>
          </p:nvSpPr>
          <p:spPr bwMode="auto">
            <a:xfrm>
              <a:off x="3377151" y="2161401"/>
              <a:ext cx="113043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statischer Typ</a:t>
              </a:r>
              <a:endPara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38934" name="TextBox 26"/>
            <p:cNvSpPr txBox="1">
              <a:spLocks noChangeArrowheads="1"/>
            </p:cNvSpPr>
            <p:nvPr/>
          </p:nvSpPr>
          <p:spPr bwMode="auto">
            <a:xfrm>
              <a:off x="3343813" y="2532876"/>
              <a:ext cx="134203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dynamischer Typ</a:t>
              </a:r>
              <a:endPara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38935" name="Rectangle 29"/>
            <p:cNvSpPr>
              <a:spLocks noChangeArrowheads="1"/>
            </p:cNvSpPr>
            <p:nvPr/>
          </p:nvSpPr>
          <p:spPr bwMode="auto">
            <a:xfrm>
              <a:off x="1838325" y="3209924"/>
              <a:ext cx="286137" cy="286137"/>
            </a:xfrm>
            <a:prstGeom prst="rect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38936" name="TextBox 30"/>
            <p:cNvSpPr txBox="1">
              <a:spLocks noChangeArrowheads="1"/>
            </p:cNvSpPr>
            <p:nvPr/>
          </p:nvSpPr>
          <p:spPr bwMode="auto">
            <a:xfrm>
              <a:off x="1838326" y="3219062"/>
              <a:ext cx="2952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A</a:t>
              </a:r>
              <a:endPara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38937" name="Rectangle 51"/>
            <p:cNvSpPr>
              <a:spLocks noChangeArrowheads="1"/>
            </p:cNvSpPr>
            <p:nvPr/>
          </p:nvSpPr>
          <p:spPr bwMode="auto">
            <a:xfrm>
              <a:off x="1304168" y="3209924"/>
              <a:ext cx="286137" cy="286137"/>
            </a:xfrm>
            <a:prstGeom prst="rect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38938" name="TextBox 52"/>
            <p:cNvSpPr txBox="1">
              <a:spLocks noChangeArrowheads="1"/>
            </p:cNvSpPr>
            <p:nvPr/>
          </p:nvSpPr>
          <p:spPr bwMode="auto">
            <a:xfrm>
              <a:off x="1304169" y="3219062"/>
              <a:ext cx="2952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A</a:t>
              </a:r>
              <a:endPara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38939" name="Rectangle 53"/>
            <p:cNvSpPr>
              <a:spLocks noChangeArrowheads="1"/>
            </p:cNvSpPr>
            <p:nvPr/>
          </p:nvSpPr>
          <p:spPr bwMode="auto">
            <a:xfrm>
              <a:off x="2384983" y="3209924"/>
              <a:ext cx="286137" cy="286137"/>
            </a:xfrm>
            <a:prstGeom prst="rect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38940" name="TextBox 54"/>
            <p:cNvSpPr txBox="1">
              <a:spLocks noChangeArrowheads="1"/>
            </p:cNvSpPr>
            <p:nvPr/>
          </p:nvSpPr>
          <p:spPr bwMode="auto">
            <a:xfrm>
              <a:off x="2384984" y="3219062"/>
              <a:ext cx="2952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A</a:t>
              </a:r>
              <a:endPara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6044108" y="2502512"/>
            <a:ext cx="17715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  =  ? super Dog  =</a:t>
            </a:r>
            <a:endParaRPr kumimoji="0" lang="de-AT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815683" y="2539635"/>
            <a:ext cx="5757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Animal</a:t>
            </a:r>
            <a:endParaRPr kumimoji="0" lang="de-AT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9" name="Isosceles Triangle 58"/>
          <p:cNvSpPr/>
          <p:nvPr/>
        </p:nvSpPr>
        <p:spPr bwMode="auto">
          <a:xfrm>
            <a:off x="8053069" y="2751064"/>
            <a:ext cx="99342" cy="85640"/>
          </a:xfrm>
          <a:prstGeom prst="triangl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16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cxnSp>
        <p:nvCxnSpPr>
          <p:cNvPr id="60" name="Straight Connector 59"/>
          <p:cNvCxnSpPr>
            <a:stCxn id="59" idx="3"/>
          </p:cNvCxnSpPr>
          <p:nvPr/>
        </p:nvCxnSpPr>
        <p:spPr bwMode="auto">
          <a:xfrm flipH="1">
            <a:off x="8102196" y="2836704"/>
            <a:ext cx="544" cy="56143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4" name="TextBox 63"/>
          <p:cNvSpPr txBox="1"/>
          <p:nvPr/>
        </p:nvSpPr>
        <p:spPr>
          <a:xfrm>
            <a:off x="7892844" y="2852127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Dog</a:t>
            </a:r>
            <a:endParaRPr kumimoji="0" lang="de-AT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6" name="Rounded Rectangle 65"/>
          <p:cNvSpPr/>
          <p:nvPr/>
        </p:nvSpPr>
        <p:spPr bwMode="auto">
          <a:xfrm>
            <a:off x="7827112" y="2285361"/>
            <a:ext cx="513159" cy="812988"/>
          </a:xfrm>
          <a:prstGeom prst="roundRect">
            <a:avLst/>
          </a:prstGeom>
          <a:noFill/>
          <a:ln w="635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16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7" name="Isosceles Triangle 66"/>
          <p:cNvSpPr/>
          <p:nvPr/>
        </p:nvSpPr>
        <p:spPr bwMode="auto">
          <a:xfrm>
            <a:off x="8053069" y="2455032"/>
            <a:ext cx="99342" cy="85640"/>
          </a:xfrm>
          <a:prstGeom prst="triangl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16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cxnSp>
        <p:nvCxnSpPr>
          <p:cNvPr id="68" name="Straight Connector 67"/>
          <p:cNvCxnSpPr>
            <a:stCxn id="67" idx="3"/>
          </p:cNvCxnSpPr>
          <p:nvPr/>
        </p:nvCxnSpPr>
        <p:spPr bwMode="auto">
          <a:xfrm flipH="1">
            <a:off x="8102196" y="2540672"/>
            <a:ext cx="544" cy="56143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9" name="TextBox 68"/>
          <p:cNvSpPr txBox="1"/>
          <p:nvPr/>
        </p:nvSpPr>
        <p:spPr>
          <a:xfrm>
            <a:off x="7827113" y="2253751"/>
            <a:ext cx="5533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Object</a:t>
            </a:r>
            <a:endParaRPr kumimoji="0" lang="de-AT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6163466" y="3298627"/>
            <a:ext cx="2610055" cy="844598"/>
            <a:chOff x="6163466" y="3298627"/>
            <a:chExt cx="2610055" cy="844598"/>
          </a:xfrm>
        </p:grpSpPr>
        <p:sp>
          <p:nvSpPr>
            <p:cNvPr id="70" name="Right Arrow 69"/>
            <p:cNvSpPr/>
            <p:nvPr/>
          </p:nvSpPr>
          <p:spPr bwMode="auto">
            <a:xfrm>
              <a:off x="6689667" y="3636629"/>
              <a:ext cx="199742" cy="127733"/>
            </a:xfrm>
            <a:prstGeom prst="rightArrow">
              <a:avLst/>
            </a:prstGeom>
            <a:solidFill>
              <a:srgbClr val="FFFF00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6163466" y="3566956"/>
              <a:ext cx="4187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Dog</a:t>
              </a:r>
              <a:endParaRPr kumimoji="0" lang="de-AT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7019212" y="3584511"/>
              <a:ext cx="57579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0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Animal</a:t>
              </a:r>
              <a:endParaRPr kumimoji="0" lang="de-AT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3" name="Isosceles Triangle 72"/>
            <p:cNvSpPr/>
            <p:nvPr/>
          </p:nvSpPr>
          <p:spPr bwMode="auto">
            <a:xfrm>
              <a:off x="7256598" y="3795940"/>
              <a:ext cx="99342" cy="85640"/>
            </a:xfrm>
            <a:prstGeom prst="triangl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cxnSp>
          <p:nvCxnSpPr>
            <p:cNvPr id="74" name="Straight Connector 73"/>
            <p:cNvCxnSpPr>
              <a:stCxn id="73" idx="3"/>
            </p:cNvCxnSpPr>
            <p:nvPr/>
          </p:nvCxnSpPr>
          <p:spPr bwMode="auto">
            <a:xfrm flipH="1">
              <a:off x="7305725" y="3881580"/>
              <a:ext cx="544" cy="56143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5" name="TextBox 74"/>
            <p:cNvSpPr txBox="1"/>
            <p:nvPr/>
          </p:nvSpPr>
          <p:spPr>
            <a:xfrm>
              <a:off x="7096373" y="3897003"/>
              <a:ext cx="4187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Dog</a:t>
              </a:r>
              <a:endParaRPr kumimoji="0" lang="de-AT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6" name="Rounded Rectangle 75"/>
            <p:cNvSpPr/>
            <p:nvPr/>
          </p:nvSpPr>
          <p:spPr bwMode="auto">
            <a:xfrm>
              <a:off x="7030641" y="3330237"/>
              <a:ext cx="513159" cy="812988"/>
            </a:xfrm>
            <a:prstGeom prst="roundRect">
              <a:avLst/>
            </a:prstGeom>
            <a:noFill/>
            <a:ln w="635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77" name="Isosceles Triangle 76"/>
            <p:cNvSpPr/>
            <p:nvPr/>
          </p:nvSpPr>
          <p:spPr bwMode="auto">
            <a:xfrm>
              <a:off x="7256598" y="3499908"/>
              <a:ext cx="99342" cy="85640"/>
            </a:xfrm>
            <a:prstGeom prst="triangl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cxnSp>
          <p:nvCxnSpPr>
            <p:cNvPr id="78" name="Straight Connector 77"/>
            <p:cNvCxnSpPr>
              <a:stCxn id="77" idx="3"/>
            </p:cNvCxnSpPr>
            <p:nvPr/>
          </p:nvCxnSpPr>
          <p:spPr bwMode="auto">
            <a:xfrm flipH="1">
              <a:off x="7305725" y="3585548"/>
              <a:ext cx="544" cy="56143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9" name="TextBox 78"/>
            <p:cNvSpPr txBox="1"/>
            <p:nvPr/>
          </p:nvSpPr>
          <p:spPr>
            <a:xfrm>
              <a:off x="7030642" y="3298627"/>
              <a:ext cx="55335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0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Object</a:t>
              </a:r>
              <a:endParaRPr kumimoji="0" lang="de-AT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7695982" y="3491815"/>
              <a:ext cx="107753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2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als Eingabe-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200" b="0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parameter</a:t>
              </a:r>
              <a:r>
                <a:rPr kumimoji="0" lang="de-AT" sz="12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 OK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163466" y="4235230"/>
            <a:ext cx="2905712" cy="844598"/>
            <a:chOff x="6163466" y="4235230"/>
            <a:chExt cx="2905712" cy="844598"/>
          </a:xfrm>
        </p:grpSpPr>
        <p:sp>
          <p:nvSpPr>
            <p:cNvPr id="81" name="Right Arrow 80"/>
            <p:cNvSpPr/>
            <p:nvPr/>
          </p:nvSpPr>
          <p:spPr bwMode="auto">
            <a:xfrm flipH="1">
              <a:off x="6689667" y="4573232"/>
              <a:ext cx="199742" cy="127733"/>
            </a:xfrm>
            <a:prstGeom prst="rightArrow">
              <a:avLst/>
            </a:prstGeom>
            <a:solidFill>
              <a:srgbClr val="FFFF00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6163466" y="4503559"/>
              <a:ext cx="4187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Dog</a:t>
              </a:r>
              <a:endParaRPr kumimoji="0" lang="de-AT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7019212" y="4521114"/>
              <a:ext cx="57579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0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Animal</a:t>
              </a:r>
              <a:endParaRPr kumimoji="0" lang="de-AT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4" name="Isosceles Triangle 83"/>
            <p:cNvSpPr/>
            <p:nvPr/>
          </p:nvSpPr>
          <p:spPr bwMode="auto">
            <a:xfrm>
              <a:off x="7256598" y="4732543"/>
              <a:ext cx="99342" cy="85640"/>
            </a:xfrm>
            <a:prstGeom prst="triangl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cxnSp>
          <p:nvCxnSpPr>
            <p:cNvPr id="85" name="Straight Connector 84"/>
            <p:cNvCxnSpPr>
              <a:stCxn id="84" idx="3"/>
            </p:cNvCxnSpPr>
            <p:nvPr/>
          </p:nvCxnSpPr>
          <p:spPr bwMode="auto">
            <a:xfrm flipH="1">
              <a:off x="7305725" y="4818183"/>
              <a:ext cx="544" cy="56143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6" name="TextBox 85"/>
            <p:cNvSpPr txBox="1"/>
            <p:nvPr/>
          </p:nvSpPr>
          <p:spPr>
            <a:xfrm>
              <a:off x="7096373" y="4833606"/>
              <a:ext cx="4187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Dog</a:t>
              </a:r>
              <a:endParaRPr kumimoji="0" lang="de-AT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7" name="Rounded Rectangle 86"/>
            <p:cNvSpPr/>
            <p:nvPr/>
          </p:nvSpPr>
          <p:spPr bwMode="auto">
            <a:xfrm>
              <a:off x="7030641" y="4266840"/>
              <a:ext cx="513159" cy="812988"/>
            </a:xfrm>
            <a:prstGeom prst="roundRect">
              <a:avLst/>
            </a:prstGeom>
            <a:noFill/>
            <a:ln w="635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88" name="Isosceles Triangle 87"/>
            <p:cNvSpPr/>
            <p:nvPr/>
          </p:nvSpPr>
          <p:spPr bwMode="auto">
            <a:xfrm>
              <a:off x="7256598" y="4436511"/>
              <a:ext cx="99342" cy="85640"/>
            </a:xfrm>
            <a:prstGeom prst="triangl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cxnSp>
          <p:nvCxnSpPr>
            <p:cNvPr id="89" name="Straight Connector 88"/>
            <p:cNvCxnSpPr>
              <a:stCxn id="88" idx="3"/>
            </p:cNvCxnSpPr>
            <p:nvPr/>
          </p:nvCxnSpPr>
          <p:spPr bwMode="auto">
            <a:xfrm flipH="1">
              <a:off x="7305725" y="4522151"/>
              <a:ext cx="544" cy="56143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0" name="TextBox 89"/>
            <p:cNvSpPr txBox="1"/>
            <p:nvPr/>
          </p:nvSpPr>
          <p:spPr>
            <a:xfrm>
              <a:off x="7030642" y="4235230"/>
              <a:ext cx="55335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0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Object</a:t>
              </a:r>
              <a:endParaRPr kumimoji="0" lang="de-AT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11" name="Straight Connector 10"/>
            <p:cNvCxnSpPr/>
            <p:nvPr/>
          </p:nvCxnSpPr>
          <p:spPr bwMode="auto">
            <a:xfrm flipV="1">
              <a:off x="6758247" y="4553606"/>
              <a:ext cx="135876" cy="159311"/>
            </a:xfrm>
            <a:prstGeom prst="line">
              <a:avLst/>
            </a:prstGeom>
            <a:noFill/>
            <a:ln w="63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2" name="TextBox 91"/>
            <p:cNvSpPr txBox="1"/>
            <p:nvPr/>
          </p:nvSpPr>
          <p:spPr>
            <a:xfrm>
              <a:off x="7695982" y="4421749"/>
              <a:ext cx="13731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2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als Rückgabe-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2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wert problematisch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163466" y="3775792"/>
            <a:ext cx="725943" cy="246221"/>
            <a:chOff x="6163466" y="3775792"/>
            <a:chExt cx="725943" cy="246221"/>
          </a:xfrm>
        </p:grpSpPr>
        <p:sp>
          <p:nvSpPr>
            <p:cNvPr id="93" name="Right Arrow 92"/>
            <p:cNvSpPr/>
            <p:nvPr/>
          </p:nvSpPr>
          <p:spPr bwMode="auto">
            <a:xfrm>
              <a:off x="6689667" y="3845465"/>
              <a:ext cx="199742" cy="127733"/>
            </a:xfrm>
            <a:prstGeom prst="rightArrow">
              <a:avLst/>
            </a:prstGeom>
            <a:solidFill>
              <a:srgbClr val="FFFF00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6163466" y="3775792"/>
              <a:ext cx="38343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null</a:t>
              </a:r>
              <a:endParaRPr kumimoji="0" lang="de-AT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163466" y="4720591"/>
            <a:ext cx="725943" cy="246221"/>
            <a:chOff x="6163466" y="4720591"/>
            <a:chExt cx="725943" cy="246221"/>
          </a:xfrm>
        </p:grpSpPr>
        <p:sp>
          <p:nvSpPr>
            <p:cNvPr id="95" name="Right Arrow 94"/>
            <p:cNvSpPr/>
            <p:nvPr/>
          </p:nvSpPr>
          <p:spPr bwMode="auto">
            <a:xfrm flipH="1">
              <a:off x="6689667" y="4790264"/>
              <a:ext cx="199742" cy="127733"/>
            </a:xfrm>
            <a:prstGeom prst="rightArrow">
              <a:avLst/>
            </a:prstGeom>
            <a:solidFill>
              <a:srgbClr val="FFFF00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6163466" y="4720591"/>
              <a:ext cx="55335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0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Object</a:t>
              </a:r>
              <a:endParaRPr kumimoji="0" lang="de-AT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cxnSp>
        <p:nvCxnSpPr>
          <p:cNvPr id="3" name="Straight Connector 2"/>
          <p:cNvCxnSpPr/>
          <p:nvPr/>
        </p:nvCxnSpPr>
        <p:spPr bwMode="auto">
          <a:xfrm>
            <a:off x="7904181" y="3098348"/>
            <a:ext cx="363206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696390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dirty="0" smtClean="0"/>
              <a:t>Beispiel für </a:t>
            </a:r>
            <a:r>
              <a:rPr lang="de-AT" altLang="en-US" dirty="0" err="1" smtClean="0"/>
              <a:t>Lower</a:t>
            </a:r>
            <a:r>
              <a:rPr lang="de-AT" altLang="en-US" dirty="0" smtClean="0"/>
              <a:t> </a:t>
            </a:r>
            <a:r>
              <a:rPr lang="de-AT" altLang="en-US" dirty="0" err="1" smtClean="0"/>
              <a:t>Bound</a:t>
            </a:r>
            <a:endParaRPr lang="en-US" altLang="en-US" sz="2400" dirty="0" smtClean="0"/>
          </a:p>
        </p:txBody>
      </p:sp>
      <p:sp>
        <p:nvSpPr>
          <p:cNvPr id="38915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4B3C165-EB8D-47D6-9D19-2F17DBF673A1}" type="slidenum">
              <a:rPr kumimoji="0" lang="de-DE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de-DE" altLang="en-US" sz="1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8949" name="TextBox 38"/>
          <p:cNvSpPr txBox="1">
            <a:spLocks noChangeArrowheads="1"/>
          </p:cNvSpPr>
          <p:nvPr/>
        </p:nvSpPr>
        <p:spPr bwMode="auto">
          <a:xfrm>
            <a:off x="676850" y="1005490"/>
            <a:ext cx="28094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Sortiermethode für Hunde</a:t>
            </a:r>
            <a:endParaRPr kumimoji="0" lang="en-US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7" name="TextBox 39"/>
          <p:cNvSpPr txBox="1">
            <a:spLocks noChangeArrowheads="1"/>
          </p:cNvSpPr>
          <p:nvPr/>
        </p:nvSpPr>
        <p:spPr bwMode="auto">
          <a:xfrm>
            <a:off x="1046466" y="1447721"/>
            <a:ext cx="4528805" cy="307777"/>
          </a:xfrm>
          <a:prstGeom prst="rect">
            <a:avLst/>
          </a:prstGeom>
          <a:solidFill>
            <a:srgbClr val="CCCCFF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780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void</a:t>
            </a:r>
            <a:r>
              <a:rPr kumimoji="0" lang="de-AT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kumimoji="0" lang="de-AT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sort1</a:t>
            </a:r>
            <a:r>
              <a:rPr kumimoji="0" lang="de-AT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(Dog[] d, </a:t>
            </a:r>
            <a:r>
              <a:rPr kumimoji="0" lang="de-AT" alt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Comparator</a:t>
            </a:r>
            <a:r>
              <a:rPr kumimoji="0" lang="de-AT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kumimoji="0" lang="de-AT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c) { ... }</a:t>
            </a:r>
            <a:endParaRPr kumimoji="0" lang="de-AT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52301" y="1415975"/>
            <a:ext cx="27317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smtClean="0"/>
              <a:t>kann beliebige Objekte vergleichen</a:t>
            </a:r>
            <a:endParaRPr lang="de-AT" sz="1400" dirty="0"/>
          </a:p>
        </p:txBody>
      </p:sp>
      <p:grpSp>
        <p:nvGrpSpPr>
          <p:cNvPr id="14" name="Group 13"/>
          <p:cNvGrpSpPr/>
          <p:nvPr/>
        </p:nvGrpSpPr>
        <p:grpSpPr>
          <a:xfrm>
            <a:off x="1046467" y="1815215"/>
            <a:ext cx="6444735" cy="307777"/>
            <a:chOff x="1046467" y="1815215"/>
            <a:chExt cx="6444735" cy="307777"/>
          </a:xfrm>
        </p:grpSpPr>
        <p:sp>
          <p:nvSpPr>
            <p:cNvPr id="17" name="TextBox 39"/>
            <p:cNvSpPr txBox="1">
              <a:spLocks noChangeArrowheads="1"/>
            </p:cNvSpPr>
            <p:nvPr/>
          </p:nvSpPr>
          <p:spPr bwMode="auto">
            <a:xfrm>
              <a:off x="1046467" y="1815215"/>
              <a:ext cx="4528804" cy="307777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7780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void</a:t>
              </a:r>
              <a:r>
                <a:rPr kumimoji="0" lang="de-AT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 </a:t>
              </a:r>
              <a:r>
                <a:rPr kumimoji="0" lang="de-AT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sort2</a:t>
              </a:r>
              <a:r>
                <a:rPr kumimoji="0" lang="de-AT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 (Dog[] d, </a:t>
              </a:r>
              <a:r>
                <a:rPr kumimoji="0" lang="de-AT" altLang="en-US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Comparator</a:t>
              </a:r>
              <a:r>
                <a:rPr kumimoji="0" lang="de-AT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&lt;Dog&gt; </a:t>
              </a:r>
              <a:r>
                <a:rPr kumimoji="0" lang="de-AT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c) { ... }</a:t>
              </a:r>
              <a:endParaRPr kumimoji="0" lang="de-AT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652301" y="1815215"/>
              <a:ext cx="183890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dirty="0" smtClean="0"/>
                <a:t>kann </a:t>
              </a:r>
              <a:r>
                <a:rPr lang="de-AT" sz="1400" i="1" dirty="0" smtClean="0"/>
                <a:t>Dog</a:t>
              </a:r>
              <a:r>
                <a:rPr lang="de-AT" sz="1400" dirty="0" smtClean="0"/>
                <a:t>s vergleichen</a:t>
              </a:r>
              <a:endParaRPr lang="de-AT" sz="1400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046467" y="2198181"/>
            <a:ext cx="6901655" cy="523220"/>
            <a:chOff x="1046467" y="2198181"/>
            <a:chExt cx="6901655" cy="523220"/>
          </a:xfrm>
        </p:grpSpPr>
        <p:sp>
          <p:nvSpPr>
            <p:cNvPr id="18" name="TextBox 39"/>
            <p:cNvSpPr txBox="1">
              <a:spLocks noChangeArrowheads="1"/>
            </p:cNvSpPr>
            <p:nvPr/>
          </p:nvSpPr>
          <p:spPr bwMode="auto">
            <a:xfrm>
              <a:off x="1046467" y="2198181"/>
              <a:ext cx="4528804" cy="307777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/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7780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void</a:t>
              </a:r>
              <a:r>
                <a:rPr kumimoji="0" lang="de-AT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 </a:t>
              </a:r>
              <a:r>
                <a:rPr kumimoji="0" lang="de-AT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sort3</a:t>
              </a:r>
              <a:r>
                <a:rPr kumimoji="0" lang="de-AT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 (Dog[] d, </a:t>
              </a:r>
              <a:r>
                <a:rPr kumimoji="0" lang="de-AT" altLang="en-US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Comparator</a:t>
              </a:r>
              <a:r>
                <a:rPr kumimoji="0" lang="de-AT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&lt;? super Dog&gt; </a:t>
              </a:r>
              <a:r>
                <a:rPr kumimoji="0" lang="de-AT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c) { ... }</a:t>
              </a:r>
              <a:endParaRPr kumimoji="0" lang="de-AT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652301" y="2198181"/>
              <a:ext cx="229582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dirty="0" smtClean="0"/>
                <a:t>kann </a:t>
              </a:r>
              <a:r>
                <a:rPr lang="de-AT" sz="1400" i="1" dirty="0" smtClean="0"/>
                <a:t>Dog</a:t>
              </a:r>
              <a:r>
                <a:rPr lang="de-AT" sz="1400" dirty="0" smtClean="0"/>
                <a:t>s oder allgemeinere</a:t>
              </a:r>
            </a:p>
            <a:p>
              <a:r>
                <a:rPr lang="de-AT" sz="1400" dirty="0" smtClean="0"/>
                <a:t>Objekte vergleichen</a:t>
              </a:r>
              <a:endParaRPr lang="de-AT" sz="1400" dirty="0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76850" y="2721401"/>
            <a:ext cx="4296405" cy="1782501"/>
            <a:chOff x="676850" y="2721401"/>
            <a:chExt cx="4296405" cy="1782501"/>
          </a:xfrm>
        </p:grpSpPr>
        <p:sp>
          <p:nvSpPr>
            <p:cNvPr id="48" name="TextBox 38"/>
            <p:cNvSpPr txBox="1">
              <a:spLocks noChangeArrowheads="1"/>
            </p:cNvSpPr>
            <p:nvPr/>
          </p:nvSpPr>
          <p:spPr bwMode="auto">
            <a:xfrm>
              <a:off x="676850" y="3330322"/>
              <a:ext cx="417934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Aufruf von </a:t>
              </a:r>
              <a:r>
                <a:rPr kumimoji="0" lang="de-AT" altLang="en-US" sz="1800" b="1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sort3</a:t>
              </a:r>
              <a:r>
                <a:rPr kumimoji="0" lang="de-AT" alt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 mit </a:t>
              </a:r>
              <a:r>
                <a:rPr kumimoji="0" lang="de-AT" altLang="en-US" sz="18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Comparator</a:t>
              </a:r>
              <a:r>
                <a:rPr kumimoji="0" lang="de-AT" alt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&lt;Dog&gt;</a:t>
              </a:r>
              <a:endPara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49" name="TextBox 39"/>
            <p:cNvSpPr txBox="1">
              <a:spLocks noChangeArrowheads="1"/>
            </p:cNvSpPr>
            <p:nvPr/>
          </p:nvSpPr>
          <p:spPr bwMode="auto">
            <a:xfrm>
              <a:off x="1046466" y="2721401"/>
              <a:ext cx="3926789" cy="523220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  <a:extLst/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7780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Dog[] </a:t>
              </a:r>
              <a:r>
                <a:rPr kumimoji="0" lang="de-AT" altLang="en-US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dogs</a:t>
              </a:r>
              <a:r>
                <a:rPr kumimoji="0" lang="de-AT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 = </a:t>
              </a:r>
              <a:r>
                <a:rPr kumimoji="0" lang="de-AT" altLang="en-US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new</a:t>
              </a:r>
              <a:r>
                <a:rPr kumimoji="0" lang="de-AT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 Dog[10];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7780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dog</a:t>
              </a:r>
              <a:r>
                <a:rPr kumimoji="0" lang="de-AT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[0] = </a:t>
              </a:r>
              <a:r>
                <a:rPr kumimoji="0" lang="de-AT" altLang="en-US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new</a:t>
              </a:r>
              <a:r>
                <a:rPr kumimoji="0" lang="de-AT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 Dog</a:t>
              </a: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(...); </a:t>
              </a: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dog[1] = new Dog(...); ...</a:t>
              </a:r>
              <a:endParaRPr kumimoji="0" lang="de-AT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50" name="TextBox 39"/>
            <p:cNvSpPr txBox="1">
              <a:spLocks noChangeArrowheads="1"/>
            </p:cNvSpPr>
            <p:nvPr/>
          </p:nvSpPr>
          <p:spPr bwMode="auto">
            <a:xfrm>
              <a:off x="1046466" y="3765238"/>
              <a:ext cx="3434549" cy="73866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7780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sort3(</a:t>
              </a:r>
              <a:r>
                <a:rPr kumimoji="0" lang="de-AT" altLang="en-US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dogs</a:t>
              </a:r>
              <a:r>
                <a:rPr kumimoji="0" lang="de-AT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, </a:t>
              </a:r>
              <a:r>
                <a:rPr kumimoji="0" lang="de-AT" altLang="en-US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new</a:t>
              </a:r>
              <a:r>
                <a:rPr kumimoji="0" lang="de-AT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 </a:t>
              </a:r>
              <a:r>
                <a:rPr kumimoji="0" lang="de-AT" altLang="en-US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Comparator</a:t>
              </a:r>
              <a:r>
                <a:rPr kumimoji="0" lang="de-AT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&lt;Dog&gt;() {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7780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	</a:t>
              </a:r>
              <a:r>
                <a:rPr kumimoji="0" lang="de-AT" altLang="en-US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int</a:t>
              </a:r>
              <a:r>
                <a:rPr kumimoji="0" lang="de-AT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 </a:t>
              </a:r>
              <a:r>
                <a:rPr kumimoji="0" lang="de-AT" altLang="en-US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compare</a:t>
              </a:r>
              <a:r>
                <a:rPr kumimoji="0" lang="de-AT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(Dog x, Dog y) { ... }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7780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}</a:t>
              </a:r>
              <a:r>
                <a:rPr kumimoji="0" lang="de-AT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);</a:t>
              </a:r>
              <a:endParaRPr kumimoji="0" lang="de-AT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676850" y="4848606"/>
            <a:ext cx="4512774" cy="1171427"/>
            <a:chOff x="676850" y="4848606"/>
            <a:chExt cx="4512774" cy="1171427"/>
          </a:xfrm>
        </p:grpSpPr>
        <p:sp>
          <p:nvSpPr>
            <p:cNvPr id="51" name="TextBox 38"/>
            <p:cNvSpPr txBox="1">
              <a:spLocks noChangeArrowheads="1"/>
            </p:cNvSpPr>
            <p:nvPr/>
          </p:nvSpPr>
          <p:spPr bwMode="auto">
            <a:xfrm>
              <a:off x="676850" y="4848606"/>
              <a:ext cx="451277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Aufruf von </a:t>
              </a:r>
              <a:r>
                <a:rPr kumimoji="0" lang="de-AT" altLang="en-US" sz="1800" b="1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sort3</a:t>
              </a:r>
              <a:r>
                <a:rPr kumimoji="0" lang="de-AT" alt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 mit </a:t>
              </a:r>
              <a:r>
                <a:rPr kumimoji="0" lang="de-AT" altLang="en-US" sz="18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Comparator</a:t>
              </a:r>
              <a:r>
                <a:rPr kumimoji="0" lang="de-AT" alt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&lt;</a:t>
              </a:r>
              <a:r>
                <a:rPr kumimoji="0" lang="de-AT" altLang="en-US" sz="18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Animal</a:t>
              </a:r>
              <a:r>
                <a:rPr kumimoji="0" lang="de-AT" alt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&gt;</a:t>
              </a:r>
              <a:endPara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52" name="TextBox 39"/>
            <p:cNvSpPr txBox="1">
              <a:spLocks noChangeArrowheads="1"/>
            </p:cNvSpPr>
            <p:nvPr/>
          </p:nvSpPr>
          <p:spPr bwMode="auto">
            <a:xfrm>
              <a:off x="1046467" y="5281369"/>
              <a:ext cx="3435556" cy="73866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/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7780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sort3(</a:t>
              </a:r>
              <a:r>
                <a:rPr kumimoji="0" lang="de-AT" altLang="en-US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dogs</a:t>
              </a:r>
              <a:r>
                <a:rPr kumimoji="0" lang="de-AT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, </a:t>
              </a:r>
              <a:r>
                <a:rPr kumimoji="0" lang="de-AT" altLang="en-US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new</a:t>
              </a:r>
              <a:r>
                <a:rPr kumimoji="0" lang="de-AT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 </a:t>
              </a:r>
              <a:r>
                <a:rPr kumimoji="0" lang="de-AT" altLang="en-US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Comparator</a:t>
              </a:r>
              <a:r>
                <a:rPr kumimoji="0" lang="de-AT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&lt;</a:t>
              </a:r>
              <a:r>
                <a:rPr kumimoji="0" lang="de-AT" altLang="en-US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Animal</a:t>
              </a:r>
              <a:r>
                <a:rPr kumimoji="0" lang="de-AT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&gt;() {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7780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	</a:t>
              </a:r>
              <a:r>
                <a:rPr kumimoji="0" lang="de-AT" altLang="en-US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int</a:t>
              </a:r>
              <a:r>
                <a:rPr kumimoji="0" lang="de-AT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 </a:t>
              </a:r>
              <a:r>
                <a:rPr kumimoji="0" lang="de-AT" altLang="en-US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compare</a:t>
              </a:r>
              <a:r>
                <a:rPr kumimoji="0" lang="de-AT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(</a:t>
              </a:r>
              <a:r>
                <a:rPr kumimoji="0" lang="de-AT" altLang="en-US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Animal</a:t>
              </a:r>
              <a:r>
                <a:rPr kumimoji="0" lang="de-AT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 x, </a:t>
              </a:r>
              <a:r>
                <a:rPr kumimoji="0" lang="de-AT" altLang="en-US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Animal</a:t>
              </a:r>
              <a:r>
                <a:rPr kumimoji="0" lang="de-AT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 y) { ... }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7780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}</a:t>
              </a:r>
              <a:r>
                <a:rPr kumimoji="0" lang="de-AT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);</a:t>
              </a:r>
              <a:endParaRPr kumimoji="0" lang="de-AT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2631311" y="3956592"/>
            <a:ext cx="6039989" cy="626983"/>
            <a:chOff x="2631311" y="3956592"/>
            <a:chExt cx="6039989" cy="626983"/>
          </a:xfrm>
        </p:grpSpPr>
        <p:sp>
          <p:nvSpPr>
            <p:cNvPr id="2" name="Right Arrow 1"/>
            <p:cNvSpPr/>
            <p:nvPr/>
          </p:nvSpPr>
          <p:spPr bwMode="auto">
            <a:xfrm>
              <a:off x="4631140" y="4056672"/>
              <a:ext cx="272956" cy="163773"/>
            </a:xfrm>
            <a:prstGeom prst="rightArrow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5054220" y="3956592"/>
              <a:ext cx="36170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6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sort3</a:t>
              </a:r>
              <a:r>
                <a:rPr kumimoji="0" lang="de-AT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 ruft </a:t>
              </a:r>
              <a:r>
                <a:rPr kumimoji="0" lang="de-AT" sz="1600" b="0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c.compare</a:t>
              </a:r>
              <a:r>
                <a:rPr kumimoji="0" lang="de-AT" sz="16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(</a:t>
              </a:r>
              <a:r>
                <a:rPr kumimoji="0" lang="de-AT" sz="1600" b="0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dogs</a:t>
              </a:r>
              <a:r>
                <a:rPr kumimoji="0" lang="de-AT" sz="16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[i], </a:t>
              </a:r>
              <a:r>
                <a:rPr kumimoji="0" lang="de-AT" sz="1600" b="0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dogs</a:t>
              </a:r>
              <a:r>
                <a:rPr kumimoji="0" lang="de-AT" sz="16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[j]) </a:t>
              </a:r>
              <a:r>
                <a:rPr kumimoji="0" lang="de-AT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auf</a:t>
              </a:r>
              <a:endPara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 bwMode="auto">
            <a:xfrm>
              <a:off x="7170051" y="4267207"/>
              <a:ext cx="0" cy="208345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Arrow Connector 27"/>
            <p:cNvCxnSpPr/>
            <p:nvPr/>
          </p:nvCxnSpPr>
          <p:spPr bwMode="auto">
            <a:xfrm>
              <a:off x="7756502" y="4267207"/>
              <a:ext cx="0" cy="316368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" name="Straight Connector 7"/>
            <p:cNvCxnSpPr/>
            <p:nvPr/>
          </p:nvCxnSpPr>
          <p:spPr bwMode="auto">
            <a:xfrm flipH="1">
              <a:off x="2631311" y="4475552"/>
              <a:ext cx="4537276" cy="0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Straight Connector 9"/>
            <p:cNvCxnSpPr/>
            <p:nvPr/>
          </p:nvCxnSpPr>
          <p:spPr bwMode="auto">
            <a:xfrm flipV="1">
              <a:off x="2635170" y="4220445"/>
              <a:ext cx="0" cy="255107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Straight Connector 21"/>
            <p:cNvCxnSpPr/>
            <p:nvPr/>
          </p:nvCxnSpPr>
          <p:spPr bwMode="auto">
            <a:xfrm flipH="1">
              <a:off x="3171463" y="4583575"/>
              <a:ext cx="4601903" cy="0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Connector 23"/>
            <p:cNvCxnSpPr/>
            <p:nvPr/>
          </p:nvCxnSpPr>
          <p:spPr bwMode="auto">
            <a:xfrm flipV="1">
              <a:off x="3167605" y="4267207"/>
              <a:ext cx="0" cy="316368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41" name="Group 40"/>
          <p:cNvGrpSpPr/>
          <p:nvPr/>
        </p:nvGrpSpPr>
        <p:grpSpPr>
          <a:xfrm>
            <a:off x="2673752" y="5434811"/>
            <a:ext cx="5997548" cy="1061429"/>
            <a:chOff x="2673752" y="5434811"/>
            <a:chExt cx="5997548" cy="1061429"/>
          </a:xfrm>
        </p:grpSpPr>
        <p:sp>
          <p:nvSpPr>
            <p:cNvPr id="55" name="Right Arrow 54"/>
            <p:cNvSpPr/>
            <p:nvPr/>
          </p:nvSpPr>
          <p:spPr bwMode="auto">
            <a:xfrm>
              <a:off x="4631140" y="5534891"/>
              <a:ext cx="272956" cy="163773"/>
            </a:xfrm>
            <a:prstGeom prst="rightArrow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5054220" y="5434811"/>
              <a:ext cx="36170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6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sort3</a:t>
              </a:r>
              <a:r>
                <a:rPr kumimoji="0" lang="de-AT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 ruft </a:t>
              </a:r>
              <a:r>
                <a:rPr kumimoji="0" lang="de-AT" sz="1600" b="0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c.compare</a:t>
              </a:r>
              <a:r>
                <a:rPr kumimoji="0" lang="de-AT" sz="16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(</a:t>
              </a:r>
              <a:r>
                <a:rPr kumimoji="0" lang="de-AT" sz="1600" b="0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dogs</a:t>
              </a:r>
              <a:r>
                <a:rPr kumimoji="0" lang="de-AT" sz="16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[i], </a:t>
              </a:r>
              <a:r>
                <a:rPr kumimoji="0" lang="de-AT" sz="1600" b="0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dogs</a:t>
              </a:r>
              <a:r>
                <a:rPr kumimoji="0" lang="de-AT" sz="16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[j]) </a:t>
              </a:r>
              <a:r>
                <a:rPr kumimoji="0" lang="de-AT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auf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059513" y="6157686"/>
              <a:ext cx="250677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de-AT" dirty="0">
                  <a:solidFill>
                    <a:srgbClr val="000000"/>
                  </a:solidFill>
                </a:rPr>
                <a:t>vergleicht Dogs als </a:t>
              </a:r>
              <a:r>
                <a:rPr lang="de-AT" dirty="0" smtClean="0">
                  <a:solidFill>
                    <a:srgbClr val="000000"/>
                  </a:solidFill>
                </a:rPr>
                <a:t>Animals</a:t>
              </a:r>
              <a:endParaRPr lang="de-AT" dirty="0">
                <a:solidFill>
                  <a:srgbClr val="000000"/>
                </a:solidFill>
              </a:endParaRPr>
            </a:p>
          </p:txBody>
        </p:sp>
        <p:cxnSp>
          <p:nvCxnSpPr>
            <p:cNvPr id="31" name="Straight Arrow Connector 30"/>
            <p:cNvCxnSpPr/>
            <p:nvPr/>
          </p:nvCxnSpPr>
          <p:spPr bwMode="auto">
            <a:xfrm>
              <a:off x="7102034" y="5733332"/>
              <a:ext cx="0" cy="208345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Arrow Connector 31"/>
            <p:cNvCxnSpPr/>
            <p:nvPr/>
          </p:nvCxnSpPr>
          <p:spPr bwMode="auto">
            <a:xfrm>
              <a:off x="7773366" y="5733332"/>
              <a:ext cx="0" cy="339519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Connector 25"/>
            <p:cNvCxnSpPr/>
            <p:nvPr/>
          </p:nvCxnSpPr>
          <p:spPr bwMode="auto">
            <a:xfrm flipH="1">
              <a:off x="2673752" y="5941677"/>
              <a:ext cx="4429245" cy="0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Arrow Connector 28"/>
            <p:cNvCxnSpPr/>
            <p:nvPr/>
          </p:nvCxnSpPr>
          <p:spPr bwMode="auto">
            <a:xfrm flipV="1">
              <a:off x="2673752" y="5733332"/>
              <a:ext cx="0" cy="208345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Straight Connector 34"/>
            <p:cNvCxnSpPr/>
            <p:nvPr/>
          </p:nvCxnSpPr>
          <p:spPr bwMode="auto">
            <a:xfrm flipH="1">
              <a:off x="3422248" y="6072851"/>
              <a:ext cx="4351118" cy="0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Straight Arrow Connector 36"/>
            <p:cNvCxnSpPr/>
            <p:nvPr/>
          </p:nvCxnSpPr>
          <p:spPr bwMode="auto">
            <a:xfrm flipV="1">
              <a:off x="3418390" y="5733332"/>
              <a:ext cx="0" cy="339519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861986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Weiteres Beispiel für </a:t>
            </a:r>
            <a:r>
              <a:rPr lang="de-AT" dirty="0" err="1" smtClean="0"/>
              <a:t>Lower</a:t>
            </a:r>
            <a:r>
              <a:rPr lang="de-AT" dirty="0" smtClean="0"/>
              <a:t> </a:t>
            </a:r>
            <a:r>
              <a:rPr lang="de-AT" dirty="0" err="1" smtClean="0"/>
              <a:t>Bound</a:t>
            </a:r>
            <a:endParaRPr lang="de-AT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704F2C-A4AB-4B46-B13B-F9E19C137565}" type="slidenum">
              <a:rPr lang="de-DE" smtClean="0"/>
              <a:pPr>
                <a:defRPr/>
              </a:pPr>
              <a:t>26</a:t>
            </a:fld>
            <a:endParaRPr lang="de-DE"/>
          </a:p>
        </p:txBody>
      </p:sp>
      <p:sp>
        <p:nvSpPr>
          <p:cNvPr id="4" name="TextBox 3"/>
          <p:cNvSpPr txBox="1"/>
          <p:nvPr/>
        </p:nvSpPr>
        <p:spPr>
          <a:xfrm>
            <a:off x="729253" y="952176"/>
            <a:ext cx="42210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Auswahl von Hunden nach bestimmten Kriterien</a:t>
            </a:r>
            <a:endParaRPr lang="de-AT" dirty="0"/>
          </a:p>
        </p:txBody>
      </p:sp>
      <p:sp>
        <p:nvSpPr>
          <p:cNvPr id="5" name="TextBox 4"/>
          <p:cNvSpPr txBox="1"/>
          <p:nvPr/>
        </p:nvSpPr>
        <p:spPr>
          <a:xfrm>
            <a:off x="1084432" y="1364348"/>
            <a:ext cx="4658907" cy="2246769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pPr>
              <a:tabLst>
                <a:tab pos="177800" algn="l"/>
                <a:tab pos="358775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og[] </a:t>
            </a:r>
            <a:r>
              <a:rPr lang="de-AT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filter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(Dog[]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dogs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Predicate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de-AT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super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Dog&gt;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pred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 {</a:t>
            </a:r>
          </a:p>
          <a:p>
            <a:pPr>
              <a:tabLst>
                <a:tab pos="177800" algn="l"/>
                <a:tab pos="358775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Dog[]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temp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Dog[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dogs.length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];</a:t>
            </a:r>
          </a:p>
          <a:p>
            <a:pPr>
              <a:tabLst>
                <a:tab pos="177800" algn="l"/>
                <a:tab pos="358775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size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= 0;</a:t>
            </a:r>
          </a:p>
          <a:p>
            <a:pPr>
              <a:tabLst>
                <a:tab pos="177800" algn="l"/>
                <a:tab pos="358775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i = 0; i &lt;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dogs.length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; i++) {</a:t>
            </a:r>
          </a:p>
          <a:p>
            <a:pPr>
              <a:tabLst>
                <a:tab pos="177800" algn="l"/>
                <a:tab pos="358775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AT" sz="14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pred.test</a:t>
            </a:r>
            <a:r>
              <a:rPr lang="de-AT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sz="14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dogs</a:t>
            </a:r>
            <a:r>
              <a:rPr lang="de-AT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[i])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 {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temp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size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] =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dogs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[i];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size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++; }</a:t>
            </a:r>
          </a:p>
          <a:p>
            <a:pPr>
              <a:tabLst>
                <a:tab pos="177800" algn="l"/>
                <a:tab pos="358775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  <a:p>
            <a:pPr>
              <a:tabLst>
                <a:tab pos="177800" algn="l"/>
                <a:tab pos="358775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Dog[]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result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Dog[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size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];</a:t>
            </a:r>
          </a:p>
          <a:p>
            <a:pPr>
              <a:tabLst>
                <a:tab pos="177800" algn="l"/>
                <a:tab pos="358775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arraycopy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dogs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0,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result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0,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size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>
              <a:tabLst>
                <a:tab pos="177800" algn="l"/>
                <a:tab pos="358775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return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result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tabLst>
                <a:tab pos="177800" algn="l"/>
                <a:tab pos="358775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96890" y="1364348"/>
            <a:ext cx="2161310" cy="73866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tabLst>
                <a:tab pos="177800" algn="l"/>
                <a:tab pos="358775" algn="l"/>
                <a:tab pos="536575" algn="l"/>
              </a:tabLst>
            </a:pP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interface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Predicate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&lt;T&gt; {</a:t>
            </a:r>
          </a:p>
          <a:p>
            <a:pPr>
              <a:tabLst>
                <a:tab pos="177800" algn="l"/>
                <a:tab pos="358775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boolean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test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(T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obj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>
              <a:tabLst>
                <a:tab pos="177800" algn="l"/>
                <a:tab pos="358775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729253" y="5268195"/>
            <a:ext cx="7907484" cy="1475914"/>
            <a:chOff x="729253" y="5268195"/>
            <a:chExt cx="7907484" cy="1475914"/>
          </a:xfrm>
        </p:grpSpPr>
        <p:sp>
          <p:nvSpPr>
            <p:cNvPr id="9" name="TextBox 8"/>
            <p:cNvSpPr txBox="1"/>
            <p:nvPr/>
          </p:nvSpPr>
          <p:spPr>
            <a:xfrm>
              <a:off x="729253" y="5268195"/>
              <a:ext cx="29418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dirty="0" smtClean="0"/>
                <a:t>Herausfiltern von jungen Hunden</a:t>
              </a:r>
              <a:endParaRPr lang="de-AT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084432" y="5574558"/>
              <a:ext cx="4658907" cy="1169551"/>
            </a:xfrm>
            <a:prstGeom prst="rect">
              <a:avLst/>
            </a:prstGeom>
            <a:solidFill>
              <a:srgbClr val="FFFF99"/>
            </a:solidFill>
          </p:spPr>
          <p:txBody>
            <a:bodyPr wrap="square" rtlCol="0">
              <a:spAutoFit/>
            </a:bodyPr>
            <a:lstStyle/>
            <a:p>
              <a:pPr>
                <a:tabLst>
                  <a:tab pos="1344613" algn="l"/>
                  <a:tab pos="1522413" algn="l"/>
                  <a:tab pos="1703388" algn="l"/>
                  <a:tab pos="1881188" algn="l"/>
                </a:tabLst>
              </a:pP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Dog[]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puppies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=	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filter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dogs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de-AT" sz="1400" dirty="0" err="1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new</a:t>
              </a:r>
              <a:r>
                <a:rPr lang="de-AT" sz="1400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sz="1400" dirty="0" err="1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Predicate</a:t>
              </a:r>
              <a:r>
                <a:rPr lang="de-AT" sz="1400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AT" sz="1400" dirty="0" err="1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Animal</a:t>
              </a:r>
              <a:r>
                <a:rPr lang="de-AT" sz="1400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&gt;() {</a:t>
              </a:r>
            </a:p>
            <a:p>
              <a:pPr>
                <a:tabLst>
                  <a:tab pos="1344613" algn="l"/>
                  <a:tab pos="1522413" algn="l"/>
                  <a:tab pos="1703388" algn="l"/>
                  <a:tab pos="1881188" algn="l"/>
                </a:tabLst>
              </a:pPr>
              <a:r>
                <a:rPr lang="de-AT" sz="14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dirty="0" err="1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boolean</a:t>
              </a:r>
              <a:r>
                <a:rPr lang="de-AT" sz="1400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sz="1400" dirty="0" err="1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test</a:t>
              </a:r>
              <a:r>
                <a:rPr lang="de-AT" sz="1400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sz="1400" dirty="0" err="1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Animal</a:t>
              </a:r>
              <a:r>
                <a:rPr lang="de-AT" sz="1400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a) {</a:t>
              </a:r>
            </a:p>
            <a:p>
              <a:pPr>
                <a:tabLst>
                  <a:tab pos="1344613" algn="l"/>
                  <a:tab pos="1522413" algn="l"/>
                  <a:tab pos="1703388" algn="l"/>
                  <a:tab pos="1881188" algn="l"/>
                </a:tabLst>
              </a:pPr>
              <a:r>
                <a:rPr lang="de-AT" sz="14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	</a:t>
              </a:r>
              <a:r>
                <a:rPr lang="de-AT" sz="1400" dirty="0" err="1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return</a:t>
              </a:r>
              <a:r>
                <a:rPr lang="de-AT" sz="1400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sz="1400" dirty="0" err="1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a.age</a:t>
              </a:r>
              <a:r>
                <a:rPr lang="de-AT" sz="1400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&lt; 3;</a:t>
              </a:r>
            </a:p>
            <a:p>
              <a:pPr>
                <a:tabLst>
                  <a:tab pos="1344613" algn="l"/>
                  <a:tab pos="1522413" algn="l"/>
                  <a:tab pos="1703388" algn="l"/>
                  <a:tab pos="1881188" algn="l"/>
                </a:tabLst>
              </a:pPr>
              <a:r>
                <a:rPr lang="de-AT" sz="14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}</a:t>
              </a:r>
            </a:p>
            <a:p>
              <a:pPr>
                <a:tabLst>
                  <a:tab pos="1344613" algn="l"/>
                  <a:tab pos="1522413" algn="l"/>
                  <a:tab pos="1703388" algn="l"/>
                  <a:tab pos="1881188" algn="l"/>
                </a:tabLst>
              </a:pPr>
              <a:r>
                <a:rPr lang="de-AT" sz="1400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}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);</a:t>
              </a:r>
              <a:endParaRPr lang="de-AT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000273" y="5585414"/>
              <a:ext cx="25202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filter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ruft </a:t>
              </a:r>
              <a:r>
                <a:rPr lang="de-AT" sz="14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pred.test</a:t>
              </a:r>
              <a:r>
                <a:rPr lang="de-AT" sz="14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sz="14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dogs</a:t>
              </a:r>
              <a:r>
                <a:rPr lang="de-AT" sz="14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[i]) 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auf</a:t>
              </a:r>
              <a:endParaRPr lang="de-AT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344122" y="6132295"/>
              <a:ext cx="22926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boolean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test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Animal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a) {...}</a:t>
              </a:r>
              <a:endParaRPr lang="de-AT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Down Arrow 28"/>
            <p:cNvSpPr/>
            <p:nvPr/>
          </p:nvSpPr>
          <p:spPr bwMode="auto">
            <a:xfrm>
              <a:off x="7662823" y="5908928"/>
              <a:ext cx="117134" cy="274612"/>
            </a:xfrm>
            <a:prstGeom prst="downArrow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1" name="Rectangle 30"/>
            <p:cNvSpPr/>
            <p:nvPr/>
          </p:nvSpPr>
          <p:spPr bwMode="auto">
            <a:xfrm>
              <a:off x="6344122" y="6180704"/>
              <a:ext cx="2229323" cy="222933"/>
            </a:xfrm>
            <a:prstGeom prst="rect">
              <a:avLst/>
            </a:prstGeom>
            <a:noFill/>
            <a:ln w="635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2629844" y="5841580"/>
              <a:ext cx="3011479" cy="665018"/>
            </a:xfrm>
            <a:prstGeom prst="rect">
              <a:avLst/>
            </a:prstGeom>
            <a:noFill/>
            <a:ln w="635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729253" y="2774772"/>
            <a:ext cx="7886645" cy="2464519"/>
            <a:chOff x="729253" y="2774772"/>
            <a:chExt cx="7886645" cy="2464519"/>
          </a:xfrm>
        </p:grpSpPr>
        <p:sp>
          <p:nvSpPr>
            <p:cNvPr id="7" name="TextBox 6"/>
            <p:cNvSpPr txBox="1"/>
            <p:nvPr/>
          </p:nvSpPr>
          <p:spPr>
            <a:xfrm>
              <a:off x="729253" y="3752040"/>
              <a:ext cx="22525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dirty="0" smtClean="0"/>
                <a:t>Herausfiltern von Pudeln</a:t>
              </a:r>
              <a:endParaRPr lang="de-AT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084432" y="4069740"/>
              <a:ext cx="4658908" cy="1169551"/>
            </a:xfrm>
            <a:prstGeom prst="rect">
              <a:avLst/>
            </a:prstGeom>
            <a:solidFill>
              <a:srgbClr val="FFFF99"/>
            </a:solidFill>
          </p:spPr>
          <p:txBody>
            <a:bodyPr wrap="square" rtlCol="0">
              <a:spAutoFit/>
            </a:bodyPr>
            <a:lstStyle/>
            <a:p>
              <a:pPr>
                <a:tabLst>
                  <a:tab pos="1344613" algn="l"/>
                  <a:tab pos="1522413" algn="l"/>
                  <a:tab pos="1703388" algn="l"/>
                  <a:tab pos="1881188" algn="l"/>
                </a:tabLst>
              </a:pP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Dog[]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poodles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=	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filter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dogs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de-AT" sz="1400" dirty="0" err="1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new</a:t>
              </a:r>
              <a:r>
                <a:rPr lang="de-AT" sz="1400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sz="1400" dirty="0" err="1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Predicate</a:t>
              </a:r>
              <a:r>
                <a:rPr lang="de-AT" sz="1400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&lt;Dog&gt;() {</a:t>
              </a:r>
            </a:p>
            <a:p>
              <a:pPr>
                <a:tabLst>
                  <a:tab pos="1344613" algn="l"/>
                  <a:tab pos="1522413" algn="l"/>
                  <a:tab pos="1703388" algn="l"/>
                  <a:tab pos="1881188" algn="l"/>
                </a:tabLst>
              </a:pPr>
              <a:r>
                <a:rPr lang="de-AT" sz="14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dirty="0" err="1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boolean</a:t>
              </a:r>
              <a:r>
                <a:rPr lang="de-AT" sz="1400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sz="1400" dirty="0" err="1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test</a:t>
              </a:r>
              <a:r>
                <a:rPr lang="de-AT" sz="1400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(Dog </a:t>
              </a:r>
              <a:r>
                <a:rPr lang="de-AT" sz="1400" dirty="0" err="1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dog</a:t>
              </a:r>
              <a:r>
                <a:rPr lang="de-AT" sz="1400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 {</a:t>
              </a:r>
            </a:p>
            <a:p>
              <a:pPr>
                <a:tabLst>
                  <a:tab pos="1344613" algn="l"/>
                  <a:tab pos="1522413" algn="l"/>
                  <a:tab pos="1703388" algn="l"/>
                  <a:tab pos="1881188" algn="l"/>
                </a:tabLst>
              </a:pPr>
              <a:r>
                <a:rPr lang="de-AT" sz="14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	</a:t>
              </a:r>
              <a:r>
                <a:rPr lang="de-AT" sz="1400" dirty="0" err="1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return</a:t>
              </a:r>
              <a:r>
                <a:rPr lang="de-AT" sz="1400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sz="1400" dirty="0" err="1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dog.breed.equals</a:t>
              </a:r>
              <a:r>
                <a:rPr lang="de-AT" sz="1400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("</a:t>
              </a:r>
              <a:r>
                <a:rPr lang="de-AT" sz="1400" dirty="0" err="1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poodle</a:t>
              </a:r>
              <a:r>
                <a:rPr lang="de-AT" sz="1400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");</a:t>
              </a:r>
            </a:p>
            <a:p>
              <a:pPr>
                <a:tabLst>
                  <a:tab pos="1344613" algn="l"/>
                  <a:tab pos="1522413" algn="l"/>
                  <a:tab pos="1703388" algn="l"/>
                  <a:tab pos="1881188" algn="l"/>
                </a:tabLst>
              </a:pPr>
              <a:r>
                <a:rPr lang="de-AT" sz="14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}</a:t>
              </a:r>
            </a:p>
            <a:p>
              <a:pPr>
                <a:tabLst>
                  <a:tab pos="1344613" algn="l"/>
                  <a:tab pos="1522413" algn="l"/>
                  <a:tab pos="1703388" algn="l"/>
                  <a:tab pos="1881188" algn="l"/>
                </a:tabLst>
              </a:pPr>
              <a:r>
                <a:rPr lang="de-AT" sz="1400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}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);</a:t>
              </a:r>
              <a:endParaRPr lang="de-AT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941127" y="2774772"/>
              <a:ext cx="611065" cy="4385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300"/>
                </a:spcAft>
              </a:pPr>
              <a:r>
                <a:rPr lang="de-AT" sz="10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Animal</a:t>
              </a:r>
              <a:endParaRPr lang="de-AT" sz="1000" b="1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de-AT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age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: </a:t>
              </a:r>
              <a:r>
                <a:rPr lang="de-AT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int</a:t>
              </a:r>
              <a:endParaRPr lang="de-AT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941127" y="3439794"/>
              <a:ext cx="914033" cy="4385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300"/>
                </a:spcAft>
              </a:pPr>
              <a:r>
                <a:rPr lang="de-AT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Dog</a:t>
              </a:r>
            </a:p>
            <a:p>
              <a:r>
                <a:rPr lang="de-AT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breed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: String</a:t>
              </a:r>
              <a:endParaRPr lang="de-AT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6941127" y="3488914"/>
              <a:ext cx="872836" cy="355180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6941127" y="2816473"/>
              <a:ext cx="872836" cy="355180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8" name="Isosceles Triangle 17"/>
            <p:cNvSpPr/>
            <p:nvPr/>
          </p:nvSpPr>
          <p:spPr bwMode="auto">
            <a:xfrm>
              <a:off x="7316024" y="3181169"/>
              <a:ext cx="123042" cy="106071"/>
            </a:xfrm>
            <a:prstGeom prst="triangl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20" name="Straight Connector 19"/>
            <p:cNvCxnSpPr>
              <a:stCxn id="18" idx="3"/>
              <a:endCxn id="14" idx="0"/>
            </p:cNvCxnSpPr>
            <p:nvPr/>
          </p:nvCxnSpPr>
          <p:spPr bwMode="auto">
            <a:xfrm>
              <a:off x="7377545" y="3287240"/>
              <a:ext cx="0" cy="201674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Straight Connector 21"/>
            <p:cNvCxnSpPr>
              <a:stCxn id="17" idx="1"/>
              <a:endCxn id="17" idx="3"/>
            </p:cNvCxnSpPr>
            <p:nvPr/>
          </p:nvCxnSpPr>
          <p:spPr bwMode="auto">
            <a:xfrm>
              <a:off x="6941127" y="2994063"/>
              <a:ext cx="872836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/>
            <p:cNvCxnSpPr/>
            <p:nvPr/>
          </p:nvCxnSpPr>
          <p:spPr bwMode="auto">
            <a:xfrm>
              <a:off x="6941127" y="3662997"/>
              <a:ext cx="872836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4" name="TextBox 23"/>
            <p:cNvSpPr txBox="1"/>
            <p:nvPr/>
          </p:nvSpPr>
          <p:spPr>
            <a:xfrm>
              <a:off x="6011608" y="4143904"/>
              <a:ext cx="25202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filter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ruft </a:t>
              </a:r>
              <a:r>
                <a:rPr lang="de-AT" sz="14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pred.test</a:t>
              </a:r>
              <a:r>
                <a:rPr lang="de-AT" sz="14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sz="14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dogs</a:t>
              </a:r>
              <a:r>
                <a:rPr lang="de-AT" sz="14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[i]) 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auf</a:t>
              </a:r>
              <a:endParaRPr lang="de-AT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344122" y="4664338"/>
              <a:ext cx="2271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boolean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test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(Dog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dog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 {...}</a:t>
              </a:r>
              <a:endParaRPr lang="de-AT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Down Arrow 25"/>
            <p:cNvSpPr/>
            <p:nvPr/>
          </p:nvSpPr>
          <p:spPr bwMode="auto">
            <a:xfrm>
              <a:off x="7662823" y="4447078"/>
              <a:ext cx="117134" cy="268505"/>
            </a:xfrm>
            <a:prstGeom prst="downArrow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6344122" y="4715583"/>
              <a:ext cx="2229323" cy="222933"/>
            </a:xfrm>
            <a:prstGeom prst="rect">
              <a:avLst/>
            </a:prstGeom>
            <a:noFill/>
            <a:ln w="635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3" name="Rectangle 32"/>
            <p:cNvSpPr/>
            <p:nvPr/>
          </p:nvSpPr>
          <p:spPr bwMode="auto">
            <a:xfrm>
              <a:off x="2629845" y="4325425"/>
              <a:ext cx="3011479" cy="698773"/>
            </a:xfrm>
            <a:prstGeom prst="rect">
              <a:avLst/>
            </a:prstGeom>
            <a:noFill/>
            <a:ln w="635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9623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BCE4BB3-9E6D-4F7A-A369-944E26897936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27</a:t>
            </a:fld>
            <a:endParaRPr lang="de-DE" altLang="en-US" smtClean="0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Zusammenfassung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9146415"/>
              </p:ext>
            </p:extLst>
          </p:nvPr>
        </p:nvGraphicFramePr>
        <p:xfrm>
          <a:off x="476248" y="1768475"/>
          <a:ext cx="8410576" cy="294957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62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8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1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287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79526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T="45725" marB="4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 smtClean="0"/>
                        <a:t>Variable vom Typ</a:t>
                      </a:r>
                      <a:endParaRPr lang="en-US" sz="1600" dirty="0"/>
                    </a:p>
                  </a:txBody>
                  <a:tcPr marT="45725" marB="4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smtClean="0"/>
                        <a:t>zuweisbar</a:t>
                      </a:r>
                      <a:endParaRPr lang="en-US" sz="1600"/>
                    </a:p>
                  </a:txBody>
                  <a:tcPr marT="45725" marB="4572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200" dirty="0" smtClean="0"/>
                        <a:t>Typparameter</a:t>
                      </a:r>
                      <a:r>
                        <a:rPr lang="de-AT" sz="1200" baseline="0" dirty="0" smtClean="0"/>
                        <a:t/>
                      </a:r>
                      <a:br>
                        <a:rPr lang="de-AT" sz="1200" baseline="0" dirty="0" smtClean="0"/>
                      </a:br>
                      <a:r>
                        <a:rPr lang="de-AT" sz="1200" baseline="0" dirty="0" smtClean="0"/>
                        <a:t>als </a:t>
                      </a:r>
                      <a:r>
                        <a:rPr lang="de-AT" sz="1200" baseline="0" dirty="0" err="1" smtClean="0"/>
                        <a:t>Returnwert</a:t>
                      </a:r>
                      <a:endParaRPr lang="en-US" sz="1200" dirty="0" smtClean="0"/>
                    </a:p>
                  </a:txBody>
                  <a:tcPr marT="45725" marB="4572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200" dirty="0" smtClean="0"/>
                        <a:t>Typparameter</a:t>
                      </a:r>
                      <a:r>
                        <a:rPr lang="de-AT" sz="1200" baseline="0" dirty="0" smtClean="0"/>
                        <a:t/>
                      </a:r>
                      <a:br>
                        <a:rPr lang="de-AT" sz="1200" baseline="0" dirty="0" smtClean="0"/>
                      </a:br>
                      <a:r>
                        <a:rPr lang="de-AT" sz="1200" baseline="0" dirty="0" smtClean="0"/>
                        <a:t>als Ein</a:t>
                      </a:r>
                      <a:r>
                        <a:rPr lang="de-AT" sz="1200" dirty="0" smtClean="0"/>
                        <a:t>gabeparameter</a:t>
                      </a:r>
                      <a:endParaRPr lang="en-US" sz="1200" dirty="0" smtClean="0"/>
                    </a:p>
                  </a:txBody>
                  <a:tcPr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7512">
                <a:tc>
                  <a:txBody>
                    <a:bodyPr/>
                    <a:lstStyle/>
                    <a:p>
                      <a:r>
                        <a:rPr lang="de-AT" sz="1600" smtClean="0"/>
                        <a:t>Invarianz</a:t>
                      </a:r>
                      <a:endParaRPr lang="en-US" sz="1600"/>
                    </a:p>
                  </a:txBody>
                  <a:tcPr marT="45725" marB="45725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de-AT" sz="1400" smtClean="0">
                          <a:solidFill>
                            <a:schemeClr val="accent2"/>
                          </a:solidFill>
                          <a:latin typeface="Arial" pitchFamily="34" charset="0"/>
                          <a:cs typeface="Arial" pitchFamily="34" charset="0"/>
                        </a:rPr>
                        <a:t>List&lt;Animal&gt;</a:t>
                      </a:r>
                      <a:endParaRPr lang="en-US" sz="1400">
                        <a:solidFill>
                          <a:schemeClr val="accent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5" marB="45725" anchor="ctr"/>
                </a:tc>
                <a:tc>
                  <a:txBody>
                    <a:bodyPr/>
                    <a:lstStyle/>
                    <a:p>
                      <a:r>
                        <a:rPr lang="de-AT" sz="1400" smtClean="0">
                          <a:latin typeface="Arial" pitchFamily="34" charset="0"/>
                          <a:cs typeface="Arial" pitchFamily="34" charset="0"/>
                        </a:rPr>
                        <a:t>List&lt;Animal&gt;</a:t>
                      </a:r>
                      <a:endParaRPr lang="en-US" sz="14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5" marB="4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 smtClean="0">
                          <a:solidFill>
                            <a:srgbClr val="FF0000"/>
                          </a:solidFill>
                        </a:rPr>
                        <a:t>erlaubt</a:t>
                      </a:r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 marT="45725" marB="4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 smtClean="0">
                          <a:solidFill>
                            <a:srgbClr val="FF0000"/>
                          </a:solidFill>
                        </a:rPr>
                        <a:t>erlaubt</a:t>
                      </a:r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 marT="45725" marB="457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7512">
                <a:tc>
                  <a:txBody>
                    <a:bodyPr/>
                    <a:lstStyle/>
                    <a:p>
                      <a:r>
                        <a:rPr lang="de-AT" sz="1600" smtClean="0"/>
                        <a:t>Bivarianz</a:t>
                      </a:r>
                      <a:endParaRPr lang="en-US" sz="1600"/>
                    </a:p>
                  </a:txBody>
                  <a:tcPr marT="45725" marB="45725" anchor="ctr"/>
                </a:tc>
                <a:tc>
                  <a:txBody>
                    <a:bodyPr/>
                    <a:lstStyle/>
                    <a:p>
                      <a:r>
                        <a:rPr lang="de-AT" sz="1400" kern="1200" smtClean="0">
                          <a:solidFill>
                            <a:schemeClr val="accent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List&lt;?&gt;</a:t>
                      </a:r>
                      <a:endParaRPr lang="en-US" sz="1400" kern="1200">
                        <a:solidFill>
                          <a:schemeClr val="accent2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25" marB="45725" anchor="ctr"/>
                </a:tc>
                <a:tc>
                  <a:txBody>
                    <a:bodyPr/>
                    <a:lstStyle/>
                    <a:p>
                      <a:r>
                        <a:rPr lang="de-AT" sz="1400" smtClean="0">
                          <a:latin typeface="Arial" pitchFamily="34" charset="0"/>
                          <a:cs typeface="Arial" pitchFamily="34" charset="0"/>
                        </a:rPr>
                        <a:t>List&lt;</a:t>
                      </a:r>
                      <a:r>
                        <a:rPr lang="de-AT" sz="1400" i="1" smtClean="0">
                          <a:latin typeface="Arial" pitchFamily="34" charset="0"/>
                          <a:cs typeface="Arial" pitchFamily="34" charset="0"/>
                        </a:rPr>
                        <a:t>belieb.Typ</a:t>
                      </a:r>
                      <a:r>
                        <a:rPr lang="de-AT" sz="1400" smtClean="0">
                          <a:latin typeface="Arial" pitchFamily="34" charset="0"/>
                          <a:cs typeface="Arial" pitchFamily="34" charset="0"/>
                        </a:rPr>
                        <a:t>&gt;</a:t>
                      </a:r>
                      <a:endParaRPr lang="en-US" sz="14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5" marB="4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 smtClean="0"/>
                        <a:t>problematisch</a:t>
                      </a:r>
                    </a:p>
                    <a:p>
                      <a:pPr algn="ctr"/>
                      <a:r>
                        <a:rPr lang="de-AT" sz="1100" dirty="0" smtClean="0"/>
                        <a:t>(nur </a:t>
                      </a:r>
                      <a:r>
                        <a:rPr lang="de-AT" sz="1100" dirty="0" err="1" smtClean="0"/>
                        <a:t>Object</a:t>
                      </a:r>
                      <a:r>
                        <a:rPr lang="de-AT" sz="1100" dirty="0" smtClean="0"/>
                        <a:t>)</a:t>
                      </a:r>
                      <a:endParaRPr lang="en-US" sz="1100" dirty="0"/>
                    </a:p>
                  </a:txBody>
                  <a:tcPr marT="45725" marB="4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 smtClean="0"/>
                        <a:t>problematisch</a:t>
                      </a:r>
                    </a:p>
                    <a:p>
                      <a:pPr algn="ctr"/>
                      <a:r>
                        <a:rPr lang="de-AT" sz="1100" dirty="0" smtClean="0"/>
                        <a:t>(nur null)</a:t>
                      </a:r>
                      <a:endParaRPr lang="en-US" sz="1100" dirty="0"/>
                    </a:p>
                  </a:txBody>
                  <a:tcPr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7512">
                <a:tc>
                  <a:txBody>
                    <a:bodyPr/>
                    <a:lstStyle/>
                    <a:p>
                      <a:r>
                        <a:rPr lang="de-AT" sz="1600" smtClean="0"/>
                        <a:t>Kovarianz</a:t>
                      </a:r>
                      <a:endParaRPr lang="en-US" sz="1600"/>
                    </a:p>
                  </a:txBody>
                  <a:tcPr marT="45725" marB="45725" anchor="ctr"/>
                </a:tc>
                <a:tc>
                  <a:txBody>
                    <a:bodyPr/>
                    <a:lstStyle/>
                    <a:p>
                      <a:r>
                        <a:rPr lang="de-AT" sz="1400" kern="1200" smtClean="0">
                          <a:solidFill>
                            <a:schemeClr val="accent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List&lt;? extends Animal&gt;</a:t>
                      </a:r>
                      <a:endParaRPr lang="en-US" sz="1400" kern="1200">
                        <a:solidFill>
                          <a:schemeClr val="accent2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25" marB="45725" anchor="ctr"/>
                </a:tc>
                <a:tc>
                  <a:txBody>
                    <a:bodyPr/>
                    <a:lstStyle/>
                    <a:p>
                      <a:r>
                        <a:rPr lang="de-AT" sz="1400" dirty="0" smtClean="0">
                          <a:latin typeface="Arial" pitchFamily="34" charset="0"/>
                          <a:cs typeface="Arial" pitchFamily="34" charset="0"/>
                        </a:rPr>
                        <a:t>List&lt;</a:t>
                      </a:r>
                      <a:r>
                        <a:rPr lang="de-AT" sz="1400" dirty="0" err="1" smtClean="0">
                          <a:latin typeface="Arial" pitchFamily="34" charset="0"/>
                          <a:cs typeface="Arial" pitchFamily="34" charset="0"/>
                        </a:rPr>
                        <a:t>Animal</a:t>
                      </a:r>
                      <a:r>
                        <a:rPr lang="de-AT" sz="1400" dirty="0" smtClean="0">
                          <a:latin typeface="Arial" pitchFamily="34" charset="0"/>
                          <a:cs typeface="Arial" pitchFamily="34" charset="0"/>
                        </a:rPr>
                        <a:t>&gt;  </a:t>
                      </a:r>
                      <a:r>
                        <a:rPr lang="de-AT" sz="1100" dirty="0" smtClean="0">
                          <a:latin typeface="Arial" pitchFamily="34" charset="0"/>
                          <a:cs typeface="Arial" pitchFamily="34" charset="0"/>
                        </a:rPr>
                        <a:t>oder</a:t>
                      </a:r>
                      <a:endParaRPr lang="de-AT" sz="1100" dirty="0" smtClean="0">
                        <a:latin typeface="+mn-lt"/>
                        <a:cs typeface="+mn-cs"/>
                      </a:endParaRPr>
                    </a:p>
                    <a:p>
                      <a:r>
                        <a:rPr lang="de-AT" sz="1400" i="0" dirty="0" smtClean="0">
                          <a:latin typeface="Arial" pitchFamily="34" charset="0"/>
                          <a:cs typeface="Arial" pitchFamily="34" charset="0"/>
                        </a:rPr>
                        <a:t>List&lt;</a:t>
                      </a:r>
                      <a:r>
                        <a:rPr lang="de-AT" sz="1400" i="1" dirty="0" err="1" smtClean="0">
                          <a:latin typeface="Arial" pitchFamily="34" charset="0"/>
                          <a:cs typeface="Arial" pitchFamily="34" charset="0"/>
                        </a:rPr>
                        <a:t>Untertyp</a:t>
                      </a:r>
                      <a:r>
                        <a:rPr lang="de-AT" sz="1400" dirty="0" smtClean="0">
                          <a:latin typeface="Arial" pitchFamily="34" charset="0"/>
                          <a:cs typeface="Arial" pitchFamily="34" charset="0"/>
                        </a:rPr>
                        <a:t>&gt;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5" marB="4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 smtClean="0">
                          <a:solidFill>
                            <a:srgbClr val="FF0000"/>
                          </a:solidFill>
                        </a:rPr>
                        <a:t>erlaubt</a:t>
                      </a:r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 marT="45725" marB="4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 smtClean="0"/>
                        <a:t>problematisch</a:t>
                      </a:r>
                    </a:p>
                    <a:p>
                      <a:pPr algn="ctr"/>
                      <a:r>
                        <a:rPr lang="de-AT" sz="1100" dirty="0" smtClean="0"/>
                        <a:t>(nur null)</a:t>
                      </a:r>
                      <a:endParaRPr lang="en-US" sz="1100" dirty="0"/>
                    </a:p>
                  </a:txBody>
                  <a:tcPr marT="45725" marB="457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7512">
                <a:tc>
                  <a:txBody>
                    <a:bodyPr/>
                    <a:lstStyle/>
                    <a:p>
                      <a:r>
                        <a:rPr lang="de-AT" sz="1600" smtClean="0"/>
                        <a:t>Kontravarianz</a:t>
                      </a:r>
                      <a:endParaRPr lang="en-US" sz="1600"/>
                    </a:p>
                  </a:txBody>
                  <a:tcPr marT="45725" marB="45725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AT" sz="1400" kern="1200" smtClean="0">
                          <a:solidFill>
                            <a:schemeClr val="accent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List&lt;? super Dog&gt;</a:t>
                      </a:r>
                      <a:endParaRPr lang="en-US" sz="1400" kern="1200">
                        <a:solidFill>
                          <a:schemeClr val="accent2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25" marB="45725" anchor="ctr"/>
                </a:tc>
                <a:tc>
                  <a:txBody>
                    <a:bodyPr/>
                    <a:lstStyle/>
                    <a:p>
                      <a:r>
                        <a:rPr lang="de-AT" sz="1400" dirty="0" smtClean="0">
                          <a:latin typeface="Arial" pitchFamily="34" charset="0"/>
                          <a:cs typeface="Arial" pitchFamily="34" charset="0"/>
                        </a:rPr>
                        <a:t>List&lt;Dog&gt;  </a:t>
                      </a:r>
                      <a:r>
                        <a:rPr lang="de-AT" sz="1100" dirty="0" smtClean="0">
                          <a:latin typeface="Arial" pitchFamily="34" charset="0"/>
                          <a:cs typeface="Arial" pitchFamily="34" charset="0"/>
                        </a:rPr>
                        <a:t>oder</a:t>
                      </a:r>
                      <a:endParaRPr lang="de-AT" sz="1100" dirty="0" smtClean="0">
                        <a:latin typeface="+mn-lt"/>
                        <a:cs typeface="+mn-cs"/>
                      </a:endParaRPr>
                    </a:p>
                    <a:p>
                      <a:r>
                        <a:rPr lang="de-AT" sz="1400" i="0" dirty="0" smtClean="0">
                          <a:latin typeface="Arial" pitchFamily="34" charset="0"/>
                          <a:cs typeface="Arial" pitchFamily="34" charset="0"/>
                        </a:rPr>
                        <a:t>List&lt;</a:t>
                      </a:r>
                      <a:r>
                        <a:rPr lang="de-AT" sz="1400" i="1" dirty="0" err="1" smtClean="0">
                          <a:latin typeface="Arial" pitchFamily="34" charset="0"/>
                          <a:cs typeface="Arial" pitchFamily="34" charset="0"/>
                        </a:rPr>
                        <a:t>Obertyp</a:t>
                      </a:r>
                      <a:r>
                        <a:rPr lang="de-AT" sz="1400" dirty="0" smtClean="0">
                          <a:latin typeface="Arial" pitchFamily="34" charset="0"/>
                          <a:cs typeface="Arial" pitchFamily="34" charset="0"/>
                        </a:rPr>
                        <a:t>&gt;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5" marB="4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 smtClean="0"/>
                        <a:t>problematisch</a:t>
                      </a:r>
                      <a:br>
                        <a:rPr lang="de-AT" sz="1600" dirty="0" smtClean="0"/>
                      </a:br>
                      <a:r>
                        <a:rPr lang="de-AT" sz="1100" dirty="0" smtClean="0"/>
                        <a:t>(nur </a:t>
                      </a:r>
                      <a:r>
                        <a:rPr lang="de-AT" sz="1100" dirty="0" err="1" smtClean="0"/>
                        <a:t>Object</a:t>
                      </a:r>
                      <a:r>
                        <a:rPr lang="de-AT" sz="1100" dirty="0" smtClean="0"/>
                        <a:t>)</a:t>
                      </a:r>
                      <a:endParaRPr lang="en-US" sz="1100" dirty="0"/>
                    </a:p>
                  </a:txBody>
                  <a:tcPr marT="45725" marB="4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 smtClean="0">
                          <a:solidFill>
                            <a:srgbClr val="FF0000"/>
                          </a:solidFill>
                        </a:rPr>
                        <a:t>erlaubt</a:t>
                      </a:r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 marT="45725" marB="457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9978" name="TextBox 2"/>
          <p:cNvSpPr txBox="1">
            <a:spLocks noChangeArrowheads="1"/>
          </p:cNvSpPr>
          <p:nvPr/>
        </p:nvSpPr>
        <p:spPr bwMode="auto">
          <a:xfrm>
            <a:off x="6000750" y="5133975"/>
            <a:ext cx="278954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100" dirty="0" smtClean="0"/>
              <a:t>nach: </a:t>
            </a:r>
            <a:r>
              <a:rPr lang="de-AT" altLang="en-US" sz="1100" dirty="0" err="1"/>
              <a:t>Schiedermeier</a:t>
            </a:r>
            <a:r>
              <a:rPr lang="de-AT" altLang="en-US" sz="1100" dirty="0"/>
              <a:t>: Programmieren mit Java</a:t>
            </a:r>
            <a:endParaRPr lang="en-US" altLang="en-US" sz="1100" dirty="0"/>
          </a:p>
        </p:txBody>
      </p:sp>
      <p:sp>
        <p:nvSpPr>
          <p:cNvPr id="3" name="TextBox 2"/>
          <p:cNvSpPr txBox="1"/>
          <p:nvPr/>
        </p:nvSpPr>
        <p:spPr>
          <a:xfrm>
            <a:off x="5914560" y="1428750"/>
            <a:ext cx="22796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bei Aufruf von Methoden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6F0AFB7-9269-4143-BA5D-AA77D4F2DC56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de-DE" altLang="en-US" smtClean="0"/>
          </a:p>
        </p:txBody>
      </p:sp>
      <p:sp>
        <p:nvSpPr>
          <p:cNvPr id="18435" name="Rectangle 2"/>
          <p:cNvSpPr>
            <a:spLocks noChangeArrowheads="1"/>
          </p:cNvSpPr>
          <p:nvPr/>
        </p:nvSpPr>
        <p:spPr bwMode="auto">
          <a:xfrm>
            <a:off x="1130300" y="3851275"/>
            <a:ext cx="5321300" cy="342900"/>
          </a:xfrm>
          <a:prstGeom prst="rect">
            <a:avLst/>
          </a:prstGeom>
          <a:solidFill>
            <a:schemeClr val="hlink"/>
          </a:solidFill>
          <a:ln w="63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sp>
        <p:nvSpPr>
          <p:cNvPr id="18436" name="Text Box 3"/>
          <p:cNvSpPr txBox="1">
            <a:spLocks noChangeArrowheads="1"/>
          </p:cNvSpPr>
          <p:nvPr/>
        </p:nvSpPr>
        <p:spPr bwMode="auto">
          <a:xfrm>
            <a:off x="709613" y="1479550"/>
            <a:ext cx="4193433" cy="3172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381000" algn="l"/>
                <a:tab pos="952500" algn="l"/>
                <a:tab pos="11430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81000" algn="l"/>
                <a:tab pos="952500" algn="l"/>
                <a:tab pos="114300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81000" algn="l"/>
                <a:tab pos="952500" algn="l"/>
                <a:tab pos="1143000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81000" algn="l"/>
                <a:tab pos="952500" algn="l"/>
                <a:tab pos="1143000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3200" smtClean="0"/>
              <a:t>7.</a:t>
            </a:r>
            <a:r>
              <a:rPr lang="de-AT" altLang="en-US" sz="3200"/>
              <a:t>	</a:t>
            </a:r>
            <a:r>
              <a:rPr lang="de-AT" altLang="en-US" sz="3200" smtClean="0"/>
              <a:t>Generics</a:t>
            </a:r>
            <a:endParaRPr lang="de-AT" altLang="en-US" sz="3200"/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/>
              <a:t>	</a:t>
            </a:r>
            <a:r>
              <a:rPr lang="de-DE" altLang="en-US" sz="2400" smtClean="0"/>
              <a:t>7.1</a:t>
            </a:r>
            <a:r>
              <a:rPr lang="de-DE" altLang="en-US" sz="2400"/>
              <a:t>	</a:t>
            </a:r>
            <a:r>
              <a:rPr lang="de-DE" altLang="en-US" sz="2400" smtClean="0"/>
              <a:t>Grundlagen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/>
              <a:t>	</a:t>
            </a:r>
            <a:r>
              <a:rPr lang="de-DE" altLang="en-US" sz="2400" smtClean="0"/>
              <a:t>7.2	Constraints</a:t>
            </a:r>
            <a:endParaRPr lang="de-DE" altLang="en-US" sz="2400"/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2400"/>
              <a:t>	</a:t>
            </a:r>
            <a:r>
              <a:rPr lang="de-AT" altLang="en-US" sz="2400" smtClean="0"/>
              <a:t>7.3</a:t>
            </a:r>
            <a:r>
              <a:rPr lang="de-AT" altLang="en-US" sz="2400"/>
              <a:t>	</a:t>
            </a:r>
            <a:r>
              <a:rPr lang="de-DE" altLang="en-US" sz="2400"/>
              <a:t>Generische Arrays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/>
              <a:t>	</a:t>
            </a:r>
            <a:r>
              <a:rPr lang="de-DE" altLang="en-US" sz="2400" smtClean="0"/>
              <a:t>7.4</a:t>
            </a:r>
            <a:r>
              <a:rPr lang="de-DE" altLang="en-US" sz="2400"/>
              <a:t>	Vererbung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/>
              <a:t>	</a:t>
            </a:r>
            <a:r>
              <a:rPr lang="de-DE" altLang="en-US" sz="2400" smtClean="0"/>
              <a:t>7.5</a:t>
            </a:r>
            <a:r>
              <a:rPr lang="de-DE" altLang="en-US" sz="2400"/>
              <a:t>	Wildcards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>
                <a:solidFill>
                  <a:srgbClr val="FF0000"/>
                </a:solidFill>
              </a:rPr>
              <a:t>	</a:t>
            </a:r>
            <a:r>
              <a:rPr lang="de-DE" altLang="en-US" sz="2400" smtClean="0">
                <a:solidFill>
                  <a:srgbClr val="FF0000"/>
                </a:solidFill>
              </a:rPr>
              <a:t>7.6</a:t>
            </a:r>
            <a:r>
              <a:rPr lang="de-DE" altLang="en-US" sz="2400">
                <a:solidFill>
                  <a:srgbClr val="FF0000"/>
                </a:solidFill>
              </a:rPr>
              <a:t>	Generische Methoden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/>
              <a:t>	</a:t>
            </a:r>
            <a:r>
              <a:rPr lang="de-DE" altLang="en-US" sz="2400" smtClean="0"/>
              <a:t>7.7</a:t>
            </a:r>
            <a:r>
              <a:rPr lang="de-DE" altLang="en-US" sz="2400"/>
              <a:t>	</a:t>
            </a:r>
            <a:r>
              <a:rPr lang="de-DE" altLang="en-US" sz="2400" smtClean="0"/>
              <a:t>Laufzeit-Typinformation</a:t>
            </a:r>
            <a:endParaRPr lang="de-DE" altLang="en-US" sz="2400"/>
          </a:p>
        </p:txBody>
      </p:sp>
    </p:spTree>
    <p:extLst>
      <p:ext uri="{BB962C8B-B14F-4D97-AF65-F5344CB8AC3E}">
        <p14:creationId xmlns:p14="http://schemas.microsoft.com/office/powerpoint/2010/main" val="123878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8EDCA80-2418-41AF-AA67-50E401CC9F3C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29</a:t>
            </a:fld>
            <a:endParaRPr lang="de-DE" altLang="en-US" smtClean="0"/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Generische Methoden</a:t>
            </a:r>
          </a:p>
        </p:txBody>
      </p:sp>
      <p:sp>
        <p:nvSpPr>
          <p:cNvPr id="41988" name="Text Box 3"/>
          <p:cNvSpPr txBox="1">
            <a:spLocks noChangeArrowheads="1"/>
          </p:cNvSpPr>
          <p:nvPr/>
        </p:nvSpPr>
        <p:spPr bwMode="auto">
          <a:xfrm>
            <a:off x="744538" y="1233488"/>
            <a:ext cx="72929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2000" b="1"/>
              <a:t>Methoden, die mit unterschiedlichen Datentypen arbeiten können</a:t>
            </a:r>
          </a:p>
        </p:txBody>
      </p:sp>
      <p:sp>
        <p:nvSpPr>
          <p:cNvPr id="41989" name="Text Box 4"/>
          <p:cNvSpPr txBox="1">
            <a:spLocks noChangeArrowheads="1"/>
          </p:cNvSpPr>
          <p:nvPr/>
        </p:nvSpPr>
        <p:spPr bwMode="auto">
          <a:xfrm>
            <a:off x="1062038" y="1762125"/>
            <a:ext cx="3035300" cy="73025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5738" algn="l"/>
                <a:tab pos="384175" algn="l"/>
                <a:tab pos="568325" algn="l"/>
                <a:tab pos="766763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5738" algn="l"/>
                <a:tab pos="384175" algn="l"/>
                <a:tab pos="568325" algn="l"/>
                <a:tab pos="766763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5738" algn="l"/>
                <a:tab pos="384175" algn="l"/>
                <a:tab pos="568325" algn="l"/>
                <a:tab pos="766763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5738" algn="l"/>
                <a:tab pos="384175" algn="l"/>
                <a:tab pos="568325" algn="l"/>
                <a:tab pos="766763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5738" algn="l"/>
                <a:tab pos="384175" algn="l"/>
                <a:tab pos="568325" algn="l"/>
                <a:tab pos="766763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568325" algn="l"/>
                <a:tab pos="766763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568325" algn="l"/>
                <a:tab pos="766763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568325" algn="l"/>
                <a:tab pos="766763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5738" algn="l"/>
                <a:tab pos="384175" algn="l"/>
                <a:tab pos="568325" algn="l"/>
                <a:tab pos="766763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0000"/>
                </a:solidFill>
                <a:latin typeface="Arial" charset="0"/>
              </a:rPr>
              <a:t>&lt;T&gt;</a:t>
            </a:r>
            <a:r>
              <a:rPr lang="de-AT" altLang="en-US" sz="1400">
                <a:latin typeface="Arial" charset="0"/>
              </a:rPr>
              <a:t> void copy (</a:t>
            </a:r>
            <a:r>
              <a:rPr lang="de-AT" altLang="en-US" sz="1400">
                <a:solidFill>
                  <a:srgbClr val="FF0000"/>
                </a:solidFill>
                <a:latin typeface="Arial" charset="0"/>
              </a:rPr>
              <a:t>T</a:t>
            </a:r>
            <a:r>
              <a:rPr lang="de-AT" altLang="en-US" sz="1400">
                <a:latin typeface="Arial" charset="0"/>
              </a:rPr>
              <a:t>[] src, List&lt;</a:t>
            </a:r>
            <a:r>
              <a:rPr lang="de-AT" altLang="en-US" sz="1400">
                <a:solidFill>
                  <a:srgbClr val="FF0000"/>
                </a:solidFill>
                <a:latin typeface="Arial" charset="0"/>
              </a:rPr>
              <a:t>T</a:t>
            </a:r>
            <a:r>
              <a:rPr lang="de-AT" altLang="en-US" sz="1400">
                <a:latin typeface="Arial" charset="0"/>
              </a:rPr>
              <a:t>&gt; dst)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	for (</a:t>
            </a:r>
            <a:r>
              <a:rPr lang="de-AT" altLang="en-US" sz="1400">
                <a:solidFill>
                  <a:srgbClr val="FF0000"/>
                </a:solidFill>
                <a:latin typeface="Arial" charset="0"/>
              </a:rPr>
              <a:t>T</a:t>
            </a:r>
            <a:r>
              <a:rPr lang="de-AT" altLang="en-US" sz="1400">
                <a:latin typeface="Arial" charset="0"/>
              </a:rPr>
              <a:t> elem: src) dst.add(elem);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}</a:t>
            </a:r>
          </a:p>
        </p:txBody>
      </p:sp>
      <p:sp>
        <p:nvSpPr>
          <p:cNvPr id="41990" name="Text Box 5"/>
          <p:cNvSpPr txBox="1">
            <a:spLocks noChangeArrowheads="1"/>
          </p:cNvSpPr>
          <p:nvPr/>
        </p:nvSpPr>
        <p:spPr bwMode="auto">
          <a:xfrm>
            <a:off x="4965700" y="1752600"/>
            <a:ext cx="264318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/>
              <a:t>kopiert ein Array in eine Liste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/>
              <a:t>(Elementtyp beliebig)</a:t>
            </a:r>
          </a:p>
        </p:txBody>
      </p:sp>
      <p:grpSp>
        <p:nvGrpSpPr>
          <p:cNvPr id="217094" name="Group 6"/>
          <p:cNvGrpSpPr>
            <a:grpSpLocks/>
          </p:cNvGrpSpPr>
          <p:nvPr/>
        </p:nvGrpSpPr>
        <p:grpSpPr bwMode="auto">
          <a:xfrm>
            <a:off x="744538" y="2659063"/>
            <a:ext cx="7996235" cy="2020887"/>
            <a:chOff x="469" y="1705"/>
            <a:chExt cx="5037" cy="1273"/>
          </a:xfrm>
        </p:grpSpPr>
        <p:sp>
          <p:nvSpPr>
            <p:cNvPr id="41999" name="Text Box 7"/>
            <p:cNvSpPr txBox="1">
              <a:spLocks noChangeArrowheads="1"/>
            </p:cNvSpPr>
            <p:nvPr/>
          </p:nvSpPr>
          <p:spPr bwMode="auto">
            <a:xfrm>
              <a:off x="469" y="1705"/>
              <a:ext cx="85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2000" b="1"/>
                <a:t>Benutzung</a:t>
              </a:r>
            </a:p>
          </p:txBody>
        </p:sp>
        <p:sp>
          <p:nvSpPr>
            <p:cNvPr id="42000" name="Text Box 8"/>
            <p:cNvSpPr txBox="1">
              <a:spLocks noChangeArrowheads="1"/>
            </p:cNvSpPr>
            <p:nvPr/>
          </p:nvSpPr>
          <p:spPr bwMode="auto">
            <a:xfrm>
              <a:off x="669" y="2004"/>
              <a:ext cx="2692" cy="46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5738" algn="l"/>
                  <a:tab pos="384175" algn="l"/>
                  <a:tab pos="568325" algn="l"/>
                  <a:tab pos="766763" algn="l"/>
                </a:tabLst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5738" algn="l"/>
                  <a:tab pos="384175" algn="l"/>
                  <a:tab pos="568325" algn="l"/>
                  <a:tab pos="766763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5738" algn="l"/>
                  <a:tab pos="384175" algn="l"/>
                  <a:tab pos="568325" algn="l"/>
                  <a:tab pos="766763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5738" algn="l"/>
                  <a:tab pos="384175" algn="l"/>
                  <a:tab pos="568325" algn="l"/>
                  <a:tab pos="766763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5738" algn="l"/>
                  <a:tab pos="384175" algn="l"/>
                  <a:tab pos="568325" algn="l"/>
                  <a:tab pos="766763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568325" algn="l"/>
                  <a:tab pos="766763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568325" algn="l"/>
                  <a:tab pos="766763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568325" algn="l"/>
                  <a:tab pos="766763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568325" algn="l"/>
                  <a:tab pos="766763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Integer[] a = {3, 7, 2, 5, 3};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List&lt;Integer&gt; list1 = new List&lt;Integer&gt;();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charset="0"/>
                </a:rPr>
                <a:t>copy(a, list1);</a:t>
              </a:r>
              <a:r>
                <a:rPr lang="de-AT" altLang="en-US" sz="1400">
                  <a:latin typeface="Arial" charset="0"/>
                </a:rPr>
                <a:t>   // list1 == {3, 7, 2, 5, 3}</a:t>
              </a:r>
            </a:p>
          </p:txBody>
        </p:sp>
        <p:sp>
          <p:nvSpPr>
            <p:cNvPr id="42001" name="Text Box 9"/>
            <p:cNvSpPr txBox="1">
              <a:spLocks noChangeArrowheads="1"/>
            </p:cNvSpPr>
            <p:nvPr/>
          </p:nvSpPr>
          <p:spPr bwMode="auto">
            <a:xfrm>
              <a:off x="661" y="2518"/>
              <a:ext cx="2701" cy="46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5738" algn="l"/>
                  <a:tab pos="384175" algn="l"/>
                  <a:tab pos="568325" algn="l"/>
                  <a:tab pos="766763" algn="l"/>
                </a:tabLst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5738" algn="l"/>
                  <a:tab pos="384175" algn="l"/>
                  <a:tab pos="568325" algn="l"/>
                  <a:tab pos="766763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5738" algn="l"/>
                  <a:tab pos="384175" algn="l"/>
                  <a:tab pos="568325" algn="l"/>
                  <a:tab pos="766763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5738" algn="l"/>
                  <a:tab pos="384175" algn="l"/>
                  <a:tab pos="568325" algn="l"/>
                  <a:tab pos="766763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5738" algn="l"/>
                  <a:tab pos="384175" algn="l"/>
                  <a:tab pos="568325" algn="l"/>
                  <a:tab pos="766763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568325" algn="l"/>
                  <a:tab pos="766763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568325" algn="l"/>
                  <a:tab pos="766763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568325" algn="l"/>
                  <a:tab pos="766763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568325" algn="l"/>
                  <a:tab pos="766763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String[] s = {"one", "two", "three"};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List&lt;String&gt; list2 = new List&lt;String&gt;();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charset="0"/>
                </a:rPr>
                <a:t>copy(s, list2);</a:t>
              </a:r>
              <a:r>
                <a:rPr lang="de-AT" altLang="en-US" sz="1400">
                  <a:latin typeface="Arial" charset="0"/>
                </a:rPr>
                <a:t>   // list2 == {"one", "two", "three"}</a:t>
              </a:r>
            </a:p>
          </p:txBody>
        </p:sp>
        <p:sp>
          <p:nvSpPr>
            <p:cNvPr id="42002" name="Text Box 10"/>
            <p:cNvSpPr txBox="1">
              <a:spLocks noChangeArrowheads="1"/>
            </p:cNvSpPr>
            <p:nvPr/>
          </p:nvSpPr>
          <p:spPr bwMode="auto">
            <a:xfrm>
              <a:off x="3399" y="2217"/>
              <a:ext cx="2107" cy="5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/>
                <a:t>Typ von </a:t>
              </a:r>
              <a:r>
                <a:rPr lang="de-AT" altLang="en-US" i="1"/>
                <a:t>T</a:t>
              </a:r>
              <a:r>
                <a:rPr lang="de-AT" altLang="en-US"/>
                <a:t> wird automatisch aus den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/>
                <a:t>aktuellen Parametertypen </a:t>
              </a:r>
              <a:r>
                <a:rPr lang="de-AT" altLang="en-US" smtClean="0"/>
                <a:t>abgeleitet</a:t>
              </a:r>
            </a:p>
            <a:p>
              <a:pPr>
                <a:spcBef>
                  <a:spcPts val="600"/>
                </a:spcBef>
                <a:buFontTx/>
                <a:buNone/>
              </a:pPr>
              <a:r>
                <a:rPr lang="de-AT" altLang="en-US" smtClean="0"/>
                <a:t>volle Syntax: 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obj.&lt;String&gt;copy(s, list2);</a:t>
              </a:r>
              <a:endParaRPr lang="de-AT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7099" name="Group 11"/>
          <p:cNvGrpSpPr>
            <a:grpSpLocks/>
          </p:cNvGrpSpPr>
          <p:nvPr/>
        </p:nvGrpSpPr>
        <p:grpSpPr bwMode="auto">
          <a:xfrm>
            <a:off x="744538" y="4860925"/>
            <a:ext cx="3832224" cy="1797050"/>
            <a:chOff x="469" y="3062"/>
            <a:chExt cx="2414" cy="1132"/>
          </a:xfrm>
        </p:grpSpPr>
        <p:sp>
          <p:nvSpPr>
            <p:cNvPr id="41996" name="Text Box 12"/>
            <p:cNvSpPr txBox="1">
              <a:spLocks noChangeArrowheads="1"/>
            </p:cNvSpPr>
            <p:nvPr/>
          </p:nvSpPr>
          <p:spPr bwMode="auto">
            <a:xfrm>
              <a:off x="469" y="3062"/>
              <a:ext cx="114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2000" b="1"/>
                <a:t>Unterschied zu</a:t>
              </a:r>
            </a:p>
          </p:txBody>
        </p:sp>
        <p:sp>
          <p:nvSpPr>
            <p:cNvPr id="41997" name="Text Box 13"/>
            <p:cNvSpPr txBox="1">
              <a:spLocks noChangeArrowheads="1"/>
            </p:cNvSpPr>
            <p:nvPr/>
          </p:nvSpPr>
          <p:spPr bwMode="auto">
            <a:xfrm>
              <a:off x="669" y="3349"/>
              <a:ext cx="2214" cy="467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5738" algn="l"/>
                  <a:tab pos="384175" algn="l"/>
                  <a:tab pos="568325" algn="l"/>
                  <a:tab pos="766763" algn="l"/>
                </a:tabLst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5738" algn="l"/>
                  <a:tab pos="384175" algn="l"/>
                  <a:tab pos="568325" algn="l"/>
                  <a:tab pos="766763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5738" algn="l"/>
                  <a:tab pos="384175" algn="l"/>
                  <a:tab pos="568325" algn="l"/>
                  <a:tab pos="766763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5738" algn="l"/>
                  <a:tab pos="384175" algn="l"/>
                  <a:tab pos="568325" algn="l"/>
                  <a:tab pos="766763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5738" algn="l"/>
                  <a:tab pos="384175" algn="l"/>
                  <a:tab pos="568325" algn="l"/>
                  <a:tab pos="766763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568325" algn="l"/>
                  <a:tab pos="766763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568325" algn="l"/>
                  <a:tab pos="766763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568325" algn="l"/>
                  <a:tab pos="766763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568325" algn="l"/>
                  <a:tab pos="766763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void copy (Object[] src, </a:t>
              </a:r>
              <a:r>
                <a:rPr lang="de-AT" altLang="en-US" sz="1400">
                  <a:solidFill>
                    <a:srgbClr val="FF0000"/>
                  </a:solidFill>
                  <a:latin typeface="Arial" charset="0"/>
                </a:rPr>
                <a:t>List&lt;Object&gt;</a:t>
              </a:r>
              <a:r>
                <a:rPr lang="de-AT" altLang="en-US" sz="1400">
                  <a:latin typeface="Arial" charset="0"/>
                </a:rPr>
                <a:t> dst)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	for (Object elem: src) dst.add(elem);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charset="0"/>
                </a:rPr>
                <a:t>}</a:t>
              </a:r>
            </a:p>
          </p:txBody>
        </p:sp>
        <p:sp>
          <p:nvSpPr>
            <p:cNvPr id="41998" name="Text Box 14"/>
            <p:cNvSpPr txBox="1">
              <a:spLocks noChangeArrowheads="1"/>
            </p:cNvSpPr>
            <p:nvPr/>
          </p:nvSpPr>
          <p:spPr bwMode="auto">
            <a:xfrm>
              <a:off x="682" y="3828"/>
              <a:ext cx="2050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i="1"/>
                <a:t>List&lt;String&gt;</a:t>
              </a:r>
              <a:r>
                <a:rPr lang="de-AT" altLang="en-US"/>
                <a:t> ist nicht kompatibel mit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i="1"/>
                <a:t>List&lt;Object&gt;</a:t>
              </a:r>
            </a:p>
          </p:txBody>
        </p:sp>
      </p:grpSp>
      <p:grpSp>
        <p:nvGrpSpPr>
          <p:cNvPr id="217103" name="Group 15"/>
          <p:cNvGrpSpPr>
            <a:grpSpLocks/>
          </p:cNvGrpSpPr>
          <p:nvPr/>
        </p:nvGrpSpPr>
        <p:grpSpPr bwMode="auto">
          <a:xfrm>
            <a:off x="4846638" y="5316538"/>
            <a:ext cx="3811587" cy="1341437"/>
            <a:chOff x="3053" y="3349"/>
            <a:chExt cx="2401" cy="845"/>
          </a:xfrm>
        </p:grpSpPr>
        <p:sp>
          <p:nvSpPr>
            <p:cNvPr id="41994" name="Text Box 16"/>
            <p:cNvSpPr txBox="1">
              <a:spLocks noChangeArrowheads="1"/>
            </p:cNvSpPr>
            <p:nvPr/>
          </p:nvSpPr>
          <p:spPr bwMode="auto">
            <a:xfrm>
              <a:off x="3053" y="3349"/>
              <a:ext cx="2036" cy="467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5738" algn="l"/>
                  <a:tab pos="384175" algn="l"/>
                  <a:tab pos="568325" algn="l"/>
                  <a:tab pos="766763" algn="l"/>
                </a:tabLst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5738" algn="l"/>
                  <a:tab pos="384175" algn="l"/>
                  <a:tab pos="568325" algn="l"/>
                  <a:tab pos="766763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5738" algn="l"/>
                  <a:tab pos="384175" algn="l"/>
                  <a:tab pos="568325" algn="l"/>
                  <a:tab pos="766763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5738" algn="l"/>
                  <a:tab pos="384175" algn="l"/>
                  <a:tab pos="568325" algn="l"/>
                  <a:tab pos="766763" algn="l"/>
                </a:tabLst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5738" algn="l"/>
                  <a:tab pos="384175" algn="l"/>
                  <a:tab pos="568325" algn="l"/>
                  <a:tab pos="766763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568325" algn="l"/>
                  <a:tab pos="766763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568325" algn="l"/>
                  <a:tab pos="766763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568325" algn="l"/>
                  <a:tab pos="766763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5738" algn="l"/>
                  <a:tab pos="384175" algn="l"/>
                  <a:tab pos="568325" algn="l"/>
                  <a:tab pos="766763" algn="l"/>
                </a:tabLst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 err="1">
                  <a:latin typeface="Arial" charset="0"/>
                </a:rPr>
                <a:t>void</a:t>
              </a:r>
              <a:r>
                <a:rPr lang="de-AT" altLang="en-US" sz="1400" dirty="0">
                  <a:latin typeface="Arial" charset="0"/>
                </a:rPr>
                <a:t> </a:t>
              </a:r>
              <a:r>
                <a:rPr lang="de-AT" altLang="en-US" sz="1400" dirty="0" err="1">
                  <a:latin typeface="Arial" charset="0"/>
                </a:rPr>
                <a:t>copy</a:t>
              </a:r>
              <a:r>
                <a:rPr lang="de-AT" altLang="en-US" sz="1400" dirty="0">
                  <a:latin typeface="Arial" charset="0"/>
                </a:rPr>
                <a:t> (</a:t>
              </a:r>
              <a:r>
                <a:rPr lang="de-AT" altLang="en-US" sz="1400" dirty="0" err="1">
                  <a:latin typeface="Arial" charset="0"/>
                </a:rPr>
                <a:t>Object</a:t>
              </a:r>
              <a:r>
                <a:rPr lang="de-AT" altLang="en-US" sz="1400" dirty="0">
                  <a:latin typeface="Arial" charset="0"/>
                </a:rPr>
                <a:t>[] </a:t>
              </a:r>
              <a:r>
                <a:rPr lang="de-AT" altLang="en-US" sz="1400" dirty="0" err="1">
                  <a:latin typeface="Arial" charset="0"/>
                </a:rPr>
                <a:t>src</a:t>
              </a:r>
              <a:r>
                <a:rPr lang="de-AT" altLang="en-US" sz="1400" dirty="0">
                  <a:latin typeface="Arial" charset="0"/>
                </a:rPr>
                <a:t>, </a:t>
              </a:r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</a:rPr>
                <a:t>List </a:t>
              </a:r>
              <a:r>
                <a:rPr lang="de-AT" altLang="en-US" sz="1400" dirty="0" err="1">
                  <a:latin typeface="Arial" charset="0"/>
                </a:rPr>
                <a:t>dst</a:t>
              </a:r>
              <a:r>
                <a:rPr lang="de-AT" altLang="en-US" sz="1400" dirty="0">
                  <a:latin typeface="Arial" charset="0"/>
                </a:rPr>
                <a:t>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charset="0"/>
                </a:rPr>
                <a:t>	</a:t>
              </a:r>
              <a:r>
                <a:rPr lang="de-AT" altLang="en-US" sz="1400" dirty="0" err="1">
                  <a:latin typeface="Arial" charset="0"/>
                </a:rPr>
                <a:t>for</a:t>
              </a:r>
              <a:r>
                <a:rPr lang="de-AT" altLang="en-US" sz="1400" dirty="0">
                  <a:latin typeface="Arial" charset="0"/>
                </a:rPr>
                <a:t> (</a:t>
              </a:r>
              <a:r>
                <a:rPr lang="de-AT" altLang="en-US" sz="1400" dirty="0" err="1">
                  <a:latin typeface="Arial" charset="0"/>
                </a:rPr>
                <a:t>Object</a:t>
              </a:r>
              <a:r>
                <a:rPr lang="de-AT" altLang="en-US" sz="1400" dirty="0">
                  <a:latin typeface="Arial" charset="0"/>
                </a:rPr>
                <a:t> </a:t>
              </a:r>
              <a:r>
                <a:rPr lang="de-AT" altLang="en-US" sz="1400" dirty="0" err="1">
                  <a:latin typeface="Arial" charset="0"/>
                </a:rPr>
                <a:t>elem</a:t>
              </a:r>
              <a:r>
                <a:rPr lang="de-AT" altLang="en-US" sz="1400" dirty="0">
                  <a:latin typeface="Arial" charset="0"/>
                </a:rPr>
                <a:t>: </a:t>
              </a:r>
              <a:r>
                <a:rPr lang="de-AT" altLang="en-US" sz="1400" dirty="0" err="1">
                  <a:latin typeface="Arial" charset="0"/>
                </a:rPr>
                <a:t>src</a:t>
              </a:r>
              <a:r>
                <a:rPr lang="de-AT" altLang="en-US" sz="1400" dirty="0">
                  <a:latin typeface="Arial" charset="0"/>
                </a:rPr>
                <a:t>) </a:t>
              </a:r>
              <a:r>
                <a:rPr lang="de-AT" altLang="en-US" sz="1400" dirty="0" err="1">
                  <a:latin typeface="Arial" charset="0"/>
                </a:rPr>
                <a:t>dst.add</a:t>
              </a:r>
              <a:r>
                <a:rPr lang="de-AT" altLang="en-US" sz="1400" dirty="0">
                  <a:latin typeface="Arial" charset="0"/>
                </a:rPr>
                <a:t>(</a:t>
              </a:r>
              <a:r>
                <a:rPr lang="de-AT" altLang="en-US" sz="1400" dirty="0" err="1">
                  <a:latin typeface="Arial" charset="0"/>
                </a:rPr>
                <a:t>elem</a:t>
              </a:r>
              <a:r>
                <a:rPr lang="de-AT" altLang="en-US" sz="1400" dirty="0">
                  <a:latin typeface="Arial" charset="0"/>
                </a:rPr>
                <a:t>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charset="0"/>
                </a:rPr>
                <a:t>}</a:t>
              </a:r>
            </a:p>
          </p:txBody>
        </p:sp>
        <p:sp>
          <p:nvSpPr>
            <p:cNvPr id="41995" name="Text Box 17"/>
            <p:cNvSpPr txBox="1">
              <a:spLocks noChangeArrowheads="1"/>
            </p:cNvSpPr>
            <p:nvPr/>
          </p:nvSpPr>
          <p:spPr bwMode="auto">
            <a:xfrm>
              <a:off x="3066" y="3828"/>
              <a:ext cx="2388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/>
                <a:t>könnte aufgerufen werden als </a:t>
              </a:r>
              <a:r>
                <a:rPr lang="de-AT" altLang="en-US" i="1"/>
                <a:t>copy(a, list2);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/>
                <a:t>=&gt; wäre nicht typsicher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6F0AFB7-9269-4143-BA5D-AA77D4F2DC56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de-DE" altLang="en-US" smtClean="0"/>
          </a:p>
        </p:txBody>
      </p:sp>
      <p:sp>
        <p:nvSpPr>
          <p:cNvPr id="18435" name="Rectangle 2"/>
          <p:cNvSpPr>
            <a:spLocks noChangeArrowheads="1"/>
          </p:cNvSpPr>
          <p:nvPr/>
        </p:nvSpPr>
        <p:spPr bwMode="auto">
          <a:xfrm>
            <a:off x="1130300" y="4251325"/>
            <a:ext cx="5321300" cy="342900"/>
          </a:xfrm>
          <a:prstGeom prst="rect">
            <a:avLst/>
          </a:prstGeom>
          <a:solidFill>
            <a:schemeClr val="hlink"/>
          </a:solidFill>
          <a:ln w="63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sp>
        <p:nvSpPr>
          <p:cNvPr id="18436" name="Text Box 3"/>
          <p:cNvSpPr txBox="1">
            <a:spLocks noChangeArrowheads="1"/>
          </p:cNvSpPr>
          <p:nvPr/>
        </p:nvSpPr>
        <p:spPr bwMode="auto">
          <a:xfrm>
            <a:off x="709613" y="1479550"/>
            <a:ext cx="4193433" cy="3172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381000" algn="l"/>
                <a:tab pos="952500" algn="l"/>
                <a:tab pos="11430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81000" algn="l"/>
                <a:tab pos="952500" algn="l"/>
                <a:tab pos="114300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81000" algn="l"/>
                <a:tab pos="952500" algn="l"/>
                <a:tab pos="1143000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81000" algn="l"/>
                <a:tab pos="952500" algn="l"/>
                <a:tab pos="1143000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3200" smtClean="0"/>
              <a:t>7.</a:t>
            </a:r>
            <a:r>
              <a:rPr lang="de-AT" altLang="en-US" sz="3200"/>
              <a:t>	</a:t>
            </a:r>
            <a:r>
              <a:rPr lang="de-AT" altLang="en-US" sz="3200" smtClean="0"/>
              <a:t>Generics</a:t>
            </a:r>
            <a:endParaRPr lang="de-AT" altLang="en-US" sz="3200"/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/>
              <a:t>	</a:t>
            </a:r>
            <a:r>
              <a:rPr lang="de-DE" altLang="en-US" sz="2400" smtClean="0"/>
              <a:t>7.1</a:t>
            </a:r>
            <a:r>
              <a:rPr lang="de-DE" altLang="en-US" sz="2400"/>
              <a:t>	</a:t>
            </a:r>
            <a:r>
              <a:rPr lang="de-DE" altLang="en-US" sz="2400" smtClean="0"/>
              <a:t>Grundlagen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/>
              <a:t>	</a:t>
            </a:r>
            <a:r>
              <a:rPr lang="de-DE" altLang="en-US" sz="2400" smtClean="0"/>
              <a:t>7.2	Constraints</a:t>
            </a:r>
            <a:endParaRPr lang="de-DE" altLang="en-US" sz="2400"/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2400"/>
              <a:t>	</a:t>
            </a:r>
            <a:r>
              <a:rPr lang="de-AT" altLang="en-US" sz="2400" smtClean="0"/>
              <a:t>7.3</a:t>
            </a:r>
            <a:r>
              <a:rPr lang="de-AT" altLang="en-US" sz="2400"/>
              <a:t>	</a:t>
            </a:r>
            <a:r>
              <a:rPr lang="de-DE" altLang="en-US" sz="2400"/>
              <a:t>Generische Arrays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/>
              <a:t>	</a:t>
            </a:r>
            <a:r>
              <a:rPr lang="de-DE" altLang="en-US" sz="2400" smtClean="0"/>
              <a:t>7.4</a:t>
            </a:r>
            <a:r>
              <a:rPr lang="de-DE" altLang="en-US" sz="2400"/>
              <a:t>	Vererbung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/>
              <a:t>	</a:t>
            </a:r>
            <a:r>
              <a:rPr lang="de-DE" altLang="en-US" sz="2400" smtClean="0"/>
              <a:t>7.5</a:t>
            </a:r>
            <a:r>
              <a:rPr lang="de-DE" altLang="en-US" sz="2400"/>
              <a:t>	Wildcards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/>
              <a:t>	</a:t>
            </a:r>
            <a:r>
              <a:rPr lang="de-DE" altLang="en-US" sz="2400" smtClean="0"/>
              <a:t>7.6</a:t>
            </a:r>
            <a:r>
              <a:rPr lang="de-DE" altLang="en-US" sz="2400"/>
              <a:t>	Generische Methoden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>
                <a:solidFill>
                  <a:srgbClr val="FF0000"/>
                </a:solidFill>
              </a:rPr>
              <a:t>	</a:t>
            </a:r>
            <a:r>
              <a:rPr lang="de-DE" altLang="en-US" sz="2400" smtClean="0">
                <a:solidFill>
                  <a:srgbClr val="FF0000"/>
                </a:solidFill>
              </a:rPr>
              <a:t>7.7</a:t>
            </a:r>
            <a:r>
              <a:rPr lang="de-DE" altLang="en-US" sz="2400">
                <a:solidFill>
                  <a:srgbClr val="FF0000"/>
                </a:solidFill>
              </a:rPr>
              <a:t>	</a:t>
            </a:r>
            <a:r>
              <a:rPr lang="de-DE" altLang="en-US" sz="2400" smtClean="0">
                <a:solidFill>
                  <a:srgbClr val="FF0000"/>
                </a:solidFill>
              </a:rPr>
              <a:t>Laufzeit-Typinformation</a:t>
            </a:r>
            <a:endParaRPr lang="de-DE" altLang="en-US" sz="2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724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3E77717-5D82-479A-A58E-CF5DCEE65686}" type="slidenum">
              <a:rPr lang="de-DE" altLang="en-US" smtClean="0"/>
              <a:pPr>
                <a:spcBef>
                  <a:spcPct val="0"/>
                </a:spcBef>
                <a:buFontTx/>
                <a:buNone/>
              </a:pPr>
              <a:t>31</a:t>
            </a:fld>
            <a:endParaRPr lang="de-DE" altLang="en-US" smtClean="0"/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Laufzeit-Typprüfungen</a:t>
            </a:r>
          </a:p>
        </p:txBody>
      </p:sp>
      <p:sp>
        <p:nvSpPr>
          <p:cNvPr id="44036" name="Text Box 3"/>
          <p:cNvSpPr txBox="1">
            <a:spLocks noChangeArrowheads="1"/>
          </p:cNvSpPr>
          <p:nvPr/>
        </p:nvSpPr>
        <p:spPr bwMode="auto">
          <a:xfrm>
            <a:off x="698500" y="2281238"/>
            <a:ext cx="75787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Laufzeitprüfungen funktionieren bei Generics nicht oder nur eingeschränkt</a:t>
            </a:r>
          </a:p>
        </p:txBody>
      </p:sp>
      <p:sp>
        <p:nvSpPr>
          <p:cNvPr id="44037" name="Text Box 4"/>
          <p:cNvSpPr txBox="1">
            <a:spLocks noChangeArrowheads="1"/>
          </p:cNvSpPr>
          <p:nvPr/>
        </p:nvSpPr>
        <p:spPr bwMode="auto">
          <a:xfrm>
            <a:off x="808038" y="2813050"/>
            <a:ext cx="4186237" cy="1171732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charset="0"/>
              </a:rPr>
              <a:t>Object obj = </a:t>
            </a:r>
            <a:r>
              <a:rPr lang="de-AT" altLang="en-US" sz="1400">
                <a:latin typeface="Arial" charset="0"/>
              </a:rPr>
              <a:t>new List&lt;String&gt;();</a:t>
            </a: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>
              <a:latin typeface="Arial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charset="0"/>
              </a:rPr>
              <a:t>if </a:t>
            </a:r>
            <a:r>
              <a:rPr lang="de-AT" altLang="en-US" sz="1400">
                <a:solidFill>
                  <a:srgbClr val="FF0000"/>
                </a:solidFill>
                <a:latin typeface="Arial" charset="0"/>
              </a:rPr>
              <a:t>(obj instanceof List&lt;String&gt;)</a:t>
            </a:r>
            <a:r>
              <a:rPr lang="de-AT" altLang="en-US" sz="1400">
                <a:latin typeface="Arial" charset="0"/>
              </a:rPr>
              <a:t> ...</a:t>
            </a: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>
              <a:latin typeface="Arial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charset="0"/>
              </a:rPr>
              <a:t>List&lt;String&gt; list </a:t>
            </a:r>
            <a:r>
              <a:rPr lang="de-AT" altLang="en-US" sz="1400">
                <a:latin typeface="Arial" charset="0"/>
              </a:rPr>
              <a:t>= </a:t>
            </a:r>
            <a:r>
              <a:rPr lang="de-AT" altLang="en-US" sz="1400">
                <a:solidFill>
                  <a:schemeClr val="accent2"/>
                </a:solidFill>
                <a:latin typeface="Arial" charset="0"/>
              </a:rPr>
              <a:t>(List&lt;String&gt;)</a:t>
            </a:r>
            <a:r>
              <a:rPr lang="de-AT" altLang="en-US" sz="1400">
                <a:latin typeface="Arial" charset="0"/>
              </a:rPr>
              <a:t> obj;</a:t>
            </a:r>
          </a:p>
        </p:txBody>
      </p:sp>
      <p:sp>
        <p:nvSpPr>
          <p:cNvPr id="44038" name="Text Box 5"/>
          <p:cNvSpPr txBox="1">
            <a:spLocks noChangeArrowheads="1"/>
          </p:cNvSpPr>
          <p:nvPr/>
        </p:nvSpPr>
        <p:spPr bwMode="auto">
          <a:xfrm>
            <a:off x="5184775" y="2847975"/>
            <a:ext cx="3332163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/>
              <a:t>Compilefehler: VM kann nicht prüfen,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/>
              <a:t>ob </a:t>
            </a:r>
            <a:r>
              <a:rPr lang="de-AT" altLang="en-US" i="1"/>
              <a:t>list</a:t>
            </a:r>
            <a:r>
              <a:rPr lang="de-AT" altLang="en-US"/>
              <a:t> vom Typ </a:t>
            </a:r>
            <a:r>
              <a:rPr lang="de-AT" altLang="en-US" i="1"/>
              <a:t>List&lt;String&gt;</a:t>
            </a:r>
            <a:r>
              <a:rPr lang="de-AT" altLang="en-US"/>
              <a:t> ist</a:t>
            </a:r>
          </a:p>
        </p:txBody>
      </p:sp>
      <p:sp>
        <p:nvSpPr>
          <p:cNvPr id="44039" name="Text Box 6"/>
          <p:cNvSpPr txBox="1">
            <a:spLocks noChangeArrowheads="1"/>
          </p:cNvSpPr>
          <p:nvPr/>
        </p:nvSpPr>
        <p:spPr bwMode="auto">
          <a:xfrm>
            <a:off x="5184775" y="3538538"/>
            <a:ext cx="329723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/>
              <a:t>Warnung: VM kann nicht garantieren,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/>
              <a:t>dass </a:t>
            </a:r>
            <a:r>
              <a:rPr lang="de-AT" altLang="en-US" i="1"/>
              <a:t>obj</a:t>
            </a:r>
            <a:r>
              <a:rPr lang="de-AT" altLang="en-US"/>
              <a:t> vom Typ </a:t>
            </a:r>
            <a:r>
              <a:rPr lang="de-AT" altLang="en-US" i="1"/>
              <a:t>List&lt;String&gt;</a:t>
            </a:r>
            <a:r>
              <a:rPr lang="de-AT" altLang="en-US"/>
              <a:t> ist</a:t>
            </a:r>
          </a:p>
        </p:txBody>
      </p:sp>
      <p:sp>
        <p:nvSpPr>
          <p:cNvPr id="44040" name="Text Box 7"/>
          <p:cNvSpPr txBox="1">
            <a:spLocks noChangeArrowheads="1"/>
          </p:cNvSpPr>
          <p:nvPr/>
        </p:nvSpPr>
        <p:spPr bwMode="auto">
          <a:xfrm>
            <a:off x="709613" y="1371600"/>
            <a:ext cx="6119812" cy="65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i="1"/>
              <a:t>List&lt;String&gt;</a:t>
            </a:r>
            <a:r>
              <a:rPr lang="de-AT" altLang="en-US"/>
              <a:t> und </a:t>
            </a:r>
            <a:r>
              <a:rPr lang="de-AT" altLang="en-US" i="1"/>
              <a:t>List&lt;Integer&gt;</a:t>
            </a:r>
            <a:r>
              <a:rPr lang="de-AT" altLang="en-US"/>
              <a:t> werden zur Laufzeit wie </a:t>
            </a:r>
            <a:r>
              <a:rPr lang="de-AT" altLang="en-US" i="1"/>
              <a:t>List</a:t>
            </a:r>
            <a:r>
              <a:rPr lang="de-AT" altLang="en-US"/>
              <a:t> behandelt.</a:t>
            </a:r>
          </a:p>
          <a:p>
            <a:pPr>
              <a:spcBef>
                <a:spcPct val="30000"/>
              </a:spcBef>
              <a:buFontTx/>
              <a:buNone/>
            </a:pPr>
            <a:r>
              <a:rPr lang="de-AT" altLang="en-US"/>
              <a:t>VM kennt den Typparameter nicht!</a:t>
            </a:r>
          </a:p>
        </p:txBody>
      </p:sp>
      <p:sp>
        <p:nvSpPr>
          <p:cNvPr id="44041" name="Line 8"/>
          <p:cNvSpPr>
            <a:spLocks noChangeShapeType="1"/>
          </p:cNvSpPr>
          <p:nvPr/>
        </p:nvSpPr>
        <p:spPr bwMode="auto">
          <a:xfrm flipH="1">
            <a:off x="3606800" y="3175000"/>
            <a:ext cx="1593850" cy="1714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44042" name="Line 9"/>
          <p:cNvSpPr>
            <a:spLocks noChangeShapeType="1"/>
          </p:cNvSpPr>
          <p:nvPr/>
        </p:nvSpPr>
        <p:spPr bwMode="auto">
          <a:xfrm flipH="1">
            <a:off x="3762374" y="3805238"/>
            <a:ext cx="1395413" cy="23812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2011</Words>
  <Application>Microsoft Office PowerPoint</Application>
  <PresentationFormat>On-screen Show (4:3)</PresentationFormat>
  <Paragraphs>738</Paragraphs>
  <Slides>31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Times New Roman</vt:lpstr>
      <vt:lpstr>Standarddesign</vt:lpstr>
      <vt:lpstr>PowerPoint Presentation</vt:lpstr>
      <vt:lpstr>"Containertypen" ohne Generizität</vt:lpstr>
      <vt:lpstr>Generische Klasse List</vt:lpstr>
      <vt:lpstr>Mehrere Typparameter</vt:lpstr>
      <vt:lpstr>Rohtypen (Type Erasure)</vt:lpstr>
      <vt:lpstr>PowerPoint Presentation</vt:lpstr>
      <vt:lpstr>Constraints (Bounded Type Parameters)</vt:lpstr>
      <vt:lpstr>Constraints (Bounded Type Parameters)</vt:lpstr>
      <vt:lpstr>Mehrere Constraints möglich</vt:lpstr>
      <vt:lpstr>PowerPoint Presentation</vt:lpstr>
      <vt:lpstr>Generische Arrays</vt:lpstr>
      <vt:lpstr>PowerPoint Presentation</vt:lpstr>
      <vt:lpstr>Generizität und Vererbung</vt:lpstr>
      <vt:lpstr>Kompatibilität in Zuweisungen</vt:lpstr>
      <vt:lpstr>Überschreiben von Methoden</vt:lpstr>
      <vt:lpstr>Vererbung bei Constraints</vt:lpstr>
      <vt:lpstr>PowerPoint Presentation</vt:lpstr>
      <vt:lpstr>Wildcards</vt:lpstr>
      <vt:lpstr>Operationen auf Wildcard-Typen?</vt:lpstr>
      <vt:lpstr>Bounded Wildcards</vt:lpstr>
      <vt:lpstr>Upper Bound - Kovariante Typparameter</vt:lpstr>
      <vt:lpstr>Beispiel für Upper Bound</vt:lpstr>
      <vt:lpstr>Weiteres Beispiel für Upper Bound</vt:lpstr>
      <vt:lpstr>Lower Bound - Kontravariante Typparameter</vt:lpstr>
      <vt:lpstr>Beispiel für Lower Bound</vt:lpstr>
      <vt:lpstr>Weiteres Beispiel für Lower Bound</vt:lpstr>
      <vt:lpstr>Zusammenfassung</vt:lpstr>
      <vt:lpstr>PowerPoint Presentation</vt:lpstr>
      <vt:lpstr>Generische Methoden</vt:lpstr>
      <vt:lpstr>PowerPoint Presentation</vt:lpstr>
      <vt:lpstr>Laufzeit-Typprüfungen</vt:lpstr>
    </vt:vector>
  </TitlesOfParts>
  <Company>Inst.f.Prakt.Informatik (SSW)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Javascript-Anweisungen</dc:title>
  <dc:creator>Mössenböck</dc:creator>
  <cp:lastModifiedBy>hm</cp:lastModifiedBy>
  <cp:revision>322</cp:revision>
  <cp:lastPrinted>2014-03-28T17:12:02Z</cp:lastPrinted>
  <dcterms:created xsi:type="dcterms:W3CDTF">2000-03-12T09:29:13Z</dcterms:created>
  <dcterms:modified xsi:type="dcterms:W3CDTF">2019-03-28T06:24:08Z</dcterms:modified>
</cp:coreProperties>
</file>