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6" r:id="rId2"/>
    <p:sldId id="376" r:id="rId3"/>
    <p:sldId id="377" r:id="rId4"/>
    <p:sldId id="378" r:id="rId5"/>
    <p:sldId id="383" r:id="rId6"/>
    <p:sldId id="379" r:id="rId7"/>
    <p:sldId id="380" r:id="rId8"/>
    <p:sldId id="386" r:id="rId9"/>
    <p:sldId id="387" r:id="rId10"/>
    <p:sldId id="401" r:id="rId11"/>
    <p:sldId id="402" r:id="rId12"/>
    <p:sldId id="403" r:id="rId13"/>
    <p:sldId id="396" r:id="rId14"/>
    <p:sldId id="384" r:id="rId15"/>
    <p:sldId id="385" r:id="rId16"/>
    <p:sldId id="397" r:id="rId17"/>
    <p:sldId id="391" r:id="rId18"/>
    <p:sldId id="404" r:id="rId19"/>
    <p:sldId id="392" r:id="rId20"/>
    <p:sldId id="393" r:id="rId21"/>
    <p:sldId id="399" r:id="rId22"/>
    <p:sldId id="405" r:id="rId23"/>
    <p:sldId id="398" r:id="rId24"/>
    <p:sldId id="394" r:id="rId25"/>
    <p:sldId id="395" r:id="rId26"/>
  </p:sldIdLst>
  <p:sldSz cx="9144000" cy="6858000" type="screen4x3"/>
  <p:notesSz cx="6819900" cy="99187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4" userDrawn="1">
          <p15:clr>
            <a:srgbClr val="A4A3A4"/>
          </p15:clr>
        </p15:guide>
        <p15:guide id="2" pos="214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CCFF"/>
    <a:srgbClr val="FFFFCC"/>
    <a:srgbClr val="FFFF00"/>
    <a:srgbClr val="DDDDDD"/>
    <a:srgbClr val="99FF66"/>
    <a:srgbClr val="CC6600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5" d="100"/>
          <a:sy n="165" d="100"/>
        </p:scale>
        <p:origin x="1052" y="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4"/>
        <p:guide pos="214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6.xml"/><Relationship Id="rId2" Type="http://schemas.openxmlformats.org/officeDocument/2006/relationships/slide" Target="slides/slide13.xml"/><Relationship Id="rId1" Type="http://schemas.openxmlformats.org/officeDocument/2006/relationships/slide" Target="slides/slide1.xml"/><Relationship Id="rId4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4179" cy="45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t" anchorCtr="0" compatLnSpc="1">
            <a:prstTxWarp prst="textNoShape">
              <a:avLst/>
            </a:prstTxWarp>
          </a:bodyPr>
          <a:lstStyle>
            <a:lvl1pPr>
              <a:defRPr sz="11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6348" y="0"/>
            <a:ext cx="3000628" cy="45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t" anchorCtr="0" compatLnSpc="1">
            <a:prstTxWarp prst="textNoShape">
              <a:avLst/>
            </a:prstTxWarp>
          </a:bodyPr>
          <a:lstStyle>
            <a:lvl1pPr algn="r">
              <a:defRPr sz="11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4418"/>
            <a:ext cx="2924179" cy="46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b" anchorCtr="0" compatLnSpc="1">
            <a:prstTxWarp prst="textNoShape">
              <a:avLst/>
            </a:prstTxWarp>
          </a:bodyPr>
          <a:lstStyle>
            <a:lvl1pPr>
              <a:defRPr sz="1100" smtClean="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6348" y="9444418"/>
            <a:ext cx="3000628" cy="46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b" anchorCtr="0" compatLnSpc="1">
            <a:prstTxWarp prst="textNoShape">
              <a:avLst/>
            </a:prstTxWarp>
          </a:bodyPr>
          <a:lstStyle>
            <a:lvl1pPr algn="r">
              <a:defRPr sz="1100" smtClean="0"/>
            </a:lvl1pPr>
          </a:lstStyle>
          <a:p>
            <a:pPr>
              <a:defRPr/>
            </a:pPr>
            <a:fld id="{63F54E2B-D747-4930-B4AF-DC232A6A97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805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4179" cy="45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t" anchorCtr="0" compatLnSpc="1">
            <a:prstTxWarp prst="textNoShape">
              <a:avLst/>
            </a:prstTxWarp>
          </a:bodyPr>
          <a:lstStyle>
            <a:lvl1pPr>
              <a:defRPr sz="11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6348" y="0"/>
            <a:ext cx="3000628" cy="45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t" anchorCtr="0" compatLnSpc="1">
            <a:prstTxWarp prst="textNoShape">
              <a:avLst/>
            </a:prstTxWarp>
          </a:bodyPr>
          <a:lstStyle>
            <a:lvl1pPr algn="r">
              <a:defRPr sz="11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8375" y="768350"/>
            <a:ext cx="4910138" cy="3684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169" y="4684141"/>
            <a:ext cx="5001047" cy="445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4418"/>
            <a:ext cx="2924179" cy="46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b" anchorCtr="0" compatLnSpc="1">
            <a:prstTxWarp prst="textNoShape">
              <a:avLst/>
            </a:prstTxWarp>
          </a:bodyPr>
          <a:lstStyle>
            <a:lvl1pPr>
              <a:defRPr sz="1100" smtClean="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6348" y="9444418"/>
            <a:ext cx="3000628" cy="46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0" tIns="45755" rIns="91510" bIns="45755" numCol="1" anchor="b" anchorCtr="0" compatLnSpc="1">
            <a:prstTxWarp prst="textNoShape">
              <a:avLst/>
            </a:prstTxWarp>
          </a:bodyPr>
          <a:lstStyle>
            <a:lvl1pPr algn="r">
              <a:defRPr sz="1100" smtClean="0"/>
            </a:lvl1pPr>
          </a:lstStyle>
          <a:p>
            <a:pPr>
              <a:defRPr/>
            </a:pPr>
            <a:fld id="{19BCCF69-DE14-4124-8C4C-E179053591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145562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018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778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05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393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233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7112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176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670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216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00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635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823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674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086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86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5741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3542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569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635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65779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378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0363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48049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761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Überblick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BCCF69-DE14-4124-8C4C-E179053591BE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596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E0CEA-9A3B-4392-9E24-B18B4D978E5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70588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6B337-544D-42A3-BDFE-599E90182C64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01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F3B4C-1FBD-4CEB-B51A-D25E1A42AC5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93968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FB24F-412D-437A-B547-BEE019F2DDC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055077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B6A37-7902-4233-AE9B-5E4D7600BDF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0843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66F08-53A0-4880-8A41-E6F410E6BCE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607112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13FFA-0E15-472C-A90B-F8C67F7F8AB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33912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1EE945-731D-4BD9-9FFB-F41F1B4131B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800491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B1395-1B90-4C7D-9478-93ECFCEDEEA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59430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EC43A-84FB-4131-A577-635CEF0C445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28051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BA561-E224-421B-8B8E-F9C900F08D9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71763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1436E68-D3A9-4772-91C2-0253989E6C2E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082"/>
          <p:cNvSpPr>
            <a:spLocks noChangeArrowheads="1"/>
          </p:cNvSpPr>
          <p:nvPr/>
        </p:nvSpPr>
        <p:spPr bwMode="auto">
          <a:xfrm>
            <a:off x="1123949" y="2047875"/>
            <a:ext cx="5553075" cy="3429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53" name="Text Box 3081"/>
          <p:cNvSpPr txBox="1">
            <a:spLocks noChangeArrowheads="1"/>
          </p:cNvSpPr>
          <p:nvPr/>
        </p:nvSpPr>
        <p:spPr bwMode="auto">
          <a:xfrm>
            <a:off x="6415088" y="1604963"/>
            <a:ext cx="1039812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/>
              <a:t>seit Java 8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5185948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dirty="0" smtClean="0">
                <a:solidFill>
                  <a:srgbClr val="FF0000"/>
                </a:solidFill>
              </a:rPr>
              <a:t>8.</a:t>
            </a:r>
            <a:r>
              <a:rPr lang="de-AT" altLang="en-US" sz="3200" dirty="0">
                <a:solidFill>
                  <a:srgbClr val="FF0000"/>
                </a:solidFill>
              </a:rPr>
              <a:t>	</a:t>
            </a:r>
            <a:r>
              <a:rPr lang="de-AT" altLang="en-US" sz="3200" dirty="0" smtClean="0">
                <a:solidFill>
                  <a:srgbClr val="FF0000"/>
                </a:solidFill>
              </a:rPr>
              <a:t>Lambda-Ausdrücke</a:t>
            </a:r>
            <a:endParaRPr lang="de-AT" altLang="en-US" sz="3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>
                <a:solidFill>
                  <a:srgbClr val="FF0000"/>
                </a:solidFill>
              </a:rPr>
              <a:t>	</a:t>
            </a:r>
            <a:r>
              <a:rPr lang="de-DE" altLang="en-US" sz="2400" dirty="0" smtClean="0">
                <a:solidFill>
                  <a:srgbClr val="FF0000"/>
                </a:solidFill>
              </a:rPr>
              <a:t>8.1</a:t>
            </a:r>
            <a:r>
              <a:rPr lang="de-DE" altLang="en-US" sz="2400" dirty="0">
                <a:solidFill>
                  <a:srgbClr val="FF0000"/>
                </a:solidFill>
              </a:rPr>
              <a:t>	</a:t>
            </a:r>
            <a:r>
              <a:rPr lang="de-DE" altLang="en-US" sz="2400" dirty="0" smtClean="0">
                <a:solidFill>
                  <a:srgbClr val="FF0000"/>
                </a:solidFill>
              </a:rPr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8.2	Zugriff auf nichtlokale Variablen</a:t>
            </a:r>
            <a:endParaRPr lang="de-DE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 dirty="0"/>
              <a:t>	</a:t>
            </a:r>
            <a:r>
              <a:rPr lang="de-AT" altLang="en-US" sz="2400" dirty="0" smtClean="0"/>
              <a:t>8.3</a:t>
            </a:r>
            <a:r>
              <a:rPr lang="de-AT" altLang="en-US" sz="2400" dirty="0"/>
              <a:t>	</a:t>
            </a:r>
            <a:r>
              <a:rPr lang="de-DE" altLang="en-US" sz="2400" dirty="0" smtClean="0"/>
              <a:t>Methodenreferenzen</a:t>
            </a:r>
            <a:endParaRPr lang="de-DE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8.4</a:t>
            </a:r>
            <a:r>
              <a:rPr lang="de-DE" altLang="en-US" sz="2400" dirty="0"/>
              <a:t>	</a:t>
            </a:r>
            <a:r>
              <a:rPr lang="de-DE" altLang="en-US" sz="2400" dirty="0" smtClean="0"/>
              <a:t>Default-Methoden</a:t>
            </a:r>
            <a:endParaRPr lang="de-DE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808CBA8-70E2-445C-BCCA-0BA472B7E304}" type="slidenum">
              <a:rPr lang="de-DE" altLang="en-US" sz="1400"/>
              <a:pPr/>
              <a:t>2</a:t>
            </a:fld>
            <a:endParaRPr lang="de-DE" altLang="en-US" sz="1400"/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Motivation</a:t>
            </a:r>
            <a:endParaRPr lang="de-AT" altLang="en-US" sz="2800" smtClean="0">
              <a:latin typeface="Arial" charset="0"/>
            </a:endParaRPr>
          </a:p>
        </p:txBody>
      </p:sp>
      <p:sp>
        <p:nvSpPr>
          <p:cNvPr id="3076" name="Text Box 54"/>
          <p:cNvSpPr txBox="1">
            <a:spLocks noChangeArrowheads="1"/>
          </p:cNvSpPr>
          <p:nvPr/>
        </p:nvSpPr>
        <p:spPr bwMode="auto">
          <a:xfrm>
            <a:off x="974725" y="1668473"/>
            <a:ext cx="3127375" cy="3079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  <a:cs typeface="Arial" charset="0"/>
              </a:rPr>
              <a:t>Function f;   // </a:t>
            </a:r>
            <a:r>
              <a:rPr lang="de-AT" altLang="en-US" sz="1400" i="1">
                <a:latin typeface="Arial" charset="0"/>
                <a:cs typeface="Arial" charset="0"/>
              </a:rPr>
              <a:t>f can contain a method</a:t>
            </a:r>
          </a:p>
        </p:txBody>
      </p:sp>
      <p:sp>
        <p:nvSpPr>
          <p:cNvPr id="3077" name="Text Box 55"/>
          <p:cNvSpPr txBox="1">
            <a:spLocks noChangeArrowheads="1"/>
          </p:cNvSpPr>
          <p:nvPr/>
        </p:nvSpPr>
        <p:spPr bwMode="auto">
          <a:xfrm>
            <a:off x="660400" y="1221321"/>
            <a:ext cx="57721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800" b="1"/>
              <a:t>Gesucht: Variable, in der man Methoden speichern kann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85801" y="2160066"/>
            <a:ext cx="6278563" cy="1177925"/>
            <a:chOff x="698500" y="2447925"/>
            <a:chExt cx="6279047" cy="1178402"/>
          </a:xfrm>
        </p:grpSpPr>
        <p:sp>
          <p:nvSpPr>
            <p:cNvPr id="3090" name="Text Box 58"/>
            <p:cNvSpPr txBox="1">
              <a:spLocks noChangeArrowheads="1"/>
            </p:cNvSpPr>
            <p:nvPr/>
          </p:nvSpPr>
          <p:spPr bwMode="auto">
            <a:xfrm>
              <a:off x="698500" y="2447925"/>
              <a:ext cx="21595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800" b="1"/>
                <a:t>Lösungsmöglichkeit</a:t>
              </a:r>
            </a:p>
          </p:txBody>
        </p:sp>
        <p:sp>
          <p:nvSpPr>
            <p:cNvPr id="3091" name="Text Box 59"/>
            <p:cNvSpPr txBox="1">
              <a:spLocks noChangeArrowheads="1"/>
            </p:cNvSpPr>
            <p:nvPr/>
          </p:nvSpPr>
          <p:spPr bwMode="auto">
            <a:xfrm>
              <a:off x="1003300" y="2887663"/>
              <a:ext cx="3111500" cy="73866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interface </a:t>
              </a:r>
              <a:r>
                <a:rPr lang="de-AT" altLang="en-US" sz="1400" b="1">
                  <a:latin typeface="Arial" charset="0"/>
                </a:rPr>
                <a:t>Function</a:t>
              </a:r>
              <a:r>
                <a:rPr lang="de-AT" altLang="en-US" sz="1400">
                  <a:latin typeface="Arial" charset="0"/>
                </a:rPr>
                <a:t> {</a:t>
              </a:r>
            </a:p>
            <a:p>
              <a:r>
                <a:rPr lang="de-AT" altLang="en-US" sz="1400">
                  <a:latin typeface="Arial" charset="0"/>
                </a:rPr>
                <a:t>	int </a:t>
              </a:r>
              <a:r>
                <a:rPr lang="de-AT" altLang="en-US" sz="1400" b="1">
                  <a:latin typeface="Arial" charset="0"/>
                </a:rPr>
                <a:t>exec</a:t>
              </a:r>
              <a:r>
                <a:rPr lang="de-AT" altLang="en-US" sz="1400">
                  <a:latin typeface="Arial" charset="0"/>
                </a:rPr>
                <a:t> (int x);</a:t>
              </a:r>
            </a:p>
            <a:p>
              <a:r>
                <a:rPr lang="de-AT" altLang="en-US" sz="1400">
                  <a:latin typeface="Arial" charset="0"/>
                </a:rPr>
                <a:t>}</a:t>
              </a:r>
            </a:p>
          </p:txBody>
        </p:sp>
        <p:sp>
          <p:nvSpPr>
            <p:cNvPr id="3092" name="TextBox 1"/>
            <p:cNvSpPr txBox="1">
              <a:spLocks noChangeArrowheads="1"/>
            </p:cNvSpPr>
            <p:nvPr/>
          </p:nvSpPr>
          <p:spPr bwMode="auto">
            <a:xfrm>
              <a:off x="4333875" y="2971800"/>
              <a:ext cx="26436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/>
                <a:t>"</a:t>
              </a:r>
              <a:r>
                <a:rPr lang="de-AT" altLang="en-US" b="1" i="1"/>
                <a:t>Funktionsinterface</a:t>
              </a:r>
              <a:r>
                <a:rPr lang="de-AT" altLang="en-US"/>
                <a:t>"</a:t>
              </a:r>
            </a:p>
            <a:p>
              <a:r>
                <a:rPr lang="de-AT" altLang="en-US"/>
                <a:t>(Interface mit nur 1 Methode)</a:t>
              </a:r>
              <a:endParaRPr lang="en-US" alt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23925" y="4803758"/>
            <a:ext cx="6016625" cy="1111253"/>
            <a:chOff x="923925" y="4803758"/>
            <a:chExt cx="6016625" cy="1111253"/>
          </a:xfrm>
        </p:grpSpPr>
        <p:sp>
          <p:nvSpPr>
            <p:cNvPr id="3085" name="Text Box 59"/>
            <p:cNvSpPr txBox="1">
              <a:spLocks noChangeArrowheads="1"/>
            </p:cNvSpPr>
            <p:nvPr/>
          </p:nvSpPr>
          <p:spPr bwMode="auto">
            <a:xfrm>
              <a:off x="1003298" y="5176653"/>
              <a:ext cx="2987563" cy="73835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</a:rPr>
                <a:t>Function f = </a:t>
              </a:r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new Function() {</a:t>
              </a:r>
            </a:p>
            <a:p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	int exec (int x) { return x * x; }</a:t>
              </a:r>
            </a:p>
            <a:p>
              <a:r>
                <a:rPr lang="de-AT" altLang="en-US" sz="1400">
                  <a:solidFill>
                    <a:schemeClr val="accent2"/>
                  </a:solidFill>
                  <a:latin typeface="Arial" charset="0"/>
                </a:rPr>
                <a:t>}</a:t>
              </a:r>
            </a:p>
          </p:txBody>
        </p:sp>
        <p:sp>
          <p:nvSpPr>
            <p:cNvPr id="3086" name="TextBox 2"/>
            <p:cNvSpPr txBox="1">
              <a:spLocks noChangeArrowheads="1"/>
            </p:cNvSpPr>
            <p:nvPr/>
          </p:nvSpPr>
          <p:spPr bwMode="auto">
            <a:xfrm>
              <a:off x="923925" y="4803758"/>
              <a:ext cx="46554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dirty="0"/>
                <a:t>Zuweisung eines Objekts einer </a:t>
              </a:r>
              <a:r>
                <a:rPr lang="de-AT" altLang="en-US" dirty="0" smtClean="0"/>
                <a:t>anonymen </a:t>
              </a:r>
              <a:r>
                <a:rPr lang="de-AT" altLang="en-US" dirty="0"/>
                <a:t>Unterklasse</a:t>
              </a:r>
              <a:endParaRPr lang="en-US" altLang="en-US" dirty="0"/>
            </a:p>
          </p:txBody>
        </p:sp>
        <p:sp>
          <p:nvSpPr>
            <p:cNvPr id="3087" name="TextBox 28"/>
            <p:cNvSpPr txBox="1">
              <a:spLocks noChangeArrowheads="1"/>
            </p:cNvSpPr>
            <p:nvPr/>
          </p:nvSpPr>
          <p:spPr bwMode="auto">
            <a:xfrm>
              <a:off x="4333748" y="5365487"/>
              <a:ext cx="979719" cy="307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>
                  <a:latin typeface="Arial" charset="0"/>
                  <a:cs typeface="Arial" charset="0"/>
                </a:rPr>
                <a:t>f.exec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(10)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3088" name="Right Arrow 3"/>
            <p:cNvSpPr>
              <a:spLocks noChangeArrowheads="1"/>
            </p:cNvSpPr>
            <p:nvPr/>
          </p:nvSpPr>
          <p:spPr bwMode="auto">
            <a:xfrm>
              <a:off x="5733871" y="5432134"/>
              <a:ext cx="514331" cy="180900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9" name="TextBox 30"/>
            <p:cNvSpPr txBox="1">
              <a:spLocks noChangeArrowheads="1"/>
            </p:cNvSpPr>
            <p:nvPr/>
          </p:nvSpPr>
          <p:spPr bwMode="auto">
            <a:xfrm>
              <a:off x="6457744" y="5365487"/>
              <a:ext cx="482806" cy="307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100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003300" y="5974812"/>
            <a:ext cx="5838825" cy="738187"/>
            <a:chOff x="1003300" y="5183188"/>
            <a:chExt cx="5838088" cy="738664"/>
          </a:xfrm>
        </p:grpSpPr>
        <p:sp>
          <p:nvSpPr>
            <p:cNvPr id="3081" name="Text Box 59"/>
            <p:cNvSpPr txBox="1">
              <a:spLocks noChangeArrowheads="1"/>
            </p:cNvSpPr>
            <p:nvPr/>
          </p:nvSpPr>
          <p:spPr bwMode="auto">
            <a:xfrm>
              <a:off x="1003300" y="5183188"/>
              <a:ext cx="2997199" cy="73866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>
                  <a:latin typeface="Arial" charset="0"/>
                </a:rPr>
                <a:t>f =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charset="0"/>
                </a:rPr>
                <a:t>new</a:t>
              </a:r>
              <a:r>
                <a:rPr lang="de-AT" altLang="en-US" sz="1400" dirty="0">
                  <a:solidFill>
                    <a:schemeClr val="accent2"/>
                  </a:solidFill>
                  <a:latin typeface="Arial" charset="0"/>
                </a:rPr>
                <a:t>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charset="0"/>
                </a:rPr>
                <a:t>Function</a:t>
              </a:r>
              <a:r>
                <a:rPr lang="de-AT" altLang="en-US" sz="1400" dirty="0">
                  <a:solidFill>
                    <a:schemeClr val="accent2"/>
                  </a:solidFill>
                  <a:latin typeface="Arial" charset="0"/>
                </a:rPr>
                <a:t>() {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exec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x) {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return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2 * x + 1; }</a:t>
              </a:r>
            </a:p>
            <a:p>
              <a:r>
                <a:rPr lang="de-AT" altLang="en-US" sz="1400" dirty="0">
                  <a:solidFill>
                    <a:schemeClr val="accent2"/>
                  </a:solidFill>
                  <a:latin typeface="Arial" charset="0"/>
                </a:rPr>
                <a:t>}</a:t>
              </a:r>
            </a:p>
          </p:txBody>
        </p:sp>
        <p:sp>
          <p:nvSpPr>
            <p:cNvPr id="3082" name="TextBox 32"/>
            <p:cNvSpPr txBox="1">
              <a:spLocks noChangeArrowheads="1"/>
            </p:cNvSpPr>
            <p:nvPr/>
          </p:nvSpPr>
          <p:spPr bwMode="auto">
            <a:xfrm>
              <a:off x="4333875" y="5372100"/>
              <a:ext cx="9797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f.exec(10)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  <p:sp>
          <p:nvSpPr>
            <p:cNvPr id="3083" name="Right Arrow 33"/>
            <p:cNvSpPr>
              <a:spLocks noChangeArrowheads="1"/>
            </p:cNvSpPr>
            <p:nvPr/>
          </p:nvSpPr>
          <p:spPr bwMode="auto">
            <a:xfrm>
              <a:off x="5734050" y="5438775"/>
              <a:ext cx="514350" cy="180975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4" name="TextBox 34"/>
            <p:cNvSpPr txBox="1">
              <a:spLocks noChangeArrowheads="1"/>
            </p:cNvSpPr>
            <p:nvPr/>
          </p:nvSpPr>
          <p:spPr bwMode="auto">
            <a:xfrm>
              <a:off x="6457950" y="5372100"/>
              <a:ext cx="3834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21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23925" y="3505510"/>
            <a:ext cx="7161742" cy="1111559"/>
            <a:chOff x="923925" y="3505510"/>
            <a:chExt cx="7161742" cy="1111559"/>
          </a:xfrm>
        </p:grpSpPr>
        <p:sp>
          <p:nvSpPr>
            <p:cNvPr id="33" name="Text Box 59"/>
            <p:cNvSpPr txBox="1">
              <a:spLocks noChangeArrowheads="1"/>
            </p:cNvSpPr>
            <p:nvPr/>
          </p:nvSpPr>
          <p:spPr bwMode="auto">
            <a:xfrm>
              <a:off x="1003298" y="3878405"/>
              <a:ext cx="2987563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>
                  <a:latin typeface="Arial" charset="0"/>
                </a:rPr>
                <a:t>Function</a:t>
              </a:r>
              <a:r>
                <a:rPr lang="de-AT" altLang="en-US" sz="1400" dirty="0">
                  <a:latin typeface="Arial" charset="0"/>
                </a:rPr>
                <a:t> f = </a:t>
              </a:r>
              <a:r>
                <a:rPr lang="de-AT" altLang="en-US" sz="1400" dirty="0" err="1">
                  <a:solidFill>
                    <a:schemeClr val="accent2"/>
                  </a:solidFill>
                  <a:latin typeface="Arial" charset="0"/>
                </a:rPr>
                <a:t>new</a:t>
              </a:r>
              <a:r>
                <a:rPr lang="de-AT" altLang="en-US" sz="1400" dirty="0">
                  <a:solidFill>
                    <a:schemeClr val="accent2"/>
                  </a:solidFill>
                  <a:latin typeface="Arial" charset="0"/>
                </a:rPr>
                <a:t> 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charset="0"/>
                </a:rPr>
                <a:t>Square();</a:t>
              </a:r>
              <a:endParaRPr lang="de-AT" altLang="en-US" sz="1400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4" name="TextBox 2"/>
            <p:cNvSpPr txBox="1">
              <a:spLocks noChangeArrowheads="1"/>
            </p:cNvSpPr>
            <p:nvPr/>
          </p:nvSpPr>
          <p:spPr bwMode="auto">
            <a:xfrm>
              <a:off x="923925" y="3505510"/>
              <a:ext cx="49664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dirty="0"/>
                <a:t>Zuweisung eines Objekts einer </a:t>
              </a:r>
              <a:r>
                <a:rPr lang="de-AT" altLang="en-US" dirty="0" smtClean="0"/>
                <a:t>implementierenden Klasse</a:t>
              </a:r>
              <a:endParaRPr lang="en-US" altLang="en-US" dirty="0"/>
            </a:p>
          </p:txBody>
        </p:sp>
        <p:sp>
          <p:nvSpPr>
            <p:cNvPr id="38" name="Text Box 59"/>
            <p:cNvSpPr txBox="1">
              <a:spLocks noChangeArrowheads="1"/>
            </p:cNvSpPr>
            <p:nvPr/>
          </p:nvSpPr>
          <p:spPr bwMode="auto">
            <a:xfrm>
              <a:off x="4432298" y="3878405"/>
              <a:ext cx="3653369" cy="73866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</a:rPr>
                <a:t>class</a:t>
              </a:r>
              <a:r>
                <a:rPr lang="de-AT" altLang="en-US" sz="1400" dirty="0" smtClean="0">
                  <a:latin typeface="Arial" charset="0"/>
                </a:rPr>
                <a:t> Square </a:t>
              </a:r>
              <a:r>
                <a:rPr lang="de-AT" altLang="en-US" sz="1400" dirty="0" err="1" smtClean="0">
                  <a:solidFill>
                    <a:schemeClr val="accent2"/>
                  </a:solidFill>
                  <a:latin typeface="Arial" charset="0"/>
                </a:rPr>
                <a:t>implements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charset="0"/>
                </a:rPr>
                <a:t> </a:t>
              </a:r>
              <a:r>
                <a:rPr lang="de-AT" altLang="en-US" sz="1400" dirty="0" err="1" smtClean="0">
                  <a:solidFill>
                    <a:schemeClr val="accent2"/>
                  </a:solidFill>
                  <a:latin typeface="Arial" charset="0"/>
                </a:rPr>
                <a:t>Function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charset="0"/>
                </a:rPr>
                <a:t> {</a:t>
              </a:r>
              <a:endParaRPr lang="de-AT" altLang="en-US" sz="1400" dirty="0">
                <a:solidFill>
                  <a:schemeClr val="accent2"/>
                </a:solidFill>
                <a:latin typeface="Arial" charset="0"/>
              </a:endParaRP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exec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x) {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return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x * x; }</a:t>
              </a:r>
            </a:p>
            <a:p>
              <a:r>
                <a:rPr lang="de-AT" altLang="en-US" sz="1400" dirty="0">
                  <a:solidFill>
                    <a:schemeClr val="accent2"/>
                  </a:solidFill>
                  <a:latin typeface="Arial" charset="0"/>
                </a:rPr>
                <a:t>}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03298" y="4263228"/>
            <a:ext cx="2606802" cy="307649"/>
            <a:chOff x="1003298" y="4263228"/>
            <a:chExt cx="2606802" cy="307649"/>
          </a:xfrm>
        </p:grpSpPr>
        <p:sp>
          <p:nvSpPr>
            <p:cNvPr id="42" name="TextBox 28"/>
            <p:cNvSpPr txBox="1">
              <a:spLocks noChangeArrowheads="1"/>
            </p:cNvSpPr>
            <p:nvPr/>
          </p:nvSpPr>
          <p:spPr bwMode="auto">
            <a:xfrm>
              <a:off x="1003298" y="4263228"/>
              <a:ext cx="979719" cy="307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>
                  <a:latin typeface="Arial" charset="0"/>
                  <a:cs typeface="Arial" charset="0"/>
                </a:rPr>
                <a:t>f.exec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(10)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43" name="Right Arrow 3"/>
            <p:cNvSpPr>
              <a:spLocks noChangeArrowheads="1"/>
            </p:cNvSpPr>
            <p:nvPr/>
          </p:nvSpPr>
          <p:spPr bwMode="auto">
            <a:xfrm>
              <a:off x="2403421" y="4329875"/>
              <a:ext cx="514331" cy="180900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" name="TextBox 30"/>
            <p:cNvSpPr txBox="1">
              <a:spLocks noChangeArrowheads="1"/>
            </p:cNvSpPr>
            <p:nvPr/>
          </p:nvSpPr>
          <p:spPr bwMode="auto">
            <a:xfrm>
              <a:off x="3127294" y="4263228"/>
              <a:ext cx="482806" cy="307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100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92159D8-1522-4137-8ADD-A09328F7A1E1}" type="slidenum">
              <a:rPr lang="de-DE" altLang="en-US" sz="1400"/>
              <a:pPr/>
              <a:t>3</a:t>
            </a:fld>
            <a:endParaRPr lang="de-DE" altLang="en-US" sz="1400"/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Lambda-Ausdruck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660400" y="1281113"/>
            <a:ext cx="40277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800" b="1"/>
              <a:t>Kurzform für </a:t>
            </a:r>
            <a:r>
              <a:rPr lang="de-AT" altLang="en-US" sz="1800" b="1" smtClean="0"/>
              <a:t>eine namenlose Methode</a:t>
            </a:r>
            <a:endParaRPr lang="de-AT" altLang="en-US" sz="1800" b="1"/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942975" y="1733550"/>
            <a:ext cx="1709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/>
              <a:t>benannte Methode</a:t>
            </a:r>
            <a:endParaRPr lang="en-US" altLang="en-US"/>
          </a:p>
        </p:txBody>
      </p:sp>
      <p:sp>
        <p:nvSpPr>
          <p:cNvPr id="4102" name="TextBox 19"/>
          <p:cNvSpPr txBox="1">
            <a:spLocks noChangeArrowheads="1"/>
          </p:cNvSpPr>
          <p:nvPr/>
        </p:nvSpPr>
        <p:spPr bwMode="auto">
          <a:xfrm>
            <a:off x="2933700" y="1733550"/>
            <a:ext cx="2481263" cy="307975"/>
          </a:xfrm>
          <a:prstGeom prst="rect">
            <a:avLst/>
          </a:prstGeom>
          <a:solidFill>
            <a:srgbClr val="CCCCFF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  <a:cs typeface="Arial" charset="0"/>
              </a:rPr>
              <a:t>int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dirty="0" err="1">
                <a:latin typeface="Arial" charset="0"/>
                <a:cs typeface="Arial" charset="0"/>
              </a:rPr>
              <a:t>exec</a:t>
            </a:r>
            <a:r>
              <a:rPr lang="de-AT" altLang="en-US" sz="1400" dirty="0">
                <a:latin typeface="Arial" charset="0"/>
                <a:cs typeface="Arial" charset="0"/>
              </a:rPr>
              <a:t> (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  <a:cs typeface="Arial" charset="0"/>
              </a:rPr>
              <a:t>int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 x</a:t>
            </a:r>
            <a:r>
              <a:rPr lang="de-AT" altLang="en-US" sz="1400" dirty="0">
                <a:latin typeface="Arial" charset="0"/>
                <a:cs typeface="Arial" charset="0"/>
              </a:rPr>
              <a:t>) { 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  <a:cs typeface="Arial" charset="0"/>
              </a:rPr>
              <a:t>return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 x * x; </a:t>
            </a:r>
            <a:r>
              <a:rPr lang="de-AT" altLang="en-US" sz="1400" dirty="0">
                <a:latin typeface="Arial" charset="0"/>
                <a:cs typeface="Arial" charset="0"/>
              </a:rPr>
              <a:t>}</a:t>
            </a:r>
            <a:endParaRPr lang="en-US" altLang="en-US" sz="1400" dirty="0">
              <a:latin typeface="Arial" charset="0"/>
              <a:cs typeface="Arial" charset="0"/>
            </a:endParaRPr>
          </a:p>
        </p:txBody>
      </p:sp>
      <p:sp>
        <p:nvSpPr>
          <p:cNvPr id="4103" name="TextBox 20"/>
          <p:cNvSpPr txBox="1">
            <a:spLocks noChangeArrowheads="1"/>
          </p:cNvSpPr>
          <p:nvPr/>
        </p:nvSpPr>
        <p:spPr bwMode="auto">
          <a:xfrm>
            <a:off x="942975" y="2200275"/>
            <a:ext cx="18462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/>
              <a:t>namenlose Methode</a:t>
            </a:r>
            <a:endParaRPr lang="en-US" altLang="en-US"/>
          </a:p>
        </p:txBody>
      </p:sp>
      <p:sp>
        <p:nvSpPr>
          <p:cNvPr id="4104" name="TextBox 21"/>
          <p:cNvSpPr txBox="1">
            <a:spLocks noChangeArrowheads="1"/>
          </p:cNvSpPr>
          <p:nvPr/>
        </p:nvSpPr>
        <p:spPr bwMode="auto">
          <a:xfrm>
            <a:off x="3771900" y="2200275"/>
            <a:ext cx="1284288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solidFill>
                  <a:srgbClr val="FF0000"/>
                </a:solidFill>
                <a:latin typeface="Arial" charset="0"/>
                <a:cs typeface="Arial" charset="0"/>
              </a:rPr>
              <a:t>x</a:t>
            </a:r>
            <a:r>
              <a:rPr lang="de-AT" altLang="en-US" sz="1400">
                <a:latin typeface="Arial" charset="0"/>
                <a:cs typeface="Arial" charset="0"/>
              </a:rPr>
              <a:t>    -&gt;     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  <a:cs typeface="Arial" charset="0"/>
              </a:rPr>
              <a:t>x * x</a:t>
            </a:r>
            <a:endParaRPr lang="en-US" altLang="en-US" sz="140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105" name="Right Brace 2"/>
          <p:cNvSpPr>
            <a:spLocks/>
          </p:cNvSpPr>
          <p:nvPr/>
        </p:nvSpPr>
        <p:spPr bwMode="auto">
          <a:xfrm rot="5400000">
            <a:off x="3857625" y="1895476"/>
            <a:ext cx="104775" cy="361950"/>
          </a:xfrm>
          <a:prstGeom prst="rightBrace">
            <a:avLst>
              <a:gd name="adj1" fmla="val 8332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106" name="Right Brace 25"/>
          <p:cNvSpPr>
            <a:spLocks/>
          </p:cNvSpPr>
          <p:nvPr/>
        </p:nvSpPr>
        <p:spPr bwMode="auto">
          <a:xfrm rot="5400000">
            <a:off x="4676776" y="1590675"/>
            <a:ext cx="119062" cy="985837"/>
          </a:xfrm>
          <a:prstGeom prst="rightBrace">
            <a:avLst>
              <a:gd name="adj1" fmla="val 8318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5105400" y="2171700"/>
            <a:ext cx="3436938" cy="908050"/>
            <a:chOff x="5105400" y="2171700"/>
            <a:chExt cx="3437291" cy="907941"/>
          </a:xfrm>
        </p:grpSpPr>
        <p:sp>
          <p:nvSpPr>
            <p:cNvPr id="4130" name="TextBox 3"/>
            <p:cNvSpPr txBox="1">
              <a:spLocks noChangeArrowheads="1"/>
            </p:cNvSpPr>
            <p:nvPr/>
          </p:nvSpPr>
          <p:spPr bwMode="auto">
            <a:xfrm>
              <a:off x="5695950" y="2171700"/>
              <a:ext cx="2846741" cy="907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de-AT" altLang="en-US"/>
                <a:t>"</a:t>
              </a:r>
              <a:r>
                <a:rPr lang="de-AT" altLang="en-US" i="1"/>
                <a:t>Lambda-Ausdruck</a:t>
              </a:r>
              <a:r>
                <a:rPr lang="de-AT" altLang="en-US"/>
                <a:t>"</a:t>
              </a:r>
            </a:p>
            <a:p>
              <a:r>
                <a:rPr lang="de-AT" altLang="en-US"/>
                <a:t>Begriff aus dem </a:t>
              </a:r>
              <a:r>
                <a:rPr lang="de-AT" altLang="en-US" i="1"/>
                <a:t>Lambda-Kalkül</a:t>
              </a:r>
            </a:p>
            <a:p>
              <a:r>
                <a:rPr lang="de-AT" altLang="en-US"/>
                <a:t>z.B. </a:t>
              </a:r>
              <a:r>
                <a:rPr lang="de-AT" altLang="en-US">
                  <a:solidFill>
                    <a:schemeClr val="accent2"/>
                  </a:solidFill>
                  <a:latin typeface="Symbol" pitchFamily="18" charset="2"/>
                </a:rPr>
                <a:t>l</a:t>
              </a:r>
              <a:r>
                <a:rPr lang="de-AT" altLang="en-US">
                  <a:solidFill>
                    <a:schemeClr val="accent2"/>
                  </a:solidFill>
                </a:rPr>
                <a:t>x . square x</a:t>
              </a:r>
              <a:endParaRPr lang="en-US" altLang="en-US">
                <a:solidFill>
                  <a:schemeClr val="accent2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 flipH="1">
              <a:off x="5105400" y="2343129"/>
              <a:ext cx="495351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" name="Group 3"/>
          <p:cNvGrpSpPr/>
          <p:nvPr/>
        </p:nvGrpSpPr>
        <p:grpSpPr>
          <a:xfrm>
            <a:off x="962025" y="5410200"/>
            <a:ext cx="3967163" cy="1165225"/>
            <a:chOff x="962025" y="5410200"/>
            <a:chExt cx="3967163" cy="1165225"/>
          </a:xfrm>
        </p:grpSpPr>
        <p:sp>
          <p:nvSpPr>
            <p:cNvPr id="4116" name="TextBox 39"/>
            <p:cNvSpPr txBox="1">
              <a:spLocks noChangeArrowheads="1"/>
            </p:cNvSpPr>
            <p:nvPr/>
          </p:nvSpPr>
          <p:spPr bwMode="auto">
            <a:xfrm>
              <a:off x="3428658" y="6000850"/>
              <a:ext cx="1500530" cy="307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f = 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  <a:cs typeface="Arial" charset="0"/>
                </a:rPr>
                <a:t>a   -&gt;   a + a</a:t>
              </a:r>
              <a:r>
                <a:rPr lang="de-AT" altLang="en-US" sz="1400">
                  <a:latin typeface="Arial" charset="0"/>
                  <a:cs typeface="Arial" charset="0"/>
                </a:rPr>
                <a:t>;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  <p:sp>
          <p:nvSpPr>
            <p:cNvPr id="4117" name="TextBox 13"/>
            <p:cNvSpPr txBox="1">
              <a:spLocks noChangeArrowheads="1"/>
            </p:cNvSpPr>
            <p:nvPr/>
          </p:nvSpPr>
          <p:spPr bwMode="auto">
            <a:xfrm>
              <a:off x="962025" y="5953217"/>
              <a:ext cx="2309552" cy="584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/>
                <a:t>automatische </a:t>
              </a:r>
              <a:r>
                <a:rPr lang="de-AT" altLang="en-US" i="1"/>
                <a:t>Typinferenz</a:t>
              </a:r>
            </a:p>
            <a:p>
              <a:r>
                <a:rPr lang="de-AT" altLang="en-US"/>
                <a:t>(aus dem Kontext)</a:t>
              </a:r>
              <a:endParaRPr lang="en-US" altLang="en-US"/>
            </a:p>
          </p:txBody>
        </p:sp>
        <p:sp>
          <p:nvSpPr>
            <p:cNvPr id="4118" name="Oval 14"/>
            <p:cNvSpPr>
              <a:spLocks noChangeArrowheads="1"/>
            </p:cNvSpPr>
            <p:nvPr/>
          </p:nvSpPr>
          <p:spPr bwMode="auto">
            <a:xfrm>
              <a:off x="3752465" y="6029430"/>
              <a:ext cx="219045" cy="247692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19" name="Oval 15"/>
            <p:cNvSpPr>
              <a:spLocks noChangeArrowheads="1"/>
            </p:cNvSpPr>
            <p:nvPr/>
          </p:nvSpPr>
          <p:spPr bwMode="auto">
            <a:xfrm>
              <a:off x="4295316" y="6038957"/>
              <a:ext cx="552376" cy="247692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4120" name="Straight Arrow Connector 18"/>
            <p:cNvCxnSpPr>
              <a:cxnSpLocks noChangeShapeType="1"/>
            </p:cNvCxnSpPr>
            <p:nvPr/>
          </p:nvCxnSpPr>
          <p:spPr bwMode="auto">
            <a:xfrm>
              <a:off x="3933415" y="5410200"/>
              <a:ext cx="571423" cy="61923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1" name="Straight Arrow Connector 26"/>
            <p:cNvCxnSpPr>
              <a:cxnSpLocks noChangeShapeType="1"/>
            </p:cNvCxnSpPr>
            <p:nvPr/>
          </p:nvCxnSpPr>
          <p:spPr bwMode="auto">
            <a:xfrm flipH="1">
              <a:off x="3961986" y="5410200"/>
              <a:ext cx="657136" cy="60017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22" name="TextBox 51"/>
            <p:cNvSpPr txBox="1">
              <a:spLocks noChangeArrowheads="1"/>
            </p:cNvSpPr>
            <p:nvPr/>
          </p:nvSpPr>
          <p:spPr bwMode="auto">
            <a:xfrm>
              <a:off x="3685799" y="6267596"/>
              <a:ext cx="373770" cy="307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int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  <p:sp>
          <p:nvSpPr>
            <p:cNvPr id="4123" name="TextBox 52"/>
            <p:cNvSpPr txBox="1">
              <a:spLocks noChangeArrowheads="1"/>
            </p:cNvSpPr>
            <p:nvPr/>
          </p:nvSpPr>
          <p:spPr bwMode="auto">
            <a:xfrm>
              <a:off x="4381030" y="6267596"/>
              <a:ext cx="373770" cy="307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int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1000125" y="4276725"/>
            <a:ext cx="5337185" cy="1376618"/>
            <a:chOff x="1000125" y="4276725"/>
            <a:chExt cx="5336559" cy="1377094"/>
          </a:xfrm>
        </p:grpSpPr>
        <p:sp>
          <p:nvSpPr>
            <p:cNvPr id="4111" name="Rectangle 7"/>
            <p:cNvSpPr>
              <a:spLocks noChangeArrowheads="1"/>
            </p:cNvSpPr>
            <p:nvPr/>
          </p:nvSpPr>
          <p:spPr bwMode="auto">
            <a:xfrm>
              <a:off x="3609975" y="4276725"/>
              <a:ext cx="838200" cy="29527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12" name="TextBox 8"/>
            <p:cNvSpPr txBox="1">
              <a:spLocks noChangeArrowheads="1"/>
            </p:cNvSpPr>
            <p:nvPr/>
          </p:nvSpPr>
          <p:spPr bwMode="auto">
            <a:xfrm>
              <a:off x="3266809" y="4914900"/>
              <a:ext cx="3069875" cy="73891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tabLst>
                  <a:tab pos="361950" algn="l"/>
                  <a:tab pos="542925" algn="l"/>
                </a:tabLst>
              </a:pPr>
              <a:r>
                <a:rPr lang="de-AT" altLang="en-US" sz="1400" smtClean="0">
                  <a:latin typeface="Arial" charset="0"/>
                  <a:cs typeface="Arial" charset="0"/>
                </a:rPr>
                <a:t>f = new </a:t>
              </a:r>
              <a:r>
                <a:rPr lang="de-AT" altLang="en-US" sz="1400">
                  <a:latin typeface="Arial" charset="0"/>
                  <a:cs typeface="Arial" charset="0"/>
                </a:rPr>
                <a:t>Function() {</a:t>
              </a:r>
            </a:p>
            <a:p>
              <a:pPr>
                <a:tabLst>
                  <a:tab pos="180975" algn="l"/>
                  <a:tab pos="447675" algn="l"/>
                </a:tabLst>
              </a:pPr>
              <a:r>
                <a:rPr lang="de-AT" altLang="en-US" sz="1400">
                  <a:latin typeface="Arial" charset="0"/>
                  <a:cs typeface="Arial" charset="0"/>
                </a:rPr>
                <a:t>	</a:t>
              </a:r>
              <a:r>
                <a:rPr lang="de-AT" altLang="en-US" sz="1400" smtClean="0">
                  <a:latin typeface="Arial" charset="0"/>
                  <a:cs typeface="Arial" charset="0"/>
                </a:rPr>
                <a:t>	int </a:t>
              </a:r>
              <a:r>
                <a:rPr lang="de-AT" altLang="en-US" sz="1400">
                  <a:latin typeface="Arial" charset="0"/>
                  <a:cs typeface="Arial" charset="0"/>
                </a:rPr>
                <a:t>exec (int a) { return a </a:t>
              </a:r>
              <a:r>
                <a:rPr lang="de-AT" altLang="en-US" sz="1400" smtClean="0">
                  <a:latin typeface="Arial" charset="0"/>
                  <a:cs typeface="Arial" charset="0"/>
                </a:rPr>
                <a:t>+ </a:t>
              </a:r>
              <a:r>
                <a:rPr lang="de-AT" altLang="en-US" sz="1400">
                  <a:latin typeface="Arial" charset="0"/>
                  <a:cs typeface="Arial" charset="0"/>
                </a:rPr>
                <a:t>a; }</a:t>
              </a:r>
            </a:p>
            <a:p>
              <a:pPr>
                <a:tabLst>
                  <a:tab pos="266700" algn="l"/>
                </a:tabLst>
              </a:pPr>
              <a:r>
                <a:rPr lang="de-AT" altLang="en-US" sz="1400" smtClean="0">
                  <a:latin typeface="Arial" charset="0"/>
                  <a:cs typeface="Arial" charset="0"/>
                </a:rPr>
                <a:t>	}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  <p:sp>
          <p:nvSpPr>
            <p:cNvPr id="4113" name="Down Arrow 12"/>
            <p:cNvSpPr>
              <a:spLocks noChangeArrowheads="1"/>
            </p:cNvSpPr>
            <p:nvPr/>
          </p:nvSpPr>
          <p:spPr bwMode="auto">
            <a:xfrm>
              <a:off x="3952875" y="4648200"/>
              <a:ext cx="133350" cy="228600"/>
            </a:xfrm>
            <a:prstGeom prst="down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14" name="TextBox 37"/>
            <p:cNvSpPr txBox="1">
              <a:spLocks noChangeArrowheads="1"/>
            </p:cNvSpPr>
            <p:nvPr/>
          </p:nvSpPr>
          <p:spPr bwMode="auto">
            <a:xfrm>
              <a:off x="1000125" y="4562475"/>
              <a:ext cx="1813104" cy="58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dirty="0"/>
                <a:t>Compiler </a:t>
              </a:r>
              <a:r>
                <a:rPr lang="de-AT" altLang="en-US" dirty="0" smtClean="0"/>
                <a:t>behandelt</a:t>
              </a:r>
              <a:endParaRPr lang="de-AT" altLang="en-US" dirty="0"/>
            </a:p>
            <a:p>
              <a:r>
                <a:rPr lang="de-AT" altLang="en-US" dirty="0"/>
                <a:t>das wie folgt</a:t>
              </a:r>
              <a:endParaRPr lang="en-US" altLang="en-US" dirty="0"/>
            </a:p>
          </p:txBody>
        </p:sp>
        <p:cxnSp>
          <p:nvCxnSpPr>
            <p:cNvPr id="41" name="Straight Arrow Connector 40"/>
            <p:cNvCxnSpPr/>
            <p:nvPr/>
          </p:nvCxnSpPr>
          <p:spPr bwMode="auto">
            <a:xfrm>
              <a:off x="2782679" y="4743611"/>
              <a:ext cx="110318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" name="Group 8"/>
          <p:cNvGrpSpPr/>
          <p:nvPr/>
        </p:nvGrpSpPr>
        <p:grpSpPr>
          <a:xfrm>
            <a:off x="660400" y="3081338"/>
            <a:ext cx="7082663" cy="1528762"/>
            <a:chOff x="660400" y="3081338"/>
            <a:chExt cx="7082663" cy="1528762"/>
          </a:xfrm>
        </p:grpSpPr>
        <p:sp>
          <p:nvSpPr>
            <p:cNvPr id="4125" name="Text Box 5"/>
            <p:cNvSpPr txBox="1">
              <a:spLocks noChangeArrowheads="1"/>
            </p:cNvSpPr>
            <p:nvPr/>
          </p:nvSpPr>
          <p:spPr bwMode="auto">
            <a:xfrm>
              <a:off x="660400" y="3081338"/>
              <a:ext cx="95408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800" b="1"/>
                <a:t>Beispiel</a:t>
              </a:r>
            </a:p>
          </p:txBody>
        </p:sp>
        <p:sp>
          <p:nvSpPr>
            <p:cNvPr id="4124" name="Rectangle 42"/>
            <p:cNvSpPr>
              <a:spLocks noChangeArrowheads="1"/>
            </p:cNvSpPr>
            <p:nvPr/>
          </p:nvSpPr>
          <p:spPr bwMode="auto">
            <a:xfrm>
              <a:off x="3286074" y="3590925"/>
              <a:ext cx="1276325" cy="1019175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CCCCFF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1000125" y="3609975"/>
              <a:ext cx="1782763" cy="73818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txBody>
            <a:bodyPr wrap="none">
              <a:spAutoFit/>
            </a:bodyPr>
            <a:lstStyle/>
            <a:p>
              <a:pPr>
                <a:tabLst>
                  <a:tab pos="180975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interface </a:t>
              </a:r>
              <a:r>
                <a:rPr lang="de-AT" sz="1400" b="1">
                  <a:latin typeface="Arial" panose="020B0604020202020204" pitchFamily="34" charset="0"/>
                  <a:cs typeface="Arial" panose="020B0604020202020204" pitchFamily="34" charset="0"/>
                </a:rPr>
                <a:t>Function</a:t>
              </a: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80975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int </a:t>
              </a:r>
              <a:r>
                <a:rPr lang="de-AT" sz="1400" b="1">
                  <a:latin typeface="Arial" panose="020B0604020202020204" pitchFamily="34" charset="0"/>
                  <a:cs typeface="Arial" panose="020B0604020202020204" pitchFamily="34" charset="0"/>
                </a:rPr>
                <a:t>exec</a:t>
              </a: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 (int x);</a:t>
              </a:r>
            </a:p>
            <a:p>
              <a:pPr>
                <a:tabLst>
                  <a:tab pos="180975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7" name="TextBox 31"/>
            <p:cNvSpPr txBox="1">
              <a:spLocks noChangeArrowheads="1"/>
            </p:cNvSpPr>
            <p:nvPr/>
          </p:nvSpPr>
          <p:spPr bwMode="auto">
            <a:xfrm>
              <a:off x="3295598" y="3609975"/>
              <a:ext cx="2954655" cy="638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>
                  <a:latin typeface="Arial" charset="0"/>
                  <a:cs typeface="Arial" charset="0"/>
                </a:rPr>
                <a:t>Function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 f;</a:t>
              </a:r>
            </a:p>
            <a:p>
              <a:pPr>
                <a:spcBef>
                  <a:spcPts val="900"/>
                </a:spcBef>
              </a:pPr>
              <a:r>
                <a:rPr lang="de-AT" altLang="en-US" sz="1400" dirty="0">
                  <a:latin typeface="Arial" charset="0"/>
                  <a:cs typeface="Arial" charset="0"/>
                </a:rPr>
                <a:t>f =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x -&gt; x * x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	</a:t>
              </a:r>
              <a:r>
                <a:rPr lang="de-AT" altLang="en-US" sz="1400" dirty="0" err="1">
                  <a:latin typeface="Arial" charset="0"/>
                  <a:cs typeface="Arial" charset="0"/>
                </a:rPr>
                <a:t>f.exec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(10)	</a:t>
              </a:r>
              <a:endParaRPr lang="de-AT" altLang="en-US" sz="1400" dirty="0" smtClean="0">
                <a:latin typeface="Arial" charset="0"/>
                <a:cs typeface="Arial" charset="0"/>
              </a:endParaRPr>
            </a:p>
          </p:txBody>
        </p:sp>
        <p:sp>
          <p:nvSpPr>
            <p:cNvPr id="4128" name="Right Arrow 6"/>
            <p:cNvSpPr>
              <a:spLocks noChangeArrowheads="1"/>
            </p:cNvSpPr>
            <p:nvPr/>
          </p:nvSpPr>
          <p:spPr bwMode="auto">
            <a:xfrm>
              <a:off x="6334014" y="4029075"/>
              <a:ext cx="307669" cy="152400"/>
            </a:xfrm>
            <a:prstGeom prst="rightArrow">
              <a:avLst>
                <a:gd name="adj1" fmla="val 50000"/>
                <a:gd name="adj2" fmla="val 50004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705600" y="3924300"/>
              <a:ext cx="10374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liefert 100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95650" y="4248150"/>
            <a:ext cx="4344821" cy="338554"/>
            <a:chOff x="3295650" y="4248150"/>
            <a:chExt cx="4344821" cy="338554"/>
          </a:xfrm>
        </p:grpSpPr>
        <p:sp>
          <p:nvSpPr>
            <p:cNvPr id="4129" name="Right Arrow 33"/>
            <p:cNvSpPr>
              <a:spLocks noChangeArrowheads="1"/>
            </p:cNvSpPr>
            <p:nvPr/>
          </p:nvSpPr>
          <p:spPr bwMode="auto">
            <a:xfrm>
              <a:off x="6334014" y="4352925"/>
              <a:ext cx="307669" cy="152400"/>
            </a:xfrm>
            <a:prstGeom prst="rightArrow">
              <a:avLst>
                <a:gd name="adj1" fmla="val 50000"/>
                <a:gd name="adj2" fmla="val 50004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705600" y="4248150"/>
              <a:ext cx="9348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liefert 20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95650" y="4267200"/>
              <a:ext cx="12522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alt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f =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 -&gt; a + a</a:t>
              </a:r>
              <a:r>
                <a:rPr lang="de-AT" alt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;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14925" y="4267200"/>
              <a:ext cx="9797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f.exec(10)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BA9BB5E-C404-4118-9ABE-B018BFBD7D1F}" type="slidenum">
              <a:rPr lang="de-DE" altLang="en-US" sz="1400"/>
              <a:pPr/>
              <a:t>4</a:t>
            </a:fld>
            <a:endParaRPr lang="de-DE" altLang="en-US" sz="140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Lambdas zur Parametrisierung v. Meth.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708025" y="1271588"/>
            <a:ext cx="703417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mtClean="0"/>
              <a:t>Zum Beispiel: Methode</a:t>
            </a:r>
            <a:r>
              <a:rPr lang="de-AT" altLang="en-US"/>
              <a:t>, die eine Funktion auf alle Elemente eines Arrays anwendet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984250" y="1792288"/>
            <a:ext cx="4865688" cy="1169987"/>
          </a:xfrm>
          <a:prstGeom prst="rect">
            <a:avLst/>
          </a:prstGeom>
          <a:solidFill>
            <a:srgbClr val="CCCCFF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[] </a:t>
            </a:r>
            <a:r>
              <a:rPr lang="de-AT" altLang="en-US" sz="1400" b="1" dirty="0" err="1">
                <a:latin typeface="Arial" charset="0"/>
              </a:rPr>
              <a:t>map</a:t>
            </a:r>
            <a:r>
              <a:rPr lang="de-AT" altLang="en-US" sz="1400" dirty="0">
                <a:latin typeface="Arial" charset="0"/>
              </a:rPr>
              <a:t> (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</a:rPr>
              <a:t>Function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 f</a:t>
            </a:r>
            <a:r>
              <a:rPr lang="de-AT" altLang="en-US" sz="1400" dirty="0">
                <a:latin typeface="Arial" charset="0"/>
              </a:rPr>
              <a:t>, 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[] </a:t>
            </a:r>
            <a:r>
              <a:rPr lang="de-AT" altLang="en-US" sz="1400" dirty="0" err="1">
                <a:latin typeface="Arial" charset="0"/>
              </a:rPr>
              <a:t>data</a:t>
            </a:r>
            <a:r>
              <a:rPr lang="de-AT" altLang="en-US" sz="1400" dirty="0">
                <a:latin typeface="Arial" charset="0"/>
              </a:rPr>
              <a:t>) {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[] </a:t>
            </a:r>
            <a:r>
              <a:rPr lang="de-AT" altLang="en-US" sz="1400" dirty="0" err="1">
                <a:latin typeface="Arial" charset="0"/>
              </a:rPr>
              <a:t>result</a:t>
            </a:r>
            <a:r>
              <a:rPr lang="de-AT" altLang="en-US" sz="1400" dirty="0">
                <a:latin typeface="Arial" charset="0"/>
              </a:rPr>
              <a:t> = </a:t>
            </a:r>
            <a:r>
              <a:rPr lang="de-AT" altLang="en-US" sz="1400" dirty="0" err="1">
                <a:latin typeface="Arial" charset="0"/>
              </a:rPr>
              <a:t>new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</a:t>
            </a:r>
            <a:r>
              <a:rPr lang="de-AT" altLang="en-US" sz="1400" dirty="0" err="1">
                <a:latin typeface="Arial" charset="0"/>
              </a:rPr>
              <a:t>data.length</a:t>
            </a:r>
            <a:r>
              <a:rPr lang="de-AT" altLang="en-US" sz="1400" dirty="0">
                <a:latin typeface="Arial" charset="0"/>
              </a:rPr>
              <a:t>];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for</a:t>
            </a:r>
            <a:r>
              <a:rPr lang="de-AT" altLang="en-US" sz="1400" dirty="0">
                <a:latin typeface="Arial" charset="0"/>
              </a:rPr>
              <a:t> (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 i = 0; i &lt; </a:t>
            </a:r>
            <a:r>
              <a:rPr lang="de-AT" altLang="en-US" sz="1400" dirty="0" err="1">
                <a:latin typeface="Arial" charset="0"/>
              </a:rPr>
              <a:t>data.length</a:t>
            </a:r>
            <a:r>
              <a:rPr lang="de-AT" altLang="en-US" sz="1400" dirty="0">
                <a:latin typeface="Arial" charset="0"/>
              </a:rPr>
              <a:t>; i++) </a:t>
            </a:r>
            <a:r>
              <a:rPr lang="de-AT" altLang="en-US" sz="1400" dirty="0" err="1">
                <a:latin typeface="Arial" charset="0"/>
              </a:rPr>
              <a:t>result</a:t>
            </a:r>
            <a:r>
              <a:rPr lang="de-AT" altLang="en-US" sz="1400" dirty="0">
                <a:latin typeface="Arial" charset="0"/>
              </a:rPr>
              <a:t>[i] = 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</a:rPr>
              <a:t>f.exec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</a:rPr>
              <a:t>data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[i])</a:t>
            </a:r>
            <a:r>
              <a:rPr lang="de-AT" altLang="en-US" sz="1400" dirty="0">
                <a:latin typeface="Arial" charset="0"/>
              </a:rPr>
              <a:t>;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return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result</a:t>
            </a:r>
            <a:r>
              <a:rPr lang="de-AT" altLang="en-US" sz="1400" dirty="0">
                <a:latin typeface="Arial" charset="0"/>
              </a:rPr>
              <a:t>;</a:t>
            </a:r>
          </a:p>
          <a:p>
            <a:r>
              <a:rPr lang="de-AT" altLang="en-US" sz="1400" dirty="0">
                <a:latin typeface="Arial" charset="0"/>
              </a:rPr>
              <a:t>}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08025" y="3509963"/>
            <a:ext cx="5254625" cy="1560512"/>
            <a:chOff x="708025" y="3509963"/>
            <a:chExt cx="5254965" cy="1560314"/>
          </a:xfrm>
        </p:grpSpPr>
        <p:sp>
          <p:nvSpPr>
            <p:cNvPr id="5127" name="Text Box 5"/>
            <p:cNvSpPr txBox="1">
              <a:spLocks noChangeArrowheads="1"/>
            </p:cNvSpPr>
            <p:nvPr/>
          </p:nvSpPr>
          <p:spPr bwMode="auto">
            <a:xfrm>
              <a:off x="708025" y="3509963"/>
              <a:ext cx="525496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mtClean="0"/>
                <a:t>Kann </a:t>
              </a:r>
              <a:r>
                <a:rPr lang="de-AT" altLang="en-US"/>
                <a:t>mit unterschiedlichen Funktionen parametrisiert werden</a:t>
              </a:r>
            </a:p>
          </p:txBody>
        </p:sp>
        <p:sp>
          <p:nvSpPr>
            <p:cNvPr id="5128" name="Text Box 6"/>
            <p:cNvSpPr txBox="1">
              <a:spLocks noChangeArrowheads="1"/>
            </p:cNvSpPr>
            <p:nvPr/>
          </p:nvSpPr>
          <p:spPr bwMode="auto">
            <a:xfrm>
              <a:off x="984250" y="4030663"/>
              <a:ext cx="2872902" cy="10310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>
                  <a:latin typeface="Arial" charset="0"/>
                </a:rPr>
                <a:t>int</a:t>
              </a:r>
              <a:r>
                <a:rPr lang="de-AT" altLang="en-US" sz="1400" dirty="0">
                  <a:latin typeface="Arial" charset="0"/>
                </a:rPr>
                <a:t>[] </a:t>
              </a:r>
              <a:r>
                <a:rPr lang="de-AT" altLang="en-US" sz="1400" dirty="0" err="1">
                  <a:latin typeface="Arial" charset="0"/>
                </a:rPr>
                <a:t>data</a:t>
              </a:r>
              <a:r>
                <a:rPr lang="de-AT" altLang="en-US" sz="1400" dirty="0">
                  <a:latin typeface="Arial" charset="0"/>
                </a:rPr>
                <a:t> = { 1, 2, 3, 4 };</a:t>
              </a:r>
            </a:p>
            <a:p>
              <a:endParaRPr lang="de-AT" altLang="en-US" sz="1400" dirty="0">
                <a:latin typeface="Arial" charset="0"/>
              </a:endParaRPr>
            </a:p>
            <a:p>
              <a:r>
                <a:rPr lang="de-AT" altLang="en-US" sz="1400" dirty="0" err="1">
                  <a:latin typeface="Arial" charset="0"/>
                </a:rPr>
                <a:t>int</a:t>
              </a:r>
              <a:r>
                <a:rPr lang="de-AT" altLang="en-US" sz="1400" dirty="0">
                  <a:latin typeface="Arial" charset="0"/>
                </a:rPr>
                <a:t>[] </a:t>
              </a:r>
              <a:r>
                <a:rPr lang="de-AT" altLang="en-US" sz="1400" dirty="0" err="1">
                  <a:latin typeface="Arial" charset="0"/>
                </a:rPr>
                <a:t>result</a:t>
              </a:r>
              <a:r>
                <a:rPr lang="de-AT" altLang="en-US" sz="1400" dirty="0">
                  <a:latin typeface="Arial" charset="0"/>
                </a:rPr>
                <a:t> = </a:t>
              </a:r>
              <a:r>
                <a:rPr lang="de-AT" altLang="en-US" sz="1400" dirty="0" err="1">
                  <a:latin typeface="Arial" charset="0"/>
                </a:rPr>
                <a:t>map</a:t>
              </a:r>
              <a:r>
                <a:rPr lang="de-AT" altLang="en-US" sz="1400" dirty="0">
                  <a:latin typeface="Arial" charset="0"/>
                </a:rPr>
                <a:t>(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x -&gt; x + 1</a:t>
              </a:r>
              <a:r>
                <a:rPr lang="de-AT" altLang="en-US" sz="1400" dirty="0">
                  <a:latin typeface="Arial" charset="0"/>
                </a:rPr>
                <a:t>, </a:t>
              </a:r>
              <a:r>
                <a:rPr lang="de-AT" altLang="en-US" sz="1400" dirty="0" err="1">
                  <a:latin typeface="Arial" charset="0"/>
                </a:rPr>
                <a:t>data</a:t>
              </a:r>
              <a:r>
                <a:rPr lang="de-AT" altLang="en-US" sz="1400" dirty="0">
                  <a:latin typeface="Arial" charset="0"/>
                </a:rPr>
                <a:t>);</a:t>
              </a:r>
            </a:p>
            <a:p>
              <a:pPr>
                <a:spcBef>
                  <a:spcPts val="600"/>
                </a:spcBef>
              </a:pPr>
              <a:r>
                <a:rPr lang="de-AT" altLang="en-US" sz="1400" dirty="0" err="1">
                  <a:latin typeface="Arial" charset="0"/>
                </a:rPr>
                <a:t>int</a:t>
              </a:r>
              <a:r>
                <a:rPr lang="de-AT" altLang="en-US" sz="1400" dirty="0">
                  <a:latin typeface="Arial" charset="0"/>
                </a:rPr>
                <a:t>[] </a:t>
              </a:r>
              <a:r>
                <a:rPr lang="de-AT" altLang="en-US" sz="1400" dirty="0" err="1">
                  <a:latin typeface="Arial" charset="0"/>
                </a:rPr>
                <a:t>result</a:t>
              </a:r>
              <a:r>
                <a:rPr lang="de-AT" altLang="en-US" sz="1400" dirty="0">
                  <a:latin typeface="Arial" charset="0"/>
                </a:rPr>
                <a:t> = </a:t>
              </a:r>
              <a:r>
                <a:rPr lang="de-AT" altLang="en-US" sz="1400" dirty="0" err="1">
                  <a:latin typeface="Arial" charset="0"/>
                </a:rPr>
                <a:t>map</a:t>
              </a:r>
              <a:r>
                <a:rPr lang="de-AT" altLang="en-US" sz="1400" dirty="0">
                  <a:latin typeface="Arial" charset="0"/>
                </a:rPr>
                <a:t>(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x -&gt; x * x</a:t>
              </a:r>
              <a:r>
                <a:rPr lang="de-AT" altLang="en-US" sz="1400" dirty="0">
                  <a:latin typeface="Arial" charset="0"/>
                </a:rPr>
                <a:t>, </a:t>
              </a:r>
              <a:r>
                <a:rPr lang="de-AT" altLang="en-US" sz="1400" dirty="0" err="1">
                  <a:latin typeface="Arial" charset="0"/>
                </a:rPr>
                <a:t>data</a:t>
              </a:r>
              <a:r>
                <a:rPr lang="de-AT" altLang="en-US" sz="1400" dirty="0">
                  <a:latin typeface="Arial" charset="0"/>
                </a:rPr>
                <a:t>);</a:t>
              </a:r>
            </a:p>
          </p:txBody>
        </p:sp>
        <p:sp>
          <p:nvSpPr>
            <p:cNvPr id="5129" name="Right Arrow 1"/>
            <p:cNvSpPr>
              <a:spLocks noChangeArrowheads="1"/>
            </p:cNvSpPr>
            <p:nvPr/>
          </p:nvSpPr>
          <p:spPr bwMode="auto">
            <a:xfrm>
              <a:off x="4019550" y="4552950"/>
              <a:ext cx="457200" cy="180975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30" name="TextBox 2"/>
            <p:cNvSpPr txBox="1">
              <a:spLocks noChangeArrowheads="1"/>
            </p:cNvSpPr>
            <p:nvPr/>
          </p:nvSpPr>
          <p:spPr bwMode="auto">
            <a:xfrm>
              <a:off x="4619625" y="4476750"/>
              <a:ext cx="8803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2, 3, 4, 5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  <p:sp>
          <p:nvSpPr>
            <p:cNvPr id="5131" name="Right Arrow 17"/>
            <p:cNvSpPr>
              <a:spLocks noChangeArrowheads="1"/>
            </p:cNvSpPr>
            <p:nvPr/>
          </p:nvSpPr>
          <p:spPr bwMode="auto">
            <a:xfrm>
              <a:off x="4019550" y="4838700"/>
              <a:ext cx="457200" cy="180975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32" name="TextBox 18"/>
            <p:cNvSpPr txBox="1">
              <a:spLocks noChangeArrowheads="1"/>
            </p:cNvSpPr>
            <p:nvPr/>
          </p:nvSpPr>
          <p:spPr bwMode="auto">
            <a:xfrm>
              <a:off x="4619625" y="4762500"/>
              <a:ext cx="9797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1, 4, 9, 16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364C099-0ED0-4811-8AD9-CD61E5FA036F}" type="slidenum">
              <a:rPr lang="de-DE" altLang="en-US" sz="1400"/>
              <a:pPr/>
              <a:t>5</a:t>
            </a:fld>
            <a:endParaRPr lang="de-DE" altLang="en-US" sz="140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Lambdas zur Parametrisierung v. Meth.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708025" y="1271588"/>
            <a:ext cx="69568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mtClean="0"/>
              <a:t>Weiteres Beispiel: Methode</a:t>
            </a:r>
            <a:r>
              <a:rPr lang="de-AT" altLang="en-US"/>
              <a:t>, die aus einem Array bestimmte Elemente herausfiltert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984250" y="1792288"/>
            <a:ext cx="3546164" cy="2246769"/>
          </a:xfrm>
          <a:prstGeom prst="rect">
            <a:avLst/>
          </a:prstGeom>
          <a:solidFill>
            <a:srgbClr val="CCCCFF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[] </a:t>
            </a:r>
            <a:r>
              <a:rPr lang="de-AT" altLang="en-US" sz="1400" b="1" dirty="0" err="1">
                <a:latin typeface="Arial" charset="0"/>
              </a:rPr>
              <a:t>filter</a:t>
            </a:r>
            <a:r>
              <a:rPr lang="de-AT" altLang="en-US" sz="1400" b="1" dirty="0">
                <a:latin typeface="Arial" charset="0"/>
              </a:rPr>
              <a:t> </a:t>
            </a:r>
            <a:r>
              <a:rPr lang="de-AT" altLang="en-US" sz="1400" dirty="0">
                <a:latin typeface="Arial" charset="0"/>
              </a:rPr>
              <a:t>(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</a:rPr>
              <a:t>Predicate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</a:rPr>
              <a:t>pred</a:t>
            </a:r>
            <a:r>
              <a:rPr lang="de-AT" altLang="en-US" sz="1400" dirty="0" smtClean="0">
                <a:latin typeface="Arial" charset="0"/>
              </a:rPr>
              <a:t>, 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[] </a:t>
            </a:r>
            <a:r>
              <a:rPr lang="de-AT" altLang="en-US" sz="1400" dirty="0" err="1">
                <a:latin typeface="Arial" charset="0"/>
              </a:rPr>
              <a:t>data</a:t>
            </a:r>
            <a:r>
              <a:rPr lang="de-AT" altLang="en-US" sz="1400" dirty="0">
                <a:latin typeface="Arial" charset="0"/>
              </a:rPr>
              <a:t>) {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[] a = </a:t>
            </a:r>
            <a:r>
              <a:rPr lang="de-AT" altLang="en-US" sz="1400" dirty="0" err="1">
                <a:latin typeface="Arial" charset="0"/>
              </a:rPr>
              <a:t>new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</a:t>
            </a:r>
            <a:r>
              <a:rPr lang="de-AT" altLang="en-US" sz="1400" dirty="0" err="1">
                <a:latin typeface="Arial" charset="0"/>
              </a:rPr>
              <a:t>data.length</a:t>
            </a:r>
            <a:r>
              <a:rPr lang="de-AT" altLang="en-US" sz="1400" dirty="0">
                <a:latin typeface="Arial" charset="0"/>
              </a:rPr>
              <a:t>];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len</a:t>
            </a:r>
            <a:r>
              <a:rPr lang="de-AT" altLang="en-US" sz="1400" dirty="0">
                <a:latin typeface="Arial" charset="0"/>
              </a:rPr>
              <a:t> = 0;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for</a:t>
            </a:r>
            <a:r>
              <a:rPr lang="de-AT" altLang="en-US" sz="1400" dirty="0">
                <a:latin typeface="Arial" charset="0"/>
              </a:rPr>
              <a:t> (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 i = 0; i &lt; </a:t>
            </a:r>
            <a:r>
              <a:rPr lang="de-AT" altLang="en-US" sz="1400" dirty="0" err="1">
                <a:latin typeface="Arial" charset="0"/>
              </a:rPr>
              <a:t>data.length</a:t>
            </a:r>
            <a:r>
              <a:rPr lang="de-AT" altLang="en-US" sz="1400" dirty="0">
                <a:latin typeface="Arial" charset="0"/>
              </a:rPr>
              <a:t>; i++) </a:t>
            </a:r>
            <a:r>
              <a:rPr lang="de-AT" altLang="en-US" sz="1400" dirty="0" smtClean="0">
                <a:latin typeface="Arial" charset="0"/>
              </a:rPr>
              <a:t>{</a:t>
            </a:r>
            <a:endParaRPr lang="de-AT" altLang="en-US" sz="1400" dirty="0">
              <a:latin typeface="Arial" charset="0"/>
            </a:endParaRPr>
          </a:p>
          <a:p>
            <a:r>
              <a:rPr lang="de-AT" altLang="en-US" sz="1400" dirty="0">
                <a:latin typeface="Arial" charset="0"/>
              </a:rPr>
              <a:t>		</a:t>
            </a:r>
            <a:r>
              <a:rPr lang="de-AT" altLang="en-US" sz="1400" dirty="0" err="1">
                <a:latin typeface="Arial" charset="0"/>
              </a:rPr>
              <a:t>if</a:t>
            </a:r>
            <a:r>
              <a:rPr lang="de-AT" altLang="en-US" sz="1400" dirty="0">
                <a:latin typeface="Arial" charset="0"/>
              </a:rPr>
              <a:t> (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</a:rPr>
              <a:t>pred.test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</a:rPr>
              <a:t>data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[i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])</a:t>
            </a:r>
            <a:r>
              <a:rPr lang="de-AT" altLang="en-US" sz="1400" dirty="0">
                <a:latin typeface="Arial" charset="0"/>
              </a:rPr>
              <a:t>) a[</a:t>
            </a:r>
            <a:r>
              <a:rPr lang="de-AT" altLang="en-US" sz="1400" dirty="0" err="1">
                <a:latin typeface="Arial" charset="0"/>
              </a:rPr>
              <a:t>len</a:t>
            </a:r>
            <a:r>
              <a:rPr lang="de-AT" altLang="en-US" sz="1400" dirty="0">
                <a:latin typeface="Arial" charset="0"/>
              </a:rPr>
              <a:t>++] = </a:t>
            </a:r>
            <a:r>
              <a:rPr lang="de-AT" altLang="en-US" sz="1400" dirty="0" err="1">
                <a:latin typeface="Arial" charset="0"/>
              </a:rPr>
              <a:t>data</a:t>
            </a:r>
            <a:r>
              <a:rPr lang="de-AT" altLang="en-US" sz="1400" dirty="0">
                <a:latin typeface="Arial" charset="0"/>
              </a:rPr>
              <a:t>[i</a:t>
            </a:r>
            <a:r>
              <a:rPr lang="de-AT" altLang="en-US" sz="1400" dirty="0" smtClean="0">
                <a:latin typeface="Arial" charset="0"/>
              </a:rPr>
              <a:t>];</a:t>
            </a:r>
            <a:endParaRPr lang="de-AT" altLang="en-US" sz="1400" dirty="0">
              <a:latin typeface="Arial" charset="0"/>
            </a:endParaRP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smtClean="0">
                <a:latin typeface="Arial" charset="0"/>
              </a:rPr>
              <a:t>}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 smtClean="0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[] </a:t>
            </a:r>
            <a:r>
              <a:rPr lang="de-AT" altLang="en-US" sz="1400" dirty="0" err="1">
                <a:latin typeface="Arial" charset="0"/>
              </a:rPr>
              <a:t>result</a:t>
            </a:r>
            <a:r>
              <a:rPr lang="de-AT" altLang="en-US" sz="1400" dirty="0">
                <a:latin typeface="Arial" charset="0"/>
              </a:rPr>
              <a:t> = </a:t>
            </a:r>
            <a:r>
              <a:rPr lang="de-AT" altLang="en-US" sz="1400" dirty="0" err="1">
                <a:latin typeface="Arial" charset="0"/>
              </a:rPr>
              <a:t>new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</a:t>
            </a:r>
            <a:r>
              <a:rPr lang="de-AT" altLang="en-US" sz="1400" dirty="0" err="1">
                <a:latin typeface="Arial" charset="0"/>
              </a:rPr>
              <a:t>len</a:t>
            </a:r>
            <a:r>
              <a:rPr lang="de-AT" altLang="en-US" sz="1400" dirty="0">
                <a:latin typeface="Arial" charset="0"/>
              </a:rPr>
              <a:t>];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 smtClean="0">
                <a:latin typeface="Arial" charset="0"/>
              </a:rPr>
              <a:t>arraycopy</a:t>
            </a:r>
            <a:r>
              <a:rPr lang="de-AT" altLang="en-US" sz="1400" dirty="0" smtClean="0">
                <a:latin typeface="Arial" charset="0"/>
              </a:rPr>
              <a:t>(a, 0, </a:t>
            </a:r>
            <a:r>
              <a:rPr lang="de-AT" altLang="en-US" sz="1400" dirty="0" err="1" smtClean="0">
                <a:latin typeface="Arial" charset="0"/>
              </a:rPr>
              <a:t>result</a:t>
            </a:r>
            <a:r>
              <a:rPr lang="de-AT" altLang="en-US" sz="1400" dirty="0" smtClean="0">
                <a:latin typeface="Arial" charset="0"/>
              </a:rPr>
              <a:t>, 0, </a:t>
            </a:r>
            <a:r>
              <a:rPr lang="de-AT" altLang="en-US" sz="1400" dirty="0" err="1" smtClean="0">
                <a:latin typeface="Arial" charset="0"/>
              </a:rPr>
              <a:t>len</a:t>
            </a:r>
            <a:r>
              <a:rPr lang="de-AT" altLang="en-US" sz="1400" dirty="0" smtClean="0">
                <a:latin typeface="Arial" charset="0"/>
              </a:rPr>
              <a:t>);</a:t>
            </a:r>
            <a:endParaRPr lang="de-AT" altLang="en-US" sz="1400" dirty="0">
              <a:latin typeface="Arial" charset="0"/>
            </a:endParaRP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return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result</a:t>
            </a:r>
            <a:r>
              <a:rPr lang="de-AT" altLang="en-US" sz="1400" dirty="0">
                <a:latin typeface="Arial" charset="0"/>
              </a:rPr>
              <a:t>;</a:t>
            </a:r>
          </a:p>
          <a:p>
            <a:r>
              <a:rPr lang="de-AT" altLang="en-US" sz="1400" dirty="0">
                <a:latin typeface="Arial" charset="0"/>
              </a:rPr>
              <a:t>}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08025" y="4344625"/>
            <a:ext cx="5254625" cy="1560512"/>
            <a:chOff x="708025" y="4148138"/>
            <a:chExt cx="5254625" cy="1560512"/>
          </a:xfrm>
        </p:grpSpPr>
        <p:sp>
          <p:nvSpPr>
            <p:cNvPr id="6152" name="Text Box 5"/>
            <p:cNvSpPr txBox="1">
              <a:spLocks noChangeArrowheads="1"/>
            </p:cNvSpPr>
            <p:nvPr/>
          </p:nvSpPr>
          <p:spPr bwMode="auto">
            <a:xfrm>
              <a:off x="708025" y="4148138"/>
              <a:ext cx="5254625" cy="338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mtClean="0"/>
                <a:t>Kann </a:t>
              </a:r>
              <a:r>
                <a:rPr lang="de-AT" altLang="en-US"/>
                <a:t>mit unterschiedlichen Funktionen parametrisiert werden</a:t>
              </a:r>
            </a:p>
          </p:txBody>
        </p:sp>
        <p:sp>
          <p:nvSpPr>
            <p:cNvPr id="6153" name="Text Box 6"/>
            <p:cNvSpPr txBox="1">
              <a:spLocks noChangeArrowheads="1"/>
            </p:cNvSpPr>
            <p:nvPr/>
          </p:nvSpPr>
          <p:spPr bwMode="auto">
            <a:xfrm>
              <a:off x="984232" y="4668904"/>
              <a:ext cx="3326552" cy="10310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>
                  <a:latin typeface="Arial" charset="0"/>
                </a:rPr>
                <a:t>int</a:t>
              </a:r>
              <a:r>
                <a:rPr lang="de-AT" altLang="en-US" sz="1400" dirty="0">
                  <a:latin typeface="Arial" charset="0"/>
                </a:rPr>
                <a:t>[] </a:t>
              </a:r>
              <a:r>
                <a:rPr lang="de-AT" altLang="en-US" sz="1400" dirty="0" err="1">
                  <a:latin typeface="Arial" charset="0"/>
                </a:rPr>
                <a:t>data</a:t>
              </a:r>
              <a:r>
                <a:rPr lang="de-AT" altLang="en-US" sz="1400" dirty="0">
                  <a:latin typeface="Arial" charset="0"/>
                </a:rPr>
                <a:t> = { 1, 2, 3, 4, 5, 6 };</a:t>
              </a:r>
            </a:p>
            <a:p>
              <a:endParaRPr lang="de-AT" altLang="en-US" sz="1400" dirty="0">
                <a:latin typeface="Arial" charset="0"/>
              </a:endParaRPr>
            </a:p>
            <a:p>
              <a:r>
                <a:rPr lang="de-AT" altLang="en-US" sz="1400" dirty="0" err="1">
                  <a:latin typeface="Arial" charset="0"/>
                </a:rPr>
                <a:t>int</a:t>
              </a:r>
              <a:r>
                <a:rPr lang="de-AT" altLang="en-US" sz="1400" dirty="0">
                  <a:latin typeface="Arial" charset="0"/>
                </a:rPr>
                <a:t>[] </a:t>
              </a:r>
              <a:r>
                <a:rPr lang="de-AT" altLang="en-US" sz="1400" dirty="0" err="1">
                  <a:latin typeface="Arial" charset="0"/>
                </a:rPr>
                <a:t>result</a:t>
              </a:r>
              <a:r>
                <a:rPr lang="de-AT" altLang="en-US" sz="1400" dirty="0">
                  <a:latin typeface="Arial" charset="0"/>
                </a:rPr>
                <a:t> = </a:t>
              </a:r>
              <a:r>
                <a:rPr lang="de-AT" altLang="en-US" sz="1400" dirty="0" err="1" smtClean="0">
                  <a:latin typeface="Arial" charset="0"/>
                </a:rPr>
                <a:t>filter</a:t>
              </a:r>
              <a:r>
                <a:rPr lang="de-AT" altLang="en-US" sz="1400" dirty="0" smtClean="0">
                  <a:latin typeface="Arial" charset="0"/>
                </a:rPr>
                <a:t>(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</a:rPr>
                <a:t>x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-&gt; x % 2 == 0</a:t>
              </a:r>
              <a:r>
                <a:rPr lang="de-AT" altLang="en-US" sz="1400" dirty="0">
                  <a:latin typeface="Arial" charset="0"/>
                </a:rPr>
                <a:t>, </a:t>
              </a:r>
              <a:r>
                <a:rPr lang="de-AT" altLang="en-US" sz="1400" dirty="0" err="1">
                  <a:latin typeface="Arial" charset="0"/>
                </a:rPr>
                <a:t>data</a:t>
              </a:r>
              <a:r>
                <a:rPr lang="de-AT" altLang="en-US" sz="1400" dirty="0">
                  <a:latin typeface="Arial" charset="0"/>
                </a:rPr>
                <a:t>);</a:t>
              </a:r>
            </a:p>
            <a:p>
              <a:pPr>
                <a:spcBef>
                  <a:spcPts val="600"/>
                </a:spcBef>
              </a:pPr>
              <a:r>
                <a:rPr lang="de-AT" altLang="en-US" sz="1400" dirty="0" err="1">
                  <a:latin typeface="Arial" charset="0"/>
                </a:rPr>
                <a:t>int</a:t>
              </a:r>
              <a:r>
                <a:rPr lang="de-AT" altLang="en-US" sz="1400" dirty="0">
                  <a:latin typeface="Arial" charset="0"/>
                </a:rPr>
                <a:t>[] </a:t>
              </a:r>
              <a:r>
                <a:rPr lang="de-AT" altLang="en-US" sz="1400" dirty="0" err="1">
                  <a:latin typeface="Arial" charset="0"/>
                </a:rPr>
                <a:t>result</a:t>
              </a:r>
              <a:r>
                <a:rPr lang="de-AT" altLang="en-US" sz="1400" dirty="0">
                  <a:latin typeface="Arial" charset="0"/>
                </a:rPr>
                <a:t> = </a:t>
              </a:r>
              <a:r>
                <a:rPr lang="de-AT" altLang="en-US" sz="1400" dirty="0" err="1" smtClean="0">
                  <a:latin typeface="Arial" charset="0"/>
                </a:rPr>
                <a:t>filter</a:t>
              </a:r>
              <a:r>
                <a:rPr lang="de-AT" altLang="en-US" sz="1400" dirty="0" smtClean="0">
                  <a:latin typeface="Arial" charset="0"/>
                </a:rPr>
                <a:t>(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</a:rPr>
                <a:t>x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-&gt; x &gt; 3</a:t>
              </a:r>
              <a:r>
                <a:rPr lang="de-AT" altLang="en-US" sz="1400" dirty="0">
                  <a:latin typeface="Arial" charset="0"/>
                </a:rPr>
                <a:t>, </a:t>
              </a:r>
              <a:r>
                <a:rPr lang="de-AT" altLang="en-US" sz="1400" dirty="0" err="1">
                  <a:latin typeface="Arial" charset="0"/>
                </a:rPr>
                <a:t>data</a:t>
              </a:r>
              <a:r>
                <a:rPr lang="de-AT" altLang="en-US" sz="1400" dirty="0">
                  <a:latin typeface="Arial" charset="0"/>
                </a:rPr>
                <a:t>);</a:t>
              </a:r>
            </a:p>
          </p:txBody>
        </p:sp>
        <p:sp>
          <p:nvSpPr>
            <p:cNvPr id="6154" name="Right Arrow 1"/>
            <p:cNvSpPr>
              <a:spLocks noChangeArrowheads="1"/>
            </p:cNvSpPr>
            <p:nvPr/>
          </p:nvSpPr>
          <p:spPr bwMode="auto">
            <a:xfrm>
              <a:off x="4638430" y="5191257"/>
              <a:ext cx="457170" cy="180998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55" name="TextBox 2"/>
            <p:cNvSpPr txBox="1">
              <a:spLocks noChangeArrowheads="1"/>
            </p:cNvSpPr>
            <p:nvPr/>
          </p:nvSpPr>
          <p:spPr bwMode="auto">
            <a:xfrm>
              <a:off x="5238466" y="5115048"/>
              <a:ext cx="681553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2, 4, 6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  <p:sp>
          <p:nvSpPr>
            <p:cNvPr id="6156" name="Right Arrow 17"/>
            <p:cNvSpPr>
              <a:spLocks noChangeArrowheads="1"/>
            </p:cNvSpPr>
            <p:nvPr/>
          </p:nvSpPr>
          <p:spPr bwMode="auto">
            <a:xfrm>
              <a:off x="4638430" y="5477044"/>
              <a:ext cx="457170" cy="180998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57" name="TextBox 18"/>
            <p:cNvSpPr txBox="1">
              <a:spLocks noChangeArrowheads="1"/>
            </p:cNvSpPr>
            <p:nvPr/>
          </p:nvSpPr>
          <p:spPr bwMode="auto">
            <a:xfrm>
              <a:off x="5238466" y="5400834"/>
              <a:ext cx="681553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4, 5, 6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699000" y="1792288"/>
            <a:ext cx="1917513" cy="7386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altLang="en-US" sz="1400" dirty="0" err="1" smtClean="0">
                <a:latin typeface="Arial" charset="0"/>
              </a:rPr>
              <a:t>interface</a:t>
            </a:r>
            <a:r>
              <a:rPr lang="de-AT" altLang="en-US" sz="1400" dirty="0" smtClean="0">
                <a:latin typeface="Arial" charset="0"/>
              </a:rPr>
              <a:t> </a:t>
            </a:r>
            <a:r>
              <a:rPr lang="de-AT" altLang="en-US" sz="1400" b="1" dirty="0" err="1" smtClean="0">
                <a:latin typeface="Arial" charset="0"/>
              </a:rPr>
              <a:t>Predicate</a:t>
            </a:r>
            <a:r>
              <a:rPr lang="de-AT" altLang="en-US" sz="1400" dirty="0" smtClean="0">
                <a:latin typeface="Arial" charset="0"/>
              </a:rPr>
              <a:t> {</a:t>
            </a:r>
          </a:p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altLang="en-US" sz="1400" dirty="0" smtClean="0">
                <a:latin typeface="Arial" charset="0"/>
              </a:rPr>
              <a:t>	</a:t>
            </a:r>
            <a:r>
              <a:rPr lang="de-AT" altLang="en-US" sz="1400" dirty="0" err="1" smtClean="0">
                <a:latin typeface="Arial" charset="0"/>
              </a:rPr>
              <a:t>boolean</a:t>
            </a:r>
            <a:r>
              <a:rPr lang="de-AT" altLang="en-US" sz="1400" dirty="0" smtClean="0">
                <a:latin typeface="Arial" charset="0"/>
              </a:rPr>
              <a:t> </a:t>
            </a:r>
            <a:r>
              <a:rPr lang="de-AT" altLang="en-US" sz="1400" b="1" dirty="0" err="1" smtClean="0">
                <a:latin typeface="Arial" charset="0"/>
              </a:rPr>
              <a:t>test</a:t>
            </a:r>
            <a:r>
              <a:rPr lang="de-AT" altLang="en-US" sz="1400" b="1" dirty="0" smtClean="0">
                <a:latin typeface="Arial" charset="0"/>
              </a:rPr>
              <a:t> </a:t>
            </a:r>
            <a:r>
              <a:rPr lang="de-AT" altLang="en-US" sz="1400" dirty="0" smtClean="0">
                <a:latin typeface="Arial" charset="0"/>
              </a:rPr>
              <a:t>(</a:t>
            </a:r>
            <a:r>
              <a:rPr lang="de-AT" altLang="en-US" sz="1400" dirty="0" err="1" smtClean="0">
                <a:latin typeface="Arial" charset="0"/>
              </a:rPr>
              <a:t>int</a:t>
            </a:r>
            <a:r>
              <a:rPr lang="de-AT" altLang="en-US" sz="1400" dirty="0" smtClean="0">
                <a:latin typeface="Arial" charset="0"/>
              </a:rPr>
              <a:t> x);</a:t>
            </a:r>
          </a:p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altLang="en-US" sz="1400" dirty="0" smtClean="0">
                <a:latin typeface="Arial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28EAF98-0B56-4E48-92C9-EDA7E1C9F186}" type="slidenum">
              <a:rPr lang="de-DE" altLang="en-US" sz="1400"/>
              <a:pPr/>
              <a:t>6</a:t>
            </a:fld>
            <a:endParaRPr lang="de-DE" altLang="en-US" sz="1400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Lambdas mit mehreren Parametern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2925" y="1562100"/>
            <a:ext cx="2771775" cy="73818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interface </a:t>
            </a:r>
            <a:r>
              <a:rPr lang="de-AT" sz="1400" b="1">
                <a:latin typeface="Arial" panose="020B0604020202020204" pitchFamily="34" charset="0"/>
                <a:cs typeface="Arial" panose="020B0604020202020204" pitchFamily="34" charset="0"/>
              </a:rPr>
              <a:t>BinaryOp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int </a:t>
            </a:r>
            <a:r>
              <a:rPr lang="de-AT" sz="1400" b="1">
                <a:latin typeface="Arial" panose="020B0604020202020204" pitchFamily="34" charset="0"/>
                <a:cs typeface="Arial" panose="020B0604020202020204" pitchFamily="34" charset="0"/>
              </a:rPr>
              <a:t>exec 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(int x, int y);</a:t>
            </a:r>
          </a:p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3" name="TextBox 20"/>
          <p:cNvSpPr txBox="1">
            <a:spLocks noChangeArrowheads="1"/>
          </p:cNvSpPr>
          <p:nvPr/>
        </p:nvSpPr>
        <p:spPr bwMode="auto">
          <a:xfrm>
            <a:off x="3505200" y="1562100"/>
            <a:ext cx="2886075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  <a:cs typeface="Arial" charset="0"/>
              </a:rPr>
              <a:t>BinaryOp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dirty="0" err="1">
                <a:latin typeface="Arial" charset="0"/>
                <a:cs typeface="Arial" charset="0"/>
              </a:rPr>
              <a:t>op</a:t>
            </a:r>
            <a:r>
              <a:rPr lang="de-AT" altLang="en-US" sz="1400" dirty="0">
                <a:latin typeface="Arial" charset="0"/>
                <a:cs typeface="Arial" charset="0"/>
              </a:rPr>
              <a:t>;</a:t>
            </a:r>
          </a:p>
          <a:p>
            <a:r>
              <a:rPr lang="de-AT" altLang="en-US" sz="1400" dirty="0" err="1">
                <a:latin typeface="Arial" charset="0"/>
                <a:cs typeface="Arial" charset="0"/>
              </a:rPr>
              <a:t>op</a:t>
            </a:r>
            <a:r>
              <a:rPr lang="de-AT" altLang="en-US" sz="1400" dirty="0">
                <a:latin typeface="Arial" charset="0"/>
                <a:cs typeface="Arial" charset="0"/>
              </a:rPr>
              <a:t> = 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(a, b) -&gt; a * a + b * b</a:t>
            </a:r>
            <a:r>
              <a:rPr lang="de-AT" altLang="en-US" sz="1400" dirty="0">
                <a:latin typeface="Arial" charset="0"/>
                <a:cs typeface="Arial" charset="0"/>
              </a:rPr>
              <a:t>;</a:t>
            </a:r>
          </a:p>
          <a:p>
            <a:r>
              <a:rPr lang="de-AT" altLang="en-US" sz="1400" dirty="0" err="1">
                <a:latin typeface="Arial" charset="0"/>
                <a:cs typeface="Arial" charset="0"/>
              </a:rPr>
              <a:t>op</a:t>
            </a:r>
            <a:r>
              <a:rPr lang="de-AT" altLang="en-US" sz="1400" dirty="0">
                <a:latin typeface="Arial" charset="0"/>
                <a:cs typeface="Arial" charset="0"/>
              </a:rPr>
              <a:t> = 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(x, y) -&gt; 2 * x + 2 * y</a:t>
            </a:r>
            <a:r>
              <a:rPr lang="de-AT" altLang="en-US" sz="1400" dirty="0">
                <a:latin typeface="Arial" charset="0"/>
                <a:cs typeface="Arial" charset="0"/>
              </a:rPr>
              <a:t>;</a:t>
            </a:r>
            <a:endParaRPr lang="en-US" altLang="en-US" sz="1400" dirty="0">
              <a:latin typeface="Arial" charset="0"/>
              <a:cs typeface="Arial" charset="0"/>
            </a:endParaRPr>
          </a:p>
        </p:txBody>
      </p:sp>
      <p:sp>
        <p:nvSpPr>
          <p:cNvPr id="7174" name="TextBox 21"/>
          <p:cNvSpPr txBox="1">
            <a:spLocks noChangeArrowheads="1"/>
          </p:cNvSpPr>
          <p:nvPr/>
        </p:nvSpPr>
        <p:spPr bwMode="auto">
          <a:xfrm>
            <a:off x="6410325" y="1562100"/>
            <a:ext cx="18335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de-AT" altLang="en-US" sz="1400">
              <a:latin typeface="Arial" charset="0"/>
              <a:cs typeface="Arial" charset="0"/>
            </a:endParaRPr>
          </a:p>
          <a:p>
            <a:r>
              <a:rPr lang="de-AT" altLang="en-US" sz="1400">
                <a:latin typeface="Arial" charset="0"/>
                <a:cs typeface="Arial" charset="0"/>
              </a:rPr>
              <a:t>op.exec(3, 4)   =&gt; 25</a:t>
            </a:r>
          </a:p>
          <a:p>
            <a:r>
              <a:rPr lang="de-AT" altLang="en-US" sz="1400">
                <a:latin typeface="Arial" charset="0"/>
                <a:cs typeface="Arial" charset="0"/>
              </a:rPr>
              <a:t>op.exec(3, 4)   =&gt; 14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42925" y="3657600"/>
            <a:ext cx="8596313" cy="954088"/>
            <a:chOff x="742950" y="3276600"/>
            <a:chExt cx="8596032" cy="954107"/>
          </a:xfrm>
        </p:grpSpPr>
        <p:sp>
          <p:nvSpPr>
            <p:cNvPr id="23" name="TextBox 22"/>
            <p:cNvSpPr txBox="1"/>
            <p:nvPr/>
          </p:nvSpPr>
          <p:spPr>
            <a:xfrm>
              <a:off x="742950" y="3276600"/>
              <a:ext cx="2982815" cy="738203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interface </a:t>
              </a:r>
              <a:r>
                <a:rPr lang="de-AT" sz="1400" b="1">
                  <a:latin typeface="Arial" panose="020B0604020202020204" pitchFamily="34" charset="0"/>
                  <a:cs typeface="Arial" panose="020B0604020202020204" pitchFamily="34" charset="0"/>
                </a:rPr>
                <a:t>StringOp</a:t>
              </a: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String </a:t>
              </a:r>
              <a:r>
                <a:rPr lang="de-AT" sz="1400" b="1">
                  <a:latin typeface="Arial" panose="020B0604020202020204" pitchFamily="34" charset="0"/>
                  <a:cs typeface="Arial" panose="020B0604020202020204" pitchFamily="34" charset="0"/>
                </a:rPr>
                <a:t>exec </a:t>
              </a: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(String s, int a, int b);</a:t>
              </a:r>
            </a:p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3" name="TextBox 23"/>
            <p:cNvSpPr txBox="1">
              <a:spLocks noChangeArrowheads="1"/>
            </p:cNvSpPr>
            <p:nvPr/>
          </p:nvSpPr>
          <p:spPr bwMode="auto">
            <a:xfrm>
              <a:off x="3705225" y="3276600"/>
              <a:ext cx="2892138" cy="95410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  <a:tab pos="125730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>
                  <a:latin typeface="Arial" charset="0"/>
                  <a:cs typeface="Arial" charset="0"/>
                </a:rPr>
                <a:t>StringOp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 err="1">
                  <a:latin typeface="Arial" charset="0"/>
                  <a:cs typeface="Arial" charset="0"/>
                </a:rPr>
                <a:t>op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</a:t>
              </a:r>
            </a:p>
            <a:p>
              <a:r>
                <a:rPr lang="de-AT" altLang="en-US" sz="1400" dirty="0" err="1">
                  <a:latin typeface="Arial" charset="0"/>
                  <a:cs typeface="Arial" charset="0"/>
                </a:rPr>
                <a:t>op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 =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(s, a, b) -&gt;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s.substring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(a, b)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</a:t>
              </a:r>
            </a:p>
            <a:p>
              <a:r>
                <a:rPr lang="de-AT" altLang="en-US" sz="1400" dirty="0" err="1">
                  <a:latin typeface="Arial" charset="0"/>
                  <a:cs typeface="Arial" charset="0"/>
                </a:rPr>
                <a:t>op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 =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(s, a, b) -&gt;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s.substring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(0, a) +</a:t>
              </a: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		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s.substring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(b)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7184" name="TextBox 24"/>
            <p:cNvSpPr txBox="1">
              <a:spLocks noChangeArrowheads="1"/>
            </p:cNvSpPr>
            <p:nvPr/>
          </p:nvSpPr>
          <p:spPr bwMode="auto">
            <a:xfrm>
              <a:off x="6610350" y="3276600"/>
              <a:ext cx="272863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de-AT" altLang="en-US" sz="1400">
                <a:latin typeface="Arial" charset="0"/>
                <a:cs typeface="Arial" charset="0"/>
              </a:endParaRPr>
            </a:p>
            <a:p>
              <a:r>
                <a:rPr lang="de-AT" altLang="en-US" sz="1400">
                  <a:latin typeface="Arial" charset="0"/>
                  <a:cs typeface="Arial" charset="0"/>
                </a:rPr>
                <a:t>op.exec("Hello", 2, 4)   =&gt; "ll"</a:t>
              </a:r>
            </a:p>
            <a:p>
              <a:r>
                <a:rPr lang="de-AT" altLang="en-US" sz="1400">
                  <a:latin typeface="Arial" charset="0"/>
                  <a:cs typeface="Arial" charset="0"/>
                </a:rPr>
                <a:t>op.exec("Hello", 2, 4)   =&gt; "Heo"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42925" y="5181600"/>
            <a:ext cx="8328025" cy="738188"/>
            <a:chOff x="742950" y="4800600"/>
            <a:chExt cx="8328330" cy="738664"/>
          </a:xfrm>
        </p:grpSpPr>
        <p:sp>
          <p:nvSpPr>
            <p:cNvPr id="26" name="TextBox 25"/>
            <p:cNvSpPr txBox="1"/>
            <p:nvPr/>
          </p:nvSpPr>
          <p:spPr>
            <a:xfrm>
              <a:off x="742950" y="4800600"/>
              <a:ext cx="2781402" cy="73866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>
              <a:spAutoFit/>
            </a:bodyPr>
            <a:lstStyle/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interface </a:t>
              </a:r>
              <a:r>
                <a:rPr lang="de-AT" sz="1400" b="1">
                  <a:latin typeface="Arial" panose="020B0604020202020204" pitchFamily="34" charset="0"/>
                  <a:cs typeface="Arial" panose="020B0604020202020204" pitchFamily="34" charset="0"/>
                </a:rPr>
                <a:t>Random</a:t>
              </a: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int </a:t>
              </a:r>
              <a:r>
                <a:rPr lang="de-AT" sz="1400" b="1">
                  <a:latin typeface="Arial" panose="020B0604020202020204" pitchFamily="34" charset="0"/>
                  <a:cs typeface="Arial" panose="020B0604020202020204" pitchFamily="34" charset="0"/>
                </a:rPr>
                <a:t>get</a:t>
              </a: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 ();</a:t>
              </a:r>
            </a:p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0" name="TextBox 26"/>
            <p:cNvSpPr txBox="1">
              <a:spLocks noChangeArrowheads="1"/>
            </p:cNvSpPr>
            <p:nvPr/>
          </p:nvSpPr>
          <p:spPr bwMode="auto">
            <a:xfrm>
              <a:off x="3705225" y="4800600"/>
              <a:ext cx="2876550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>
                  <a:latin typeface="Arial" charset="0"/>
                  <a:cs typeface="Arial" charset="0"/>
                </a:rPr>
                <a:t>Random </a:t>
              </a:r>
              <a:r>
                <a:rPr lang="de-AT" altLang="en-US" sz="1400" dirty="0" err="1">
                  <a:latin typeface="Arial" charset="0"/>
                  <a:cs typeface="Arial" charset="0"/>
                </a:rPr>
                <a:t>op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</a:t>
              </a:r>
            </a:p>
            <a:p>
              <a:r>
                <a:rPr lang="de-AT" altLang="en-US" sz="1400" dirty="0" err="1">
                  <a:latin typeface="Arial" charset="0"/>
                  <a:cs typeface="Arial" charset="0"/>
                </a:rPr>
                <a:t>op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 =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() -&gt;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rand.nextInt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()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</a:t>
              </a:r>
            </a:p>
          </p:txBody>
        </p:sp>
        <p:sp>
          <p:nvSpPr>
            <p:cNvPr id="7181" name="TextBox 27"/>
            <p:cNvSpPr txBox="1">
              <a:spLocks noChangeArrowheads="1"/>
            </p:cNvSpPr>
            <p:nvPr/>
          </p:nvSpPr>
          <p:spPr bwMode="auto">
            <a:xfrm>
              <a:off x="6610350" y="4800600"/>
              <a:ext cx="24609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de-AT" altLang="en-US" sz="1400">
                <a:latin typeface="Arial" charset="0"/>
                <a:cs typeface="Arial" charset="0"/>
              </a:endParaRPr>
            </a:p>
            <a:p>
              <a:r>
                <a:rPr lang="de-AT" altLang="en-US" sz="1400">
                  <a:latin typeface="Arial" charset="0"/>
                  <a:cs typeface="Arial" charset="0"/>
                </a:rPr>
                <a:t>op.get()   =&gt; ... Zufallszahl ...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 flipH="1" flipV="1">
            <a:off x="4362450" y="2333625"/>
            <a:ext cx="161925" cy="190500"/>
          </a:xfrm>
          <a:prstGeom prst="straightConnector1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4486275" y="2400300"/>
            <a:ext cx="38411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>
                <a:solidFill>
                  <a:schemeClr val="bg1">
                    <a:lumMod val="50000"/>
                  </a:schemeClr>
                </a:solidFill>
              </a:rPr>
              <a:t>falls mehrere Parameter =&gt; Klammern </a:t>
            </a:r>
            <a:r>
              <a:rPr lang="de-AT" smtClean="0">
                <a:solidFill>
                  <a:schemeClr val="bg1">
                    <a:lumMod val="50000"/>
                  </a:schemeClr>
                </a:solidFill>
              </a:rPr>
              <a:t>nötig</a:t>
            </a:r>
            <a:endParaRPr lang="de-AT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86275" y="2724150"/>
            <a:ext cx="353013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de-AT">
                <a:solidFill>
                  <a:schemeClr val="bg1">
                    <a:lumMod val="50000"/>
                  </a:schemeClr>
                </a:solidFill>
              </a:rPr>
              <a:t>Man kann auch Parametertypen angeben</a:t>
            </a:r>
          </a:p>
          <a:p>
            <a:pPr>
              <a:tabLst>
                <a:tab pos="180975" algn="l"/>
              </a:tabLst>
              <a:defRPr/>
            </a:pPr>
            <a:r>
              <a:rPr lang="de-AT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op = </a:t>
            </a:r>
            <a:r>
              <a:rPr lang="de-AT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 x, int y) -&gt; 2 * x + 2 * y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80975" algn="l"/>
              </a:tabLst>
              <a:defRPr/>
            </a:pPr>
            <a:r>
              <a:rPr lang="de-AT">
                <a:solidFill>
                  <a:schemeClr val="bg1">
                    <a:lumMod val="50000"/>
                  </a:schemeClr>
                </a:solidFill>
              </a:rPr>
              <a:t>obwohl meist nicht nötig (Typinferenz)</a:t>
            </a: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8B78F6D-C7B7-42F2-97A1-92B552CE8EEC}" type="slidenum">
              <a:rPr lang="de-DE" altLang="en-US" sz="1400"/>
              <a:pPr/>
              <a:t>7</a:t>
            </a:fld>
            <a:endParaRPr lang="de-DE" altLang="en-US" sz="1400"/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62775" cy="685800"/>
          </a:xfrm>
        </p:spPr>
        <p:txBody>
          <a:bodyPr/>
          <a:lstStyle/>
          <a:p>
            <a:r>
              <a:rPr lang="de-AT" altLang="en-US" smtClean="0"/>
              <a:t>Lambdas mit Anweisungsteil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6275" y="1266825"/>
            <a:ext cx="5263044" cy="9387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AT" sz="1800" b="1" smtClean="0"/>
              <a:t>Eigentlich gibt es 2 </a:t>
            </a:r>
            <a:r>
              <a:rPr lang="de-AT" sz="1800" b="1"/>
              <a:t>Arten von Lambda-Ausdrücken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AT" i="1"/>
              <a:t>Parameter</a:t>
            </a:r>
            <a:r>
              <a:rPr lang="de-AT"/>
              <a:t> -&gt; </a:t>
            </a:r>
            <a:r>
              <a:rPr lang="de-AT" i="1"/>
              <a:t>Ausdruck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AT" i="1"/>
              <a:t>Parameter</a:t>
            </a:r>
            <a:r>
              <a:rPr lang="de-AT"/>
              <a:t> -&gt; </a:t>
            </a:r>
            <a:r>
              <a:rPr lang="de-AT" i="1"/>
              <a:t>Anweisung</a:t>
            </a:r>
            <a:endParaRPr lang="en-US" i="1"/>
          </a:p>
        </p:txBody>
      </p:sp>
      <p:sp>
        <p:nvSpPr>
          <p:cNvPr id="3" name="TextBox 2"/>
          <p:cNvSpPr txBox="1"/>
          <p:nvPr/>
        </p:nvSpPr>
        <p:spPr>
          <a:xfrm>
            <a:off x="723900" y="2466260"/>
            <a:ext cx="2314575" cy="73818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interface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Action 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void exec();</a:t>
            </a:r>
          </a:p>
          <a:p>
            <a:pPr>
              <a:tabLst>
                <a:tab pos="180975" algn="l"/>
                <a:tab pos="361950" algn="l"/>
              </a:tabLst>
              <a:defRPr/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8" name="TextBox 18"/>
          <p:cNvSpPr txBox="1">
            <a:spLocks noChangeArrowheads="1"/>
          </p:cNvSpPr>
          <p:nvPr/>
        </p:nvSpPr>
        <p:spPr bwMode="auto">
          <a:xfrm>
            <a:off x="3200400" y="2466260"/>
            <a:ext cx="4033838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smtClean="0">
                <a:latin typeface="Arial" charset="0"/>
                <a:cs typeface="Arial" charset="0"/>
              </a:rPr>
              <a:t>Action  </a:t>
            </a:r>
            <a:r>
              <a:rPr lang="de-AT" altLang="en-US" sz="1400" dirty="0" err="1">
                <a:latin typeface="Arial" charset="0"/>
                <a:cs typeface="Arial" charset="0"/>
              </a:rPr>
              <a:t>hello</a:t>
            </a:r>
            <a:r>
              <a:rPr lang="de-AT" altLang="en-US" sz="1400" dirty="0">
                <a:latin typeface="Arial" charset="0"/>
                <a:cs typeface="Arial" charset="0"/>
              </a:rPr>
              <a:t> = 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() -&gt; 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  <a:cs typeface="Arial" charset="0"/>
              </a:rPr>
              <a:t>System.out.println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("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  <a:cs typeface="Arial" charset="0"/>
              </a:rPr>
              <a:t>Hello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")</a:t>
            </a:r>
            <a:r>
              <a:rPr lang="de-AT" altLang="en-US" sz="1400" dirty="0">
                <a:latin typeface="Arial" charset="0"/>
                <a:cs typeface="Arial" charset="0"/>
              </a:rPr>
              <a:t>;</a:t>
            </a:r>
            <a:endParaRPr lang="en-US" altLang="en-US" sz="1400" dirty="0">
              <a:latin typeface="Arial" charset="0"/>
              <a:cs typeface="Arial" charset="0"/>
            </a:endParaRPr>
          </a:p>
        </p:txBody>
      </p:sp>
      <p:sp>
        <p:nvSpPr>
          <p:cNvPr id="8199" name="TextBox 19"/>
          <p:cNvSpPr txBox="1">
            <a:spLocks noChangeArrowheads="1"/>
          </p:cNvSpPr>
          <p:nvPr/>
        </p:nvSpPr>
        <p:spPr bwMode="auto">
          <a:xfrm>
            <a:off x="7286625" y="2466260"/>
            <a:ext cx="115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  <a:cs typeface="Arial" charset="0"/>
              </a:rPr>
              <a:t>hello.exec();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23900" y="3419225"/>
            <a:ext cx="8466138" cy="954088"/>
            <a:chOff x="723900" y="3619500"/>
            <a:chExt cx="8466138" cy="954088"/>
          </a:xfrm>
        </p:grpSpPr>
        <p:sp>
          <p:nvSpPr>
            <p:cNvPr id="21" name="TextBox 20"/>
            <p:cNvSpPr txBox="1"/>
            <p:nvPr/>
          </p:nvSpPr>
          <p:spPr>
            <a:xfrm>
              <a:off x="723900" y="3619500"/>
              <a:ext cx="2316163" cy="7381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interface Action2 {</a:t>
              </a:r>
            </a:p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void exec(char ch, int n);</a:t>
              </a:r>
            </a:p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1" name="TextBox 21"/>
            <p:cNvSpPr txBox="1">
              <a:spLocks noChangeArrowheads="1"/>
            </p:cNvSpPr>
            <p:nvPr/>
          </p:nvSpPr>
          <p:spPr bwMode="auto">
            <a:xfrm>
              <a:off x="3200400" y="3619500"/>
              <a:ext cx="4029075" cy="954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>
                  <a:latin typeface="Arial" charset="0"/>
                  <a:cs typeface="Arial" charset="0"/>
                </a:rPr>
                <a:t>Action2  </a:t>
              </a:r>
              <a:r>
                <a:rPr lang="de-AT" altLang="en-US" sz="1400" dirty="0" err="1">
                  <a:latin typeface="Arial" charset="0"/>
                  <a:cs typeface="Arial" charset="0"/>
                </a:rPr>
                <a:t>printLine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 =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ch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, n) -&gt; {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for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i = 0; i &lt; n; i++)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System.out.print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ch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);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System.out.println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();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}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8202" name="TextBox 22"/>
            <p:cNvSpPr txBox="1">
              <a:spLocks noChangeArrowheads="1"/>
            </p:cNvSpPr>
            <p:nvPr/>
          </p:nvSpPr>
          <p:spPr bwMode="auto">
            <a:xfrm>
              <a:off x="7286625" y="3619500"/>
              <a:ext cx="19034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printLine.exec('*', 10);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23900" y="4551508"/>
            <a:ext cx="8088313" cy="1600200"/>
            <a:chOff x="723900" y="4838700"/>
            <a:chExt cx="8088313" cy="1600200"/>
          </a:xfrm>
        </p:grpSpPr>
        <p:sp>
          <p:nvSpPr>
            <p:cNvPr id="24" name="TextBox 23"/>
            <p:cNvSpPr txBox="1"/>
            <p:nvPr/>
          </p:nvSpPr>
          <p:spPr>
            <a:xfrm>
              <a:off x="723900" y="4838700"/>
              <a:ext cx="2314575" cy="73818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interface Function2 {</a:t>
              </a:r>
            </a:p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	int exec(int a, int b);</a:t>
              </a:r>
            </a:p>
            <a:p>
              <a:pPr>
                <a:tabLst>
                  <a:tab pos="180975" algn="l"/>
                  <a:tab pos="361950" algn="l"/>
                </a:tabLst>
                <a:defRPr/>
              </a:pPr>
              <a:r>
                <a:rPr lang="de-AT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4" name="TextBox 24"/>
            <p:cNvSpPr txBox="1">
              <a:spLocks noChangeArrowheads="1"/>
            </p:cNvSpPr>
            <p:nvPr/>
          </p:nvSpPr>
          <p:spPr bwMode="auto">
            <a:xfrm>
              <a:off x="3200400" y="4838700"/>
              <a:ext cx="4019550" cy="1600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>
                  <a:latin typeface="Arial" charset="0"/>
                  <a:cs typeface="Arial" charset="0"/>
                </a:rPr>
                <a:t>Function2  </a:t>
              </a:r>
              <a:r>
                <a:rPr lang="de-AT" altLang="en-US" sz="1400" dirty="0" err="1">
                  <a:latin typeface="Arial" charset="0"/>
                  <a:cs typeface="Arial" charset="0"/>
                </a:rPr>
                <a:t>ggt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 =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(x,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y)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-&gt; {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rest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= x % y;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while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(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rest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!= 0) {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		x = y; y =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rest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;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rest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= x % y;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	}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	</a:t>
              </a:r>
              <a:r>
                <a:rPr lang="de-AT" altLang="en-US" sz="1400" b="1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return</a:t>
              </a:r>
              <a:r>
                <a:rPr lang="de-AT" altLang="en-US" sz="1400" b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y;</a:t>
              </a:r>
            </a:p>
            <a:p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}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8205" name="TextBox 25"/>
            <p:cNvSpPr txBox="1">
              <a:spLocks noChangeArrowheads="1"/>
            </p:cNvSpPr>
            <p:nvPr/>
          </p:nvSpPr>
          <p:spPr bwMode="auto">
            <a:xfrm>
              <a:off x="7286625" y="4838700"/>
              <a:ext cx="152558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361950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>
                  <a:latin typeface="Arial" charset="0"/>
                  <a:cs typeface="Arial" charset="0"/>
                </a:rPr>
                <a:t>ggt.exec(18, 12)</a:t>
              </a:r>
              <a:endParaRPr lang="en-US" altLang="en-US" sz="1400">
                <a:latin typeface="Arial" charset="0"/>
                <a:cs typeface="Arial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083263" y="6234542"/>
            <a:ext cx="5349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Variablendeklarationen im Anweisungsteil müssen sich von</a:t>
            </a:r>
          </a:p>
          <a:p>
            <a:r>
              <a:rPr lang="de-AT" dirty="0" smtClean="0"/>
              <a:t>Variablendeklarationen in umgebender Methode unterscheiden</a:t>
            </a:r>
            <a:endParaRPr lang="de-A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ED55485-C022-4D7F-BA7A-5BE5A470AEC6}" type="slidenum">
              <a:rPr lang="de-DE" altLang="en-US" sz="1400"/>
              <a:pPr/>
              <a:t>8</a:t>
            </a:fld>
            <a:endParaRPr lang="de-DE" altLang="en-US" sz="1400"/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Threaderzeugung mit Lambdas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688975" y="1181357"/>
            <a:ext cx="485933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/>
              <a:t>Java-Bibliothek enthält das Funktionsinterface </a:t>
            </a:r>
            <a:r>
              <a:rPr lang="de-AT" altLang="en-US" i="1"/>
              <a:t>Runnable</a:t>
            </a:r>
          </a:p>
        </p:txBody>
      </p:sp>
      <p:sp>
        <p:nvSpPr>
          <p:cNvPr id="199686" name="Text Box 6"/>
          <p:cNvSpPr txBox="1">
            <a:spLocks noChangeArrowheads="1"/>
          </p:cNvSpPr>
          <p:nvPr/>
        </p:nvSpPr>
        <p:spPr bwMode="auto">
          <a:xfrm>
            <a:off x="965200" y="1702057"/>
            <a:ext cx="1843088" cy="95408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AT" altLang="en-US" sz="1400" smtClean="0">
                <a:latin typeface="Arial" charset="0"/>
              </a:rPr>
              <a:t>interface </a:t>
            </a:r>
            <a:r>
              <a:rPr lang="de-AT" altLang="en-US" sz="1400" b="1" smtClean="0">
                <a:latin typeface="Arial" charset="0"/>
              </a:rPr>
              <a:t>Runnable</a:t>
            </a:r>
            <a:r>
              <a:rPr lang="de-AT" altLang="en-US" sz="1400" smtClean="0">
                <a:latin typeface="Arial" charset="0"/>
              </a:rPr>
              <a:t> {</a:t>
            </a:r>
          </a:p>
          <a:p>
            <a:pPr>
              <a:defRPr/>
            </a:pPr>
            <a:r>
              <a:rPr lang="de-AT" altLang="en-US" sz="1400" smtClean="0">
                <a:latin typeface="Arial" charset="0"/>
              </a:rPr>
              <a:t>	void </a:t>
            </a:r>
            <a:r>
              <a:rPr lang="de-AT" altLang="en-US" sz="1400" b="1" smtClean="0">
                <a:latin typeface="Arial" charset="0"/>
              </a:rPr>
              <a:t>run</a:t>
            </a:r>
            <a:r>
              <a:rPr lang="de-AT" altLang="en-US" sz="1400" smtClean="0">
                <a:latin typeface="Arial" charset="0"/>
              </a:rPr>
              <a:t> ();</a:t>
            </a:r>
          </a:p>
          <a:p>
            <a:pPr>
              <a:defRPr/>
            </a:pPr>
            <a:r>
              <a:rPr lang="de-AT" altLang="en-US" sz="1400" smtClean="0">
                <a:latin typeface="Arial" charset="0"/>
              </a:rPr>
              <a:t>}</a:t>
            </a:r>
          </a:p>
          <a:p>
            <a:pPr>
              <a:defRPr/>
            </a:pPr>
            <a:endParaRPr lang="de-AT" altLang="en-US" sz="1400" smtClean="0">
              <a:latin typeface="Arial" charset="0"/>
            </a:endParaRP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3013075" y="1702057"/>
            <a:ext cx="3340100" cy="954087"/>
          </a:xfrm>
          <a:prstGeom prst="rect">
            <a:avLst/>
          </a:prstGeom>
          <a:solidFill>
            <a:srgbClr val="CCCCFF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</a:rPr>
              <a:t>public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class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b="1" dirty="0">
                <a:latin typeface="Arial" charset="0"/>
              </a:rPr>
              <a:t>Thread</a:t>
            </a:r>
            <a:r>
              <a:rPr lang="de-AT" altLang="en-US" sz="1400" dirty="0">
                <a:latin typeface="Arial" charset="0"/>
              </a:rPr>
              <a:t> {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public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b="1" dirty="0">
                <a:latin typeface="Arial" charset="0"/>
              </a:rPr>
              <a:t>Thread</a:t>
            </a:r>
            <a:r>
              <a:rPr lang="de-AT" altLang="en-US" sz="1400" dirty="0">
                <a:latin typeface="Arial" charset="0"/>
              </a:rPr>
              <a:t> (</a:t>
            </a:r>
            <a:r>
              <a:rPr lang="de-AT" altLang="en-US" sz="1400" dirty="0" err="1">
                <a:latin typeface="Arial" charset="0"/>
              </a:rPr>
              <a:t>Runnable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target</a:t>
            </a:r>
            <a:r>
              <a:rPr lang="de-AT" altLang="en-US" sz="1400" dirty="0">
                <a:latin typeface="Arial" charset="0"/>
              </a:rPr>
              <a:t>) { ... }</a:t>
            </a:r>
          </a:p>
          <a:p>
            <a:r>
              <a:rPr lang="de-AT" altLang="en-US" sz="1400" dirty="0">
                <a:latin typeface="Arial" charset="0"/>
              </a:rPr>
              <a:t>	...</a:t>
            </a:r>
          </a:p>
          <a:p>
            <a:r>
              <a:rPr lang="de-AT" altLang="en-US" sz="1400" dirty="0">
                <a:latin typeface="Arial" charset="0"/>
              </a:rPr>
              <a:t>}</a:t>
            </a:r>
          </a:p>
        </p:txBody>
      </p:sp>
      <p:sp>
        <p:nvSpPr>
          <p:cNvPr id="199688" name="Text Box 8"/>
          <p:cNvSpPr txBox="1">
            <a:spLocks noChangeArrowheads="1"/>
          </p:cNvSpPr>
          <p:nvPr/>
        </p:nvSpPr>
        <p:spPr bwMode="auto">
          <a:xfrm>
            <a:off x="965199" y="2997457"/>
            <a:ext cx="3784391" cy="1600438"/>
          </a:xfrm>
          <a:prstGeom prst="rect">
            <a:avLst/>
          </a:prstGeom>
          <a:solidFill>
            <a:srgbClr val="FFFF99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</a:rPr>
              <a:t>Thread </a:t>
            </a:r>
            <a:r>
              <a:rPr lang="de-AT" altLang="en-US" sz="1400" dirty="0" smtClean="0">
                <a:latin typeface="Arial" charset="0"/>
              </a:rPr>
              <a:t>t1 </a:t>
            </a:r>
            <a:r>
              <a:rPr lang="de-AT" altLang="en-US" sz="1400" dirty="0">
                <a:latin typeface="Arial" charset="0"/>
              </a:rPr>
              <a:t>= </a:t>
            </a:r>
            <a:r>
              <a:rPr lang="de-AT" altLang="en-US" sz="1400" dirty="0" err="1">
                <a:latin typeface="Arial" charset="0"/>
              </a:rPr>
              <a:t>new</a:t>
            </a:r>
            <a:r>
              <a:rPr lang="de-AT" altLang="en-US" sz="1400" dirty="0">
                <a:latin typeface="Arial" charset="0"/>
              </a:rPr>
              <a:t> Thread(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() -&gt; {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</a:rPr>
              <a:t>for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</a:rPr>
              <a:t>int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 i = 0; i &lt; 20; i++) 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{ </a:t>
            </a:r>
            <a:endParaRPr lang="de-AT" altLang="en-US" sz="1400" dirty="0" smtClean="0">
              <a:solidFill>
                <a:srgbClr val="FF0000"/>
              </a:solidFill>
              <a:latin typeface="Arial" charset="0"/>
            </a:endParaRP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</a:rPr>
              <a:t>System.out.print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("."); 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</a:rPr>
              <a:t>try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 { 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</a:rPr>
              <a:t>Thread.sleep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(500); 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	catch (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</a:rPr>
              <a:t>InterruptedException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 e) { break; 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</a:rPr>
              <a:t>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}</a:t>
            </a:r>
            <a:r>
              <a:rPr lang="de-AT" altLang="en-US" sz="1400" dirty="0" smtClean="0">
                <a:latin typeface="Arial" charset="0"/>
              </a:rPr>
              <a:t>);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965199" y="4597895"/>
            <a:ext cx="3784391" cy="2031325"/>
          </a:xfrm>
          <a:prstGeom prst="rect">
            <a:avLst/>
          </a:prstGeom>
          <a:solidFill>
            <a:srgbClr val="FFFF99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</a:rPr>
              <a:t>Thread t2 = </a:t>
            </a:r>
            <a:r>
              <a:rPr lang="de-AT" altLang="en-US" sz="1400" dirty="0" err="1">
                <a:latin typeface="Arial" charset="0"/>
              </a:rPr>
              <a:t>new</a:t>
            </a:r>
            <a:r>
              <a:rPr lang="de-AT" altLang="en-US" sz="1400" dirty="0">
                <a:latin typeface="Arial" charset="0"/>
              </a:rPr>
              <a:t> Thread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(() -&gt; {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</a:t>
            </a:r>
            <a:r>
              <a:rPr lang="de-AT" altLang="en-US" sz="1400" dirty="0" err="1">
                <a:solidFill>
                  <a:schemeClr val="accent2"/>
                </a:solidFill>
                <a:latin typeface="Arial" charset="0"/>
              </a:rPr>
              <a:t>for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 (</a:t>
            </a:r>
            <a:r>
              <a:rPr lang="de-AT" altLang="en-US" sz="1400" dirty="0" err="1">
                <a:solidFill>
                  <a:schemeClr val="accent2"/>
                </a:solidFill>
                <a:latin typeface="Arial" charset="0"/>
              </a:rPr>
              <a:t>int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 i = 0; i &lt; 20; i++) { 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	</a:t>
            </a:r>
            <a:r>
              <a:rPr lang="de-AT" altLang="en-US" sz="1400" dirty="0" err="1">
                <a:solidFill>
                  <a:schemeClr val="accent2"/>
                </a:solidFill>
                <a:latin typeface="Arial" charset="0"/>
              </a:rPr>
              <a:t>System.out.print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("*"); </a:t>
            </a:r>
            <a:endParaRPr lang="de-AT" altLang="en-US" sz="1400" dirty="0">
              <a:solidFill>
                <a:schemeClr val="accent2"/>
              </a:solidFill>
              <a:latin typeface="Arial" charset="0"/>
            </a:endParaRP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	</a:t>
            </a:r>
            <a:r>
              <a:rPr lang="de-AT" altLang="en-US" sz="1400" dirty="0" err="1">
                <a:solidFill>
                  <a:schemeClr val="accent2"/>
                </a:solidFill>
                <a:latin typeface="Arial" charset="0"/>
              </a:rPr>
              <a:t>try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 { </a:t>
            </a:r>
            <a:r>
              <a:rPr lang="de-AT" altLang="en-US" sz="1400" dirty="0" err="1" smtClean="0">
                <a:solidFill>
                  <a:schemeClr val="accent2"/>
                </a:solidFill>
                <a:latin typeface="Arial" charset="0"/>
              </a:rPr>
              <a:t>Thread.sleep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(1000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); } 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	catch (</a:t>
            </a:r>
            <a:r>
              <a:rPr lang="de-AT" altLang="en-US" sz="1400" dirty="0" err="1">
                <a:solidFill>
                  <a:schemeClr val="accent2"/>
                </a:solidFill>
                <a:latin typeface="Arial" charset="0"/>
              </a:rPr>
              <a:t>InterruptedException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 e) { break; 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 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}</a:t>
            </a:r>
            <a:r>
              <a:rPr lang="de-AT" altLang="en-US" sz="1400" dirty="0">
                <a:latin typeface="Arial" charset="0"/>
              </a:rPr>
              <a:t>);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</a:rPr>
              <a:t>t1.start();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</a:rPr>
              <a:t>t2.start();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32979" y="5452374"/>
            <a:ext cx="2673976" cy="706738"/>
            <a:chOff x="5032979" y="5452374"/>
            <a:chExt cx="2673976" cy="706738"/>
          </a:xfrm>
        </p:grpSpPr>
        <p:sp>
          <p:nvSpPr>
            <p:cNvPr id="5" name="TextBox 4"/>
            <p:cNvSpPr txBox="1"/>
            <p:nvPr/>
          </p:nvSpPr>
          <p:spPr>
            <a:xfrm>
              <a:off x="5032979" y="5452374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Ausgabe</a:t>
              </a:r>
              <a:endParaRPr lang="de-AT" i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117785" y="5851335"/>
              <a:ext cx="2589170" cy="307777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.*..*.*..*..*..*..*..*..*..*..**********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8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79E9479-808E-417C-8977-5F05A47C1C92}" type="slidenum">
              <a:rPr lang="de-DE" altLang="en-US" sz="1400"/>
              <a:pPr/>
              <a:t>9</a:t>
            </a:fld>
            <a:endParaRPr lang="de-DE" altLang="en-US" sz="1400" dirty="0"/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Vergleiche mit Lambdas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688975" y="1328738"/>
            <a:ext cx="547617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dirty="0"/>
              <a:t>Java-Bibliothek enthält das Funktionsinterface </a:t>
            </a:r>
            <a:r>
              <a:rPr lang="de-AT" altLang="en-US" i="1" dirty="0" err="1" smtClean="0"/>
              <a:t>Comparator</a:t>
            </a:r>
            <a:r>
              <a:rPr lang="de-AT" altLang="en-US" i="1" dirty="0" smtClean="0"/>
              <a:t>&lt;T&gt;</a:t>
            </a:r>
            <a:endParaRPr lang="de-AT" altLang="en-US" i="1" dirty="0"/>
          </a:p>
        </p:txBody>
      </p:sp>
      <p:sp>
        <p:nvSpPr>
          <p:cNvPr id="199686" name="Text Box 6"/>
          <p:cNvSpPr txBox="1">
            <a:spLocks noChangeArrowheads="1"/>
          </p:cNvSpPr>
          <p:nvPr/>
        </p:nvSpPr>
        <p:spPr bwMode="auto">
          <a:xfrm>
            <a:off x="965200" y="1849438"/>
            <a:ext cx="2363788" cy="95408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AT" altLang="en-US" sz="1400" smtClean="0">
                <a:latin typeface="Arial" charset="0"/>
              </a:rPr>
              <a:t>interface </a:t>
            </a:r>
            <a:r>
              <a:rPr lang="de-AT" altLang="en-US" sz="1400" b="1" smtClean="0">
                <a:latin typeface="Arial" charset="0"/>
              </a:rPr>
              <a:t>Comparator</a:t>
            </a:r>
            <a:r>
              <a:rPr lang="de-AT" altLang="en-US" sz="1400" smtClean="0">
                <a:latin typeface="Arial" charset="0"/>
              </a:rPr>
              <a:t>&lt;T&gt; {</a:t>
            </a:r>
          </a:p>
          <a:p>
            <a:pPr>
              <a:defRPr/>
            </a:pPr>
            <a:r>
              <a:rPr lang="de-AT" altLang="en-US" sz="1400" smtClean="0">
                <a:latin typeface="Arial" charset="0"/>
              </a:rPr>
              <a:t>	int </a:t>
            </a:r>
            <a:r>
              <a:rPr lang="de-AT" altLang="en-US" sz="1400" b="1" smtClean="0">
                <a:latin typeface="Arial" charset="0"/>
              </a:rPr>
              <a:t>compare </a:t>
            </a:r>
            <a:r>
              <a:rPr lang="de-AT" altLang="en-US" sz="1400" smtClean="0">
                <a:latin typeface="Arial" charset="0"/>
              </a:rPr>
              <a:t>(T a, T b);</a:t>
            </a:r>
          </a:p>
          <a:p>
            <a:pPr>
              <a:defRPr/>
            </a:pPr>
            <a:r>
              <a:rPr lang="de-AT" altLang="en-US" sz="1400" smtClean="0">
                <a:latin typeface="Arial" charset="0"/>
              </a:rPr>
              <a:t>}</a:t>
            </a:r>
          </a:p>
          <a:p>
            <a:pPr>
              <a:defRPr/>
            </a:pPr>
            <a:endParaRPr lang="de-AT" altLang="en-US" sz="1400" smtClean="0">
              <a:latin typeface="Arial" charset="0"/>
            </a:endParaRP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3403600" y="1849438"/>
            <a:ext cx="4362450" cy="954087"/>
          </a:xfrm>
          <a:prstGeom prst="rect">
            <a:avLst/>
          </a:prstGeom>
          <a:solidFill>
            <a:srgbClr val="CCCCFF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</a:rPr>
              <a:t>public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latin typeface="Arial" charset="0"/>
              </a:rPr>
              <a:t>class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b="1" dirty="0">
                <a:latin typeface="Arial" charset="0"/>
              </a:rPr>
              <a:t>Arrays </a:t>
            </a:r>
            <a:r>
              <a:rPr lang="de-AT" altLang="en-US" sz="1400" dirty="0">
                <a:latin typeface="Arial" charset="0"/>
              </a:rPr>
              <a:t>{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static</a:t>
            </a:r>
            <a:r>
              <a:rPr lang="de-AT" altLang="en-US" sz="1400" dirty="0">
                <a:latin typeface="Arial" charset="0"/>
              </a:rPr>
              <a:t> &lt;T&gt; </a:t>
            </a:r>
            <a:r>
              <a:rPr lang="de-AT" altLang="en-US" sz="1400" dirty="0" err="1">
                <a:latin typeface="Arial" charset="0"/>
              </a:rPr>
              <a:t>void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b="1" dirty="0" err="1">
                <a:latin typeface="Arial" charset="0"/>
              </a:rPr>
              <a:t>sort</a:t>
            </a:r>
            <a:r>
              <a:rPr lang="de-AT" altLang="en-US" sz="1400" b="1" dirty="0">
                <a:latin typeface="Arial" charset="0"/>
              </a:rPr>
              <a:t> </a:t>
            </a:r>
            <a:r>
              <a:rPr lang="de-AT" altLang="en-US" sz="1400" dirty="0">
                <a:latin typeface="Arial" charset="0"/>
              </a:rPr>
              <a:t>(T[] a, </a:t>
            </a:r>
            <a:r>
              <a:rPr lang="de-AT" altLang="en-US" sz="1400" dirty="0" err="1">
                <a:latin typeface="Arial" charset="0"/>
              </a:rPr>
              <a:t>Comparator</a:t>
            </a:r>
            <a:r>
              <a:rPr lang="de-AT" altLang="en-US" sz="1400" dirty="0">
                <a:latin typeface="Arial" charset="0"/>
              </a:rPr>
              <a:t>&lt;T&gt; c) { ... }</a:t>
            </a:r>
          </a:p>
          <a:p>
            <a:r>
              <a:rPr lang="de-AT" altLang="en-US" sz="1400" dirty="0">
                <a:latin typeface="Arial" charset="0"/>
              </a:rPr>
              <a:t>	...</a:t>
            </a:r>
          </a:p>
          <a:p>
            <a:r>
              <a:rPr lang="de-AT" altLang="en-US" sz="1400" dirty="0">
                <a:latin typeface="Arial" charset="0"/>
              </a:rPr>
              <a:t>}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65200" y="3144838"/>
            <a:ext cx="6948488" cy="773112"/>
            <a:chOff x="965200" y="3144838"/>
            <a:chExt cx="6948488" cy="773112"/>
          </a:xfrm>
        </p:grpSpPr>
        <p:sp>
          <p:nvSpPr>
            <p:cNvPr id="10251" name="Text Box 8"/>
            <p:cNvSpPr txBox="1">
              <a:spLocks noChangeArrowheads="1"/>
            </p:cNvSpPr>
            <p:nvPr/>
          </p:nvSpPr>
          <p:spPr bwMode="auto">
            <a:xfrm>
              <a:off x="965200" y="3144838"/>
              <a:ext cx="4921269" cy="73811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>
                  <a:latin typeface="Arial" charset="0"/>
                </a:rPr>
                <a:t>String[] </a:t>
              </a:r>
              <a:r>
                <a:rPr lang="de-AT" altLang="en-US" sz="1400" dirty="0" err="1">
                  <a:latin typeface="Arial" charset="0"/>
                </a:rPr>
                <a:t>stringArray</a:t>
              </a:r>
              <a:r>
                <a:rPr lang="de-AT" altLang="en-US" sz="1400" dirty="0">
                  <a:latin typeface="Arial" charset="0"/>
                </a:rPr>
                <a:t> = ...;</a:t>
              </a:r>
            </a:p>
            <a:p>
              <a:endParaRPr lang="de-AT" altLang="en-US" sz="1400" dirty="0">
                <a:latin typeface="Arial" charset="0"/>
              </a:endParaRPr>
            </a:p>
            <a:p>
              <a:r>
                <a:rPr lang="de-AT" altLang="en-US" sz="1400" dirty="0" err="1">
                  <a:latin typeface="Arial" charset="0"/>
                </a:rPr>
                <a:t>Arrays.sort</a:t>
              </a:r>
              <a:r>
                <a:rPr lang="de-AT" altLang="en-US" sz="1400" dirty="0">
                  <a:latin typeface="Arial" charset="0"/>
                </a:rPr>
                <a:t>(</a:t>
              </a:r>
              <a:r>
                <a:rPr lang="de-AT" altLang="en-US" sz="1400" dirty="0" err="1">
                  <a:latin typeface="Arial" charset="0"/>
                </a:rPr>
                <a:t>stringArray</a:t>
              </a:r>
              <a:r>
                <a:rPr lang="de-AT" altLang="en-US" sz="1400" dirty="0">
                  <a:latin typeface="Arial" charset="0"/>
                </a:rPr>
                <a:t>, 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(s1, s2) -&gt; s1.length() - s2.length()</a:t>
              </a:r>
              <a:r>
                <a:rPr lang="de-AT" altLang="en-US" sz="1400" dirty="0">
                  <a:latin typeface="Arial" charset="0"/>
                </a:rPr>
                <a:t>);</a:t>
              </a:r>
            </a:p>
          </p:txBody>
        </p:sp>
        <p:sp>
          <p:nvSpPr>
            <p:cNvPr id="10252" name="TextBox 2"/>
            <p:cNvSpPr txBox="1">
              <a:spLocks noChangeArrowheads="1"/>
            </p:cNvSpPr>
            <p:nvPr/>
          </p:nvSpPr>
          <p:spPr bwMode="auto">
            <a:xfrm>
              <a:off x="6143645" y="3333610"/>
              <a:ext cx="1770043" cy="584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dirty="0"/>
                <a:t>sortiert </a:t>
              </a:r>
              <a:r>
                <a:rPr lang="de-AT" altLang="en-US" i="1" dirty="0" err="1"/>
                <a:t>stringArray</a:t>
              </a:r>
              <a:endParaRPr lang="de-AT" altLang="en-US" i="1" dirty="0"/>
            </a:p>
            <a:p>
              <a:r>
                <a:rPr lang="de-AT" altLang="en-US" dirty="0"/>
                <a:t>nach </a:t>
              </a:r>
              <a:r>
                <a:rPr lang="de-AT" altLang="en-US" dirty="0" err="1"/>
                <a:t>Stringlänge</a:t>
              </a:r>
              <a:endParaRPr lang="en-US" altLang="en-US" dirty="0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600450" y="4009994"/>
            <a:ext cx="4779963" cy="1654485"/>
            <a:chOff x="3600450" y="4010025"/>
            <a:chExt cx="4780091" cy="1654693"/>
          </a:xfrm>
        </p:grpSpPr>
        <p:sp>
          <p:nvSpPr>
            <p:cNvPr id="10249" name="Down Arrow 3"/>
            <p:cNvSpPr>
              <a:spLocks noChangeArrowheads="1"/>
            </p:cNvSpPr>
            <p:nvPr/>
          </p:nvSpPr>
          <p:spPr bwMode="auto">
            <a:xfrm>
              <a:off x="4133850" y="4010025"/>
              <a:ext cx="209550" cy="271078"/>
            </a:xfrm>
            <a:prstGeom prst="downArrow">
              <a:avLst>
                <a:gd name="adj1" fmla="val 50000"/>
                <a:gd name="adj2" fmla="val 49998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600450" y="4264379"/>
              <a:ext cx="4780091" cy="14003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  <a:defRPr/>
              </a:pPr>
              <a:r>
                <a:rPr lang="de-AT" b="1" dirty="0"/>
                <a:t>Typinferenz</a:t>
              </a:r>
              <a:endParaRPr lang="de-AT" dirty="0"/>
            </a:p>
            <a:p>
              <a:pPr marL="180975" indent="-180975">
                <a:buFont typeface="Arial" panose="020B0604020202020204" pitchFamily="34" charset="0"/>
                <a:buChar char="•"/>
                <a:defRPr/>
              </a:pPr>
              <a:r>
                <a:rPr lang="de-AT" i="1" dirty="0" err="1"/>
                <a:t>stringArray</a:t>
              </a:r>
              <a:r>
                <a:rPr lang="de-AT" dirty="0"/>
                <a:t> ist vom Typ </a:t>
              </a:r>
              <a:r>
                <a:rPr lang="de-AT" i="1" dirty="0"/>
                <a:t>String[]</a:t>
              </a:r>
              <a:r>
                <a:rPr lang="de-AT" dirty="0"/>
                <a:t> =&gt; </a:t>
              </a:r>
              <a:r>
                <a:rPr lang="de-AT" i="1" dirty="0"/>
                <a:t>T</a:t>
              </a:r>
              <a:r>
                <a:rPr lang="de-AT" dirty="0"/>
                <a:t> ist </a:t>
              </a:r>
              <a:r>
                <a:rPr lang="de-AT" i="1" dirty="0"/>
                <a:t>String</a:t>
              </a:r>
            </a:p>
            <a:p>
              <a:pPr marL="180975" indent="-180975">
                <a:buFont typeface="Arial" panose="020B0604020202020204" pitchFamily="34" charset="0"/>
                <a:buChar char="•"/>
                <a:defRPr/>
              </a:pPr>
              <a:r>
                <a:rPr lang="de-AT" dirty="0"/>
                <a:t>Lambda-Ausdruck ist vom Typ </a:t>
              </a:r>
              <a:r>
                <a:rPr lang="de-AT" i="1" dirty="0" err="1"/>
                <a:t>Comparator</a:t>
              </a:r>
              <a:r>
                <a:rPr lang="de-AT" i="1" dirty="0"/>
                <a:t>&lt;String&gt;</a:t>
              </a:r>
            </a:p>
            <a:p>
              <a:pPr marL="180975" indent="-180975">
                <a:buFont typeface="Arial" panose="020B0604020202020204" pitchFamily="34" charset="0"/>
                <a:buChar char="•"/>
                <a:defRPr/>
              </a:pPr>
              <a:r>
                <a:rPr lang="de-AT" dirty="0"/>
                <a:t>Parameter </a:t>
              </a:r>
              <a:r>
                <a:rPr lang="de-AT" i="1" dirty="0"/>
                <a:t>s1</a:t>
              </a:r>
              <a:r>
                <a:rPr lang="de-AT" dirty="0"/>
                <a:t> und </a:t>
              </a:r>
              <a:r>
                <a:rPr lang="de-AT" i="1" dirty="0"/>
                <a:t>s2</a:t>
              </a:r>
              <a:r>
                <a:rPr lang="de-AT" dirty="0"/>
                <a:t> sind vom Typ </a:t>
              </a:r>
              <a:r>
                <a:rPr lang="de-AT" i="1" dirty="0"/>
                <a:t>String</a:t>
              </a:r>
            </a:p>
            <a:p>
              <a:pPr marL="180975" indent="-180975">
                <a:buFont typeface="Arial" panose="020B0604020202020204" pitchFamily="34" charset="0"/>
                <a:buChar char="•"/>
                <a:defRPr/>
              </a:pPr>
              <a:r>
                <a:rPr lang="de-AT" dirty="0"/>
                <a:t>Rückgabewert ist vom Typ </a:t>
              </a:r>
              <a:r>
                <a:rPr lang="de-AT" i="1" dirty="0" err="1"/>
                <a:t>int</a:t>
              </a:r>
              <a:endParaRPr lang="en-US" i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65200" y="5867133"/>
            <a:ext cx="8040126" cy="361565"/>
            <a:chOff x="965200" y="5988053"/>
            <a:chExt cx="8040126" cy="361565"/>
          </a:xfrm>
        </p:grpSpPr>
        <p:sp>
          <p:nvSpPr>
            <p:cNvPr id="14" name="TextBox 2"/>
            <p:cNvSpPr txBox="1">
              <a:spLocks noChangeArrowheads="1"/>
            </p:cNvSpPr>
            <p:nvPr/>
          </p:nvSpPr>
          <p:spPr bwMode="auto">
            <a:xfrm>
              <a:off x="6143645" y="5988053"/>
              <a:ext cx="286168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dirty="0"/>
                <a:t>sortiert </a:t>
              </a:r>
              <a:r>
                <a:rPr lang="de-AT" altLang="en-US" i="1" dirty="0" err="1" smtClean="0"/>
                <a:t>stringArray</a:t>
              </a:r>
              <a:r>
                <a:rPr lang="de-AT" altLang="en-US" i="1"/>
                <a:t> </a:t>
              </a:r>
              <a:r>
                <a:rPr lang="de-AT" altLang="en-US" smtClean="0"/>
                <a:t>alphabetisch</a:t>
              </a:r>
              <a:endParaRPr lang="en-US" alt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965200" y="6041841"/>
              <a:ext cx="4460324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Arrays.sort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stringArray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(s1, s2) -&gt; s1.compareTo(s2)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400" i="0" dirty="0" smtClean="0"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  <a:r>
              <a:rPr lang="de-AT" dirty="0" smtClean="0"/>
              <a:t> in Lambdas</a:t>
            </a:r>
            <a:endParaRPr lang="de-A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66F08-53A0-4880-8A41-E6F410E6BCEA}" type="slidenum">
              <a:rPr lang="de-DE" altLang="en-US" smtClean="0"/>
              <a:pPr>
                <a:defRPr/>
              </a:pPr>
              <a:t>10</a:t>
            </a:fld>
            <a:endParaRPr lang="de-DE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1239348"/>
            <a:ext cx="615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Erlaubt, wenn die zu verlassende </a:t>
            </a:r>
            <a:r>
              <a:rPr lang="de-AT" smtClean="0"/>
              <a:t>Anweisung </a:t>
            </a:r>
            <a:r>
              <a:rPr lang="de-AT" smtClean="0"/>
              <a:t>im </a:t>
            </a:r>
            <a:r>
              <a:rPr lang="de-AT" dirty="0" smtClean="0"/>
              <a:t>Lambda-Ausdruck liegt</a:t>
            </a:r>
            <a:endParaRPr lang="de-AT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93669" y="1721626"/>
            <a:ext cx="3784391" cy="1600438"/>
          </a:xfrm>
          <a:prstGeom prst="rect">
            <a:avLst/>
          </a:prstGeom>
          <a:solidFill>
            <a:srgbClr val="FFFF99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</a:rPr>
              <a:t>Thread </a:t>
            </a:r>
            <a:r>
              <a:rPr lang="de-AT" altLang="en-US" sz="1400" dirty="0" smtClean="0">
                <a:latin typeface="Arial" charset="0"/>
              </a:rPr>
              <a:t>t1 </a:t>
            </a:r>
            <a:r>
              <a:rPr lang="de-AT" altLang="en-US" sz="1400" dirty="0">
                <a:latin typeface="Arial" charset="0"/>
              </a:rPr>
              <a:t>= </a:t>
            </a:r>
            <a:r>
              <a:rPr lang="de-AT" altLang="en-US" sz="1400" dirty="0" err="1">
                <a:latin typeface="Arial" charset="0"/>
              </a:rPr>
              <a:t>new</a:t>
            </a:r>
            <a:r>
              <a:rPr lang="de-AT" altLang="en-US" sz="1400" dirty="0">
                <a:latin typeface="Arial" charset="0"/>
              </a:rPr>
              <a:t> Thread(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() -&gt; {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</a:t>
            </a:r>
            <a:r>
              <a:rPr lang="de-AT" altLang="en-US" sz="1400" dirty="0" err="1">
                <a:solidFill>
                  <a:schemeClr val="accent2"/>
                </a:solidFill>
                <a:latin typeface="Arial" charset="0"/>
              </a:rPr>
              <a:t>for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(</a:t>
            </a:r>
            <a:r>
              <a:rPr lang="de-AT" altLang="en-US" sz="1400" dirty="0" err="1" smtClean="0">
                <a:solidFill>
                  <a:schemeClr val="accent2"/>
                </a:solidFill>
                <a:latin typeface="Arial" charset="0"/>
              </a:rPr>
              <a:t>int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 i = 0; i &lt; 20; i++) 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{ </a:t>
            </a:r>
            <a:endParaRPr lang="de-AT" altLang="en-US" sz="1400" dirty="0" smtClean="0">
              <a:solidFill>
                <a:schemeClr val="accent2"/>
              </a:solidFill>
              <a:latin typeface="Arial" charset="0"/>
            </a:endParaRP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	</a:t>
            </a:r>
            <a:r>
              <a:rPr lang="de-AT" altLang="en-US" sz="1400" dirty="0" err="1" smtClean="0">
                <a:solidFill>
                  <a:schemeClr val="accent2"/>
                </a:solidFill>
                <a:latin typeface="Arial" charset="0"/>
              </a:rPr>
              <a:t>System.out.print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("."); 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	</a:t>
            </a:r>
            <a:r>
              <a:rPr lang="de-AT" altLang="en-US" sz="1400" dirty="0" err="1" smtClean="0">
                <a:solidFill>
                  <a:schemeClr val="accent2"/>
                </a:solidFill>
                <a:latin typeface="Arial" charset="0"/>
              </a:rPr>
              <a:t>try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 { </a:t>
            </a:r>
            <a:r>
              <a:rPr lang="de-AT" altLang="en-US" sz="1400" dirty="0" err="1" smtClean="0">
                <a:solidFill>
                  <a:schemeClr val="accent2"/>
                </a:solidFill>
                <a:latin typeface="Arial" charset="0"/>
              </a:rPr>
              <a:t>Thread.sleep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(500); 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	catch (</a:t>
            </a:r>
            <a:r>
              <a:rPr lang="de-AT" altLang="en-US" sz="1400" dirty="0" err="1" smtClean="0">
                <a:solidFill>
                  <a:schemeClr val="accent2"/>
                </a:solidFill>
                <a:latin typeface="Arial" charset="0"/>
              </a:rPr>
              <a:t>InterruptedException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 e) { 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</a:rPr>
              <a:t>break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; 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	</a:t>
            </a: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de-AT" altLang="en-US" sz="1400" dirty="0">
                <a:solidFill>
                  <a:schemeClr val="accent2"/>
                </a:solidFill>
                <a:latin typeface="Arial" charset="0"/>
              </a:rPr>
              <a:t>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 smtClean="0">
                <a:solidFill>
                  <a:schemeClr val="accent2"/>
                </a:solidFill>
                <a:latin typeface="Arial" charset="0"/>
              </a:rPr>
              <a:t>}</a:t>
            </a:r>
            <a:r>
              <a:rPr lang="de-AT" altLang="en-US" sz="1400" dirty="0" smtClean="0">
                <a:latin typeface="Arial" charset="0"/>
              </a:rPr>
              <a:t>);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85800" y="3589583"/>
            <a:ext cx="7285521" cy="2981592"/>
            <a:chOff x="685800" y="3589583"/>
            <a:chExt cx="7285521" cy="2981592"/>
          </a:xfrm>
        </p:grpSpPr>
        <p:sp>
          <p:nvSpPr>
            <p:cNvPr id="6" name="TextBox 5"/>
            <p:cNvSpPr txBox="1"/>
            <p:nvPr/>
          </p:nvSpPr>
          <p:spPr>
            <a:xfrm>
              <a:off x="685800" y="3589583"/>
              <a:ext cx="72855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Verboten, wenn die zu verlassende Anweisung außerhalb des Lambda-Ausdrucks liegt</a:t>
              </a:r>
              <a:endParaRPr lang="de-AT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1093669" y="4041633"/>
              <a:ext cx="3784391" cy="146193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dirty="0" smtClean="0">
                  <a:latin typeface="Arial" charset="0"/>
                </a:rPr>
                <a:t>double </a:t>
              </a:r>
              <a:r>
                <a:rPr lang="de-AT" altLang="en-US" sz="1400" dirty="0" err="1" smtClean="0">
                  <a:latin typeface="Arial" charset="0"/>
                </a:rPr>
                <a:t>sum</a:t>
              </a:r>
              <a:r>
                <a:rPr lang="de-AT" altLang="en-US" sz="1400" dirty="0" smtClean="0">
                  <a:latin typeface="Arial" charset="0"/>
                </a:rPr>
                <a:t> = 0.0;</a:t>
              </a:r>
            </a:p>
            <a:p>
              <a:pPr>
                <a:spcBef>
                  <a:spcPts val="600"/>
                </a:spcBef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err="1" smtClean="0">
                  <a:latin typeface="Arial" charset="0"/>
                </a:rPr>
                <a:t>void</a:t>
              </a:r>
              <a:r>
                <a:rPr lang="de-AT" altLang="en-US" sz="1400" smtClean="0">
                  <a:latin typeface="Arial" charset="0"/>
                </a:rPr>
                <a:t> </a:t>
              </a:r>
              <a:r>
                <a:rPr lang="de-AT" altLang="en-US" sz="1400" b="1" smtClean="0">
                  <a:latin typeface="Arial" charset="0"/>
                </a:rPr>
                <a:t>foreach</a:t>
              </a:r>
              <a:r>
                <a:rPr lang="de-AT" altLang="en-US" sz="1400" smtClean="0">
                  <a:latin typeface="Arial" charset="0"/>
                </a:rPr>
                <a:t>(double</a:t>
              </a:r>
              <a:r>
                <a:rPr lang="de-AT" altLang="en-US" sz="1400" dirty="0" smtClean="0">
                  <a:latin typeface="Arial" charset="0"/>
                </a:rPr>
                <a:t>[] a, Action f) {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charset="0"/>
                </a:rPr>
                <a:t>	</a:t>
              </a:r>
              <a:r>
                <a:rPr lang="de-AT" altLang="en-US" sz="1400" dirty="0" err="1" smtClean="0">
                  <a:latin typeface="Arial" charset="0"/>
                </a:rPr>
                <a:t>for</a:t>
              </a:r>
              <a:r>
                <a:rPr lang="de-AT" altLang="en-US" sz="1400" dirty="0" smtClean="0">
                  <a:latin typeface="Arial" charset="0"/>
                </a:rPr>
                <a:t> (</a:t>
              </a:r>
              <a:r>
                <a:rPr lang="de-AT" altLang="en-US" sz="1400" dirty="0" err="1" smtClean="0">
                  <a:latin typeface="Arial" charset="0"/>
                </a:rPr>
                <a:t>int</a:t>
              </a:r>
              <a:r>
                <a:rPr lang="de-AT" altLang="en-US" sz="1400" dirty="0" smtClean="0">
                  <a:latin typeface="Arial" charset="0"/>
                </a:rPr>
                <a:t> i = 0; i &lt; </a:t>
              </a:r>
              <a:r>
                <a:rPr lang="de-AT" altLang="en-US" sz="1400" dirty="0" err="1" smtClean="0">
                  <a:latin typeface="Arial" charset="0"/>
                </a:rPr>
                <a:t>a.length</a:t>
              </a:r>
              <a:r>
                <a:rPr lang="de-AT" altLang="en-US" sz="1400" dirty="0" smtClean="0">
                  <a:latin typeface="Arial" charset="0"/>
                </a:rPr>
                <a:t>; i++) {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charset="0"/>
                </a:rPr>
                <a:t>	</a:t>
              </a:r>
              <a:r>
                <a:rPr lang="de-AT" altLang="en-US" sz="1400" dirty="0" smtClean="0">
                  <a:latin typeface="Arial" charset="0"/>
                </a:rPr>
                <a:t>	</a:t>
              </a:r>
              <a:r>
                <a:rPr lang="de-AT" altLang="en-US" sz="1400" dirty="0" err="1">
                  <a:latin typeface="Arial" charset="0"/>
                </a:rPr>
                <a:t>f</a:t>
              </a:r>
              <a:r>
                <a:rPr lang="de-AT" altLang="en-US" sz="1400" dirty="0" err="1" smtClean="0">
                  <a:latin typeface="Arial" charset="0"/>
                </a:rPr>
                <a:t>.exec</a:t>
              </a:r>
              <a:r>
                <a:rPr lang="de-AT" altLang="en-US" sz="1400" dirty="0" smtClean="0">
                  <a:latin typeface="Arial" charset="0"/>
                </a:rPr>
                <a:t>(a[i]);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charset="0"/>
                </a:rPr>
                <a:t>	</a:t>
              </a:r>
              <a:r>
                <a:rPr lang="de-AT" altLang="en-US" sz="1400" dirty="0" smtClean="0">
                  <a:latin typeface="Arial" charset="0"/>
                </a:rPr>
                <a:t>}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smtClean="0">
                  <a:latin typeface="Arial" charset="0"/>
                </a:rPr>
                <a:t>}</a:t>
              </a:r>
              <a:endParaRPr lang="de-AT" altLang="en-US" sz="1400" dirty="0" smtClean="0">
                <a:latin typeface="Arial" charset="0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5321826" y="4041633"/>
              <a:ext cx="1951811" cy="73866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dirty="0" err="1" smtClean="0">
                  <a:latin typeface="Arial" charset="0"/>
                </a:rPr>
                <a:t>interface</a:t>
              </a:r>
              <a:r>
                <a:rPr lang="de-AT" altLang="en-US" sz="1400" dirty="0" smtClean="0">
                  <a:latin typeface="Arial" charset="0"/>
                </a:rPr>
                <a:t> </a:t>
              </a:r>
              <a:r>
                <a:rPr lang="de-AT" altLang="en-US" sz="1400" b="1" dirty="0" smtClean="0">
                  <a:latin typeface="Arial" charset="0"/>
                </a:rPr>
                <a:t>Action</a:t>
              </a:r>
              <a:r>
                <a:rPr lang="de-AT" altLang="en-US" sz="1400" dirty="0" smtClean="0">
                  <a:latin typeface="Arial" charset="0"/>
                </a:rPr>
                <a:t> {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charset="0"/>
                </a:rPr>
                <a:t>	</a:t>
              </a:r>
              <a:r>
                <a:rPr lang="de-AT" altLang="en-US" sz="1400" dirty="0" err="1" smtClean="0">
                  <a:latin typeface="Arial" charset="0"/>
                </a:rPr>
                <a:t>void</a:t>
              </a:r>
              <a:r>
                <a:rPr lang="de-AT" altLang="en-US" sz="1400" dirty="0" smtClean="0">
                  <a:latin typeface="Arial" charset="0"/>
                </a:rPr>
                <a:t> </a:t>
              </a:r>
              <a:r>
                <a:rPr lang="de-AT" altLang="en-US" sz="1400" dirty="0" err="1" smtClean="0">
                  <a:latin typeface="Arial" charset="0"/>
                </a:rPr>
                <a:t>exec</a:t>
              </a:r>
              <a:r>
                <a:rPr lang="de-AT" altLang="en-US" sz="1400" dirty="0" smtClean="0">
                  <a:latin typeface="Arial" charset="0"/>
                </a:rPr>
                <a:t>(double x);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dirty="0">
                  <a:latin typeface="Arial" charset="0"/>
                </a:rPr>
                <a:t>}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93669" y="5617068"/>
              <a:ext cx="3784391" cy="954107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>
              <a:spAutoFit/>
            </a:bodyPr>
            <a:lstStyle/>
            <a:p>
              <a:pPr lvl="0">
                <a:spcBef>
                  <a:spcPts val="600"/>
                </a:spcBef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 smtClean="0">
                  <a:solidFill>
                    <a:srgbClr val="000000"/>
                  </a:solidFill>
                  <a:latin typeface="Arial" charset="0"/>
                </a:rPr>
                <a:t>foreach(new 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double[] {2.0, 3.14, 5.1}, </a:t>
              </a: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x -&gt; {</a:t>
              </a:r>
            </a:p>
            <a:p>
              <a:pPr lvl="0"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	if (x == 0.0) </a:t>
              </a:r>
              <a:r>
                <a:rPr lang="de-AT" altLang="en-US" sz="1400">
                  <a:solidFill>
                    <a:srgbClr val="FF0000"/>
                  </a:solidFill>
                  <a:latin typeface="Arial" charset="0"/>
                </a:rPr>
                <a:t>break</a:t>
              </a: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;</a:t>
              </a:r>
            </a:p>
            <a:p>
              <a:pPr lvl="0"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	sum += 1.0 / x;</a:t>
              </a:r>
            </a:p>
            <a:p>
              <a:pPr lvl="0"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altLang="en-US" sz="1400">
                  <a:solidFill>
                    <a:srgbClr val="3333CC"/>
                  </a:solidFill>
                  <a:latin typeface="Arial" charset="0"/>
                </a:rPr>
                <a:t>}</a:t>
              </a:r>
              <a:r>
                <a:rPr lang="de-AT" altLang="en-US" sz="1400">
                  <a:solidFill>
                    <a:srgbClr val="000000"/>
                  </a:solidFill>
                  <a:latin typeface="Arial" charset="0"/>
                </a:rPr>
                <a:t>);</a:t>
              </a:r>
              <a:endParaRPr lang="de-AT" altLang="en-US" sz="14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291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Exceptions</a:t>
            </a:r>
            <a:r>
              <a:rPr lang="de-AT" dirty="0" smtClean="0"/>
              <a:t> in Lambdas</a:t>
            </a:r>
            <a:endParaRPr lang="de-A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66F08-53A0-4880-8A41-E6F410E6BCEA}" type="slidenum">
              <a:rPr lang="de-DE" altLang="en-US" smtClean="0"/>
              <a:pPr>
                <a:defRPr/>
              </a:pPr>
              <a:t>11</a:t>
            </a:fld>
            <a:endParaRPr lang="de-DE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1345150"/>
            <a:ext cx="6033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Exceptions</a:t>
            </a:r>
            <a:r>
              <a:rPr lang="de-AT" dirty="0" smtClean="0"/>
              <a:t> werden an den Rufer des Lambda-Ausdrucks weitergeleitet</a:t>
            </a:r>
          </a:p>
          <a:p>
            <a:r>
              <a:rPr lang="de-AT" dirty="0" smtClean="0"/>
              <a:t>falls sie nicht im Lambda-Ausdruck selbst gefangen werden</a:t>
            </a:r>
            <a:endParaRPr lang="de-AT" dirty="0"/>
          </a:p>
        </p:txBody>
      </p:sp>
      <p:sp>
        <p:nvSpPr>
          <p:cNvPr id="5" name="TextBox 4"/>
          <p:cNvSpPr txBox="1"/>
          <p:nvPr/>
        </p:nvSpPr>
        <p:spPr>
          <a:xfrm>
            <a:off x="1046649" y="2399356"/>
            <a:ext cx="3754554" cy="2185214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 = x -&gt; 100 / x;</a:t>
            </a:r>
          </a:p>
          <a:p>
            <a:pPr>
              <a:spcBef>
                <a:spcPts val="600"/>
              </a:spcBef>
              <a:tabLst>
                <a:tab pos="177800" algn="l"/>
                <a:tab pos="3587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[]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{3, 17, 0, 5, 8};</a:t>
            </a:r>
          </a:p>
          <a:p>
            <a:pPr>
              <a:spcBef>
                <a:spcPts val="600"/>
              </a:spcBef>
              <a:tabLst>
                <a:tab pos="177800" algn="l"/>
                <a:tab pos="3587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x: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System.out.println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f.exec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(x));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Exception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System.out.println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exception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" + x);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59573" y="2404989"/>
            <a:ext cx="1782860" cy="7386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177800" algn="l"/>
                <a:tab pos="3587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exec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x);</a:t>
            </a:r>
          </a:p>
          <a:p>
            <a:pPr>
              <a:tabLst>
                <a:tab pos="177800" algn="l"/>
                <a:tab pos="3587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2437141" y="2399357"/>
            <a:ext cx="657461" cy="309838"/>
          </a:xfrm>
          <a:prstGeom prst="ellipse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8152" y="2025283"/>
            <a:ext cx="22926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smtClean="0"/>
              <a:t>Division durch 0 möglich</a:t>
            </a:r>
            <a:endParaRPr lang="de-AT" i="1" dirty="0"/>
          </a:p>
        </p:txBody>
      </p:sp>
      <p:cxnSp>
        <p:nvCxnSpPr>
          <p:cNvPr id="10" name="Straight Connector 9"/>
          <p:cNvCxnSpPr>
            <a:stCxn id="7" idx="7"/>
          </p:cNvCxnSpPr>
          <p:nvPr/>
        </p:nvCxnSpPr>
        <p:spPr bwMode="auto">
          <a:xfrm flipV="1">
            <a:off x="2998319" y="2293557"/>
            <a:ext cx="304101" cy="151175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3068152" y="3778512"/>
            <a:ext cx="1859028" cy="0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4927180" y="3602623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smtClean="0"/>
              <a:t>hier gefangen</a:t>
            </a:r>
            <a:endParaRPr lang="de-AT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5800" y="4894684"/>
            <a:ext cx="4163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Lambda-Ausdrücke haben keine </a:t>
            </a:r>
            <a:r>
              <a:rPr lang="de-AT" i="1" dirty="0" err="1" smtClean="0"/>
              <a:t>throws</a:t>
            </a:r>
            <a:r>
              <a:rPr lang="de-AT" dirty="0" smtClean="0"/>
              <a:t>-Klausel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6088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Geschachtelte Lambdas</a:t>
            </a:r>
            <a:endParaRPr lang="de-A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66F08-53A0-4880-8A41-E6F410E6BCEA}" type="slidenum">
              <a:rPr lang="de-DE" altLang="en-US" smtClean="0"/>
              <a:pPr>
                <a:defRPr/>
              </a:pPr>
              <a:t>12</a:t>
            </a:fld>
            <a:endParaRPr lang="de-DE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1224239"/>
            <a:ext cx="58128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Lambda-Ausdruck, der einen anderen Lambda-Ausdruck zurückgibt</a:t>
            </a:r>
            <a:endParaRPr lang="de-AT" dirty="0"/>
          </a:p>
        </p:txBody>
      </p:sp>
      <p:sp>
        <p:nvSpPr>
          <p:cNvPr id="5" name="TextBox 4"/>
          <p:cNvSpPr txBox="1"/>
          <p:nvPr/>
        </p:nvSpPr>
        <p:spPr>
          <a:xfrm>
            <a:off x="3045474" y="1657222"/>
            <a:ext cx="2379177" cy="73866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NestedFunction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exec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x);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3749" y="1657222"/>
            <a:ext cx="1782860" cy="73866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exec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x);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409520" y="2728343"/>
            <a:ext cx="3883179" cy="642902"/>
            <a:chOff x="4409520" y="2728343"/>
            <a:chExt cx="3883179" cy="642902"/>
          </a:xfrm>
        </p:grpSpPr>
        <p:sp>
          <p:nvSpPr>
            <p:cNvPr id="11" name="TextBox 10"/>
            <p:cNvSpPr txBox="1"/>
            <p:nvPr/>
          </p:nvSpPr>
          <p:spPr>
            <a:xfrm>
              <a:off x="4488873" y="3063468"/>
              <a:ext cx="2824812" cy="307777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NestedFunction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 = x -&gt; y -&gt; x / y;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09520" y="2728343"/>
              <a:ext cx="38831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smtClean="0"/>
                <a:t>Klammern können auch weggelassen werden</a:t>
              </a:r>
              <a:endParaRPr lang="de-AT" i="1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85800" y="2678966"/>
            <a:ext cx="3831034" cy="1438079"/>
            <a:chOff x="685800" y="2678966"/>
            <a:chExt cx="3831034" cy="1438079"/>
          </a:xfrm>
        </p:grpSpPr>
        <p:sp>
          <p:nvSpPr>
            <p:cNvPr id="7" name="TextBox 6"/>
            <p:cNvSpPr txBox="1"/>
            <p:nvPr/>
          </p:nvSpPr>
          <p:spPr>
            <a:xfrm>
              <a:off x="685800" y="2678966"/>
              <a:ext cx="11560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Deklaration</a:t>
              </a:r>
              <a:endParaRPr lang="de-AT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93749" y="3063468"/>
              <a:ext cx="2943434" cy="307777"/>
            </a:xfrm>
            <a:prstGeom prst="rect">
              <a:avLst/>
            </a:prstGeom>
            <a:solidFill>
              <a:srgbClr val="FFFF99"/>
            </a:solidFill>
            <a:ln w="6350">
              <a:noFill/>
            </a:ln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NestedFunction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 = x -&gt; (y -&gt; x / y);</a:t>
              </a:r>
            </a:p>
          </p:txBody>
        </p:sp>
        <p:sp>
          <p:nvSpPr>
            <p:cNvPr id="9" name="Right Brace 8"/>
            <p:cNvSpPr/>
            <p:nvPr/>
          </p:nvSpPr>
          <p:spPr bwMode="auto">
            <a:xfrm rot="5400000">
              <a:off x="3328613" y="3027845"/>
              <a:ext cx="83828" cy="770629"/>
            </a:xfrm>
            <a:prstGeom prst="rightBrac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07098" y="3413159"/>
              <a:ext cx="9268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dirty="0" err="1" smtClean="0"/>
                <a:t>Function</a:t>
              </a:r>
              <a:endParaRPr lang="de-AT" i="1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07098" y="3655380"/>
              <a:ext cx="16097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/>
                <a:t>x: fix</a:t>
              </a:r>
            </a:p>
            <a:p>
              <a:r>
                <a:rPr lang="de-AT" sz="1200" dirty="0"/>
                <a:t>y: variabel (Parameter</a:t>
              </a:r>
              <a:r>
                <a:rPr lang="de-AT" sz="1200" dirty="0" smtClean="0"/>
                <a:t>)</a:t>
              </a:r>
              <a:endParaRPr lang="de-AT" sz="12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85800" y="4254606"/>
            <a:ext cx="2674302" cy="850976"/>
            <a:chOff x="685800" y="4254606"/>
            <a:chExt cx="2674302" cy="850976"/>
          </a:xfrm>
        </p:grpSpPr>
        <p:sp>
          <p:nvSpPr>
            <p:cNvPr id="14" name="TextBox 13"/>
            <p:cNvSpPr txBox="1"/>
            <p:nvPr/>
          </p:nvSpPr>
          <p:spPr>
            <a:xfrm>
              <a:off x="685800" y="4254606"/>
              <a:ext cx="12214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Verwendung</a:t>
              </a:r>
              <a:endParaRPr lang="de-AT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93749" y="4797805"/>
              <a:ext cx="2366353" cy="307777"/>
            </a:xfrm>
            <a:prstGeom prst="rect">
              <a:avLst/>
            </a:prstGeom>
            <a:solidFill>
              <a:srgbClr val="FFFF99"/>
            </a:solidFill>
            <a:ln w="6350">
              <a:noFill/>
            </a:ln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f.exec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(10).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exec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(2);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36886" y="5339035"/>
            <a:ext cx="3891084" cy="859440"/>
            <a:chOff x="936886" y="5339035"/>
            <a:chExt cx="3891084" cy="859440"/>
          </a:xfrm>
        </p:grpSpPr>
        <p:sp>
          <p:nvSpPr>
            <p:cNvPr id="20" name="TextBox 19"/>
            <p:cNvSpPr txBox="1"/>
            <p:nvPr/>
          </p:nvSpPr>
          <p:spPr>
            <a:xfrm>
              <a:off x="1292245" y="5890698"/>
              <a:ext cx="1337226" cy="30777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-&gt; (y -&gt; x / y)</a:t>
              </a:r>
              <a:endParaRPr lang="de-AT" dirty="0"/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1964820" y="5611088"/>
              <a:ext cx="0" cy="241826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/>
            <p:cNvSpPr txBox="1"/>
            <p:nvPr/>
          </p:nvSpPr>
          <p:spPr>
            <a:xfrm>
              <a:off x="1769139" y="5339035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5597" y="552720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lang="de-AT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ight Arrow 25"/>
            <p:cNvSpPr/>
            <p:nvPr/>
          </p:nvSpPr>
          <p:spPr bwMode="auto">
            <a:xfrm>
              <a:off x="2763508" y="5982239"/>
              <a:ext cx="281966" cy="124693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79511" y="5890698"/>
              <a:ext cx="974947" cy="30777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 -&gt; 10 / y</a:t>
              </a:r>
              <a:endParaRPr lang="de-AT" dirty="0"/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>
              <a:off x="3655599" y="5611088"/>
              <a:ext cx="0" cy="241826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3512824" y="533903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406376" y="552720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endParaRPr lang="de-AT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ight Arrow 30"/>
            <p:cNvSpPr/>
            <p:nvPr/>
          </p:nvSpPr>
          <p:spPr bwMode="auto">
            <a:xfrm>
              <a:off x="4214457" y="5982239"/>
              <a:ext cx="281966" cy="124693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43918" y="589069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36886" y="5890698"/>
              <a:ext cx="2343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198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082"/>
          <p:cNvSpPr>
            <a:spLocks noChangeArrowheads="1"/>
          </p:cNvSpPr>
          <p:nvPr/>
        </p:nvSpPr>
        <p:spPr bwMode="auto">
          <a:xfrm>
            <a:off x="1123949" y="2390775"/>
            <a:ext cx="5553075" cy="3429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5185948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dirty="0" smtClean="0"/>
              <a:t>8.</a:t>
            </a:r>
            <a:r>
              <a:rPr lang="de-AT" altLang="en-US" sz="3200" dirty="0"/>
              <a:t>	</a:t>
            </a:r>
            <a:r>
              <a:rPr lang="de-AT" altLang="en-US" sz="3200" dirty="0" smtClean="0"/>
              <a:t>Lambda-Ausdrücke</a:t>
            </a:r>
            <a:endParaRPr lang="de-AT" altLang="en-US" sz="3200" dirty="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8.1</a:t>
            </a:r>
            <a:r>
              <a:rPr lang="de-DE" altLang="en-US" sz="2400" dirty="0"/>
              <a:t>	</a:t>
            </a:r>
            <a:r>
              <a:rPr lang="de-DE" altLang="en-US" sz="2400" dirty="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>
                <a:solidFill>
                  <a:srgbClr val="FF0000"/>
                </a:solidFill>
              </a:rPr>
              <a:t>	</a:t>
            </a:r>
            <a:r>
              <a:rPr lang="de-DE" altLang="en-US" sz="2400" dirty="0" smtClean="0">
                <a:solidFill>
                  <a:srgbClr val="FF0000"/>
                </a:solidFill>
              </a:rPr>
              <a:t>8.2	Zugriff auf nichtlokale Variablen</a:t>
            </a:r>
            <a:endParaRPr lang="de-DE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 dirty="0"/>
              <a:t>	</a:t>
            </a:r>
            <a:r>
              <a:rPr lang="de-AT" altLang="en-US" sz="2400" dirty="0" smtClean="0"/>
              <a:t>8.3</a:t>
            </a:r>
            <a:r>
              <a:rPr lang="de-AT" altLang="en-US" sz="2400" dirty="0"/>
              <a:t>	</a:t>
            </a:r>
            <a:r>
              <a:rPr lang="de-DE" altLang="en-US" sz="2400" dirty="0" smtClean="0"/>
              <a:t>Methodenreferenzen</a:t>
            </a:r>
            <a:endParaRPr lang="de-DE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8.4</a:t>
            </a:r>
            <a:r>
              <a:rPr lang="de-DE" altLang="en-US" sz="2400" dirty="0"/>
              <a:t>	</a:t>
            </a:r>
            <a:r>
              <a:rPr lang="de-DE" altLang="en-US" sz="2400" dirty="0" smtClean="0"/>
              <a:t>Default-Methoden</a:t>
            </a:r>
            <a:endParaRPr lang="de-DE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4390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9141B90-1705-4137-A5B0-F2813EB68078}" type="slidenum">
              <a:rPr lang="de-DE" altLang="en-US" sz="1400"/>
              <a:pPr/>
              <a:t>14</a:t>
            </a:fld>
            <a:endParaRPr lang="de-DE" altLang="en-US" sz="1400"/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Zugriff auf äußere lokale Variablen</a:t>
            </a: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812800" y="1781748"/>
            <a:ext cx="3097323" cy="116955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</a:rPr>
              <a:t>void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b="1" dirty="0" err="1">
                <a:latin typeface="Arial" charset="0"/>
              </a:rPr>
              <a:t>foo</a:t>
            </a:r>
            <a:r>
              <a:rPr lang="de-AT" altLang="en-US" sz="1400" dirty="0">
                <a:latin typeface="Arial" charset="0"/>
              </a:rPr>
              <a:t>(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[] a) {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</a:rPr>
              <a:t>limit</a:t>
            </a:r>
            <a:r>
              <a:rPr lang="de-AT" altLang="en-US" sz="1400" dirty="0">
                <a:latin typeface="Arial" charset="0"/>
              </a:rPr>
              <a:t> = </a:t>
            </a:r>
            <a:r>
              <a:rPr lang="de-AT" altLang="en-US" sz="1400" dirty="0" err="1">
                <a:latin typeface="Arial" charset="0"/>
              </a:rPr>
              <a:t>readInt</a:t>
            </a:r>
            <a:r>
              <a:rPr lang="de-AT" altLang="en-US" sz="1400" dirty="0">
                <a:latin typeface="Arial" charset="0"/>
              </a:rPr>
              <a:t>();</a:t>
            </a:r>
          </a:p>
          <a:p>
            <a:r>
              <a:rPr lang="de-AT" altLang="en-US" sz="1400" dirty="0">
                <a:latin typeface="Arial" charset="0"/>
              </a:rPr>
              <a:t>	</a:t>
            </a:r>
            <a:r>
              <a:rPr lang="de-AT" altLang="en-US" sz="1400" dirty="0" err="1">
                <a:latin typeface="Arial" charset="0"/>
              </a:rPr>
              <a:t>int</a:t>
            </a:r>
            <a:r>
              <a:rPr lang="de-AT" altLang="en-US" sz="1400" dirty="0">
                <a:latin typeface="Arial" charset="0"/>
              </a:rPr>
              <a:t> </a:t>
            </a:r>
            <a:r>
              <a:rPr lang="de-AT" altLang="en-US" sz="1400" dirty="0" err="1" smtClean="0">
                <a:latin typeface="Arial" charset="0"/>
              </a:rPr>
              <a:t>pos</a:t>
            </a:r>
            <a:r>
              <a:rPr lang="de-AT" altLang="en-US" sz="1400" dirty="0" smtClean="0">
                <a:latin typeface="Arial" charset="0"/>
              </a:rPr>
              <a:t> = </a:t>
            </a:r>
            <a:r>
              <a:rPr lang="de-AT" altLang="en-US" sz="1400" dirty="0" err="1">
                <a:latin typeface="Arial" charset="0"/>
              </a:rPr>
              <a:t>position</a:t>
            </a:r>
            <a:r>
              <a:rPr lang="de-AT" altLang="en-US" sz="1400" dirty="0">
                <a:latin typeface="Arial" charset="0"/>
              </a:rPr>
              <a:t>(a, x -&gt; x &gt; </a:t>
            </a:r>
            <a:r>
              <a:rPr lang="de-AT" altLang="en-US" sz="1400" dirty="0" err="1">
                <a:solidFill>
                  <a:srgbClr val="FF0000"/>
                </a:solidFill>
                <a:latin typeface="Arial" charset="0"/>
              </a:rPr>
              <a:t>limit</a:t>
            </a:r>
            <a:r>
              <a:rPr lang="de-AT" altLang="en-US" sz="1400" dirty="0">
                <a:latin typeface="Arial" charset="0"/>
              </a:rPr>
              <a:t> );</a:t>
            </a:r>
          </a:p>
          <a:p>
            <a:r>
              <a:rPr lang="de-AT" altLang="en-US" sz="1400" dirty="0">
                <a:latin typeface="Arial" charset="0"/>
              </a:rPr>
              <a:t>	...</a:t>
            </a:r>
          </a:p>
          <a:p>
            <a:r>
              <a:rPr lang="de-AT" altLang="en-US" sz="1400" dirty="0">
                <a:latin typeface="Arial" charset="0"/>
              </a:rPr>
              <a:t>}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752850" y="2327058"/>
            <a:ext cx="3940175" cy="581025"/>
            <a:chOff x="3752850" y="2327058"/>
            <a:chExt cx="3940175" cy="581025"/>
          </a:xfrm>
        </p:grpSpPr>
        <p:sp>
          <p:nvSpPr>
            <p:cNvPr id="12293" name="Line 6"/>
            <p:cNvSpPr>
              <a:spLocks noChangeShapeType="1"/>
            </p:cNvSpPr>
            <p:nvPr/>
          </p:nvSpPr>
          <p:spPr bwMode="auto">
            <a:xfrm flipH="1">
              <a:off x="3752850" y="2508033"/>
              <a:ext cx="831850" cy="555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4" name="Text Box 7"/>
            <p:cNvSpPr txBox="1">
              <a:spLocks noChangeArrowheads="1"/>
            </p:cNvSpPr>
            <p:nvPr/>
          </p:nvSpPr>
          <p:spPr bwMode="auto">
            <a:xfrm>
              <a:off x="4584700" y="2327058"/>
              <a:ext cx="3108325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dirty="0"/>
                <a:t>Lambda-Ausdruck greift auf äußere</a:t>
              </a:r>
            </a:p>
            <a:p>
              <a:r>
                <a:rPr lang="de-AT" altLang="en-US" dirty="0"/>
                <a:t>Variable zu.</a:t>
              </a:r>
            </a:p>
          </p:txBody>
        </p:sp>
      </p:grpSp>
      <p:sp>
        <p:nvSpPr>
          <p:cNvPr id="201736" name="Text Box 8"/>
          <p:cNvSpPr txBox="1">
            <a:spLocks noChangeArrowheads="1"/>
          </p:cNvSpPr>
          <p:nvPr/>
        </p:nvSpPr>
        <p:spPr bwMode="auto">
          <a:xfrm>
            <a:off x="4584700" y="2965233"/>
            <a:ext cx="35258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u="sng"/>
              <a:t>Problem</a:t>
            </a:r>
            <a:r>
              <a:rPr lang="de-AT" altLang="en-US"/>
              <a:t>: wenn Lambda ausgeführt wird,</a:t>
            </a:r>
          </a:p>
          <a:p>
            <a:r>
              <a:rPr lang="de-AT" altLang="en-US"/>
              <a:t>lebt </a:t>
            </a:r>
            <a:r>
              <a:rPr lang="de-AT" altLang="en-US" i="1"/>
              <a:t>limit</a:t>
            </a:r>
            <a:r>
              <a:rPr lang="de-AT" altLang="en-US"/>
              <a:t> vielleicht nicht mehr</a:t>
            </a:r>
          </a:p>
        </p:txBody>
      </p:sp>
      <p:sp>
        <p:nvSpPr>
          <p:cNvPr id="12296" name="Line 9"/>
          <p:cNvSpPr>
            <a:spLocks noChangeShapeType="1"/>
          </p:cNvSpPr>
          <p:nvPr/>
        </p:nvSpPr>
        <p:spPr bwMode="auto">
          <a:xfrm>
            <a:off x="2657475" y="2513585"/>
            <a:ext cx="100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Line 10"/>
          <p:cNvSpPr>
            <a:spLocks noChangeShapeType="1"/>
          </p:cNvSpPr>
          <p:nvPr/>
        </p:nvSpPr>
        <p:spPr bwMode="auto">
          <a:xfrm flipV="1">
            <a:off x="2657475" y="2427860"/>
            <a:ext cx="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11"/>
          <p:cNvSpPr>
            <a:spLocks noChangeShapeType="1"/>
          </p:cNvSpPr>
          <p:nvPr/>
        </p:nvSpPr>
        <p:spPr bwMode="auto">
          <a:xfrm flipV="1">
            <a:off x="3657600" y="2427860"/>
            <a:ext cx="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1740" name="Text Box 12"/>
          <p:cNvSpPr txBox="1">
            <a:spLocks noChangeArrowheads="1"/>
          </p:cNvSpPr>
          <p:nvPr/>
        </p:nvSpPr>
        <p:spPr bwMode="auto">
          <a:xfrm>
            <a:off x="4598988" y="3574833"/>
            <a:ext cx="4478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/>
              <a:t>=&gt; </a:t>
            </a:r>
            <a:r>
              <a:rPr lang="de-AT" altLang="en-US" u="sng"/>
              <a:t>Capturing</a:t>
            </a:r>
            <a:r>
              <a:rPr lang="de-AT" altLang="en-US"/>
              <a:t>: </a:t>
            </a:r>
            <a:r>
              <a:rPr lang="de-AT" altLang="en-US" i="1"/>
              <a:t>limit</a:t>
            </a:r>
            <a:r>
              <a:rPr lang="de-AT" altLang="en-US"/>
              <a:t> wird mit Lambda mitgespeichert</a:t>
            </a:r>
          </a:p>
        </p:txBody>
      </p:sp>
      <p:grpSp>
        <p:nvGrpSpPr>
          <p:cNvPr id="201747" name="Group 19"/>
          <p:cNvGrpSpPr>
            <a:grpSpLocks/>
          </p:cNvGrpSpPr>
          <p:nvPr/>
        </p:nvGrpSpPr>
        <p:grpSpPr bwMode="auto">
          <a:xfrm>
            <a:off x="698500" y="3930694"/>
            <a:ext cx="6986595" cy="2020888"/>
            <a:chOff x="470" y="1998"/>
            <a:chExt cx="4401" cy="1273"/>
          </a:xfrm>
        </p:grpSpPr>
        <p:sp>
          <p:nvSpPr>
            <p:cNvPr id="12302" name="Text Box 13"/>
            <p:cNvSpPr txBox="1">
              <a:spLocks noChangeArrowheads="1"/>
            </p:cNvSpPr>
            <p:nvPr/>
          </p:nvSpPr>
          <p:spPr bwMode="auto">
            <a:xfrm>
              <a:off x="470" y="1998"/>
              <a:ext cx="10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800" b="1" smtClean="0"/>
                <a:t>Voraussetzung</a:t>
              </a:r>
              <a:endParaRPr lang="de-AT" altLang="en-US" sz="1800" b="1"/>
            </a:p>
          </p:txBody>
        </p:sp>
        <p:sp>
          <p:nvSpPr>
            <p:cNvPr id="12303" name="Text Box 14"/>
            <p:cNvSpPr txBox="1">
              <a:spLocks noChangeArrowheads="1"/>
            </p:cNvSpPr>
            <p:nvPr/>
          </p:nvSpPr>
          <p:spPr bwMode="auto">
            <a:xfrm>
              <a:off x="470" y="2289"/>
              <a:ext cx="4401" cy="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Aft>
                  <a:spcPct val="30000"/>
                </a:spcAft>
              </a:pPr>
              <a:r>
                <a:rPr lang="de-AT" altLang="en-US" b="1" i="1" dirty="0" smtClean="0"/>
                <a:t>Variablen, die in Lambdas angesprochen werden, </a:t>
              </a:r>
              <a:r>
                <a:rPr lang="de-AT" altLang="en-US" b="1" i="1" dirty="0" err="1" smtClean="0"/>
                <a:t>müssen"</a:t>
              </a:r>
              <a:r>
                <a:rPr lang="de-AT" altLang="en-US" b="1" i="1" dirty="0" err="1" smtClean="0">
                  <a:solidFill>
                    <a:srgbClr val="FF0000"/>
                  </a:solidFill>
                </a:rPr>
                <a:t>effectively</a:t>
              </a:r>
              <a:r>
                <a:rPr lang="de-AT" altLang="en-US" b="1" i="1" dirty="0" smtClean="0">
                  <a:solidFill>
                    <a:srgbClr val="FF0000"/>
                  </a:solidFill>
                </a:rPr>
                <a:t> </a:t>
              </a:r>
              <a:r>
                <a:rPr lang="de-AT" altLang="en-US" b="1" i="1" dirty="0">
                  <a:solidFill>
                    <a:srgbClr val="FF0000"/>
                  </a:solidFill>
                </a:rPr>
                <a:t>final</a:t>
              </a:r>
              <a:r>
                <a:rPr lang="de-AT" altLang="en-US" b="1" i="1" dirty="0"/>
                <a:t>" sein</a:t>
              </a:r>
            </a:p>
            <a:p>
              <a:r>
                <a:rPr lang="de-AT" altLang="en-US" dirty="0"/>
                <a:t>-	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final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limit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= ...;</a:t>
              </a:r>
              <a:r>
                <a:rPr lang="de-AT" altLang="en-US" dirty="0"/>
                <a:t> oder</a:t>
              </a:r>
            </a:p>
            <a:p>
              <a:r>
                <a:rPr lang="de-AT" altLang="en-US" dirty="0"/>
                <a:t>-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int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charset="0"/>
                </a:rPr>
                <a:t>limit</a:t>
              </a:r>
              <a:r>
                <a:rPr lang="de-AT" altLang="en-US" sz="1400" dirty="0">
                  <a:solidFill>
                    <a:srgbClr val="FF0000"/>
                  </a:solidFill>
                  <a:latin typeface="Arial" charset="0"/>
                </a:rPr>
                <a:t> = ...;</a:t>
              </a:r>
              <a:r>
                <a:rPr lang="de-AT" altLang="en-US" dirty="0"/>
                <a:t> </a:t>
              </a:r>
            </a:p>
            <a:p>
              <a:r>
                <a:rPr lang="de-AT" altLang="en-US" dirty="0"/>
                <a:t>	- </a:t>
              </a:r>
              <a:r>
                <a:rPr lang="de-AT" altLang="en-US" dirty="0" smtClean="0"/>
                <a:t>nach der Initialisierung nicht </a:t>
              </a:r>
              <a:r>
                <a:rPr lang="de-AT" altLang="en-US" dirty="0"/>
                <a:t>mehr </a:t>
              </a:r>
              <a:r>
                <a:rPr lang="de-AT" altLang="en-US" dirty="0" smtClean="0"/>
                <a:t>verändert</a:t>
              </a:r>
              <a:endParaRPr lang="de-AT" altLang="en-US" dirty="0"/>
            </a:p>
          </p:txBody>
        </p:sp>
        <p:sp>
          <p:nvSpPr>
            <p:cNvPr id="12304" name="Text Box 15"/>
            <p:cNvSpPr txBox="1">
              <a:spLocks noChangeArrowheads="1"/>
            </p:cNvSpPr>
            <p:nvPr/>
          </p:nvSpPr>
          <p:spPr bwMode="auto">
            <a:xfrm>
              <a:off x="482" y="3058"/>
              <a:ext cx="2575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dirty="0"/>
                <a:t>Kopie der Variable wird in Lambda gespeichert</a:t>
              </a:r>
            </a:p>
          </p:txBody>
        </p:sp>
      </p:grpSp>
      <p:sp>
        <p:nvSpPr>
          <p:cNvPr id="201746" name="Text Box 18"/>
          <p:cNvSpPr txBox="1">
            <a:spLocks noChangeArrowheads="1"/>
          </p:cNvSpPr>
          <p:nvPr/>
        </p:nvSpPr>
        <p:spPr bwMode="auto">
          <a:xfrm>
            <a:off x="698500" y="6200193"/>
            <a:ext cx="58229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dirty="0"/>
              <a:t>Lambdas mit Zugriff auf äußere Variablen nennt man auch </a:t>
            </a:r>
            <a:r>
              <a:rPr lang="de-AT" altLang="en-US" b="1" dirty="0" err="1"/>
              <a:t>Closures</a:t>
            </a:r>
            <a:endParaRPr lang="de-AT" alt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1243127"/>
            <a:ext cx="632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Beispiel: liefere Position des ersten Arrayelements, das größer als </a:t>
            </a:r>
            <a:r>
              <a:rPr lang="de-AT" i="1" dirty="0" err="1" smtClean="0"/>
              <a:t>limit</a:t>
            </a:r>
            <a:r>
              <a:rPr lang="de-AT" dirty="0" smtClean="0"/>
              <a:t> ist </a:t>
            </a:r>
            <a:endParaRPr lang="de-AT" dirty="0"/>
          </a:p>
        </p:txBody>
      </p:sp>
      <p:sp>
        <p:nvSpPr>
          <p:cNvPr id="3" name="TextBox 2"/>
          <p:cNvSpPr txBox="1"/>
          <p:nvPr/>
        </p:nvSpPr>
        <p:spPr>
          <a:xfrm>
            <a:off x="4920608" y="1833162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000" dirty="0" smtClean="0"/>
              <a:t>3</a:t>
            </a:r>
            <a:endParaRPr lang="de-AT" sz="10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892268" y="1818046"/>
            <a:ext cx="170033" cy="17003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90641" y="1833162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000" dirty="0" smtClean="0"/>
              <a:t>4</a:t>
            </a:r>
            <a:endParaRPr lang="de-AT" sz="1000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5062301" y="1818046"/>
            <a:ext cx="170033" cy="17003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60674" y="1833162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000" dirty="0" smtClean="0"/>
              <a:t>6</a:t>
            </a:r>
            <a:endParaRPr lang="de-AT" sz="10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5232334" y="1818046"/>
            <a:ext cx="170033" cy="17003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30707" y="1833162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000" dirty="0" smtClean="0"/>
              <a:t>9</a:t>
            </a:r>
            <a:endParaRPr lang="de-AT" sz="1000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5402367" y="1818046"/>
            <a:ext cx="170033" cy="17003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0742" y="1833162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000" dirty="0" smtClean="0"/>
              <a:t>11</a:t>
            </a:r>
            <a:endParaRPr lang="de-AT" sz="1000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5572402" y="1818046"/>
            <a:ext cx="170033" cy="17003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70775" y="1833162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000" dirty="0" smtClean="0"/>
              <a:t>12</a:t>
            </a:r>
            <a:endParaRPr lang="de-AT" sz="1000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5742435" y="1818046"/>
            <a:ext cx="170033" cy="17003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0808" y="1833162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000" dirty="0" smtClean="0"/>
              <a:t>15</a:t>
            </a:r>
            <a:endParaRPr lang="de-AT" sz="1000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5912468" y="1818046"/>
            <a:ext cx="170033" cy="17003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10841" y="1833162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000" dirty="0" smtClean="0"/>
              <a:t>19</a:t>
            </a:r>
            <a:endParaRPr lang="de-AT" sz="10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6082501" y="1818046"/>
            <a:ext cx="170033" cy="17003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99569" y="1802930"/>
            <a:ext cx="105798" cy="1398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de-AT" sz="1200" dirty="0" smtClean="0"/>
              <a:t>a</a:t>
            </a:r>
            <a:endParaRPr lang="de-AT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478099" y="1802930"/>
            <a:ext cx="614168" cy="17003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e-AT" sz="1200" dirty="0" err="1" smtClean="0"/>
              <a:t>limit</a:t>
            </a:r>
            <a:r>
              <a:rPr lang="de-AT" sz="1200" dirty="0" smtClean="0"/>
              <a:t> = 10</a:t>
            </a:r>
            <a:endParaRPr lang="de-AT" sz="1200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5649862" y="1988079"/>
            <a:ext cx="0" cy="121314"/>
          </a:xfrm>
          <a:prstGeom prst="straightConnector1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TextBox 37"/>
          <p:cNvSpPr txBox="1"/>
          <p:nvPr/>
        </p:nvSpPr>
        <p:spPr>
          <a:xfrm>
            <a:off x="5538396" y="2083210"/>
            <a:ext cx="238044" cy="20463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e-AT" sz="1200" dirty="0" err="1" smtClean="0"/>
              <a:t>pos</a:t>
            </a:r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6" grpId="0"/>
      <p:bldP spid="201740" grpId="0"/>
      <p:bldP spid="2017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4341E4C-B4BD-4C09-967C-FF7592AFF31A}" type="slidenum">
              <a:rPr lang="de-DE" altLang="en-US" sz="1400"/>
              <a:pPr/>
              <a:t>15</a:t>
            </a:fld>
            <a:endParaRPr lang="de-DE" altLang="en-US" sz="140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962775" cy="685800"/>
          </a:xfrm>
        </p:spPr>
        <p:txBody>
          <a:bodyPr/>
          <a:lstStyle/>
          <a:p>
            <a:r>
              <a:rPr lang="de-AT" altLang="en-US" smtClean="0"/>
              <a:t>Zugriff auf Felder d. umgebenden Klasse</a:t>
            </a: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774700" y="1430338"/>
            <a:ext cx="3280065" cy="1729704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</a:rPr>
              <a:t>class </a:t>
            </a:r>
            <a:r>
              <a:rPr lang="de-AT" altLang="en-US" sz="1400" b="1">
                <a:latin typeface="Arial" charset="0"/>
              </a:rPr>
              <a:t>C</a:t>
            </a:r>
            <a:r>
              <a:rPr lang="de-AT" altLang="en-US" sz="1400">
                <a:latin typeface="Arial" charset="0"/>
              </a:rPr>
              <a:t> {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int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limit</a:t>
            </a:r>
            <a:r>
              <a:rPr lang="de-AT" altLang="en-US" sz="1400">
                <a:latin typeface="Arial" charset="0"/>
              </a:rPr>
              <a:t> = ...;</a:t>
            </a:r>
          </a:p>
          <a:p>
            <a:pPr>
              <a:spcBef>
                <a:spcPct val="30000"/>
              </a:spcBef>
            </a:pPr>
            <a:r>
              <a:rPr lang="de-AT" altLang="en-US" sz="1400">
                <a:latin typeface="Arial" charset="0"/>
              </a:rPr>
              <a:t>	void </a:t>
            </a:r>
            <a:r>
              <a:rPr lang="de-AT" altLang="en-US" sz="1400" b="1" smtClean="0">
                <a:latin typeface="Arial" charset="0"/>
              </a:rPr>
              <a:t>foo</a:t>
            </a:r>
            <a:r>
              <a:rPr lang="de-AT" altLang="en-US" sz="1400" smtClean="0">
                <a:latin typeface="Arial" charset="0"/>
              </a:rPr>
              <a:t> (</a:t>
            </a:r>
            <a:r>
              <a:rPr lang="de-AT" altLang="en-US" sz="1400">
                <a:latin typeface="Arial" charset="0"/>
              </a:rPr>
              <a:t>int[] a) {</a:t>
            </a:r>
          </a:p>
          <a:p>
            <a:r>
              <a:rPr lang="de-AT" altLang="en-US" sz="1400">
                <a:latin typeface="Arial" charset="0"/>
              </a:rPr>
              <a:t>		int </a:t>
            </a:r>
            <a:r>
              <a:rPr lang="de-AT" altLang="en-US" sz="1400" smtClean="0">
                <a:latin typeface="Arial" charset="0"/>
              </a:rPr>
              <a:t>pos = </a:t>
            </a:r>
            <a:r>
              <a:rPr lang="de-AT" altLang="en-US" sz="1400">
                <a:latin typeface="Arial" charset="0"/>
              </a:rPr>
              <a:t>position(a, x -&gt; x &gt; </a:t>
            </a:r>
            <a:r>
              <a:rPr lang="de-AT" altLang="en-US" sz="1400">
                <a:solidFill>
                  <a:srgbClr val="FF0000"/>
                </a:solidFill>
                <a:latin typeface="Arial" charset="0"/>
              </a:rPr>
              <a:t>limit</a:t>
            </a:r>
            <a:r>
              <a:rPr lang="de-AT" altLang="en-US" sz="1400">
                <a:latin typeface="Arial" charset="0"/>
              </a:rPr>
              <a:t> );</a:t>
            </a:r>
          </a:p>
          <a:p>
            <a:r>
              <a:rPr lang="de-AT" altLang="en-US" sz="1400">
                <a:latin typeface="Arial" charset="0"/>
              </a:rPr>
              <a:t>		...</a:t>
            </a:r>
          </a:p>
          <a:p>
            <a:r>
              <a:rPr lang="de-AT" altLang="en-US" sz="1400">
                <a:latin typeface="Arial" charset="0"/>
              </a:rPr>
              <a:t>	}</a:t>
            </a:r>
          </a:p>
          <a:p>
            <a:r>
              <a:rPr lang="de-AT" altLang="en-US" sz="1400">
                <a:latin typeface="Arial" charset="0"/>
              </a:rPr>
              <a:t>}</a:t>
            </a:r>
          </a:p>
        </p:txBody>
      </p:sp>
      <p:sp>
        <p:nvSpPr>
          <p:cNvPr id="13317" name="Line 6"/>
          <p:cNvSpPr>
            <a:spLocks noChangeShapeType="1"/>
          </p:cNvSpPr>
          <p:nvPr/>
        </p:nvSpPr>
        <p:spPr bwMode="auto">
          <a:xfrm flipH="1">
            <a:off x="3981450" y="2381250"/>
            <a:ext cx="4000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4402138" y="2205038"/>
            <a:ext cx="2587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/>
              <a:t>Zugriff auf Feld der Klasse </a:t>
            </a:r>
            <a:r>
              <a:rPr lang="de-AT" altLang="en-US" i="1"/>
              <a:t>C</a:t>
            </a:r>
          </a:p>
        </p:txBody>
      </p:sp>
      <p:sp>
        <p:nvSpPr>
          <p:cNvPr id="13319" name="Line 8"/>
          <p:cNvSpPr>
            <a:spLocks noChangeShapeType="1"/>
          </p:cNvSpPr>
          <p:nvPr/>
        </p:nvSpPr>
        <p:spPr bwMode="auto">
          <a:xfrm flipH="1">
            <a:off x="2057400" y="1885950"/>
            <a:ext cx="233362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4402138" y="1709738"/>
            <a:ext cx="32781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/>
              <a:t>muss nicht als </a:t>
            </a:r>
            <a:r>
              <a:rPr lang="de-AT" altLang="en-US" i="1"/>
              <a:t>final</a:t>
            </a:r>
            <a:r>
              <a:rPr lang="de-AT" altLang="en-US"/>
              <a:t> deklariert werden</a:t>
            </a:r>
            <a:endParaRPr lang="de-AT" altLang="en-US" i="1"/>
          </a:p>
        </p:txBody>
      </p:sp>
      <p:sp>
        <p:nvSpPr>
          <p:cNvPr id="13321" name="Line 10"/>
          <p:cNvSpPr>
            <a:spLocks noChangeShapeType="1"/>
          </p:cNvSpPr>
          <p:nvPr/>
        </p:nvSpPr>
        <p:spPr bwMode="auto">
          <a:xfrm>
            <a:off x="2781300" y="2486025"/>
            <a:ext cx="100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Line 11"/>
          <p:cNvSpPr>
            <a:spLocks noChangeShapeType="1"/>
          </p:cNvSpPr>
          <p:nvPr/>
        </p:nvSpPr>
        <p:spPr bwMode="auto">
          <a:xfrm flipV="1">
            <a:off x="2781300" y="2400300"/>
            <a:ext cx="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Line 12"/>
          <p:cNvSpPr>
            <a:spLocks noChangeShapeType="1"/>
          </p:cNvSpPr>
          <p:nvPr/>
        </p:nvSpPr>
        <p:spPr bwMode="auto">
          <a:xfrm flipV="1">
            <a:off x="3781425" y="2400300"/>
            <a:ext cx="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3789" name="Text Box 13"/>
          <p:cNvSpPr txBox="1">
            <a:spLocks noChangeArrowheads="1"/>
          </p:cNvSpPr>
          <p:nvPr/>
        </p:nvSpPr>
        <p:spPr bwMode="auto">
          <a:xfrm>
            <a:off x="698500" y="3328988"/>
            <a:ext cx="473398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dirty="0"/>
              <a:t>Zugriff auf </a:t>
            </a:r>
            <a:r>
              <a:rPr lang="de-AT" altLang="en-US" i="1" dirty="0" err="1"/>
              <a:t>limit</a:t>
            </a:r>
            <a:r>
              <a:rPr lang="de-AT" altLang="en-US" dirty="0"/>
              <a:t> bedeutet eigentlich </a:t>
            </a:r>
            <a:r>
              <a:rPr lang="de-AT" altLang="en-US" i="1" dirty="0" err="1"/>
              <a:t>this.limit</a:t>
            </a:r>
            <a:endParaRPr lang="de-AT" altLang="en-US" i="1" dirty="0"/>
          </a:p>
          <a:p>
            <a:pPr>
              <a:spcBef>
                <a:spcPts val="600"/>
              </a:spcBef>
            </a:pPr>
            <a:r>
              <a:rPr lang="de-AT" altLang="en-US" dirty="0" smtClean="0"/>
              <a:t>=&gt; </a:t>
            </a:r>
            <a:r>
              <a:rPr lang="de-AT" altLang="en-US" dirty="0" err="1" smtClean="0"/>
              <a:t>Garbage</a:t>
            </a:r>
            <a:r>
              <a:rPr lang="de-AT" altLang="en-US" dirty="0" smtClean="0"/>
              <a:t> </a:t>
            </a:r>
            <a:r>
              <a:rPr lang="de-AT" altLang="en-US" dirty="0" err="1" smtClean="0"/>
              <a:t>Collector</a:t>
            </a:r>
            <a:r>
              <a:rPr lang="de-AT" altLang="en-US" dirty="0" smtClean="0"/>
              <a:t> sammelt </a:t>
            </a:r>
            <a:r>
              <a:rPr lang="de-AT" altLang="en-US" i="1" dirty="0" err="1" smtClean="0"/>
              <a:t>this</a:t>
            </a:r>
            <a:r>
              <a:rPr lang="de-AT" altLang="en-US" dirty="0" smtClean="0"/>
              <a:t> nicht ein, </a:t>
            </a:r>
            <a:br>
              <a:rPr lang="de-AT" altLang="en-US" dirty="0" smtClean="0"/>
            </a:br>
            <a:r>
              <a:rPr lang="de-AT" altLang="en-US" dirty="0" smtClean="0"/>
              <a:t>      solange es vom Lambda referenziert wird</a:t>
            </a:r>
          </a:p>
          <a:p>
            <a:pPr>
              <a:spcBef>
                <a:spcPts val="600"/>
              </a:spcBef>
            </a:pPr>
            <a:r>
              <a:rPr lang="de-AT" altLang="en-US" dirty="0" smtClean="0"/>
              <a:t>=&gt; </a:t>
            </a:r>
            <a:r>
              <a:rPr lang="de-AT" altLang="en-US" i="1" dirty="0" err="1"/>
              <a:t>this</a:t>
            </a:r>
            <a:r>
              <a:rPr lang="de-AT" altLang="en-US" dirty="0"/>
              <a:t> bezieht sich auf Objekt der umgebenden Klasse</a:t>
            </a:r>
            <a:br>
              <a:rPr lang="de-AT" altLang="en-US" dirty="0"/>
            </a:br>
            <a:r>
              <a:rPr lang="de-AT" altLang="en-US" dirty="0"/>
              <a:t>     (nicht auf Objekt der </a:t>
            </a:r>
            <a:r>
              <a:rPr lang="de-AT" altLang="en-US" dirty="0" smtClean="0"/>
              <a:t>anonymen </a:t>
            </a:r>
            <a:r>
              <a:rPr lang="de-AT" altLang="en-US" dirty="0"/>
              <a:t>Klasse)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082"/>
          <p:cNvSpPr>
            <a:spLocks noChangeArrowheads="1"/>
          </p:cNvSpPr>
          <p:nvPr/>
        </p:nvSpPr>
        <p:spPr bwMode="auto">
          <a:xfrm>
            <a:off x="1123949" y="2762250"/>
            <a:ext cx="5553075" cy="3429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5185948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dirty="0" smtClean="0"/>
              <a:t>8.</a:t>
            </a:r>
            <a:r>
              <a:rPr lang="de-AT" altLang="en-US" sz="3200" dirty="0"/>
              <a:t>	</a:t>
            </a:r>
            <a:r>
              <a:rPr lang="de-AT" altLang="en-US" sz="3200" dirty="0" smtClean="0"/>
              <a:t>Lambda-Ausdrücke</a:t>
            </a:r>
            <a:endParaRPr lang="de-AT" altLang="en-US" sz="3200" dirty="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8.1</a:t>
            </a:r>
            <a:r>
              <a:rPr lang="de-DE" altLang="en-US" sz="2400" dirty="0"/>
              <a:t>	</a:t>
            </a:r>
            <a:r>
              <a:rPr lang="de-DE" altLang="en-US" sz="2400" dirty="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8.2	Zugriff auf nichtlokale Variablen</a:t>
            </a:r>
            <a:endParaRPr lang="de-DE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 dirty="0">
                <a:solidFill>
                  <a:srgbClr val="FF0000"/>
                </a:solidFill>
              </a:rPr>
              <a:t>	</a:t>
            </a:r>
            <a:r>
              <a:rPr lang="de-AT" altLang="en-US" sz="2400" dirty="0" smtClean="0">
                <a:solidFill>
                  <a:srgbClr val="FF0000"/>
                </a:solidFill>
              </a:rPr>
              <a:t>8.3</a:t>
            </a:r>
            <a:r>
              <a:rPr lang="de-AT" altLang="en-US" sz="2400" dirty="0">
                <a:solidFill>
                  <a:srgbClr val="FF0000"/>
                </a:solidFill>
              </a:rPr>
              <a:t>	</a:t>
            </a:r>
            <a:r>
              <a:rPr lang="de-DE" altLang="en-US" sz="2400" dirty="0" smtClean="0">
                <a:solidFill>
                  <a:srgbClr val="FF0000"/>
                </a:solidFill>
              </a:rPr>
              <a:t>Methodenreferenzen</a:t>
            </a:r>
            <a:endParaRPr lang="de-DE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8.4</a:t>
            </a:r>
            <a:r>
              <a:rPr lang="de-DE" altLang="en-US" sz="2400" dirty="0"/>
              <a:t>	</a:t>
            </a:r>
            <a:r>
              <a:rPr lang="de-DE" altLang="en-US" sz="2400" dirty="0" smtClean="0"/>
              <a:t>Default-Methoden</a:t>
            </a:r>
            <a:endParaRPr lang="de-DE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6292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8BC5015-C2D3-4442-A48E-E90ECD2FE17B}" type="slidenum">
              <a:rPr lang="de-DE" altLang="en-US" sz="1400"/>
              <a:pPr/>
              <a:t>17</a:t>
            </a:fld>
            <a:endParaRPr lang="de-DE" altLang="en-US" sz="1400"/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Methodenreferenzen (Motivation)</a:t>
            </a:r>
            <a:endParaRPr lang="de-AT" altLang="en-US" sz="2800" smtClean="0">
              <a:latin typeface="Arial" charset="0"/>
            </a:endParaRPr>
          </a:p>
        </p:txBody>
      </p:sp>
      <p:sp>
        <p:nvSpPr>
          <p:cNvPr id="15364" name="Text Box 53"/>
          <p:cNvSpPr txBox="1">
            <a:spLocks noChangeArrowheads="1"/>
          </p:cNvSpPr>
          <p:nvPr/>
        </p:nvSpPr>
        <p:spPr bwMode="auto">
          <a:xfrm>
            <a:off x="1127125" y="1766888"/>
            <a:ext cx="1561646" cy="73866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  <a:cs typeface="Arial" charset="0"/>
              </a:rPr>
              <a:t>interface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dirty="0" smtClean="0">
                <a:latin typeface="Arial" charset="0"/>
                <a:cs typeface="Arial" charset="0"/>
              </a:rPr>
              <a:t>Action {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err="1">
                <a:latin typeface="Arial" charset="0"/>
                <a:cs typeface="Arial" charset="0"/>
              </a:rPr>
              <a:t>void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exec</a:t>
            </a:r>
            <a:r>
              <a:rPr lang="de-AT" altLang="en-US" sz="1400" dirty="0" smtClean="0">
                <a:latin typeface="Arial" charset="0"/>
                <a:cs typeface="Arial" charset="0"/>
              </a:rPr>
              <a:t>(C x);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r>
              <a:rPr lang="de-AT" altLang="en-US" sz="1400" dirty="0">
                <a:latin typeface="Arial" charset="0"/>
                <a:cs typeface="Arial" charset="0"/>
              </a:rPr>
              <a:t>}</a:t>
            </a: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657225" y="1295400"/>
            <a:ext cx="59450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800" b="1" dirty="0"/>
              <a:t>Gegeben: Funktionsinterface und </a:t>
            </a:r>
            <a:r>
              <a:rPr lang="de-AT" altLang="en-US" sz="1800" b="1" dirty="0" smtClean="0"/>
              <a:t>eine Variable </a:t>
            </a:r>
            <a:r>
              <a:rPr lang="de-AT" altLang="en-US" sz="1800" b="1" dirty="0"/>
              <a:t>dieses Typs</a:t>
            </a:r>
            <a:endParaRPr lang="en-US" altLang="en-US" sz="1800" b="1" dirty="0"/>
          </a:p>
        </p:txBody>
      </p:sp>
      <p:sp>
        <p:nvSpPr>
          <p:cNvPr id="15366" name="Text Box 53"/>
          <p:cNvSpPr txBox="1">
            <a:spLocks noChangeArrowheads="1"/>
          </p:cNvSpPr>
          <p:nvPr/>
        </p:nvSpPr>
        <p:spPr bwMode="auto">
          <a:xfrm>
            <a:off x="3232150" y="1766888"/>
            <a:ext cx="1473200" cy="307975"/>
          </a:xfrm>
          <a:prstGeom prst="rect">
            <a:avLst/>
          </a:prstGeom>
          <a:solidFill>
            <a:srgbClr val="CCCCFF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smtClean="0">
                <a:latin typeface="Arial" charset="0"/>
                <a:cs typeface="Arial" charset="0"/>
              </a:rPr>
              <a:t>Action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action</a:t>
            </a:r>
            <a:r>
              <a:rPr lang="de-AT" altLang="en-US" sz="1400" dirty="0" smtClean="0">
                <a:latin typeface="Arial" charset="0"/>
                <a:cs typeface="Arial" charset="0"/>
              </a:rPr>
              <a:t>;</a:t>
            </a:r>
            <a:endParaRPr lang="de-AT" altLang="en-US" sz="1400" dirty="0">
              <a:latin typeface="Arial" charset="0"/>
              <a:cs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57225" y="2895600"/>
            <a:ext cx="6147837" cy="760413"/>
            <a:chOff x="657225" y="2895600"/>
            <a:chExt cx="6147837" cy="760413"/>
          </a:xfrm>
        </p:grpSpPr>
        <p:sp>
          <p:nvSpPr>
            <p:cNvPr id="15373" name="TextBox 21"/>
            <p:cNvSpPr txBox="1">
              <a:spLocks noChangeArrowheads="1"/>
            </p:cNvSpPr>
            <p:nvPr/>
          </p:nvSpPr>
          <p:spPr bwMode="auto">
            <a:xfrm>
              <a:off x="657225" y="2895600"/>
              <a:ext cx="61478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800" b="1"/>
                <a:t>Zuweisung </a:t>
              </a:r>
              <a:r>
                <a:rPr lang="de-AT" altLang="en-US" sz="1800" b="1" smtClean="0"/>
                <a:t>eines Lambda-Ausdrucks (</a:t>
              </a:r>
              <a:r>
                <a:rPr lang="de-AT" altLang="en-US" sz="1800" b="1" i="1" smtClean="0"/>
                <a:t>namenlose Methode</a:t>
              </a:r>
              <a:r>
                <a:rPr lang="de-AT" altLang="en-US" sz="1800" b="1" smtClean="0"/>
                <a:t>)</a:t>
              </a:r>
              <a:endParaRPr lang="en-US" altLang="en-US" sz="1800" b="1"/>
            </a:p>
          </p:txBody>
        </p:sp>
        <p:sp>
          <p:nvSpPr>
            <p:cNvPr id="15374" name="Text Box 53"/>
            <p:cNvSpPr txBox="1">
              <a:spLocks noChangeArrowheads="1"/>
            </p:cNvSpPr>
            <p:nvPr/>
          </p:nvSpPr>
          <p:spPr bwMode="auto">
            <a:xfrm>
              <a:off x="1127178" y="3348156"/>
              <a:ext cx="2537823" cy="30785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action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= 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x 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-&gt; { ... } 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57225" y="4114800"/>
            <a:ext cx="5741988" cy="1347788"/>
            <a:chOff x="657225" y="4114800"/>
            <a:chExt cx="5741956" cy="1348204"/>
          </a:xfrm>
        </p:grpSpPr>
        <p:sp>
          <p:nvSpPr>
            <p:cNvPr id="15369" name="TextBox 27"/>
            <p:cNvSpPr txBox="1">
              <a:spLocks noChangeArrowheads="1"/>
            </p:cNvSpPr>
            <p:nvPr/>
          </p:nvSpPr>
          <p:spPr bwMode="auto">
            <a:xfrm>
              <a:off x="657225" y="4114800"/>
              <a:ext cx="574195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800" b="1"/>
                <a:t>Wunsch: auch </a:t>
              </a:r>
              <a:r>
                <a:rPr lang="de-AT" altLang="en-US" sz="1800" b="1" i="1"/>
                <a:t>benannte Methoden </a:t>
              </a:r>
              <a:r>
                <a:rPr lang="de-AT" altLang="en-US" sz="1800" b="1"/>
                <a:t>sollen zuweisbar sein</a:t>
              </a:r>
              <a:endParaRPr lang="en-US" altLang="en-US" sz="1800" b="1"/>
            </a:p>
          </p:txBody>
        </p:sp>
        <p:sp>
          <p:nvSpPr>
            <p:cNvPr id="15370" name="Text Box 53"/>
            <p:cNvSpPr txBox="1">
              <a:spLocks noChangeArrowheads="1"/>
            </p:cNvSpPr>
            <p:nvPr/>
          </p:nvSpPr>
          <p:spPr bwMode="auto">
            <a:xfrm>
              <a:off x="1127125" y="4567238"/>
              <a:ext cx="2537860" cy="30787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action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= </a:t>
              </a:r>
              <a:r>
                <a:rPr lang="de-AT" altLang="en-US" sz="1400" dirty="0" err="1">
                  <a:latin typeface="Arial" charset="0"/>
                  <a:cs typeface="Arial" charset="0"/>
                </a:rPr>
                <a:t>MyClass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::</a:t>
              </a:r>
              <a:r>
                <a:rPr lang="de-AT" altLang="en-US" sz="1400" dirty="0" err="1">
                  <a:latin typeface="Arial" charset="0"/>
                  <a:cs typeface="Arial" charset="0"/>
                </a:rPr>
                <a:t>myMethod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;</a:t>
              </a:r>
            </a:p>
          </p:txBody>
        </p:sp>
        <p:sp>
          <p:nvSpPr>
            <p:cNvPr id="15371" name="Right Brace 6"/>
            <p:cNvSpPr>
              <a:spLocks/>
            </p:cNvSpPr>
            <p:nvPr/>
          </p:nvSpPr>
          <p:spPr bwMode="auto">
            <a:xfrm rot="5400000">
              <a:off x="2631854" y="4157662"/>
              <a:ext cx="152400" cy="1628775"/>
            </a:xfrm>
            <a:prstGeom prst="rightBrace">
              <a:avLst>
                <a:gd name="adj1" fmla="val 831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372" name="TextBox 7"/>
            <p:cNvSpPr txBox="1">
              <a:spLocks noChangeArrowheads="1"/>
            </p:cNvSpPr>
            <p:nvPr/>
          </p:nvSpPr>
          <p:spPr bwMode="auto">
            <a:xfrm>
              <a:off x="1865104" y="5124450"/>
              <a:ext cx="16930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i="1" dirty="0"/>
                <a:t>Methodenreferenz</a:t>
              </a:r>
              <a:endParaRPr lang="en-US" altLang="en-US" i="1" dirty="0"/>
            </a:p>
          </p:txBody>
        </p:sp>
      </p:grpSp>
      <p:sp>
        <p:nvSpPr>
          <p:cNvPr id="15" name="Text Box 53"/>
          <p:cNvSpPr txBox="1">
            <a:spLocks noChangeArrowheads="1"/>
          </p:cNvSpPr>
          <p:nvPr/>
        </p:nvSpPr>
        <p:spPr bwMode="auto">
          <a:xfrm>
            <a:off x="5325053" y="1766888"/>
            <a:ext cx="1090363" cy="307777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 smtClean="0">
                <a:latin typeface="Arial" charset="0"/>
                <a:cs typeface="Arial" charset="0"/>
              </a:rPr>
              <a:t>class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C {...}</a:t>
            </a:r>
            <a:endParaRPr lang="de-AT" altLang="en-US" sz="14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Welche Methoden sind </a:t>
            </a:r>
            <a:r>
              <a:rPr lang="de-AT" dirty="0" err="1" smtClean="0"/>
              <a:t>zuweisbar</a:t>
            </a:r>
            <a:r>
              <a:rPr lang="de-AT" dirty="0" smtClean="0"/>
              <a:t>?</a:t>
            </a:r>
            <a:endParaRPr lang="de-A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66F08-53A0-4880-8A41-E6F410E6BCEA}" type="slidenum">
              <a:rPr lang="de-DE" altLang="en-US" smtClean="0"/>
              <a:pPr>
                <a:defRPr/>
              </a:pPr>
              <a:t>18</a:t>
            </a:fld>
            <a:endParaRPr lang="de-DE" altLang="en-US"/>
          </a:p>
        </p:txBody>
      </p:sp>
      <p:sp>
        <p:nvSpPr>
          <p:cNvPr id="4" name="Text Box 53"/>
          <p:cNvSpPr txBox="1">
            <a:spLocks noChangeArrowheads="1"/>
          </p:cNvSpPr>
          <p:nvPr/>
        </p:nvSpPr>
        <p:spPr bwMode="auto">
          <a:xfrm>
            <a:off x="1157354" y="1336137"/>
            <a:ext cx="1585690" cy="73866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  <a:cs typeface="Arial" charset="0"/>
              </a:rPr>
              <a:t>interface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b="1" dirty="0" smtClean="0">
                <a:latin typeface="Arial" charset="0"/>
                <a:cs typeface="Arial" charset="0"/>
              </a:rPr>
              <a:t>Action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{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err="1">
                <a:latin typeface="Arial" charset="0"/>
                <a:cs typeface="Arial" charset="0"/>
              </a:rPr>
              <a:t>void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exec</a:t>
            </a:r>
            <a:r>
              <a:rPr lang="de-AT" altLang="en-US" sz="1400" dirty="0" smtClean="0">
                <a:latin typeface="Arial" charset="0"/>
                <a:cs typeface="Arial" charset="0"/>
              </a:rPr>
              <a:t>(C x);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r>
              <a:rPr lang="de-AT" altLang="en-US" sz="1400" dirty="0">
                <a:latin typeface="Arial" charset="0"/>
                <a:cs typeface="Arial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1757" y="1551579"/>
            <a:ext cx="811441" cy="307777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(C)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86072" y="1224725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smtClean="0"/>
              <a:t>Signatur</a:t>
            </a:r>
            <a:endParaRPr lang="de-AT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3144851" y="5844072"/>
            <a:ext cx="4285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Alle diese Methoden haben die passende Signatur</a:t>
            </a:r>
            <a:endParaRPr lang="de-AT" dirty="0"/>
          </a:p>
        </p:txBody>
      </p:sp>
      <p:grpSp>
        <p:nvGrpSpPr>
          <p:cNvPr id="24" name="Group 23"/>
          <p:cNvGrpSpPr/>
          <p:nvPr/>
        </p:nvGrpSpPr>
        <p:grpSpPr>
          <a:xfrm>
            <a:off x="1097839" y="2866434"/>
            <a:ext cx="6898225" cy="1384995"/>
            <a:chOff x="1097839" y="2866434"/>
            <a:chExt cx="6898225" cy="1384995"/>
          </a:xfrm>
        </p:grpSpPr>
        <p:sp>
          <p:nvSpPr>
            <p:cNvPr id="5" name="Text Box 53"/>
            <p:cNvSpPr txBox="1">
              <a:spLocks noChangeArrowheads="1"/>
            </p:cNvSpPr>
            <p:nvPr/>
          </p:nvSpPr>
          <p:spPr bwMode="auto">
            <a:xfrm>
              <a:off x="3231757" y="2866434"/>
              <a:ext cx="2215607" cy="1384995"/>
            </a:xfrm>
            <a:prstGeom prst="rect">
              <a:avLst/>
            </a:prstGeom>
            <a:solidFill>
              <a:srgbClr val="CCCCFF"/>
            </a:solidFill>
            <a:ln w="6350">
              <a:noFill/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class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b="1" dirty="0" smtClean="0">
                  <a:latin typeface="Arial" charset="0"/>
                  <a:cs typeface="Arial" charset="0"/>
                </a:rPr>
                <a:t>Sample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{</a:t>
              </a:r>
              <a:endParaRPr lang="de-AT" altLang="en-US" sz="1400" dirty="0">
                <a:latin typeface="Arial" charset="0"/>
                <a:cs typeface="Arial" charset="0"/>
              </a:endParaRP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err="1" smtClean="0">
                  <a:solidFill>
                    <a:schemeClr val="accent2"/>
                  </a:solidFill>
                  <a:latin typeface="Arial" charset="0"/>
                  <a:cs typeface="Arial" charset="0"/>
                </a:rPr>
                <a:t>static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void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 </a:t>
              </a:r>
              <a:r>
                <a:rPr lang="de-AT" altLang="en-US" sz="1400" b="1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m1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(C x) 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{...}</a:t>
              </a: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...</a:t>
              </a: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void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 </a:t>
              </a:r>
              <a:r>
                <a:rPr lang="de-AT" altLang="en-US" sz="1400" b="1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m2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(C x) 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{...}</a:t>
              </a: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...</a:t>
              </a:r>
              <a:endParaRPr lang="de-AT" altLang="en-US" sz="1400" dirty="0">
                <a:latin typeface="Arial" charset="0"/>
                <a:cs typeface="Arial" charset="0"/>
              </a:endParaRP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}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72276" y="3350151"/>
              <a:ext cx="1423788" cy="307777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Action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... 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5479943" y="3253299"/>
              <a:ext cx="1019099" cy="222932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/>
            <p:nvPr/>
          </p:nvCxnSpPr>
          <p:spPr bwMode="auto">
            <a:xfrm flipV="1">
              <a:off x="5479943" y="3516668"/>
              <a:ext cx="1019099" cy="14126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TextBox 19"/>
            <p:cNvSpPr txBox="1"/>
            <p:nvPr/>
          </p:nvSpPr>
          <p:spPr>
            <a:xfrm>
              <a:off x="1097839" y="3026211"/>
              <a:ext cx="1710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Statische Methode</a:t>
              </a:r>
              <a:endParaRPr lang="de-AT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97839" y="3504039"/>
              <a:ext cx="21339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Nichtstatische Methode</a:t>
              </a:r>
              <a:endParaRPr lang="de-AT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97839" y="3551801"/>
            <a:ext cx="5401203" cy="2075230"/>
            <a:chOff x="1097839" y="3551801"/>
            <a:chExt cx="5401203" cy="2075230"/>
          </a:xfrm>
        </p:grpSpPr>
        <p:sp>
          <p:nvSpPr>
            <p:cNvPr id="8" name="Text Box 53"/>
            <p:cNvSpPr txBox="1">
              <a:spLocks noChangeArrowheads="1"/>
            </p:cNvSpPr>
            <p:nvPr/>
          </p:nvSpPr>
          <p:spPr bwMode="auto">
            <a:xfrm>
              <a:off x="3231758" y="4396732"/>
              <a:ext cx="2239716" cy="1169551"/>
            </a:xfrm>
            <a:prstGeom prst="rect">
              <a:avLst/>
            </a:prstGeom>
            <a:solidFill>
              <a:srgbClr val="CCCCFF"/>
            </a:solidFill>
            <a:ln w="6350">
              <a:noFill/>
            </a:ln>
            <a:extLst/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class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b="1" dirty="0" smtClean="0">
                  <a:latin typeface="Arial" charset="0"/>
                  <a:cs typeface="Arial" charset="0"/>
                </a:rPr>
                <a:t>C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{</a:t>
              </a:r>
              <a:endParaRPr lang="de-AT" altLang="en-US" sz="1400" dirty="0">
                <a:latin typeface="Arial" charset="0"/>
                <a:cs typeface="Arial" charset="0"/>
              </a:endParaRP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...</a:t>
              </a: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void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 </a:t>
              </a:r>
              <a:r>
                <a:rPr lang="de-AT" altLang="en-US" sz="1400" b="1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m3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( /*C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this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*/ ) 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{...}</a:t>
              </a: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	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...</a:t>
              </a:r>
              <a:endParaRPr lang="de-AT" altLang="en-US" sz="1400" dirty="0">
                <a:latin typeface="Arial" charset="0"/>
                <a:cs typeface="Arial" charset="0"/>
              </a:endParaRPr>
            </a:p>
            <a:p>
              <a:r>
                <a:rPr lang="de-AT" altLang="en-US" sz="1400" dirty="0">
                  <a:latin typeface="Arial" charset="0"/>
                  <a:cs typeface="Arial" charset="0"/>
                </a:rPr>
                <a:t>}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5479943" y="3551801"/>
              <a:ext cx="1019099" cy="1424501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1097839" y="4796034"/>
              <a:ext cx="196880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Methode der Klasse</a:t>
              </a:r>
            </a:p>
            <a:p>
              <a:r>
                <a:rPr lang="de-AT" dirty="0" smtClean="0"/>
                <a:t>des ersten Parameters</a:t>
              </a:r>
            </a:p>
            <a:p>
              <a:r>
                <a:rPr lang="de-AT" dirty="0" smtClean="0"/>
                <a:t>(</a:t>
              </a:r>
              <a:r>
                <a:rPr lang="de-AT" i="1" dirty="0" smtClean="0"/>
                <a:t>C</a:t>
              </a:r>
              <a:r>
                <a:rPr lang="de-AT" dirty="0" smtClean="0"/>
                <a:t>)</a:t>
              </a:r>
              <a:endParaRPr lang="de-AT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171304" y="1943310"/>
            <a:ext cx="4322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Alle Methoden mit dieser Signatur sind </a:t>
            </a:r>
            <a:r>
              <a:rPr lang="de-AT" dirty="0" err="1" smtClean="0"/>
              <a:t>zuweisbar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2014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A8729B8-DCC2-4666-A65D-835A4599B0C4}" type="slidenum">
              <a:rPr lang="de-DE" altLang="en-US" sz="1400"/>
              <a:pPr/>
              <a:t>19</a:t>
            </a:fld>
            <a:endParaRPr lang="de-DE" altLang="en-US" sz="1400"/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Arten von Methodenreferenzen</a:t>
            </a:r>
            <a:endParaRPr lang="de-AT" altLang="en-US" sz="2800" smtClean="0">
              <a:latin typeface="Arial" charset="0"/>
            </a:endParaRPr>
          </a:p>
        </p:txBody>
      </p:sp>
      <p:sp>
        <p:nvSpPr>
          <p:cNvPr id="177205" name="Text Box 53"/>
          <p:cNvSpPr txBox="1">
            <a:spLocks noChangeArrowheads="1"/>
          </p:cNvSpPr>
          <p:nvPr/>
        </p:nvSpPr>
        <p:spPr bwMode="auto">
          <a:xfrm>
            <a:off x="1069975" y="1795463"/>
            <a:ext cx="2162772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tabLst>
                <a:tab pos="180975" algn="l"/>
              </a:tabLst>
              <a:defRPr/>
            </a:pP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Sample {</a:t>
            </a:r>
          </a:p>
          <a:p>
            <a:pPr>
              <a:tabLst>
                <a:tab pos="180975" algn="l"/>
                <a:tab pos="628650" algn="l"/>
              </a:tabLst>
              <a:defRPr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</a:t>
            </a:r>
            <a:r>
              <a: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r>
              <a:rPr lang="de-AT" alt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 x)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{...}</a:t>
            </a:r>
          </a:p>
          <a:p>
            <a:pPr>
              <a:tabLst>
                <a:tab pos="180975" algn="l"/>
              </a:tabLst>
              <a:defRPr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6389" name="Text Box 53"/>
          <p:cNvSpPr txBox="1">
            <a:spLocks noChangeArrowheads="1"/>
          </p:cNvSpPr>
          <p:nvPr/>
        </p:nvSpPr>
        <p:spPr bwMode="auto">
          <a:xfrm>
            <a:off x="6089650" y="938213"/>
            <a:ext cx="1391728" cy="64633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200" dirty="0" err="1">
                <a:latin typeface="Arial" charset="0"/>
                <a:cs typeface="Arial" charset="0"/>
              </a:rPr>
              <a:t>interface</a:t>
            </a:r>
            <a:r>
              <a:rPr lang="de-AT" altLang="en-US" sz="1200" dirty="0">
                <a:latin typeface="Arial" charset="0"/>
                <a:cs typeface="Arial" charset="0"/>
              </a:rPr>
              <a:t> </a:t>
            </a:r>
            <a:r>
              <a:rPr lang="de-AT" altLang="en-US" sz="1200" dirty="0" smtClean="0">
                <a:latin typeface="Arial" charset="0"/>
                <a:cs typeface="Arial" charset="0"/>
              </a:rPr>
              <a:t>Action {</a:t>
            </a:r>
            <a:endParaRPr lang="de-AT" altLang="en-US" sz="1200" dirty="0">
              <a:latin typeface="Arial" charset="0"/>
              <a:cs typeface="Arial" charset="0"/>
            </a:endParaRPr>
          </a:p>
          <a:p>
            <a:r>
              <a:rPr lang="de-AT" altLang="en-US" sz="1200" dirty="0">
                <a:latin typeface="Arial" charset="0"/>
                <a:cs typeface="Arial" charset="0"/>
              </a:rPr>
              <a:t>	</a:t>
            </a:r>
            <a:r>
              <a:rPr lang="de-AT" altLang="en-US" sz="1200" dirty="0" err="1">
                <a:latin typeface="Arial" charset="0"/>
                <a:cs typeface="Arial" charset="0"/>
              </a:rPr>
              <a:t>void</a:t>
            </a:r>
            <a:r>
              <a:rPr lang="de-AT" altLang="en-US" sz="1200" dirty="0">
                <a:latin typeface="Arial" charset="0"/>
                <a:cs typeface="Arial" charset="0"/>
              </a:rPr>
              <a:t> </a:t>
            </a:r>
            <a:r>
              <a:rPr lang="de-AT" altLang="en-US" sz="1200" dirty="0" err="1" smtClean="0">
                <a:latin typeface="Arial" charset="0"/>
                <a:cs typeface="Arial" charset="0"/>
              </a:rPr>
              <a:t>exec</a:t>
            </a:r>
            <a:r>
              <a:rPr lang="de-AT" altLang="en-US" sz="1200" dirty="0" smtClean="0">
                <a:latin typeface="Arial" charset="0"/>
                <a:cs typeface="Arial" charset="0"/>
              </a:rPr>
              <a:t>(C x);</a:t>
            </a:r>
            <a:endParaRPr lang="de-AT" altLang="en-US" sz="1200" dirty="0">
              <a:latin typeface="Arial" charset="0"/>
              <a:cs typeface="Arial" charset="0"/>
            </a:endParaRPr>
          </a:p>
          <a:p>
            <a:r>
              <a:rPr lang="de-AT" altLang="en-US" sz="1200" dirty="0">
                <a:latin typeface="Arial" charset="0"/>
                <a:cs typeface="Arial" charset="0"/>
              </a:rPr>
              <a:t>}</a:t>
            </a:r>
          </a:p>
        </p:txBody>
      </p:sp>
      <p:sp>
        <p:nvSpPr>
          <p:cNvPr id="16390" name="Text Box 53"/>
          <p:cNvSpPr txBox="1">
            <a:spLocks noChangeArrowheads="1"/>
          </p:cNvSpPr>
          <p:nvPr/>
        </p:nvSpPr>
        <p:spPr bwMode="auto">
          <a:xfrm>
            <a:off x="3546475" y="1833563"/>
            <a:ext cx="227979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smtClean="0">
                <a:latin typeface="Arial" charset="0"/>
                <a:cs typeface="Arial" charset="0"/>
              </a:rPr>
              <a:t>Action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act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</a:t>
            </a:r>
            <a:r>
              <a:rPr lang="de-AT" altLang="en-US" sz="1400" dirty="0">
                <a:latin typeface="Arial" charset="0"/>
                <a:cs typeface="Arial" charset="0"/>
              </a:rPr>
              <a:t>= </a:t>
            </a:r>
            <a:r>
              <a:rPr lang="de-AT" alt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Sample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::m1</a:t>
            </a:r>
            <a:r>
              <a:rPr lang="de-AT" altLang="en-US" sz="1400" dirty="0" smtClean="0">
                <a:latin typeface="Arial" charset="0"/>
                <a:cs typeface="Arial" charset="0"/>
              </a:rPr>
              <a:t>;  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r>
              <a:rPr lang="de-AT" altLang="en-US" sz="1400" dirty="0" err="1" smtClean="0">
                <a:latin typeface="Arial" charset="0"/>
                <a:cs typeface="Arial" charset="0"/>
              </a:rPr>
              <a:t>act.exec</a:t>
            </a:r>
            <a:r>
              <a:rPr lang="de-AT" altLang="en-US" sz="1400" dirty="0" smtClean="0">
                <a:latin typeface="Arial" charset="0"/>
                <a:cs typeface="Arial" charset="0"/>
              </a:rPr>
              <a:t>(x);</a:t>
            </a:r>
            <a:endParaRPr lang="de-AT" altLang="en-US" sz="1400" dirty="0">
              <a:latin typeface="Arial" charset="0"/>
              <a:cs typeface="Arial" charset="0"/>
            </a:endParaRPr>
          </a:p>
        </p:txBody>
      </p:sp>
      <p:sp>
        <p:nvSpPr>
          <p:cNvPr id="16393" name="TextBox 2"/>
          <p:cNvSpPr txBox="1">
            <a:spLocks noChangeArrowheads="1"/>
          </p:cNvSpPr>
          <p:nvPr/>
        </p:nvSpPr>
        <p:spPr bwMode="auto">
          <a:xfrm>
            <a:off x="628650" y="1381125"/>
            <a:ext cx="2938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b="1"/>
              <a:t>Referenz auf statische Methode</a:t>
            </a:r>
            <a:endParaRPr lang="en-US" altLang="en-US" b="1"/>
          </a:p>
        </p:txBody>
      </p:sp>
      <p:grpSp>
        <p:nvGrpSpPr>
          <p:cNvPr id="11" name="Group 10"/>
          <p:cNvGrpSpPr/>
          <p:nvPr/>
        </p:nvGrpSpPr>
        <p:grpSpPr>
          <a:xfrm>
            <a:off x="628650" y="4781552"/>
            <a:ext cx="7431019" cy="1368446"/>
            <a:chOff x="628650" y="4781552"/>
            <a:chExt cx="7431019" cy="1368446"/>
          </a:xfrm>
        </p:grpSpPr>
        <p:sp>
          <p:nvSpPr>
            <p:cNvPr id="16408" name="Text Box 53"/>
            <p:cNvSpPr txBox="1">
              <a:spLocks noChangeArrowheads="1"/>
            </p:cNvSpPr>
            <p:nvPr/>
          </p:nvSpPr>
          <p:spPr bwMode="auto">
            <a:xfrm>
              <a:off x="3546353" y="5157683"/>
              <a:ext cx="1752403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cs typeface="Arial" charset="0"/>
                </a:rPr>
                <a:t>C x = </a:t>
              </a:r>
              <a:r>
                <a:rPr lang="de-AT" altLang="en-US" sz="1400" dirty="0" err="1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cs typeface="Arial" charset="0"/>
                </a:rPr>
                <a:t>new</a:t>
              </a:r>
              <a:r>
                <a:rPr lang="de-AT" altLang="en-US" sz="1400" dirty="0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cs typeface="Arial" charset="0"/>
                </a:rPr>
                <a:t> C();</a:t>
              </a:r>
            </a:p>
            <a:p>
              <a:r>
                <a:rPr lang="de-AT" altLang="en-US" sz="1400" dirty="0" smtClean="0">
                  <a:latin typeface="Arial" charset="0"/>
                  <a:cs typeface="Arial" charset="0"/>
                </a:rPr>
                <a:t>Action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act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=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C::m3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; </a:t>
              </a:r>
              <a:endParaRPr lang="de-AT" altLang="en-US" sz="1400" dirty="0">
                <a:latin typeface="Arial" charset="0"/>
                <a:cs typeface="Arial" charset="0"/>
              </a:endParaRPr>
            </a:p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act.exec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(x);</a:t>
              </a:r>
              <a:endParaRPr lang="de-AT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23" name="Text Box 53"/>
            <p:cNvSpPr txBox="1">
              <a:spLocks noChangeArrowheads="1"/>
            </p:cNvSpPr>
            <p:nvPr/>
          </p:nvSpPr>
          <p:spPr bwMode="auto">
            <a:xfrm>
              <a:off x="1069976" y="5195890"/>
              <a:ext cx="2025651" cy="95410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180975" algn="l"/>
                </a:tabLst>
                <a:defRPr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 {</a:t>
              </a:r>
            </a:p>
            <a:p>
              <a:pPr>
                <a:tabLst>
                  <a:tab pos="180975" algn="l"/>
                </a:tabLst>
                <a:defRPr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80975" algn="l"/>
                  <a:tab pos="628650" algn="l"/>
                </a:tabLst>
                <a:defRPr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m3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{...}</a:t>
              </a:r>
            </a:p>
            <a:p>
              <a:pPr>
                <a:tabLst>
                  <a:tab pos="180975" algn="l"/>
                </a:tabLst>
                <a:defRPr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6412" name="TextBox 23"/>
            <p:cNvSpPr txBox="1">
              <a:spLocks noChangeArrowheads="1"/>
            </p:cNvSpPr>
            <p:nvPr/>
          </p:nvSpPr>
          <p:spPr bwMode="auto">
            <a:xfrm>
              <a:off x="628650" y="4781552"/>
              <a:ext cx="7431019" cy="338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b="1" dirty="0"/>
                <a:t>Referenz auf nichtstatische Methode des ersten Parameters des Funktionsinterface</a:t>
              </a:r>
              <a:endParaRPr lang="en-US" altLang="en-US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28650" y="3095622"/>
            <a:ext cx="6915150" cy="1368444"/>
            <a:chOff x="628650" y="3095622"/>
            <a:chExt cx="6915150" cy="1368444"/>
          </a:xfrm>
        </p:grpSpPr>
        <p:sp>
          <p:nvSpPr>
            <p:cNvPr id="16398" name="Text Box 53"/>
            <p:cNvSpPr txBox="1">
              <a:spLocks noChangeArrowheads="1"/>
            </p:cNvSpPr>
            <p:nvPr/>
          </p:nvSpPr>
          <p:spPr bwMode="auto">
            <a:xfrm>
              <a:off x="3546662" y="3471751"/>
              <a:ext cx="2289407" cy="738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cs typeface="Arial" charset="0"/>
                </a:rPr>
                <a:t>Sample s = </a:t>
              </a:r>
              <a:r>
                <a:rPr lang="de-AT" altLang="en-US" sz="1400" dirty="0" err="1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cs typeface="Arial" charset="0"/>
                </a:rPr>
                <a:t>new</a:t>
              </a:r>
              <a:r>
                <a:rPr lang="de-AT" altLang="en-US" sz="1400" dirty="0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cs typeface="Arial" charset="0"/>
                </a:rPr>
                <a:t> Sample();</a:t>
              </a:r>
            </a:p>
            <a:p>
              <a:r>
                <a:rPr lang="de-AT" altLang="en-US" sz="1400" dirty="0" smtClean="0">
                  <a:latin typeface="Arial" charset="0"/>
                  <a:cs typeface="Arial" charset="0"/>
                </a:rPr>
                <a:t>Action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act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=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s::m2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; </a:t>
              </a:r>
              <a:endParaRPr lang="de-AT" altLang="en-US" sz="1400" dirty="0">
                <a:latin typeface="Arial" charset="0"/>
                <a:cs typeface="Arial" charset="0"/>
              </a:endParaRPr>
            </a:p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act.exec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(x);</a:t>
              </a:r>
              <a:endParaRPr lang="de-AT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18" name="Text Box 53"/>
            <p:cNvSpPr txBox="1">
              <a:spLocks noChangeArrowheads="1"/>
            </p:cNvSpPr>
            <p:nvPr/>
          </p:nvSpPr>
          <p:spPr bwMode="auto">
            <a:xfrm>
              <a:off x="1069974" y="3509959"/>
              <a:ext cx="2025648" cy="95410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180975" algn="l"/>
                </a:tabLst>
                <a:defRPr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class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Sample 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tabLst>
                  <a:tab pos="180975" algn="l"/>
                </a:tabLst>
                <a:defRPr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int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de-AT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80975" algn="l"/>
                  <a:tab pos="628650" algn="l"/>
                </a:tabLst>
                <a:defRPr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void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m2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(C x)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{...}</a:t>
              </a:r>
            </a:p>
            <a:p>
              <a:pPr>
                <a:tabLst>
                  <a:tab pos="180975" algn="l"/>
                </a:tabLst>
                <a:defRPr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6402" name="TextBox 18"/>
            <p:cNvSpPr txBox="1">
              <a:spLocks noChangeArrowheads="1"/>
            </p:cNvSpPr>
            <p:nvPr/>
          </p:nvSpPr>
          <p:spPr bwMode="auto">
            <a:xfrm>
              <a:off x="628650" y="3095622"/>
              <a:ext cx="3383964" cy="338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b="1"/>
                <a:t>Referenz auf nichtstatische Methode</a:t>
              </a:r>
              <a:endParaRPr lang="en-US" altLang="en-US" b="1"/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V="1">
              <a:off x="4658114" y="3938150"/>
              <a:ext cx="0" cy="200025"/>
            </a:xfrm>
            <a:prstGeom prst="straightConnector1">
              <a:avLst/>
            </a:prstGeom>
            <a:noFill/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4658114" y="4138175"/>
              <a:ext cx="295275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TextBox 39"/>
            <p:cNvSpPr txBox="1"/>
            <p:nvPr/>
          </p:nvSpPr>
          <p:spPr bwMode="auto">
            <a:xfrm>
              <a:off x="4908553" y="3949939"/>
              <a:ext cx="2635247" cy="3381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AT" dirty="0">
                  <a:solidFill>
                    <a:schemeClr val="bg1">
                      <a:lumMod val="50000"/>
                    </a:schemeClr>
                  </a:solidFill>
                </a:rPr>
                <a:t>kann schon Zustand enthalten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538087" y="1646186"/>
            <a:ext cx="3375746" cy="495154"/>
            <a:chOff x="5538087" y="1646186"/>
            <a:chExt cx="3375746" cy="495154"/>
          </a:xfrm>
        </p:grpSpPr>
        <p:sp>
          <p:nvSpPr>
            <p:cNvPr id="16391" name="Text Box 53"/>
            <p:cNvSpPr txBox="1">
              <a:spLocks noChangeArrowheads="1"/>
            </p:cNvSpPr>
            <p:nvPr/>
          </p:nvSpPr>
          <p:spPr bwMode="auto">
            <a:xfrm>
              <a:off x="6222070" y="1833563"/>
              <a:ext cx="269176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smtClean="0">
                  <a:latin typeface="Arial" charset="0"/>
                  <a:cs typeface="Arial" charset="0"/>
                </a:rPr>
                <a:t>Action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act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=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x -&gt; Sample.m1(x)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;</a:t>
              </a:r>
              <a:endParaRPr lang="de-AT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16392" name="Right Arrow 1"/>
            <p:cNvSpPr>
              <a:spLocks noChangeArrowheads="1"/>
            </p:cNvSpPr>
            <p:nvPr/>
          </p:nvSpPr>
          <p:spPr bwMode="auto">
            <a:xfrm>
              <a:off x="5828370" y="1924050"/>
              <a:ext cx="323850" cy="152400"/>
            </a:xfrm>
            <a:prstGeom prst="rightArrow">
              <a:avLst>
                <a:gd name="adj1" fmla="val 50000"/>
                <a:gd name="adj2" fmla="val 4999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538087" y="1646186"/>
              <a:ext cx="9044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/>
                <a:t>entspricht</a:t>
              </a:r>
              <a:endParaRPr lang="de-AT" sz="1400" i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55228" y="3519675"/>
            <a:ext cx="2740873" cy="475229"/>
            <a:chOff x="5655228" y="3519675"/>
            <a:chExt cx="2740873" cy="475229"/>
          </a:xfrm>
        </p:grpSpPr>
        <p:sp>
          <p:nvSpPr>
            <p:cNvPr id="16399" name="Text Box 53"/>
            <p:cNvSpPr txBox="1">
              <a:spLocks noChangeArrowheads="1"/>
            </p:cNvSpPr>
            <p:nvPr/>
          </p:nvSpPr>
          <p:spPr bwMode="auto">
            <a:xfrm>
              <a:off x="6222108" y="3687127"/>
              <a:ext cx="217399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smtClean="0">
                  <a:latin typeface="Arial" charset="0"/>
                  <a:cs typeface="Arial" charset="0"/>
                </a:rPr>
                <a:t>Action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act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=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x -&gt; s.m2(x)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;</a:t>
              </a:r>
              <a:endParaRPr lang="de-AT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16400" name="Right Arrow 15"/>
            <p:cNvSpPr>
              <a:spLocks noChangeArrowheads="1"/>
            </p:cNvSpPr>
            <p:nvPr/>
          </p:nvSpPr>
          <p:spPr bwMode="auto">
            <a:xfrm>
              <a:off x="5847436" y="3777588"/>
              <a:ext cx="323871" cy="152356"/>
            </a:xfrm>
            <a:prstGeom prst="rightArrow">
              <a:avLst>
                <a:gd name="adj1" fmla="val 50000"/>
                <a:gd name="adj2" fmla="val 4999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55228" y="3519675"/>
              <a:ext cx="9044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/>
                <a:t>entspricht</a:t>
              </a:r>
              <a:endParaRPr lang="de-AT" sz="1400" i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538087" y="5171493"/>
            <a:ext cx="2729879" cy="505575"/>
            <a:chOff x="5538087" y="5171493"/>
            <a:chExt cx="2729879" cy="505575"/>
          </a:xfrm>
        </p:grpSpPr>
        <p:sp>
          <p:nvSpPr>
            <p:cNvPr id="16409" name="Text Box 53"/>
            <p:cNvSpPr txBox="1">
              <a:spLocks noChangeArrowheads="1"/>
            </p:cNvSpPr>
            <p:nvPr/>
          </p:nvSpPr>
          <p:spPr bwMode="auto">
            <a:xfrm>
              <a:off x="6183741" y="5369291"/>
              <a:ext cx="208422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smtClean="0">
                  <a:latin typeface="Arial" charset="0"/>
                  <a:cs typeface="Arial" charset="0"/>
                </a:rPr>
                <a:t>Action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act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>
                  <a:latin typeface="Arial" charset="0"/>
                  <a:cs typeface="Arial" charset="0"/>
                </a:rPr>
                <a:t>=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x -&gt; x.m3()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;</a:t>
              </a:r>
              <a:endParaRPr lang="de-AT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16410" name="Right Arrow 21"/>
            <p:cNvSpPr>
              <a:spLocks noChangeArrowheads="1"/>
            </p:cNvSpPr>
            <p:nvPr/>
          </p:nvSpPr>
          <p:spPr bwMode="auto">
            <a:xfrm>
              <a:off x="5809109" y="5459752"/>
              <a:ext cx="323836" cy="152357"/>
            </a:xfrm>
            <a:prstGeom prst="rightArrow">
              <a:avLst>
                <a:gd name="adj1" fmla="val 50000"/>
                <a:gd name="adj2" fmla="val 4999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38087" y="5171493"/>
              <a:ext cx="9044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i="1" dirty="0" smtClean="0"/>
                <a:t>entspricht</a:t>
              </a:r>
              <a:endParaRPr lang="de-AT" sz="1400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Methodenreferenzen</a:t>
            </a:r>
            <a:endParaRPr lang="en-US" altLang="en-US" smtClean="0"/>
          </a:p>
        </p:txBody>
      </p:sp>
      <p:sp>
        <p:nvSpPr>
          <p:cNvPr id="1741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3A14CF-9328-4E19-A08F-27EFA90DAC05}" type="slidenum">
              <a:rPr lang="de-DE" altLang="en-US" sz="1400"/>
              <a:pPr/>
              <a:t>20</a:t>
            </a:fld>
            <a:endParaRPr lang="de-DE" altLang="en-US" sz="1400"/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3981293" y="1310749"/>
            <a:ext cx="4048125" cy="2631490"/>
          </a:xfrm>
          <a:prstGeom prst="rect">
            <a:avLst/>
          </a:prstGeom>
          <a:solidFill>
            <a:srgbClr val="CCCCFF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  <a:tab pos="54292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  <a:cs typeface="Arial" charset="0"/>
              </a:rPr>
              <a:t>class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b="1" dirty="0" err="1" smtClean="0">
                <a:latin typeface="Arial" charset="0"/>
                <a:cs typeface="Arial" charset="0"/>
              </a:rPr>
              <a:t>StringUtil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</a:t>
            </a:r>
            <a:r>
              <a:rPr lang="de-AT" altLang="en-US" sz="1400" dirty="0">
                <a:latin typeface="Arial" charset="0"/>
                <a:cs typeface="Arial" charset="0"/>
              </a:rPr>
              <a:t>{</a:t>
            </a:r>
          </a:p>
          <a:p>
            <a:pPr>
              <a:spcBef>
                <a:spcPts val="600"/>
              </a:spcBef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err="1">
                <a:latin typeface="Arial" charset="0"/>
                <a:cs typeface="Arial" charset="0"/>
              </a:rPr>
              <a:t>int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maxLen</a:t>
            </a:r>
            <a:r>
              <a:rPr lang="de-AT" altLang="en-US" sz="1400" dirty="0" smtClean="0">
                <a:latin typeface="Arial" charset="0"/>
                <a:cs typeface="Arial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StringUtil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(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int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n) {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maxLen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= n; }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pPr>
              <a:spcBef>
                <a:spcPts val="1200"/>
              </a:spcBef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err="1">
                <a:solidFill>
                  <a:schemeClr val="accent2"/>
                </a:solidFill>
                <a:latin typeface="Arial" charset="0"/>
                <a:cs typeface="Arial" charset="0"/>
              </a:rPr>
              <a:t>static</a:t>
            </a:r>
            <a:r>
              <a:rPr lang="de-AT" altLang="en-US" sz="1400" dirty="0">
                <a:latin typeface="Arial" charset="0"/>
                <a:cs typeface="Arial" charset="0"/>
              </a:rPr>
              <a:t> String </a:t>
            </a:r>
            <a:r>
              <a:rPr lang="de-AT" altLang="en-US" sz="1400" b="1" dirty="0" err="1">
                <a:latin typeface="Arial" charset="0"/>
                <a:cs typeface="Arial" charset="0"/>
              </a:rPr>
              <a:t>invert</a:t>
            </a:r>
            <a:r>
              <a:rPr lang="de-AT" altLang="en-US" sz="1400" dirty="0">
                <a:latin typeface="Arial" charset="0"/>
                <a:cs typeface="Arial" charset="0"/>
              </a:rPr>
              <a:t> (String s) {</a:t>
            </a:r>
          </a:p>
          <a:p>
            <a:r>
              <a:rPr lang="de-AT" altLang="en-US" sz="1400" dirty="0">
                <a:latin typeface="Arial" charset="0"/>
                <a:cs typeface="Arial" charset="0"/>
              </a:rPr>
              <a:t>		</a:t>
            </a:r>
            <a:r>
              <a:rPr lang="de-AT" alt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//... </a:t>
            </a:r>
            <a:r>
              <a:rPr lang="de-AT" altLang="en-US" sz="1400" i="1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inverts</a:t>
            </a:r>
            <a:r>
              <a:rPr lang="de-AT" altLang="en-US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s</a:t>
            </a:r>
          </a:p>
          <a:p>
            <a:r>
              <a:rPr lang="de-AT" altLang="en-US" sz="1400" dirty="0">
                <a:latin typeface="Arial" charset="0"/>
                <a:cs typeface="Arial" charset="0"/>
              </a:rPr>
              <a:t>	}</a:t>
            </a:r>
          </a:p>
          <a:p>
            <a:pPr>
              <a:spcBef>
                <a:spcPts val="600"/>
              </a:spcBef>
            </a:pPr>
            <a:r>
              <a:rPr lang="de-AT" altLang="en-US" sz="1400" dirty="0">
                <a:latin typeface="Arial" charset="0"/>
                <a:cs typeface="Arial" charset="0"/>
              </a:rPr>
              <a:t>	String </a:t>
            </a:r>
            <a:r>
              <a:rPr lang="de-AT" altLang="en-US" sz="1400" b="1" dirty="0" err="1">
                <a:latin typeface="Arial" charset="0"/>
                <a:cs typeface="Arial" charset="0"/>
              </a:rPr>
              <a:t>shorten</a:t>
            </a:r>
            <a:r>
              <a:rPr lang="de-AT" altLang="en-US" sz="1400" dirty="0">
                <a:latin typeface="Arial" charset="0"/>
                <a:cs typeface="Arial" charset="0"/>
              </a:rPr>
              <a:t> (String s) {</a:t>
            </a:r>
          </a:p>
          <a:p>
            <a:r>
              <a:rPr lang="de-AT" altLang="en-US" sz="1400" dirty="0">
                <a:latin typeface="Arial" charset="0"/>
                <a:cs typeface="Arial" charset="0"/>
              </a:rPr>
              <a:t>		</a:t>
            </a:r>
            <a:r>
              <a:rPr lang="de-AT" alt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// ... </a:t>
            </a:r>
            <a:r>
              <a:rPr lang="de-AT" altLang="en-US" sz="1400" i="1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shortens</a:t>
            </a:r>
            <a:r>
              <a:rPr lang="de-AT" altLang="en-US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s </a:t>
            </a:r>
            <a:r>
              <a:rPr lang="de-AT" altLang="en-US" sz="1400" i="1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to</a:t>
            </a:r>
            <a:r>
              <a:rPr lang="de-AT" altLang="en-US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de-AT" altLang="en-US" sz="1400" i="1" dirty="0" err="1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maxLen</a:t>
            </a:r>
            <a:r>
              <a:rPr lang="de-AT" altLang="en-US" sz="1400" i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de-AT" altLang="en-US" sz="1400" i="1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characters</a:t>
            </a:r>
            <a:endParaRPr lang="de-AT" altLang="en-US" sz="1400" i="1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r>
              <a:rPr lang="de-AT" altLang="en-US" sz="1400" dirty="0">
                <a:latin typeface="Arial" charset="0"/>
                <a:cs typeface="Arial" charset="0"/>
              </a:rPr>
              <a:t>	}</a:t>
            </a:r>
          </a:p>
          <a:p>
            <a:r>
              <a:rPr lang="de-AT" altLang="en-US" sz="1400" dirty="0">
                <a:latin typeface="Arial" charset="0"/>
                <a:cs typeface="Arial" charset="0"/>
              </a:rPr>
              <a:t>}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87900" y="1310749"/>
            <a:ext cx="2892138" cy="738664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>
                <a:latin typeface="Arial" charset="0"/>
                <a:cs typeface="Arial" charset="0"/>
              </a:rPr>
              <a:t>interface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b="1" dirty="0" err="1" smtClean="0">
                <a:latin typeface="Arial" charset="0"/>
                <a:cs typeface="Arial" charset="0"/>
              </a:rPr>
              <a:t>StringMapper</a:t>
            </a:r>
            <a:r>
              <a:rPr lang="de-AT" altLang="en-US" sz="1400" b="1" dirty="0" smtClean="0">
                <a:latin typeface="Arial" charset="0"/>
                <a:cs typeface="Arial" charset="0"/>
              </a:rPr>
              <a:t> </a:t>
            </a:r>
            <a:r>
              <a:rPr lang="de-AT" altLang="en-US" sz="1400" dirty="0" smtClean="0">
                <a:latin typeface="Arial" charset="0"/>
                <a:cs typeface="Arial" charset="0"/>
              </a:rPr>
              <a:t>{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smtClean="0">
                <a:latin typeface="Arial" charset="0"/>
                <a:cs typeface="Arial" charset="0"/>
              </a:rPr>
              <a:t>String </a:t>
            </a:r>
            <a:r>
              <a:rPr lang="de-AT" altLang="en-US" sz="1400" b="1" dirty="0" err="1" smtClean="0">
                <a:latin typeface="Arial" charset="0"/>
                <a:cs typeface="Arial" charset="0"/>
              </a:rPr>
              <a:t>map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(String s);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r>
              <a:rPr lang="de-AT" altLang="en-US" sz="1400" dirty="0" smtClean="0">
                <a:latin typeface="Arial" charset="0"/>
                <a:cs typeface="Arial" charset="0"/>
              </a:rPr>
              <a:t>}</a:t>
            </a:r>
            <a:endParaRPr lang="en-US" altLang="en-US" sz="1400" dirty="0">
              <a:latin typeface="Arial" charset="0"/>
              <a:cs typeface="Arial" charset="0"/>
            </a:endParaRPr>
          </a:p>
        </p:txBody>
      </p:sp>
      <p:sp>
        <p:nvSpPr>
          <p:cNvPr id="17422" name="TextBox 14"/>
          <p:cNvSpPr txBox="1">
            <a:spLocks noChangeArrowheads="1"/>
          </p:cNvSpPr>
          <p:nvPr/>
        </p:nvSpPr>
        <p:spPr bwMode="auto">
          <a:xfrm>
            <a:off x="787899" y="2171462"/>
            <a:ext cx="2892138" cy="2246769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 err="1">
                <a:latin typeface="Arial" charset="0"/>
                <a:cs typeface="Arial" charset="0"/>
              </a:rPr>
              <a:t>class</a:t>
            </a:r>
            <a:r>
              <a:rPr lang="de-AT" altLang="en-US" sz="1400" dirty="0">
                <a:latin typeface="Arial" charset="0"/>
                <a:cs typeface="Arial" charset="0"/>
              </a:rPr>
              <a:t> </a:t>
            </a:r>
            <a:r>
              <a:rPr lang="de-AT" altLang="en-US" sz="1400" b="1" dirty="0" err="1" smtClean="0">
                <a:latin typeface="Arial" charset="0"/>
                <a:cs typeface="Arial" charset="0"/>
              </a:rPr>
              <a:t>StringPool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</a:t>
            </a:r>
            <a:r>
              <a:rPr lang="de-AT" altLang="en-US" sz="1400" dirty="0">
                <a:latin typeface="Arial" charset="0"/>
                <a:cs typeface="Arial" charset="0"/>
              </a:rPr>
              <a:t>{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smtClean="0">
                <a:latin typeface="Arial" charset="0"/>
                <a:cs typeface="Arial" charset="0"/>
              </a:rPr>
              <a:t>String[] s =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new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String[100];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int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size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= 0;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smtClean="0">
                <a:latin typeface="Arial" charset="0"/>
                <a:cs typeface="Arial" charset="0"/>
              </a:rPr>
              <a:t>...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void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</a:t>
            </a:r>
            <a:r>
              <a:rPr lang="de-AT" altLang="en-US" sz="1400" b="1" dirty="0" err="1" smtClean="0">
                <a:latin typeface="Arial" charset="0"/>
                <a:cs typeface="Arial" charset="0"/>
              </a:rPr>
              <a:t>foreach</a:t>
            </a:r>
            <a:r>
              <a:rPr lang="de-AT" altLang="en-US" sz="1400" dirty="0" smtClean="0">
                <a:latin typeface="Arial" charset="0"/>
                <a:cs typeface="Arial" charset="0"/>
              </a:rPr>
              <a:t>(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StringMapper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m) {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smtClean="0">
                <a:latin typeface="Arial" charset="0"/>
                <a:cs typeface="Arial" charset="0"/>
              </a:rPr>
              <a:t>	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for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(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int</a:t>
            </a:r>
            <a:r>
              <a:rPr lang="de-AT" altLang="en-US" sz="1400" dirty="0" smtClean="0">
                <a:latin typeface="Arial" charset="0"/>
                <a:cs typeface="Arial" charset="0"/>
              </a:rPr>
              <a:t> i = 0; i &lt;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size</a:t>
            </a:r>
            <a:r>
              <a:rPr lang="de-AT" altLang="en-US" sz="1400" dirty="0" smtClean="0">
                <a:latin typeface="Arial" charset="0"/>
                <a:cs typeface="Arial" charset="0"/>
              </a:rPr>
              <a:t>; i++) {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smtClean="0">
                <a:latin typeface="Arial" charset="0"/>
                <a:cs typeface="Arial" charset="0"/>
              </a:rPr>
              <a:t>		s[i] = </a:t>
            </a:r>
            <a:r>
              <a:rPr lang="de-AT" altLang="en-US" sz="1400" dirty="0" err="1" smtClean="0">
                <a:latin typeface="Arial" charset="0"/>
                <a:cs typeface="Arial" charset="0"/>
              </a:rPr>
              <a:t>m.map</a:t>
            </a:r>
            <a:r>
              <a:rPr lang="de-AT" altLang="en-US" sz="1400" dirty="0" smtClean="0">
                <a:latin typeface="Arial" charset="0"/>
                <a:cs typeface="Arial" charset="0"/>
              </a:rPr>
              <a:t>(s[i]);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smtClean="0">
                <a:latin typeface="Arial" charset="0"/>
                <a:cs typeface="Arial" charset="0"/>
              </a:rPr>
              <a:t>	}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	</a:t>
            </a:r>
            <a:r>
              <a:rPr lang="de-AT" altLang="en-US" sz="1400" dirty="0" smtClean="0">
                <a:latin typeface="Arial" charset="0"/>
                <a:cs typeface="Arial" charset="0"/>
              </a:rPr>
              <a:t>}</a:t>
            </a:r>
            <a:endParaRPr lang="de-AT" altLang="en-US" sz="1400" dirty="0">
              <a:latin typeface="Arial" charset="0"/>
              <a:cs typeface="Arial" charset="0"/>
            </a:endParaRP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altLang="en-US" sz="1400" dirty="0">
                <a:latin typeface="Arial" charset="0"/>
                <a:cs typeface="Arial" charset="0"/>
              </a:rPr>
              <a:t>}</a:t>
            </a:r>
            <a:endParaRPr lang="en-US" altLang="en-US" sz="1400" dirty="0">
              <a:latin typeface="Arial" charset="0"/>
              <a:cs typeface="Arial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87899" y="4601399"/>
            <a:ext cx="4010811" cy="993484"/>
            <a:chOff x="787899" y="4601399"/>
            <a:chExt cx="4010811" cy="993484"/>
          </a:xfrm>
        </p:grpSpPr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787899" y="4601399"/>
              <a:ext cx="4010811" cy="523220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StringPool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strings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=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new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StringPool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();</a:t>
              </a:r>
            </a:p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StringUtil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util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=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new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 </a:t>
              </a:r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StringUtil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(2);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787900" y="5287106"/>
              <a:ext cx="3145532" cy="307777"/>
            </a:xfrm>
            <a:prstGeom prst="rect">
              <a:avLst/>
            </a:prstGeom>
            <a:solidFill>
              <a:srgbClr val="FFFF99"/>
            </a:solidFill>
            <a:ln w="6350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strings.foreach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(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StringUtil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::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invert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);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87899" y="5658028"/>
            <a:ext cx="3145533" cy="307777"/>
          </a:xfrm>
          <a:prstGeom prst="rect">
            <a:avLst/>
          </a:prstGeom>
          <a:solidFill>
            <a:srgbClr val="FFFF99"/>
          </a:solidFill>
          <a:ln w="63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 smtClean="0">
                <a:latin typeface="Arial" charset="0"/>
                <a:cs typeface="Arial" charset="0"/>
              </a:rPr>
              <a:t>strings.foreach</a:t>
            </a:r>
            <a:r>
              <a:rPr lang="de-AT" altLang="en-US" sz="1400" dirty="0" smtClean="0">
                <a:latin typeface="Arial" charset="0"/>
                <a:cs typeface="Arial" charset="0"/>
              </a:rPr>
              <a:t>(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util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::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shorten</a:t>
            </a:r>
            <a:r>
              <a:rPr lang="de-AT" altLang="en-US" sz="1400" dirty="0" smtClean="0">
                <a:latin typeface="Arial" charset="0"/>
                <a:cs typeface="Arial" charset="0"/>
              </a:rPr>
              <a:t>);</a:t>
            </a:r>
            <a:endParaRPr lang="en-US" altLang="en-US" sz="1400" dirty="0">
              <a:latin typeface="Arial" charset="0"/>
              <a:cs typeface="Arial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87899" y="6028950"/>
            <a:ext cx="3145533" cy="307777"/>
          </a:xfrm>
          <a:prstGeom prst="rect">
            <a:avLst/>
          </a:prstGeom>
          <a:solidFill>
            <a:srgbClr val="FFFF99"/>
          </a:solidFill>
          <a:ln w="6350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dirty="0" err="1" smtClean="0">
                <a:latin typeface="Arial" charset="0"/>
                <a:cs typeface="Arial" charset="0"/>
              </a:rPr>
              <a:t>strings.foreach</a:t>
            </a:r>
            <a:r>
              <a:rPr lang="de-AT" altLang="en-US" sz="1400" dirty="0" smtClean="0">
                <a:latin typeface="Arial" charset="0"/>
                <a:cs typeface="Arial" charset="0"/>
              </a:rPr>
              <a:t>(</a:t>
            </a:r>
            <a:r>
              <a:rPr lang="de-AT" altLang="en-US" sz="14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String::</a:t>
            </a:r>
            <a:r>
              <a:rPr lang="de-AT" altLang="en-US" sz="14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toUpperCase</a:t>
            </a:r>
            <a:r>
              <a:rPr lang="de-AT" altLang="en-US" sz="1400" dirty="0" smtClean="0">
                <a:latin typeface="Arial" charset="0"/>
                <a:cs typeface="Arial" charset="0"/>
              </a:rPr>
              <a:t>);</a:t>
            </a:r>
            <a:endParaRPr lang="en-US" altLang="en-US" sz="1400" dirty="0">
              <a:latin typeface="Arial" charset="0"/>
              <a:cs typeface="Arial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069458" y="5287106"/>
            <a:ext cx="3906981" cy="1049621"/>
            <a:chOff x="4069458" y="5287106"/>
            <a:chExt cx="3906981" cy="1049621"/>
          </a:xfrm>
        </p:grpSpPr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4615532" y="5287106"/>
              <a:ext cx="3360907" cy="307777"/>
            </a:xfrm>
            <a:prstGeom prst="rect">
              <a:avLst/>
            </a:prstGeom>
            <a:solidFill>
              <a:srgbClr val="FFFF99"/>
            </a:solidFill>
            <a:ln w="6350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strings.foreach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(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s -&gt;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StringUtil.invert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(s)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);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36" name="TextBox 35"/>
            <p:cNvSpPr txBox="1">
              <a:spLocks noChangeArrowheads="1"/>
            </p:cNvSpPr>
            <p:nvPr/>
          </p:nvSpPr>
          <p:spPr bwMode="auto">
            <a:xfrm>
              <a:off x="4615532" y="5658028"/>
              <a:ext cx="3360907" cy="307777"/>
            </a:xfrm>
            <a:prstGeom prst="rect">
              <a:avLst/>
            </a:prstGeom>
            <a:solidFill>
              <a:srgbClr val="FFFF99"/>
            </a:solidFill>
            <a:ln w="6350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strings.foreach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(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s -&gt;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util.shorten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(s)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);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4615532" y="6028950"/>
              <a:ext cx="3360907" cy="307777"/>
            </a:xfrm>
            <a:prstGeom prst="rect">
              <a:avLst/>
            </a:prstGeom>
            <a:solidFill>
              <a:srgbClr val="FFFF99"/>
            </a:solidFill>
            <a:ln w="6350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sz="1400" dirty="0" err="1" smtClean="0">
                  <a:latin typeface="Arial" charset="0"/>
                  <a:cs typeface="Arial" charset="0"/>
                </a:rPr>
                <a:t>strings.foreach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(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s -&gt;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s.toUpperCase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()</a:t>
              </a:r>
              <a:r>
                <a:rPr lang="de-AT" altLang="en-US" sz="1400" dirty="0" smtClean="0">
                  <a:latin typeface="Arial" charset="0"/>
                  <a:cs typeface="Arial" charset="0"/>
                </a:rPr>
                <a:t>);</a:t>
              </a:r>
              <a:endParaRPr lang="en-US" altLang="en-US" sz="1400" dirty="0">
                <a:latin typeface="Arial" charset="0"/>
                <a:cs typeface="Arial" charset="0"/>
              </a:endParaRPr>
            </a:p>
          </p:txBody>
        </p:sp>
        <p:sp>
          <p:nvSpPr>
            <p:cNvPr id="3" name="Right Arrow 2"/>
            <p:cNvSpPr/>
            <p:nvPr/>
          </p:nvSpPr>
          <p:spPr bwMode="auto">
            <a:xfrm>
              <a:off x="4069458" y="5384378"/>
              <a:ext cx="355180" cy="128470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" name="Right Arrow 37"/>
            <p:cNvSpPr/>
            <p:nvPr/>
          </p:nvSpPr>
          <p:spPr bwMode="auto">
            <a:xfrm>
              <a:off x="4069458" y="5747681"/>
              <a:ext cx="355180" cy="128470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" name="Right Arrow 38"/>
            <p:cNvSpPr/>
            <p:nvPr/>
          </p:nvSpPr>
          <p:spPr bwMode="auto">
            <a:xfrm>
              <a:off x="4069458" y="6114152"/>
              <a:ext cx="355180" cy="128470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Methodenreferenz auf Konstruktor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66F08-53A0-4880-8A41-E6F410E6BCEA}" type="slidenum">
              <a:rPr lang="de-DE" altLang="en-US" smtClean="0"/>
              <a:pPr>
                <a:defRPr/>
              </a:pPr>
              <a:t>21</a:t>
            </a:fld>
            <a:endParaRPr lang="de-DE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21116" y="1408673"/>
            <a:ext cx="701795" cy="30777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T::new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5991" y="1389623"/>
            <a:ext cx="2710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ist kompatibel mit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Supplier&lt;T&gt;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33975" y="1408673"/>
            <a:ext cx="2113079" cy="7386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1809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Supplier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&lt;T&gt; {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();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52475" y="5482828"/>
            <a:ext cx="5039276" cy="961370"/>
            <a:chOff x="752475" y="4600575"/>
            <a:chExt cx="5039276" cy="961370"/>
          </a:xfrm>
        </p:grpSpPr>
        <p:sp>
          <p:nvSpPr>
            <p:cNvPr id="9" name="TextBox 8"/>
            <p:cNvSpPr txBox="1"/>
            <p:nvPr/>
          </p:nvSpPr>
          <p:spPr>
            <a:xfrm>
              <a:off x="752475" y="4600575"/>
              <a:ext cx="7104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Aufruf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71575" y="5038725"/>
              <a:ext cx="4620176" cy="523220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80975" algn="l"/>
                  <a:tab pos="1163638" algn="l"/>
                  <a:tab pos="2063750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List&lt;Student&gt;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students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map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names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Student::</a:t>
              </a:r>
              <a:r>
                <a:rPr lang="de-AT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80975" algn="l"/>
                  <a:tab pos="1163638" algn="l"/>
                  <a:tab pos="206375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List&lt;Prof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&gt;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profs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map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Prof::</a:t>
              </a:r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56939" y="3314940"/>
            <a:ext cx="6038769" cy="2031325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&lt;T&gt;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List&lt;T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extends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Person&gt;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map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(String[]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&lt;T&gt;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supplier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List&lt;T&gt;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ArrayList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&lt;T&gt;();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(String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T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de-AT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supplier.get</a:t>
            </a:r>
            <a:r>
              <a:rPr lang="de-AT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obj.name =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result.add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80975" algn="l"/>
                <a:tab pos="358775" algn="l"/>
                <a:tab pos="536575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490179" y="5793275"/>
            <a:ext cx="2968021" cy="647164"/>
            <a:chOff x="5490179" y="5793275"/>
            <a:chExt cx="2968021" cy="647164"/>
          </a:xfrm>
        </p:grpSpPr>
        <p:sp>
          <p:nvSpPr>
            <p:cNvPr id="11" name="TextBox 10"/>
            <p:cNvSpPr txBox="1"/>
            <p:nvPr/>
          </p:nvSpPr>
          <p:spPr>
            <a:xfrm>
              <a:off x="5929620" y="6132662"/>
              <a:ext cx="2528580" cy="307777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map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() -&gt;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Prof());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29620" y="5793275"/>
              <a:ext cx="1007710" cy="33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dirty="0" smtClean="0">
                  <a:solidFill>
                    <a:schemeClr val="bg1">
                      <a:lumMod val="50000"/>
                    </a:schemeClr>
                  </a:solidFill>
                </a:rPr>
                <a:t>entspricht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flipH="1">
              <a:off x="5490179" y="6327082"/>
              <a:ext cx="439441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0" name="Group 59"/>
          <p:cNvGrpSpPr/>
          <p:nvPr/>
        </p:nvGrpSpPr>
        <p:grpSpPr>
          <a:xfrm>
            <a:off x="771525" y="2320235"/>
            <a:ext cx="8110376" cy="1558372"/>
            <a:chOff x="771525" y="2320235"/>
            <a:chExt cx="8110376" cy="1558372"/>
          </a:xfrm>
        </p:grpSpPr>
        <p:sp>
          <p:nvSpPr>
            <p:cNvPr id="7" name="TextBox 6"/>
            <p:cNvSpPr txBox="1"/>
            <p:nvPr/>
          </p:nvSpPr>
          <p:spPr>
            <a:xfrm>
              <a:off x="771525" y="2320235"/>
              <a:ext cx="5769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800" b="1" dirty="0" smtClean="0"/>
                <a:t>Beispiel  </a:t>
              </a:r>
              <a:r>
                <a:rPr lang="de-AT" sz="1800" dirty="0" smtClean="0"/>
                <a:t>Array von Namen auf Liste von Personen abbilden</a:t>
              </a:r>
              <a:endParaRPr lang="en-US" sz="18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63882" y="2693286"/>
              <a:ext cx="90762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AT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</a:p>
            <a:p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String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705446" y="2724545"/>
              <a:ext cx="804823" cy="411857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0" name="Straight Connector 19"/>
            <p:cNvCxnSpPr>
              <a:stCxn id="18" idx="1"/>
              <a:endCxn id="18" idx="3"/>
            </p:cNvCxnSpPr>
            <p:nvPr/>
          </p:nvCxnSpPr>
          <p:spPr bwMode="auto">
            <a:xfrm>
              <a:off x="7705446" y="2930474"/>
              <a:ext cx="804823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7319922" y="3401553"/>
              <a:ext cx="66236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AT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Student</a:t>
              </a:r>
            </a:p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7361486" y="3432812"/>
              <a:ext cx="620797" cy="411857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4" name="Straight Connector 23"/>
            <p:cNvCxnSpPr>
              <a:stCxn id="23" idx="1"/>
              <a:endCxn id="23" idx="3"/>
            </p:cNvCxnSpPr>
            <p:nvPr/>
          </p:nvCxnSpPr>
          <p:spPr bwMode="auto">
            <a:xfrm>
              <a:off x="7361486" y="3638741"/>
              <a:ext cx="620797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TextBox 25"/>
            <p:cNvSpPr txBox="1"/>
            <p:nvPr/>
          </p:nvSpPr>
          <p:spPr>
            <a:xfrm>
              <a:off x="8219540" y="3401553"/>
              <a:ext cx="44114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AT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Prof</a:t>
              </a:r>
            </a:p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8261104" y="3432812"/>
              <a:ext cx="620797" cy="411857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8" name="Straight Connector 27"/>
            <p:cNvCxnSpPr>
              <a:stCxn id="27" idx="1"/>
              <a:endCxn id="27" idx="3"/>
            </p:cNvCxnSpPr>
            <p:nvPr/>
          </p:nvCxnSpPr>
          <p:spPr bwMode="auto">
            <a:xfrm>
              <a:off x="8261104" y="3638741"/>
              <a:ext cx="620797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Isosceles Triangle 29"/>
            <p:cNvSpPr/>
            <p:nvPr/>
          </p:nvSpPr>
          <p:spPr bwMode="auto">
            <a:xfrm>
              <a:off x="8060630" y="3136402"/>
              <a:ext cx="105799" cy="109577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2" name="Straight Connector 31"/>
            <p:cNvCxnSpPr>
              <a:stCxn id="30" idx="3"/>
            </p:cNvCxnSpPr>
            <p:nvPr/>
          </p:nvCxnSpPr>
          <p:spPr bwMode="auto">
            <a:xfrm flipH="1">
              <a:off x="8109751" y="3245979"/>
              <a:ext cx="3779" cy="9635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/>
            <p:nvPr/>
          </p:nvCxnSpPr>
          <p:spPr bwMode="auto">
            <a:xfrm>
              <a:off x="7651102" y="3342331"/>
              <a:ext cx="920400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>
              <a:off x="7655092" y="3342331"/>
              <a:ext cx="0" cy="7934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/>
            <p:nvPr/>
          </p:nvCxnSpPr>
          <p:spPr bwMode="auto">
            <a:xfrm>
              <a:off x="8571502" y="3342331"/>
              <a:ext cx="0" cy="7934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TextBox 47"/>
            <p:cNvSpPr txBox="1"/>
            <p:nvPr/>
          </p:nvSpPr>
          <p:spPr>
            <a:xfrm>
              <a:off x="1171575" y="2853406"/>
              <a:ext cx="18293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"John", "Lisa", "Sam", ...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3646270" y="2881980"/>
              <a:ext cx="483649" cy="3513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67681" y="2913147"/>
              <a:ext cx="365485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"John"</a:t>
              </a:r>
            </a:p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667681" y="2710271"/>
              <a:ext cx="43762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Student</a:t>
              </a:r>
              <a:endParaRPr lang="de-AT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4239497" y="2881980"/>
              <a:ext cx="483649" cy="3513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260908" y="2913147"/>
              <a:ext cx="323807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"Lisa"</a:t>
              </a:r>
            </a:p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60908" y="2710271"/>
              <a:ext cx="43762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Student</a:t>
              </a:r>
              <a:endParaRPr lang="de-AT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4795716" y="2881980"/>
              <a:ext cx="483649" cy="351372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817127" y="2913147"/>
              <a:ext cx="352661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"Sam"</a:t>
              </a:r>
            </a:p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817127" y="2710271"/>
              <a:ext cx="43762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Student</a:t>
              </a:r>
              <a:endParaRPr lang="de-AT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320929" y="2893341"/>
              <a:ext cx="3145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Right Arrow 58"/>
            <p:cNvSpPr/>
            <p:nvPr/>
          </p:nvSpPr>
          <p:spPr bwMode="auto">
            <a:xfrm>
              <a:off x="3098380" y="2930569"/>
              <a:ext cx="445865" cy="127703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361486" y="1289469"/>
            <a:ext cx="17263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smtClean="0"/>
              <a:t>wobei </a:t>
            </a:r>
            <a:r>
              <a:rPr lang="de-AT" sz="1400" i="1" smtClean="0"/>
              <a:t>T</a:t>
            </a:r>
            <a:r>
              <a:rPr lang="de-AT" sz="1400" smtClean="0"/>
              <a:t> eine Klasse</a:t>
            </a:r>
          </a:p>
          <a:p>
            <a:r>
              <a:rPr lang="de-AT" sz="1400" smtClean="0"/>
              <a:t>mit einem parameter-</a:t>
            </a:r>
          </a:p>
          <a:p>
            <a:r>
              <a:rPr lang="de-AT" sz="1400" smtClean="0"/>
              <a:t>losen Konstruktor</a:t>
            </a:r>
          </a:p>
          <a:p>
            <a:r>
              <a:rPr lang="de-AT" sz="1400" smtClean="0"/>
              <a:t>sein muss</a:t>
            </a:r>
            <a:endParaRPr lang="de-AT" sz="1400"/>
          </a:p>
        </p:txBody>
      </p:sp>
    </p:spTree>
    <p:extLst>
      <p:ext uri="{BB962C8B-B14F-4D97-AF65-F5344CB8AC3E}">
        <p14:creationId xmlns:p14="http://schemas.microsoft.com/office/powerpoint/2010/main" val="170220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Methodenreferenz auf Konstruktor (2)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66F08-53A0-4880-8A41-E6F410E6BCEA}" type="slidenum">
              <a:rPr lang="de-DE" altLang="en-US" smtClean="0"/>
              <a:pPr>
                <a:defRPr/>
              </a:pPr>
              <a:t>22</a:t>
            </a:fld>
            <a:endParaRPr lang="de-DE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211940" y="1224885"/>
            <a:ext cx="701795" cy="307777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T::new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922" y="1193990"/>
            <a:ext cx="36391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kompatibel </a:t>
            </a:r>
            <a:r>
              <a:rPr lang="de-AT" smtClean="0"/>
              <a:t>mit </a:t>
            </a:r>
            <a:r>
              <a:rPr lang="de-AT" smtClean="0"/>
              <a:t>jedem Funktionsinterface,</a:t>
            </a:r>
          </a:p>
          <a:p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das ein </a:t>
            </a:r>
            <a:r>
              <a:rPr lang="de-AT" sz="1400" i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-Objekt liefert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52475" y="5653558"/>
            <a:ext cx="5039276" cy="899642"/>
            <a:chOff x="752475" y="4662303"/>
            <a:chExt cx="5039276" cy="899642"/>
          </a:xfrm>
        </p:grpSpPr>
        <p:sp>
          <p:nvSpPr>
            <p:cNvPr id="9" name="TextBox 8"/>
            <p:cNvSpPr txBox="1"/>
            <p:nvPr/>
          </p:nvSpPr>
          <p:spPr>
            <a:xfrm>
              <a:off x="752475" y="4662303"/>
              <a:ext cx="7104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Aufruf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71575" y="5038725"/>
              <a:ext cx="4620176" cy="523220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80975" algn="l"/>
                  <a:tab pos="1163638" algn="l"/>
                  <a:tab pos="2063750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List&lt;Student&gt;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students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map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names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Student::</a:t>
              </a:r>
              <a:r>
                <a:rPr lang="de-AT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80975" algn="l"/>
                  <a:tab pos="1163638" algn="l"/>
                  <a:tab pos="206375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List&lt;Prof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&gt;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profs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map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Prof::</a:t>
              </a:r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71525" y="3595990"/>
            <a:ext cx="7499234" cy="2003724"/>
            <a:chOff x="771525" y="3437804"/>
            <a:chExt cx="7499234" cy="2003724"/>
          </a:xfrm>
        </p:grpSpPr>
        <p:sp>
          <p:nvSpPr>
            <p:cNvPr id="7" name="TextBox 6"/>
            <p:cNvSpPr txBox="1"/>
            <p:nvPr/>
          </p:nvSpPr>
          <p:spPr>
            <a:xfrm>
              <a:off x="771525" y="3437804"/>
              <a:ext cx="5769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800" b="1" dirty="0" smtClean="0"/>
                <a:t>Beispiel  </a:t>
              </a:r>
              <a:r>
                <a:rPr lang="de-AT" sz="1800" dirty="0" smtClean="0"/>
                <a:t>Array von Namen auf Liste von Personen abbilden</a:t>
              </a:r>
              <a:endParaRPr lang="en-US" sz="18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71575" y="3841090"/>
              <a:ext cx="4847802" cy="1600438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&lt;T&gt;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List&lt;T&gt; </a:t>
              </a:r>
              <a:r>
                <a:rPr lang="de-AT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map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(String[]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Supplier2&lt;T&gt;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supplier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List&lt;T&gt;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result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ArrayList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&lt;T&gt;();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(String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result.add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supplier.get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r>
                <a:rPr lang="de-AT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return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result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>
                <a:tabLst>
                  <a:tab pos="180975" algn="l"/>
                  <a:tab pos="358775" algn="l"/>
                  <a:tab pos="536575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52740" y="3852817"/>
              <a:ext cx="90762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AT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</a:p>
            <a:p>
              <a:r>
                <a:rPr lang="de-AT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String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094304" y="3884076"/>
              <a:ext cx="804823" cy="411857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0" name="Straight Connector 19"/>
            <p:cNvCxnSpPr>
              <a:stCxn id="18" idx="1"/>
              <a:endCxn id="18" idx="3"/>
            </p:cNvCxnSpPr>
            <p:nvPr/>
          </p:nvCxnSpPr>
          <p:spPr bwMode="auto">
            <a:xfrm>
              <a:off x="7094304" y="4090005"/>
              <a:ext cx="804823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6708780" y="4561084"/>
              <a:ext cx="66236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AT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Student</a:t>
              </a:r>
            </a:p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6750344" y="4592343"/>
              <a:ext cx="620797" cy="411857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4" name="Straight Connector 23"/>
            <p:cNvCxnSpPr>
              <a:stCxn id="23" idx="1"/>
              <a:endCxn id="23" idx="3"/>
            </p:cNvCxnSpPr>
            <p:nvPr/>
          </p:nvCxnSpPr>
          <p:spPr bwMode="auto">
            <a:xfrm>
              <a:off x="6750344" y="4798272"/>
              <a:ext cx="620797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TextBox 25"/>
            <p:cNvSpPr txBox="1"/>
            <p:nvPr/>
          </p:nvSpPr>
          <p:spPr>
            <a:xfrm>
              <a:off x="7608398" y="4561084"/>
              <a:ext cx="44114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AT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Prof</a:t>
              </a:r>
            </a:p>
            <a:p>
              <a:r>
                <a:rPr lang="de-AT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7649962" y="4592343"/>
              <a:ext cx="620797" cy="411857"/>
            </a:xfrm>
            <a:prstGeom prst="rect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8" name="Straight Connector 27"/>
            <p:cNvCxnSpPr>
              <a:stCxn id="27" idx="1"/>
              <a:endCxn id="27" idx="3"/>
            </p:cNvCxnSpPr>
            <p:nvPr/>
          </p:nvCxnSpPr>
          <p:spPr bwMode="auto">
            <a:xfrm>
              <a:off x="7649962" y="4798272"/>
              <a:ext cx="620797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Isosceles Triangle 29"/>
            <p:cNvSpPr/>
            <p:nvPr/>
          </p:nvSpPr>
          <p:spPr bwMode="auto">
            <a:xfrm>
              <a:off x="7449488" y="4295933"/>
              <a:ext cx="105799" cy="109577"/>
            </a:xfrm>
            <a:prstGeom prst="triangl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2" name="Straight Connector 31"/>
            <p:cNvCxnSpPr>
              <a:stCxn id="30" idx="3"/>
            </p:cNvCxnSpPr>
            <p:nvPr/>
          </p:nvCxnSpPr>
          <p:spPr bwMode="auto">
            <a:xfrm flipH="1">
              <a:off x="7498609" y="4405510"/>
              <a:ext cx="3779" cy="96352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/>
            <p:nvPr/>
          </p:nvCxnSpPr>
          <p:spPr bwMode="auto">
            <a:xfrm>
              <a:off x="7039960" y="4501862"/>
              <a:ext cx="920400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>
              <a:off x="7043950" y="4501862"/>
              <a:ext cx="0" cy="7934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/>
            <p:nvPr/>
          </p:nvCxnSpPr>
          <p:spPr bwMode="auto">
            <a:xfrm>
              <a:off x="7960360" y="4501862"/>
              <a:ext cx="0" cy="7934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4" name="TextBox 53"/>
          <p:cNvSpPr txBox="1"/>
          <p:nvPr/>
        </p:nvSpPr>
        <p:spPr>
          <a:xfrm>
            <a:off x="1171575" y="1219273"/>
            <a:ext cx="2816797" cy="116955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tabLst>
                <a:tab pos="1809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String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(String s) {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s; }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47166" y="1834522"/>
            <a:ext cx="2212465" cy="7386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180975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Supplier2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&lt;T&gt; {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de-AT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(String s);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88372" y="3078834"/>
            <a:ext cx="1142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smtClean="0"/>
              <a:t>Prof</a:t>
            </a:r>
            <a:r>
              <a:rPr lang="de-AT" smtClean="0"/>
              <a:t> </a:t>
            </a:r>
            <a:r>
              <a:rPr lang="de-AT" dirty="0" smtClean="0"/>
              <a:t>analog</a:t>
            </a:r>
            <a:endParaRPr lang="de-AT" dirty="0"/>
          </a:p>
        </p:txBody>
      </p:sp>
      <p:grpSp>
        <p:nvGrpSpPr>
          <p:cNvPr id="31" name="Group 30"/>
          <p:cNvGrpSpPr/>
          <p:nvPr/>
        </p:nvGrpSpPr>
        <p:grpSpPr>
          <a:xfrm>
            <a:off x="5667761" y="5657247"/>
            <a:ext cx="3189072" cy="647164"/>
            <a:chOff x="5490180" y="5793275"/>
            <a:chExt cx="3189072" cy="647164"/>
          </a:xfrm>
        </p:grpSpPr>
        <p:sp>
          <p:nvSpPr>
            <p:cNvPr id="33" name="TextBox 32"/>
            <p:cNvSpPr txBox="1"/>
            <p:nvPr/>
          </p:nvSpPr>
          <p:spPr>
            <a:xfrm>
              <a:off x="5740683" y="6132662"/>
              <a:ext cx="2938569" cy="307777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map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names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n -&gt;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Student(n));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740684" y="5793275"/>
              <a:ext cx="1007710" cy="33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dirty="0" smtClean="0">
                  <a:solidFill>
                    <a:schemeClr val="bg1">
                      <a:lumMod val="50000"/>
                    </a:schemeClr>
                  </a:solidFill>
                </a:rPr>
                <a:t>entspricht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 flipH="1">
              <a:off x="5490180" y="6327082"/>
              <a:ext cx="245604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6" name="TextBox 35"/>
          <p:cNvSpPr txBox="1"/>
          <p:nvPr/>
        </p:nvSpPr>
        <p:spPr>
          <a:xfrm>
            <a:off x="1171575" y="2436359"/>
            <a:ext cx="2816797" cy="95410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 rtlCol="0">
            <a:spAutoFit/>
          </a:bodyPr>
          <a:lstStyle/>
          <a:p>
            <a:pPr>
              <a:tabLst>
                <a:tab pos="180975" algn="l"/>
              </a:tabLst>
            </a:pPr>
            <a:r>
              <a:rPr lang="de-AT" sz="140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400" b="1" smtClean="0">
                <a:latin typeface="Arial" panose="020B0604020202020204" pitchFamily="34" charset="0"/>
                <a:cs typeface="Arial" panose="020B0604020202020204" pitchFamily="34" charset="0"/>
              </a:rPr>
              <a:t>Student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extends Person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tabLst>
                <a:tab pos="180975" algn="l"/>
              </a:tabLst>
            </a:pP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b="1" smtClean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(String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s)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{ 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super(s); 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80975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22903" y="1706121"/>
            <a:ext cx="18854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smtClean="0"/>
              <a:t>wobei </a:t>
            </a:r>
            <a:r>
              <a:rPr lang="de-AT" sz="1400" i="1" smtClean="0"/>
              <a:t>T</a:t>
            </a:r>
            <a:r>
              <a:rPr lang="de-AT" sz="1400" smtClean="0"/>
              <a:t> hier einen</a:t>
            </a:r>
          </a:p>
          <a:p>
            <a:r>
              <a:rPr lang="de-AT" sz="1400" smtClean="0"/>
              <a:t>Konstruktor mit einem</a:t>
            </a:r>
          </a:p>
          <a:p>
            <a:r>
              <a:rPr lang="de-AT" sz="1400" i="1" smtClean="0"/>
              <a:t>String</a:t>
            </a:r>
            <a:r>
              <a:rPr lang="de-AT" sz="1400" smtClean="0"/>
              <a:t>-Parameter haben</a:t>
            </a:r>
          </a:p>
          <a:p>
            <a:r>
              <a:rPr lang="de-AT" sz="1400" smtClean="0"/>
              <a:t>muss</a:t>
            </a:r>
            <a:endParaRPr lang="de-AT" sz="1400"/>
          </a:p>
        </p:txBody>
      </p:sp>
    </p:spTree>
    <p:extLst>
      <p:ext uri="{BB962C8B-B14F-4D97-AF65-F5344CB8AC3E}">
        <p14:creationId xmlns:p14="http://schemas.microsoft.com/office/powerpoint/2010/main" val="40344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082"/>
          <p:cNvSpPr>
            <a:spLocks noChangeArrowheads="1"/>
          </p:cNvSpPr>
          <p:nvPr/>
        </p:nvSpPr>
        <p:spPr bwMode="auto">
          <a:xfrm>
            <a:off x="1123949" y="3124200"/>
            <a:ext cx="5553075" cy="3429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09613" y="1479550"/>
            <a:ext cx="5185948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1000" algn="l"/>
                <a:tab pos="952500" algn="l"/>
                <a:tab pos="1143000" algn="l"/>
              </a:tabLst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1000" algn="l"/>
                <a:tab pos="952500" algn="l"/>
                <a:tab pos="1143000" algn="l"/>
              </a:tabLs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3200" dirty="0" smtClean="0"/>
              <a:t>8.</a:t>
            </a:r>
            <a:r>
              <a:rPr lang="de-AT" altLang="en-US" sz="3200" dirty="0"/>
              <a:t>	</a:t>
            </a:r>
            <a:r>
              <a:rPr lang="de-AT" altLang="en-US" sz="3200" dirty="0" smtClean="0"/>
              <a:t>Lambda-Ausdrücke</a:t>
            </a:r>
            <a:endParaRPr lang="de-AT" altLang="en-US" sz="3200" dirty="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8.1</a:t>
            </a:r>
            <a:r>
              <a:rPr lang="de-DE" altLang="en-US" sz="2400" dirty="0"/>
              <a:t>	</a:t>
            </a:r>
            <a:r>
              <a:rPr lang="de-DE" altLang="en-US" sz="2400" dirty="0" smtClean="0"/>
              <a:t>Grundlagen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/>
              <a:t>	</a:t>
            </a:r>
            <a:r>
              <a:rPr lang="de-DE" altLang="en-US" sz="2400" dirty="0" smtClean="0"/>
              <a:t>8.2	Zugriff auf nichtlokale Variablen</a:t>
            </a:r>
            <a:endParaRPr lang="de-DE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2400" dirty="0"/>
              <a:t>	</a:t>
            </a:r>
            <a:r>
              <a:rPr lang="de-AT" altLang="en-US" sz="2400" dirty="0" smtClean="0"/>
              <a:t>8.3</a:t>
            </a:r>
            <a:r>
              <a:rPr lang="de-AT" altLang="en-US" sz="2400" dirty="0"/>
              <a:t>	</a:t>
            </a:r>
            <a:r>
              <a:rPr lang="de-DE" altLang="en-US" sz="2400" dirty="0" smtClean="0"/>
              <a:t>Methodenreferenzen</a:t>
            </a:r>
            <a:endParaRPr lang="de-DE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de-DE" altLang="en-US" sz="2400" dirty="0">
                <a:solidFill>
                  <a:srgbClr val="FF0000"/>
                </a:solidFill>
              </a:rPr>
              <a:t>	</a:t>
            </a:r>
            <a:r>
              <a:rPr lang="de-DE" altLang="en-US" sz="2400" dirty="0" smtClean="0">
                <a:solidFill>
                  <a:srgbClr val="FF0000"/>
                </a:solidFill>
              </a:rPr>
              <a:t>8.4</a:t>
            </a:r>
            <a:r>
              <a:rPr lang="de-DE" altLang="en-US" sz="2400" dirty="0">
                <a:solidFill>
                  <a:srgbClr val="FF0000"/>
                </a:solidFill>
              </a:rPr>
              <a:t>	</a:t>
            </a:r>
            <a:r>
              <a:rPr lang="de-DE" altLang="en-US" sz="2400" dirty="0" smtClean="0">
                <a:solidFill>
                  <a:srgbClr val="FF0000"/>
                </a:solidFill>
              </a:rPr>
              <a:t>Default-Methoden</a:t>
            </a:r>
            <a:endParaRPr lang="de-DE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4A0CB92-656B-4158-9E60-27AE5E6673F2}" type="slidenum">
              <a:rPr lang="de-DE" altLang="en-US" sz="1400"/>
              <a:pPr/>
              <a:t>24</a:t>
            </a:fld>
            <a:endParaRPr lang="de-DE" altLang="en-US" sz="1400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Motivation</a:t>
            </a:r>
          </a:p>
        </p:txBody>
      </p:sp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669925" y="1185863"/>
            <a:ext cx="59987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/>
              <a:t>Interfaces werden </a:t>
            </a:r>
            <a:r>
              <a:rPr lang="de-AT" altLang="en-US" smtClean="0"/>
              <a:t>oft von </a:t>
            </a:r>
            <a:r>
              <a:rPr lang="de-AT" altLang="en-US"/>
              <a:t>vielen Klassen </a:t>
            </a:r>
            <a:r>
              <a:rPr lang="de-AT" altLang="en-US" smtClean="0"/>
              <a:t>implementiert, zum Beispiel:</a:t>
            </a:r>
            <a:endParaRPr lang="de-AT" altLang="en-US"/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2936875" y="1725613"/>
            <a:ext cx="1841500" cy="7540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000">
                <a:latin typeface="Arial" charset="0"/>
              </a:rPr>
              <a:t>&lt;&lt;interface&gt;&gt;</a:t>
            </a:r>
          </a:p>
          <a:p>
            <a:r>
              <a:rPr lang="de-AT" altLang="en-US" sz="1400" b="1">
                <a:latin typeface="Arial" charset="0"/>
              </a:rPr>
              <a:t>Iterable</a:t>
            </a:r>
            <a:r>
              <a:rPr lang="de-AT" altLang="en-US" sz="1400">
                <a:latin typeface="Arial" charset="0"/>
              </a:rPr>
              <a:t>&lt;T&gt;</a:t>
            </a:r>
          </a:p>
          <a:p>
            <a:pPr>
              <a:spcBef>
                <a:spcPts val="600"/>
              </a:spcBef>
            </a:pPr>
            <a:r>
              <a:rPr lang="de-AT" altLang="en-US" sz="1400">
                <a:latin typeface="Arial" charset="0"/>
              </a:rPr>
              <a:t>iterator(): Iterator&lt;T&gt;</a:t>
            </a:r>
          </a:p>
        </p:txBody>
      </p:sp>
      <p:cxnSp>
        <p:nvCxnSpPr>
          <p:cNvPr id="19462" name="Straight Connector 2"/>
          <p:cNvCxnSpPr>
            <a:cxnSpLocks noChangeShapeType="1"/>
          </p:cNvCxnSpPr>
          <p:nvPr/>
        </p:nvCxnSpPr>
        <p:spPr bwMode="auto">
          <a:xfrm>
            <a:off x="2936875" y="2178050"/>
            <a:ext cx="18415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251075" y="3935413"/>
            <a:ext cx="974725" cy="4619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AT" altLang="en-US" sz="1000">
                <a:latin typeface="Arial" charset="0"/>
              </a:rPr>
              <a:t>&lt;&lt;interface&gt;&gt;</a:t>
            </a:r>
          </a:p>
          <a:p>
            <a:pPr algn="ctr"/>
            <a:r>
              <a:rPr lang="de-AT" altLang="en-US" sz="1400" b="1">
                <a:latin typeface="Arial" charset="0"/>
              </a:rPr>
              <a:t>List</a:t>
            </a:r>
            <a:r>
              <a:rPr lang="de-AT" altLang="en-US" sz="1400">
                <a:latin typeface="Arial" charset="0"/>
              </a:rPr>
              <a:t>&lt;T&gt;</a:t>
            </a:r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5927725" y="3935413"/>
            <a:ext cx="974725" cy="4619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AT" altLang="en-US" sz="1000">
                <a:latin typeface="Arial" charset="0"/>
              </a:rPr>
              <a:t>&lt;&lt;interface&gt;&gt;</a:t>
            </a:r>
          </a:p>
          <a:p>
            <a:pPr algn="ctr"/>
            <a:r>
              <a:rPr lang="de-AT" altLang="en-US" sz="1400" b="1">
                <a:latin typeface="Arial" charset="0"/>
              </a:rPr>
              <a:t>Set</a:t>
            </a:r>
            <a:r>
              <a:rPr lang="de-AT" altLang="en-US" sz="1400">
                <a:latin typeface="Arial" charset="0"/>
              </a:rPr>
              <a:t>&lt;T&gt;</a:t>
            </a:r>
          </a:p>
        </p:txBody>
      </p:sp>
      <p:sp>
        <p:nvSpPr>
          <p:cNvPr id="19465" name="Text Box 7"/>
          <p:cNvSpPr txBox="1">
            <a:spLocks noChangeArrowheads="1"/>
          </p:cNvSpPr>
          <p:nvPr/>
        </p:nvSpPr>
        <p:spPr bwMode="auto">
          <a:xfrm>
            <a:off x="3165475" y="2954338"/>
            <a:ext cx="1366838" cy="4619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AT" altLang="en-US" sz="1000">
                <a:latin typeface="Arial" charset="0"/>
              </a:rPr>
              <a:t>&lt;&lt;interface&gt;&gt;</a:t>
            </a:r>
          </a:p>
          <a:p>
            <a:pPr algn="ctr"/>
            <a:r>
              <a:rPr lang="de-AT" altLang="en-US" sz="1400" b="1">
                <a:latin typeface="Arial" charset="0"/>
              </a:rPr>
              <a:t>Collection</a:t>
            </a:r>
            <a:r>
              <a:rPr lang="de-AT" altLang="en-US" sz="1400">
                <a:latin typeface="Arial" charset="0"/>
              </a:rPr>
              <a:t>&lt;T&gt;</a:t>
            </a:r>
          </a:p>
        </p:txBody>
      </p:sp>
      <p:sp>
        <p:nvSpPr>
          <p:cNvPr id="19466" name="TextBox 3"/>
          <p:cNvSpPr txBox="1">
            <a:spLocks noChangeArrowheads="1"/>
          </p:cNvSpPr>
          <p:nvPr/>
        </p:nvSpPr>
        <p:spPr bwMode="auto">
          <a:xfrm>
            <a:off x="552450" y="4905375"/>
            <a:ext cx="1395413" cy="60007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b="1">
                <a:latin typeface="Arial" charset="0"/>
                <a:cs typeface="Arial" charset="0"/>
              </a:rPr>
              <a:t>LinkedList</a:t>
            </a:r>
            <a:r>
              <a:rPr lang="de-AT" altLang="en-US" sz="1400">
                <a:latin typeface="Arial" charset="0"/>
                <a:cs typeface="Arial" charset="0"/>
              </a:rPr>
              <a:t>&lt;T&gt;</a:t>
            </a:r>
          </a:p>
          <a:p>
            <a:pPr>
              <a:spcBef>
                <a:spcPts val="600"/>
              </a:spcBef>
            </a:pPr>
            <a:r>
              <a:rPr lang="de-AT" altLang="en-US" sz="1400">
                <a:latin typeface="Arial" charset="0"/>
                <a:cs typeface="Arial" charset="0"/>
              </a:rPr>
              <a:t>...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9467" name="TextBox 16"/>
          <p:cNvSpPr txBox="1">
            <a:spLocks noChangeArrowheads="1"/>
          </p:cNvSpPr>
          <p:nvPr/>
        </p:nvSpPr>
        <p:spPr bwMode="auto">
          <a:xfrm>
            <a:off x="2038350" y="4905375"/>
            <a:ext cx="1289050" cy="60007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b="1">
                <a:latin typeface="Arial" charset="0"/>
                <a:cs typeface="Arial" charset="0"/>
              </a:rPr>
              <a:t>ArrayList</a:t>
            </a:r>
            <a:r>
              <a:rPr lang="de-AT" altLang="en-US" sz="1400">
                <a:latin typeface="Arial" charset="0"/>
                <a:cs typeface="Arial" charset="0"/>
              </a:rPr>
              <a:t>&lt;T&gt;</a:t>
            </a:r>
          </a:p>
          <a:p>
            <a:pPr>
              <a:spcBef>
                <a:spcPts val="600"/>
              </a:spcBef>
            </a:pPr>
            <a:r>
              <a:rPr lang="de-AT" altLang="en-US" sz="1400">
                <a:latin typeface="Arial" charset="0"/>
                <a:cs typeface="Arial" charset="0"/>
              </a:rPr>
              <a:t>...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9468" name="TextBox 17"/>
          <p:cNvSpPr txBox="1">
            <a:spLocks noChangeArrowheads="1"/>
          </p:cNvSpPr>
          <p:nvPr/>
        </p:nvSpPr>
        <p:spPr bwMode="auto">
          <a:xfrm>
            <a:off x="3409950" y="4905375"/>
            <a:ext cx="1387475" cy="60007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b="1">
                <a:latin typeface="Arial" charset="0"/>
                <a:cs typeface="Arial" charset="0"/>
              </a:rPr>
              <a:t>SortedList</a:t>
            </a:r>
            <a:r>
              <a:rPr lang="de-AT" altLang="en-US" sz="1400">
                <a:latin typeface="Arial" charset="0"/>
                <a:cs typeface="Arial" charset="0"/>
              </a:rPr>
              <a:t>&lt;T&gt;</a:t>
            </a:r>
          </a:p>
          <a:p>
            <a:pPr>
              <a:spcBef>
                <a:spcPts val="600"/>
              </a:spcBef>
            </a:pPr>
            <a:r>
              <a:rPr lang="de-AT" altLang="en-US" sz="1400">
                <a:latin typeface="Arial" charset="0"/>
                <a:cs typeface="Arial" charset="0"/>
              </a:rPr>
              <a:t>...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9469" name="TextBox 18"/>
          <p:cNvSpPr txBox="1">
            <a:spLocks noChangeArrowheads="1"/>
          </p:cNvSpPr>
          <p:nvPr/>
        </p:nvSpPr>
        <p:spPr bwMode="auto">
          <a:xfrm>
            <a:off x="5153025" y="4905375"/>
            <a:ext cx="1219200" cy="60007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b="1">
                <a:latin typeface="Arial" charset="0"/>
                <a:cs typeface="Arial" charset="0"/>
              </a:rPr>
              <a:t>HashSet</a:t>
            </a:r>
            <a:r>
              <a:rPr lang="de-AT" altLang="en-US" sz="1400">
                <a:latin typeface="Arial" charset="0"/>
                <a:cs typeface="Arial" charset="0"/>
              </a:rPr>
              <a:t>&lt;T&gt;</a:t>
            </a:r>
          </a:p>
          <a:p>
            <a:pPr>
              <a:spcBef>
                <a:spcPts val="600"/>
              </a:spcBef>
            </a:pPr>
            <a:r>
              <a:rPr lang="de-AT" altLang="en-US" sz="1400">
                <a:latin typeface="Arial" charset="0"/>
                <a:cs typeface="Arial" charset="0"/>
              </a:rPr>
              <a:t>...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9470" name="TextBox 19"/>
          <p:cNvSpPr txBox="1">
            <a:spLocks noChangeArrowheads="1"/>
          </p:cNvSpPr>
          <p:nvPr/>
        </p:nvSpPr>
        <p:spPr bwMode="auto">
          <a:xfrm>
            <a:off x="6467475" y="4905375"/>
            <a:ext cx="1149350" cy="60007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 b="1">
                <a:latin typeface="Arial" charset="0"/>
                <a:cs typeface="Arial" charset="0"/>
              </a:rPr>
              <a:t>TreeSet</a:t>
            </a:r>
            <a:r>
              <a:rPr lang="de-AT" altLang="en-US" sz="1400">
                <a:latin typeface="Arial" charset="0"/>
                <a:cs typeface="Arial" charset="0"/>
              </a:rPr>
              <a:t>&lt;T&gt;</a:t>
            </a:r>
          </a:p>
          <a:p>
            <a:pPr>
              <a:spcBef>
                <a:spcPts val="600"/>
              </a:spcBef>
            </a:pPr>
            <a:r>
              <a:rPr lang="de-AT" altLang="en-US" sz="1400">
                <a:latin typeface="Arial" charset="0"/>
                <a:cs typeface="Arial" charset="0"/>
              </a:rPr>
              <a:t>...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9471" name="Isosceles Triangle 4"/>
          <p:cNvSpPr>
            <a:spLocks noChangeArrowheads="1"/>
          </p:cNvSpPr>
          <p:nvPr/>
        </p:nvSpPr>
        <p:spPr bwMode="auto">
          <a:xfrm>
            <a:off x="3771900" y="2486025"/>
            <a:ext cx="161925" cy="161925"/>
          </a:xfrm>
          <a:prstGeom prst="triangle">
            <a:avLst>
              <a:gd name="adj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cxnSp>
        <p:nvCxnSpPr>
          <p:cNvPr id="19472" name="Straight Connector 6"/>
          <p:cNvCxnSpPr>
            <a:cxnSpLocks noChangeShapeType="1"/>
            <a:stCxn id="19471" idx="3"/>
            <a:endCxn id="19465" idx="0"/>
          </p:cNvCxnSpPr>
          <p:nvPr/>
        </p:nvCxnSpPr>
        <p:spPr bwMode="auto">
          <a:xfrm flipH="1">
            <a:off x="3848100" y="2647950"/>
            <a:ext cx="4763" cy="3063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3" name="Isosceles Triangle 23"/>
          <p:cNvSpPr>
            <a:spLocks noChangeArrowheads="1"/>
          </p:cNvSpPr>
          <p:nvPr/>
        </p:nvSpPr>
        <p:spPr bwMode="auto">
          <a:xfrm>
            <a:off x="3781425" y="3438525"/>
            <a:ext cx="161925" cy="161925"/>
          </a:xfrm>
          <a:prstGeom prst="triangle">
            <a:avLst>
              <a:gd name="adj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cxnSp>
        <p:nvCxnSpPr>
          <p:cNvPr id="19474" name="Straight Connector 24"/>
          <p:cNvCxnSpPr>
            <a:cxnSpLocks noChangeShapeType="1"/>
            <a:stCxn id="19473" idx="3"/>
          </p:cNvCxnSpPr>
          <p:nvPr/>
        </p:nvCxnSpPr>
        <p:spPr bwMode="auto">
          <a:xfrm>
            <a:off x="3862388" y="3600450"/>
            <a:ext cx="0" cy="1619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5" name="Straight Connector 26"/>
          <p:cNvCxnSpPr>
            <a:cxnSpLocks noChangeShapeType="1"/>
          </p:cNvCxnSpPr>
          <p:nvPr/>
        </p:nvCxnSpPr>
        <p:spPr bwMode="auto">
          <a:xfrm>
            <a:off x="2747963" y="3771900"/>
            <a:ext cx="0" cy="1619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6" name="Straight Connector 27"/>
          <p:cNvCxnSpPr>
            <a:cxnSpLocks noChangeShapeType="1"/>
          </p:cNvCxnSpPr>
          <p:nvPr/>
        </p:nvCxnSpPr>
        <p:spPr bwMode="auto">
          <a:xfrm>
            <a:off x="6396038" y="3771900"/>
            <a:ext cx="0" cy="1619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7" name="Straight Connector 10"/>
          <p:cNvCxnSpPr>
            <a:cxnSpLocks noChangeShapeType="1"/>
          </p:cNvCxnSpPr>
          <p:nvPr/>
        </p:nvCxnSpPr>
        <p:spPr bwMode="auto">
          <a:xfrm flipH="1">
            <a:off x="2762250" y="3771900"/>
            <a:ext cx="36290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8" name="Isosceles Triangle 30"/>
          <p:cNvSpPr>
            <a:spLocks noChangeArrowheads="1"/>
          </p:cNvSpPr>
          <p:nvPr/>
        </p:nvSpPr>
        <p:spPr bwMode="auto">
          <a:xfrm>
            <a:off x="2600325" y="4410075"/>
            <a:ext cx="161925" cy="161925"/>
          </a:xfrm>
          <a:prstGeom prst="triangle">
            <a:avLst>
              <a:gd name="adj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cxnSp>
        <p:nvCxnSpPr>
          <p:cNvPr id="19479" name="Straight Connector 31"/>
          <p:cNvCxnSpPr>
            <a:cxnSpLocks noChangeShapeType="1"/>
            <a:stCxn id="19478" idx="3"/>
            <a:endCxn id="19467" idx="0"/>
          </p:cNvCxnSpPr>
          <p:nvPr/>
        </p:nvCxnSpPr>
        <p:spPr bwMode="auto">
          <a:xfrm>
            <a:off x="2681288" y="4572000"/>
            <a:ext cx="1587" cy="33337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80" name="Isosceles Triangle 32"/>
          <p:cNvSpPr>
            <a:spLocks noChangeArrowheads="1"/>
          </p:cNvSpPr>
          <p:nvPr/>
        </p:nvSpPr>
        <p:spPr bwMode="auto">
          <a:xfrm>
            <a:off x="6315075" y="4410075"/>
            <a:ext cx="161925" cy="161925"/>
          </a:xfrm>
          <a:prstGeom prst="triangle">
            <a:avLst>
              <a:gd name="adj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cxnSp>
        <p:nvCxnSpPr>
          <p:cNvPr id="19481" name="Straight Connector 33"/>
          <p:cNvCxnSpPr>
            <a:cxnSpLocks noChangeShapeType="1"/>
            <a:stCxn id="19480" idx="3"/>
          </p:cNvCxnSpPr>
          <p:nvPr/>
        </p:nvCxnSpPr>
        <p:spPr bwMode="auto">
          <a:xfrm>
            <a:off x="6396038" y="4572000"/>
            <a:ext cx="0" cy="1619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2" name="Straight Connector 34"/>
          <p:cNvCxnSpPr>
            <a:cxnSpLocks noChangeShapeType="1"/>
          </p:cNvCxnSpPr>
          <p:nvPr/>
        </p:nvCxnSpPr>
        <p:spPr bwMode="auto">
          <a:xfrm>
            <a:off x="1223963" y="4733925"/>
            <a:ext cx="0" cy="1619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3" name="Straight Connector 36"/>
          <p:cNvCxnSpPr>
            <a:cxnSpLocks noChangeShapeType="1"/>
          </p:cNvCxnSpPr>
          <p:nvPr/>
        </p:nvCxnSpPr>
        <p:spPr bwMode="auto">
          <a:xfrm>
            <a:off x="4110038" y="4733925"/>
            <a:ext cx="0" cy="1619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4" name="Straight Connector 37"/>
          <p:cNvCxnSpPr>
            <a:cxnSpLocks noChangeShapeType="1"/>
          </p:cNvCxnSpPr>
          <p:nvPr/>
        </p:nvCxnSpPr>
        <p:spPr bwMode="auto">
          <a:xfrm>
            <a:off x="5738813" y="4733925"/>
            <a:ext cx="0" cy="1619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5" name="Straight Connector 38"/>
          <p:cNvCxnSpPr>
            <a:cxnSpLocks noChangeShapeType="1"/>
          </p:cNvCxnSpPr>
          <p:nvPr/>
        </p:nvCxnSpPr>
        <p:spPr bwMode="auto">
          <a:xfrm>
            <a:off x="7005638" y="4733925"/>
            <a:ext cx="0" cy="1619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6" name="Straight Connector 20"/>
          <p:cNvCxnSpPr>
            <a:cxnSpLocks noChangeShapeType="1"/>
          </p:cNvCxnSpPr>
          <p:nvPr/>
        </p:nvCxnSpPr>
        <p:spPr bwMode="auto">
          <a:xfrm>
            <a:off x="1219200" y="4733925"/>
            <a:ext cx="2895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7" name="Straight Connector 22"/>
          <p:cNvCxnSpPr>
            <a:cxnSpLocks noChangeShapeType="1"/>
          </p:cNvCxnSpPr>
          <p:nvPr/>
        </p:nvCxnSpPr>
        <p:spPr bwMode="auto">
          <a:xfrm>
            <a:off x="5743575" y="4724400"/>
            <a:ext cx="12763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8" name="Straight Connector 28"/>
          <p:cNvCxnSpPr>
            <a:cxnSpLocks noChangeShapeType="1"/>
            <a:stCxn id="19466" idx="1"/>
            <a:endCxn id="19466" idx="3"/>
          </p:cNvCxnSpPr>
          <p:nvPr/>
        </p:nvCxnSpPr>
        <p:spPr bwMode="auto">
          <a:xfrm>
            <a:off x="552450" y="5205413"/>
            <a:ext cx="13954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9" name="Straight Connector 46"/>
          <p:cNvCxnSpPr>
            <a:cxnSpLocks noChangeShapeType="1"/>
            <a:stCxn id="19467" idx="1"/>
            <a:endCxn id="19467" idx="3"/>
          </p:cNvCxnSpPr>
          <p:nvPr/>
        </p:nvCxnSpPr>
        <p:spPr bwMode="auto">
          <a:xfrm>
            <a:off x="2038350" y="5205413"/>
            <a:ext cx="12890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0" name="Straight Connector 48"/>
          <p:cNvCxnSpPr>
            <a:cxnSpLocks noChangeShapeType="1"/>
            <a:stCxn id="19468" idx="1"/>
            <a:endCxn id="19468" idx="3"/>
          </p:cNvCxnSpPr>
          <p:nvPr/>
        </p:nvCxnSpPr>
        <p:spPr bwMode="auto">
          <a:xfrm>
            <a:off x="3409950" y="5205413"/>
            <a:ext cx="1387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1" name="Straight Connector 52"/>
          <p:cNvCxnSpPr>
            <a:cxnSpLocks noChangeShapeType="1"/>
            <a:endCxn id="19469" idx="3"/>
          </p:cNvCxnSpPr>
          <p:nvPr/>
        </p:nvCxnSpPr>
        <p:spPr bwMode="auto">
          <a:xfrm>
            <a:off x="5162550" y="5205413"/>
            <a:ext cx="12096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2" name="Straight Connector 54"/>
          <p:cNvCxnSpPr>
            <a:cxnSpLocks noChangeShapeType="1"/>
            <a:endCxn id="19470" idx="3"/>
          </p:cNvCxnSpPr>
          <p:nvPr/>
        </p:nvCxnSpPr>
        <p:spPr bwMode="auto">
          <a:xfrm>
            <a:off x="6477000" y="5205413"/>
            <a:ext cx="11398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4791075" y="2181225"/>
            <a:ext cx="3487738" cy="1231900"/>
            <a:chOff x="4791075" y="2181225"/>
            <a:chExt cx="3487011" cy="1232475"/>
          </a:xfrm>
        </p:grpSpPr>
        <p:cxnSp>
          <p:nvCxnSpPr>
            <p:cNvPr id="46" name="Straight Arrow Connector 45"/>
            <p:cNvCxnSpPr/>
            <p:nvPr/>
          </p:nvCxnSpPr>
          <p:spPr bwMode="auto">
            <a:xfrm flipH="1">
              <a:off x="4791075" y="2428991"/>
              <a:ext cx="32378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496" name="TextBox 47"/>
            <p:cNvSpPr txBox="1">
              <a:spLocks noChangeArrowheads="1"/>
            </p:cNvSpPr>
            <p:nvPr/>
          </p:nvSpPr>
          <p:spPr bwMode="auto">
            <a:xfrm>
              <a:off x="5267325" y="2181225"/>
              <a:ext cx="28788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 b="1"/>
                <a:t>Einfügen einer neuen Methode</a:t>
              </a:r>
            </a:p>
            <a:p>
              <a:r>
                <a:rPr lang="de-AT" altLang="en-US"/>
                <a:t>z.B. </a:t>
              </a:r>
              <a:r>
                <a:rPr lang="de-AT" altLang="en-US" i="1"/>
                <a:t>forEach(...)</a:t>
              </a:r>
              <a:endParaRPr lang="en-US" altLang="en-US" i="1"/>
            </a:p>
          </p:txBody>
        </p:sp>
        <p:sp>
          <p:nvSpPr>
            <p:cNvPr id="19497" name="TextBox 59"/>
            <p:cNvSpPr txBox="1">
              <a:spLocks noChangeArrowheads="1"/>
            </p:cNvSpPr>
            <p:nvPr/>
          </p:nvSpPr>
          <p:spPr bwMode="auto">
            <a:xfrm>
              <a:off x="5267325" y="2828925"/>
              <a:ext cx="301076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AT" altLang="en-US"/>
                <a:t>=&gt; alle Unterklassen müssten eine</a:t>
              </a:r>
            </a:p>
            <a:p>
              <a:r>
                <a:rPr lang="de-AT" altLang="en-US"/>
                <a:t>Implementierung bereitstellen</a:t>
              </a:r>
              <a:endParaRPr lang="en-US" altLang="en-US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466725" y="5810250"/>
            <a:ext cx="5254625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b="1"/>
              <a:t>Lösung: Default-Methoden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AT"/>
              <a:t>Interface-Methoden mit Code!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AT" smtClean="0"/>
              <a:t>Default-Implementierung </a:t>
            </a:r>
            <a:r>
              <a:rPr lang="de-AT"/>
              <a:t>wird an alle Unterklassen vererbt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Default-Methoden</a:t>
            </a:r>
            <a:endParaRPr lang="en-US" altLang="en-US" smtClean="0"/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533678-29EC-45C2-9E7A-5271D961885D}" type="slidenum">
              <a:rPr lang="de-DE" altLang="en-US" sz="1400"/>
              <a:pPr/>
              <a:t>25</a:t>
            </a:fld>
            <a:endParaRPr lang="de-DE" altLang="en-US" sz="1400"/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962025" y="1457325"/>
            <a:ext cx="3695700" cy="153828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/>
        </p:spPr>
        <p:txBody>
          <a:bodyPr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  <a:cs typeface="Arial" charset="0"/>
              </a:rPr>
              <a:t>interface </a:t>
            </a:r>
            <a:r>
              <a:rPr lang="de-AT" altLang="en-US" sz="1400" b="1" smtClean="0">
                <a:latin typeface="Arial" charset="0"/>
                <a:cs typeface="Arial" charset="0"/>
              </a:rPr>
              <a:t>Iterable</a:t>
            </a:r>
            <a:r>
              <a:rPr lang="de-AT" altLang="en-US" sz="1400" smtClean="0">
                <a:latin typeface="Arial" charset="0"/>
                <a:cs typeface="Arial" charset="0"/>
              </a:rPr>
              <a:t>&lt;T&gt; </a:t>
            </a:r>
            <a:r>
              <a:rPr lang="de-AT" altLang="en-US" sz="1400">
                <a:latin typeface="Arial" charset="0"/>
                <a:cs typeface="Arial" charset="0"/>
              </a:rPr>
              <a:t>{</a:t>
            </a:r>
          </a:p>
          <a:p>
            <a:r>
              <a:rPr lang="de-AT" altLang="en-US" sz="1400">
                <a:latin typeface="Arial" charset="0"/>
                <a:cs typeface="Arial" charset="0"/>
              </a:rPr>
              <a:t>	</a:t>
            </a:r>
            <a:r>
              <a:rPr lang="de-AT" altLang="en-US" sz="1400" smtClean="0">
                <a:latin typeface="Arial" charset="0"/>
                <a:cs typeface="Arial" charset="0"/>
              </a:rPr>
              <a:t>Iterator&lt;T&gt; </a:t>
            </a:r>
            <a:r>
              <a:rPr lang="de-AT" altLang="en-US" sz="1400" b="1">
                <a:latin typeface="Arial" charset="0"/>
                <a:cs typeface="Arial" charset="0"/>
              </a:rPr>
              <a:t>iterator</a:t>
            </a:r>
            <a:r>
              <a:rPr lang="de-AT" altLang="en-US" sz="1400">
                <a:latin typeface="Arial" charset="0"/>
                <a:cs typeface="Arial" charset="0"/>
              </a:rPr>
              <a:t> ();</a:t>
            </a:r>
          </a:p>
          <a:p>
            <a:pPr>
              <a:spcBef>
                <a:spcPts val="600"/>
              </a:spcBef>
            </a:pPr>
            <a:r>
              <a:rPr lang="de-AT" altLang="en-US" sz="1400">
                <a:latin typeface="Arial" charset="0"/>
                <a:cs typeface="Arial" charset="0"/>
              </a:rPr>
              <a:t>	</a:t>
            </a:r>
          </a:p>
          <a:p>
            <a:pPr>
              <a:spcBef>
                <a:spcPts val="600"/>
              </a:spcBef>
            </a:pPr>
            <a:r>
              <a:rPr lang="de-AT" altLang="en-US" sz="1400">
                <a:latin typeface="Arial" charset="0"/>
                <a:cs typeface="Arial" charset="0"/>
              </a:rPr>
              <a:t>		</a:t>
            </a:r>
          </a:p>
          <a:p>
            <a:r>
              <a:rPr lang="de-AT" altLang="en-US" sz="1400">
                <a:latin typeface="Arial" charset="0"/>
                <a:cs typeface="Arial" charset="0"/>
              </a:rPr>
              <a:t>	</a:t>
            </a:r>
          </a:p>
          <a:p>
            <a:r>
              <a:rPr lang="de-AT" altLang="en-US" sz="1400">
                <a:latin typeface="Arial" charset="0"/>
                <a:cs typeface="Arial" charset="0"/>
              </a:rPr>
              <a:t>}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1133475" y="1952625"/>
            <a:ext cx="3449638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de-AT" altLang="en-US" sz="1400" dirty="0" err="1">
                <a:solidFill>
                  <a:srgbClr val="FF0000"/>
                </a:solidFill>
                <a:latin typeface="Arial" charset="0"/>
                <a:cs typeface="Arial" charset="0"/>
              </a:rPr>
              <a:t>default</a:t>
            </a:r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de-AT" altLang="en-US" sz="1400" dirty="0" err="1">
                <a:solidFill>
                  <a:srgbClr val="000000"/>
                </a:solidFill>
                <a:latin typeface="Arial" charset="0"/>
                <a:cs typeface="Arial" charset="0"/>
              </a:rPr>
              <a:t>void</a:t>
            </a:r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de-AT" altLang="en-US" sz="14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forEach</a:t>
            </a:r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de-AT" alt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(</a:t>
            </a:r>
            <a:r>
              <a:rPr lang="de-AT" altLang="en-US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Consumer&lt;T&gt; </a:t>
            </a:r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c) {</a:t>
            </a:r>
          </a:p>
          <a:p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	</a:t>
            </a:r>
            <a:r>
              <a:rPr lang="de-AT" altLang="en-US" sz="1400" err="1">
                <a:solidFill>
                  <a:srgbClr val="000000"/>
                </a:solidFill>
                <a:latin typeface="Arial" charset="0"/>
                <a:cs typeface="Arial" charset="0"/>
              </a:rPr>
              <a:t>for</a:t>
            </a:r>
            <a:r>
              <a:rPr lang="de-AT" alt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de-AT" altLang="en-US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(T </a:t>
            </a:r>
            <a:r>
              <a:rPr lang="de-AT" altLang="en-US" sz="14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element</a:t>
            </a:r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: </a:t>
            </a:r>
            <a:r>
              <a:rPr lang="de-AT" altLang="en-US" sz="1400" dirty="0" err="1">
                <a:solidFill>
                  <a:srgbClr val="000000"/>
                </a:solidFill>
                <a:latin typeface="Arial" charset="0"/>
                <a:cs typeface="Arial" charset="0"/>
              </a:rPr>
              <a:t>this</a:t>
            </a:r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) </a:t>
            </a:r>
            <a:r>
              <a:rPr lang="de-AT" altLang="en-US" sz="1400" dirty="0" err="1">
                <a:solidFill>
                  <a:srgbClr val="000000"/>
                </a:solidFill>
                <a:latin typeface="Arial" charset="0"/>
                <a:cs typeface="Arial" charset="0"/>
              </a:rPr>
              <a:t>c.accept</a:t>
            </a:r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(</a:t>
            </a:r>
            <a:r>
              <a:rPr lang="de-AT" altLang="en-US" sz="14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element</a:t>
            </a:r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);</a:t>
            </a:r>
          </a:p>
          <a:p>
            <a:r>
              <a:rPr lang="de-AT" alt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}</a:t>
            </a:r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4972050" y="1457325"/>
            <a:ext cx="2600325" cy="8191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/>
        </p:spPr>
        <p:txBody>
          <a:bodyPr/>
          <a:lstStyle>
            <a:lvl1pPr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61950" algn="l"/>
              </a:tabLs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  <a:cs typeface="Arial" charset="0"/>
              </a:rPr>
              <a:t>interface </a:t>
            </a:r>
            <a:r>
              <a:rPr lang="de-AT" altLang="en-US" sz="1400" b="1" smtClean="0">
                <a:latin typeface="Arial" charset="0"/>
                <a:cs typeface="Arial" charset="0"/>
              </a:rPr>
              <a:t>Consumer</a:t>
            </a:r>
            <a:r>
              <a:rPr lang="de-AT" altLang="en-US" sz="1400" smtClean="0">
                <a:latin typeface="Arial" charset="0"/>
                <a:cs typeface="Arial" charset="0"/>
              </a:rPr>
              <a:t>&lt;T&gt; </a:t>
            </a:r>
            <a:r>
              <a:rPr lang="de-AT" altLang="en-US" sz="1400">
                <a:latin typeface="Arial" charset="0"/>
                <a:cs typeface="Arial" charset="0"/>
              </a:rPr>
              <a:t>{</a:t>
            </a:r>
          </a:p>
          <a:p>
            <a:r>
              <a:rPr lang="de-AT" altLang="en-US" sz="1400">
                <a:latin typeface="Arial" charset="0"/>
                <a:cs typeface="Arial" charset="0"/>
              </a:rPr>
              <a:t>	void </a:t>
            </a:r>
            <a:r>
              <a:rPr lang="de-AT" altLang="en-US" sz="1400" b="1">
                <a:latin typeface="Arial" charset="0"/>
                <a:cs typeface="Arial" charset="0"/>
              </a:rPr>
              <a:t>accept </a:t>
            </a:r>
            <a:r>
              <a:rPr lang="de-AT" altLang="en-US" sz="1400" smtClean="0">
                <a:latin typeface="Arial" charset="0"/>
                <a:cs typeface="Arial" charset="0"/>
              </a:rPr>
              <a:t>(T </a:t>
            </a:r>
            <a:r>
              <a:rPr lang="de-AT" altLang="en-US" sz="1400" smtClean="0">
                <a:latin typeface="Arial" charset="0"/>
                <a:cs typeface="Arial" charset="0"/>
              </a:rPr>
              <a:t>element);</a:t>
            </a:r>
            <a:endParaRPr lang="de-AT" altLang="en-US" sz="1400">
              <a:latin typeface="Arial" charset="0"/>
              <a:cs typeface="Arial" charset="0"/>
            </a:endParaRPr>
          </a:p>
          <a:p>
            <a:r>
              <a:rPr lang="de-AT" altLang="en-US" sz="1400">
                <a:latin typeface="Arial" charset="0"/>
                <a:cs typeface="Arial" charset="0"/>
              </a:rPr>
              <a:t>}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4648200" y="2428875"/>
            <a:ext cx="390525" cy="190500"/>
          </a:xfrm>
          <a:prstGeom prst="straightConnector1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5048250" y="2419350"/>
            <a:ext cx="2144713" cy="908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AT" i="1"/>
              <a:t>Default-Methode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AT"/>
              <a:t>Schlüsselwort </a:t>
            </a:r>
            <a:r>
              <a:rPr lang="de-AT" sz="1400">
                <a:latin typeface="Arial" panose="020B0604020202020204" pitchFamily="34" charset="0"/>
                <a:cs typeface="Arial" panose="020B0604020202020204" pitchFamily="34" charset="0"/>
              </a:rPr>
              <a:t>default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AT"/>
              <a:t>besitzt Codeteil</a:t>
            </a:r>
            <a:endParaRPr lang="en-US"/>
          </a:p>
        </p:txBody>
      </p:sp>
      <p:sp>
        <p:nvSpPr>
          <p:cNvPr id="20489" name="TextBox 9"/>
          <p:cNvSpPr txBox="1">
            <a:spLocks noChangeArrowheads="1"/>
          </p:cNvSpPr>
          <p:nvPr/>
        </p:nvSpPr>
        <p:spPr bwMode="auto">
          <a:xfrm>
            <a:off x="609600" y="3648075"/>
            <a:ext cx="5654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800" b="1"/>
              <a:t>Unterklassen (z.B. </a:t>
            </a:r>
            <a:r>
              <a:rPr lang="de-AT" altLang="en-US" sz="1800" b="1" i="1"/>
              <a:t>ArrayList</a:t>
            </a:r>
            <a:r>
              <a:rPr lang="de-AT" altLang="en-US" sz="1800" b="1"/>
              <a:t>) erben die Implemetierung</a:t>
            </a:r>
            <a:endParaRPr lang="en-US" altLang="en-US" sz="1800" b="1"/>
          </a:p>
        </p:txBody>
      </p:sp>
      <p:sp>
        <p:nvSpPr>
          <p:cNvPr id="20490" name="TextBox 10"/>
          <p:cNvSpPr txBox="1">
            <a:spLocks noChangeArrowheads="1"/>
          </p:cNvSpPr>
          <p:nvPr/>
        </p:nvSpPr>
        <p:spPr bwMode="auto">
          <a:xfrm>
            <a:off x="847725" y="4495800"/>
            <a:ext cx="3233738" cy="523875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AT" altLang="en-US" sz="1400">
                <a:latin typeface="Arial" charset="0"/>
                <a:cs typeface="Arial" charset="0"/>
              </a:rPr>
              <a:t>ArrayList&lt;String&gt; list = ... ;</a:t>
            </a:r>
          </a:p>
          <a:p>
            <a:r>
              <a:rPr lang="de-AT" altLang="en-US" sz="1400">
                <a:latin typeface="Arial" charset="0"/>
                <a:cs typeface="Arial" charset="0"/>
              </a:rPr>
              <a:t>list.forEach(s -&gt; System.out.println(s));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1674</Words>
  <Application>Microsoft Office PowerPoint</Application>
  <PresentationFormat>On-screen Show (4:3)</PresentationFormat>
  <Paragraphs>633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Symbol</vt:lpstr>
      <vt:lpstr>Times New Roman</vt:lpstr>
      <vt:lpstr>Standarddesign</vt:lpstr>
      <vt:lpstr>PowerPoint Presentation</vt:lpstr>
      <vt:lpstr>Motivation</vt:lpstr>
      <vt:lpstr>Lambda-Ausdruck</vt:lpstr>
      <vt:lpstr>Lambdas zur Parametrisierung v. Meth.</vt:lpstr>
      <vt:lpstr>Lambdas zur Parametrisierung v. Meth.</vt:lpstr>
      <vt:lpstr>Lambdas mit mehreren Parametern</vt:lpstr>
      <vt:lpstr>Lambdas mit Anweisungsteil</vt:lpstr>
      <vt:lpstr>Beispiel: Threaderzeugung mit Lambdas</vt:lpstr>
      <vt:lpstr>Beispiel: Vergleiche mit Lambdas</vt:lpstr>
      <vt:lpstr>break in Lambdas</vt:lpstr>
      <vt:lpstr>Exceptions in Lambdas</vt:lpstr>
      <vt:lpstr>Geschachtelte Lambdas</vt:lpstr>
      <vt:lpstr>PowerPoint Presentation</vt:lpstr>
      <vt:lpstr>Zugriff auf äußere lokale Variablen</vt:lpstr>
      <vt:lpstr>Zugriff auf Felder d. umgebenden Klasse</vt:lpstr>
      <vt:lpstr>PowerPoint Presentation</vt:lpstr>
      <vt:lpstr>Methodenreferenzen (Motivation)</vt:lpstr>
      <vt:lpstr>Welche Methoden sind zuweisbar?</vt:lpstr>
      <vt:lpstr>Arten von Methodenreferenzen</vt:lpstr>
      <vt:lpstr>Beispiel: Methodenreferenzen</vt:lpstr>
      <vt:lpstr>Methodenreferenz auf Konstruktor</vt:lpstr>
      <vt:lpstr>Methodenreferenz auf Konstruktor (2)</vt:lpstr>
      <vt:lpstr>PowerPoint Presentation</vt:lpstr>
      <vt:lpstr>Motivation</vt:lpstr>
      <vt:lpstr>Default-Methoden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353</cp:revision>
  <cp:lastPrinted>2018-02-05T10:02:14Z</cp:lastPrinted>
  <dcterms:created xsi:type="dcterms:W3CDTF">2000-03-12T09:29:13Z</dcterms:created>
  <dcterms:modified xsi:type="dcterms:W3CDTF">2019-04-04T06:06:16Z</dcterms:modified>
</cp:coreProperties>
</file>